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ltr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ltr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bea8ace7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bea8ace7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bea8ace7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bea8ace7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bea8ace7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bea8ace7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bea8ace7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bea8ace7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ecc5a10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ecc5a10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3f7a3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3f7a3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ea8ace7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bea8ace7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bea8ace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bea8ace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ea8ace7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ea8ace7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bea8ace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bea8ace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bea8ace7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bea8ace7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ea8ace7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ea8ace7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5" Type="http://schemas.openxmlformats.org/officeDocument/2006/relationships/image" Target="../media/image6.png"/><Relationship Id="rId14" Type="http://schemas.openxmlformats.org/officeDocument/2006/relationships/image" Target="../media/image8.png"/><Relationship Id="rId17" Type="http://schemas.openxmlformats.org/officeDocument/2006/relationships/image" Target="../media/image9.png"/><Relationship Id="rId16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5" Type="http://schemas.openxmlformats.org/officeDocument/2006/relationships/image" Target="../media/image6.png"/><Relationship Id="rId14" Type="http://schemas.openxmlformats.org/officeDocument/2006/relationships/image" Target="../media/image8.png"/><Relationship Id="rId17" Type="http://schemas.openxmlformats.org/officeDocument/2006/relationships/image" Target="../media/image9.png"/><Relationship Id="rId16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5" Type="http://schemas.openxmlformats.org/officeDocument/2006/relationships/image" Target="../media/image6.png"/><Relationship Id="rId14" Type="http://schemas.openxmlformats.org/officeDocument/2006/relationships/image" Target="../media/image8.png"/><Relationship Id="rId17" Type="http://schemas.openxmlformats.org/officeDocument/2006/relationships/image" Target="../media/image9.png"/><Relationship Id="rId16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‘장비’</a:t>
            </a:r>
            <a:r>
              <a:rPr lang="ko" sz="1000">
                <a:solidFill>
                  <a:srgbClr val="000000"/>
                </a:solidFill>
              </a:rPr>
              <a:t> 탭의 화면 </a:t>
            </a:r>
            <a:endParaRPr sz="1000">
              <a:solidFill>
                <a:srgbClr val="000000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444613" y="386950"/>
            <a:ext cx="3172622" cy="4296850"/>
            <a:chOff x="444613" y="386950"/>
            <a:chExt cx="3172622" cy="4296850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444613" y="386950"/>
              <a:ext cx="3172622" cy="4296850"/>
              <a:chOff x="444613" y="386950"/>
              <a:chExt cx="3172622" cy="4296850"/>
            </a:xfrm>
          </p:grpSpPr>
          <p:grpSp>
            <p:nvGrpSpPr>
              <p:cNvPr id="57" name="Google Shape;57;p13"/>
              <p:cNvGrpSpPr/>
              <p:nvPr/>
            </p:nvGrpSpPr>
            <p:grpSpPr>
              <a:xfrm>
                <a:off x="444613" y="386950"/>
                <a:ext cx="3172622" cy="4296850"/>
                <a:chOff x="444613" y="385875"/>
                <a:chExt cx="3172622" cy="4296850"/>
              </a:xfrm>
            </p:grpSpPr>
            <p:pic>
              <p:nvPicPr>
                <p:cNvPr id="58" name="Google Shape;58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67" l="21700" r="54926" t="0"/>
                <a:stretch/>
              </p:blipFill>
              <p:spPr>
                <a:xfrm>
                  <a:off x="444613" y="385875"/>
                  <a:ext cx="3172622" cy="42675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Google Shape;59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6778" l="27814" r="54925" t="0"/>
                <a:stretch/>
              </p:blipFill>
              <p:spPr>
                <a:xfrm>
                  <a:off x="453975" y="411050"/>
                  <a:ext cx="3163248" cy="2673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0" name="Google Shape;60;p13"/>
                <p:cNvGrpSpPr/>
                <p:nvPr/>
              </p:nvGrpSpPr>
              <p:grpSpPr>
                <a:xfrm>
                  <a:off x="445715" y="4126825"/>
                  <a:ext cx="3163249" cy="526623"/>
                  <a:chOff x="445715" y="4126825"/>
                  <a:chExt cx="3163249" cy="526623"/>
                </a:xfrm>
              </p:grpSpPr>
              <p:grpSp>
                <p:nvGrpSpPr>
                  <p:cNvPr id="61" name="Google Shape;61;p13"/>
                  <p:cNvGrpSpPr/>
                  <p:nvPr/>
                </p:nvGrpSpPr>
                <p:grpSpPr>
                  <a:xfrm>
                    <a:off x="445715" y="4218575"/>
                    <a:ext cx="3163249" cy="434867"/>
                    <a:chOff x="4122225" y="4186054"/>
                    <a:chExt cx="3128832" cy="407027"/>
                  </a:xfrm>
                </p:grpSpPr>
                <p:pic>
                  <p:nvPicPr>
                    <p:cNvPr id="62" name="Google Shape;62;p13"/>
                    <p:cNvPicPr preferRelativeResize="0"/>
                    <p:nvPr/>
                  </p:nvPicPr>
                  <p:blipFill rotWithShape="1">
                    <a:blip r:embed="rId4">
                      <a:alphaModFix/>
                    </a:blip>
                    <a:srcRect b="48567" l="21638" r="54926" t="46676"/>
                    <a:stretch/>
                  </p:blipFill>
                  <p:spPr>
                    <a:xfrm>
                      <a:off x="4122225" y="4186054"/>
                      <a:ext cx="3128832" cy="3959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63" name="Google Shape;63;p1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1359" l="0" r="0" t="-1360"/>
                    <a:stretch/>
                  </p:blipFill>
                  <p:spPr>
                    <a:xfrm>
                      <a:off x="5146402" y="4197156"/>
                      <a:ext cx="542950" cy="395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48567" l="25510" r="66599" t="45992"/>
                  <a:stretch/>
                </p:blipFill>
                <p:spPr>
                  <a:xfrm>
                    <a:off x="948175" y="4126825"/>
                    <a:ext cx="585252" cy="5266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5" name="Google Shape;65;p13"/>
                <p:cNvSpPr/>
                <p:nvPr/>
              </p:nvSpPr>
              <p:spPr>
                <a:xfrm>
                  <a:off x="908700" y="4124725"/>
                  <a:ext cx="664200" cy="5580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66" name="Google Shape;66;p1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359" l="0" r="0" t="-1360"/>
                <a:stretch/>
              </p:blipFill>
              <p:spPr>
                <a:xfrm>
                  <a:off x="506370" y="3450811"/>
                  <a:ext cx="548922" cy="4230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" name="Google Shape;67;p13"/>
                <p:cNvSpPr/>
                <p:nvPr/>
              </p:nvSpPr>
              <p:spPr>
                <a:xfrm>
                  <a:off x="482200" y="2946700"/>
                  <a:ext cx="3106800" cy="251100"/>
                </a:xfrm>
                <a:prstGeom prst="rect">
                  <a:avLst/>
                </a:prstGeom>
                <a:gradFill>
                  <a:gsLst>
                    <a:gs pos="0">
                      <a:srgbClr val="134F5C"/>
                    </a:gs>
                    <a:gs pos="50000">
                      <a:srgbClr val="3C78D8"/>
                    </a:gs>
                    <a:gs pos="100000">
                      <a:srgbClr val="134F5C"/>
                    </a:gs>
                  </a:gsLst>
                  <a:lin ang="5400012" scaled="0"/>
                </a:gra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ㅇ   </a:t>
                  </a:r>
                  <a:endParaRPr/>
                </a:p>
              </p:txBody>
            </p:sp>
            <p:pic>
              <p:nvPicPr>
                <p:cNvPr id="68" name="Google Shape;68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3308" l="21700" r="54926" t="36010"/>
                <a:stretch/>
              </p:blipFill>
              <p:spPr>
                <a:xfrm>
                  <a:off x="444625" y="3246567"/>
                  <a:ext cx="3172601" cy="1736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" name="Google Shape;69;p13"/>
              <p:cNvGrpSpPr/>
              <p:nvPr/>
            </p:nvGrpSpPr>
            <p:grpSpPr>
              <a:xfrm>
                <a:off x="2814663" y="841266"/>
                <a:ext cx="640599" cy="435862"/>
                <a:chOff x="7507663" y="906205"/>
                <a:chExt cx="449417" cy="395986"/>
              </a:xfrm>
            </p:grpSpPr>
            <p:pic>
              <p:nvPicPr>
                <p:cNvPr id="70" name="Google Shape;70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40378" l="18327" r="73237" t="44616"/>
                <a:stretch/>
              </p:blipFill>
              <p:spPr>
                <a:xfrm>
                  <a:off x="7507663" y="906205"/>
                  <a:ext cx="449417" cy="3959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3"/>
                <p:cNvPicPr preferRelativeResize="0"/>
                <p:nvPr/>
              </p:nvPicPr>
              <p:blipFill>
                <a:blip r:embed="rId8">
                  <a:alphaModFix amt="46000"/>
                </a:blip>
                <a:stretch>
                  <a:fillRect/>
                </a:stretch>
              </p:blipFill>
              <p:spPr>
                <a:xfrm>
                  <a:off x="7541304" y="951375"/>
                  <a:ext cx="38215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2" name="Google Shape;72;p13"/>
              <p:cNvGrpSpPr/>
              <p:nvPr/>
            </p:nvGrpSpPr>
            <p:grpSpPr>
              <a:xfrm>
                <a:off x="604954" y="1390248"/>
                <a:ext cx="636622" cy="499350"/>
                <a:chOff x="6472675" y="2517050"/>
                <a:chExt cx="499350" cy="499350"/>
              </a:xfrm>
            </p:grpSpPr>
            <p:pic>
              <p:nvPicPr>
                <p:cNvPr id="73" name="Google Shape;73;p1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40378" l="18327" r="73237" t="44616"/>
                <a:stretch/>
              </p:blipFill>
              <p:spPr>
                <a:xfrm>
                  <a:off x="6472675" y="2517050"/>
                  <a:ext cx="499350" cy="499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3"/>
                <p:cNvPicPr preferRelativeResize="0"/>
                <p:nvPr/>
              </p:nvPicPr>
              <p:blipFill>
                <a:blip r:embed="rId10">
                  <a:alphaModFix amt="54000"/>
                </a:blip>
                <a:stretch>
                  <a:fillRect/>
                </a:stretch>
              </p:blipFill>
              <p:spPr>
                <a:xfrm>
                  <a:off x="6526979" y="2568713"/>
                  <a:ext cx="396000" cy="39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" name="Google Shape;75;p13"/>
              <p:cNvGrpSpPr/>
              <p:nvPr/>
            </p:nvGrpSpPr>
            <p:grpSpPr>
              <a:xfrm>
                <a:off x="2804613" y="1390251"/>
                <a:ext cx="637204" cy="499328"/>
                <a:chOff x="5286675" y="3062450"/>
                <a:chExt cx="449400" cy="449400"/>
              </a:xfrm>
            </p:grpSpPr>
            <p:pic>
              <p:nvPicPr>
                <p:cNvPr id="76" name="Google Shape;76;p13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40378" l="18327" r="73237" t="44616"/>
                <a:stretch/>
              </p:blipFill>
              <p:spPr>
                <a:xfrm>
                  <a:off x="5286675" y="3062450"/>
                  <a:ext cx="449400" cy="449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3"/>
                <p:cNvPicPr preferRelativeResize="0"/>
                <p:nvPr/>
              </p:nvPicPr>
              <p:blipFill>
                <a:blip r:embed="rId12">
                  <a:alphaModFix amt="51000"/>
                </a:blip>
                <a:stretch>
                  <a:fillRect/>
                </a:stretch>
              </p:blipFill>
              <p:spPr>
                <a:xfrm>
                  <a:off x="5313375" y="3099701"/>
                  <a:ext cx="396000" cy="3840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8" name="Google Shape;78;p13"/>
              <p:cNvGrpSpPr/>
              <p:nvPr/>
            </p:nvGrpSpPr>
            <p:grpSpPr>
              <a:xfrm>
                <a:off x="604667" y="1975289"/>
                <a:ext cx="637192" cy="500393"/>
                <a:chOff x="6490650" y="3165563"/>
                <a:chExt cx="463412" cy="463413"/>
              </a:xfrm>
            </p:grpSpPr>
            <p:pic>
              <p:nvPicPr>
                <p:cNvPr id="79" name="Google Shape;79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40378" l="18327" r="73237" t="44616"/>
                <a:stretch/>
              </p:blipFill>
              <p:spPr>
                <a:xfrm>
                  <a:off x="6490650" y="3165563"/>
                  <a:ext cx="463412" cy="463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3"/>
                <p:cNvPicPr preferRelativeResize="0"/>
                <p:nvPr/>
              </p:nvPicPr>
              <p:blipFill>
                <a:blip r:embed="rId13">
                  <a:alphaModFix amt="42000"/>
                </a:blip>
                <a:stretch>
                  <a:fillRect/>
                </a:stretch>
              </p:blipFill>
              <p:spPr>
                <a:xfrm>
                  <a:off x="6549525" y="3224450"/>
                  <a:ext cx="345650" cy="345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1" name="Google Shape;81;p13"/>
              <p:cNvGrpSpPr/>
              <p:nvPr/>
            </p:nvGrpSpPr>
            <p:grpSpPr>
              <a:xfrm>
                <a:off x="2804622" y="1975267"/>
                <a:ext cx="637206" cy="500398"/>
                <a:chOff x="7648150" y="2050924"/>
                <a:chExt cx="345650" cy="345650"/>
              </a:xfrm>
            </p:grpSpPr>
            <p:pic>
              <p:nvPicPr>
                <p:cNvPr id="82" name="Google Shape;82;p13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40378" l="18327" r="73237" t="44616"/>
                <a:stretch/>
              </p:blipFill>
              <p:spPr>
                <a:xfrm>
                  <a:off x="7648150" y="2050924"/>
                  <a:ext cx="345650" cy="345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" name="Google Shape;83;p13"/>
                <p:cNvPicPr preferRelativeResize="0"/>
                <p:nvPr/>
              </p:nvPicPr>
              <p:blipFill>
                <a:blip r:embed="rId14">
                  <a:alphaModFix amt="54000"/>
                </a:blip>
                <a:stretch>
                  <a:fillRect/>
                </a:stretch>
              </p:blipFill>
              <p:spPr>
                <a:xfrm>
                  <a:off x="7694675" y="2097450"/>
                  <a:ext cx="252600" cy="252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4" name="Google Shape;84;p13"/>
            <p:cNvPicPr preferRelativeResize="0"/>
            <p:nvPr/>
          </p:nvPicPr>
          <p:blipFill rotWithShape="1">
            <a:blip r:embed="rId3">
              <a:alphaModFix/>
            </a:blip>
            <a:srcRect b="73274" l="21700" r="54926" t="25386"/>
            <a:stretch/>
          </p:blipFill>
          <p:spPr>
            <a:xfrm>
              <a:off x="444625" y="2613549"/>
              <a:ext cx="3172601" cy="247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3"/>
            <p:cNvSpPr/>
            <p:nvPr/>
          </p:nvSpPr>
          <p:spPr>
            <a:xfrm>
              <a:off x="501699" y="2953775"/>
              <a:ext cx="636600" cy="247200"/>
            </a:xfrm>
            <a:prstGeom prst="bevel">
              <a:avLst>
                <a:gd fmla="val 17151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537470" y="2998623"/>
              <a:ext cx="5367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활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138450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654419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170388" y="2954150"/>
              <a:ext cx="4599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30292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178945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투구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1694914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갑옷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2182850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장갑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2670715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신발</a:t>
              </a:r>
              <a:endParaRPr b="1" sz="800">
                <a:solidFill>
                  <a:srgbClr val="B7B7B7"/>
                </a:solidFill>
              </a:endParaRPr>
            </a:p>
          </p:txBody>
        </p:sp>
        <p:grpSp>
          <p:nvGrpSpPr>
            <p:cNvPr id="95" name="Google Shape;95;p13"/>
            <p:cNvGrpSpPr/>
            <p:nvPr/>
          </p:nvGrpSpPr>
          <p:grpSpPr>
            <a:xfrm>
              <a:off x="3123419" y="2954150"/>
              <a:ext cx="482164" cy="247200"/>
              <a:chOff x="2962375" y="2954150"/>
              <a:chExt cx="628800" cy="2472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2962375" y="2954150"/>
                <a:ext cx="628800" cy="247200"/>
              </a:xfrm>
              <a:prstGeom prst="frame">
                <a:avLst>
                  <a:gd fmla="val 12500" name="adj1"/>
                </a:avLst>
              </a:prstGeom>
              <a:gradFill>
                <a:gsLst>
                  <a:gs pos="0">
                    <a:srgbClr val="134F5C"/>
                  </a:gs>
                  <a:gs pos="50000">
                    <a:srgbClr val="3C78D8"/>
                  </a:gs>
                  <a:gs pos="100000">
                    <a:srgbClr val="134F5C"/>
                  </a:gs>
                </a:gsLst>
                <a:lin ang="54007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3011638" y="2998623"/>
                <a:ext cx="530100" cy="1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B7B7B7"/>
                    </a:solidFill>
                  </a:rPr>
                  <a:t>반지 </a:t>
                </a:r>
                <a:endParaRPr b="1" sz="800">
                  <a:solidFill>
                    <a:srgbClr val="B7B7B7"/>
                  </a:solidFill>
                </a:endParaRPr>
              </a:p>
            </p:txBody>
          </p:sp>
        </p:grpSp>
      </p:grpSp>
      <p:pic>
        <p:nvPicPr>
          <p:cNvPr id="98" name="Google Shape;98;p13"/>
          <p:cNvPicPr preferRelativeResize="0"/>
          <p:nvPr/>
        </p:nvPicPr>
        <p:blipFill rotWithShape="1">
          <a:blip r:embed="rId15">
            <a:alphaModFix amt="19000"/>
          </a:blip>
          <a:srcRect b="0" l="31412" r="36306" t="0"/>
          <a:stretch/>
        </p:blipFill>
        <p:spPr>
          <a:xfrm>
            <a:off x="444625" y="2571750"/>
            <a:ext cx="31726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444625" y="2595325"/>
            <a:ext cx="763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공격력</a:t>
            </a:r>
            <a:r>
              <a:rPr b="1" lang="ko" sz="800">
                <a:solidFill>
                  <a:srgbClr val="EFEFEF"/>
                </a:solidFill>
              </a:rPr>
              <a:t> </a:t>
            </a:r>
            <a:r>
              <a:rPr b="1" lang="ko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7565</a:t>
            </a:r>
            <a:endParaRPr b="1" sz="800">
              <a:solidFill>
                <a:srgbClr val="EFEFE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16">
            <a:alphaModFix/>
          </a:blip>
          <a:srcRect b="70377" l="26592" r="71630" t="27294"/>
          <a:stretch/>
        </p:blipFill>
        <p:spPr>
          <a:xfrm>
            <a:off x="444624" y="2617255"/>
            <a:ext cx="186797" cy="19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16">
            <a:alphaModFix/>
          </a:blip>
          <a:srcRect b="70377" l="32778" r="65445" t="27294"/>
          <a:stretch/>
        </p:blipFill>
        <p:spPr>
          <a:xfrm>
            <a:off x="2989590" y="2591388"/>
            <a:ext cx="186797" cy="1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1107631" y="2595325"/>
            <a:ext cx="763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공격속도 104.61%</a:t>
            </a:r>
            <a:endParaRPr b="1" sz="800">
              <a:solidFill>
                <a:srgbClr val="EFEFEF"/>
              </a:solidFill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16">
            <a:alphaModFix/>
          </a:blip>
          <a:srcRect b="70377" l="26592" r="71630" t="27294"/>
          <a:stretch/>
        </p:blipFill>
        <p:spPr>
          <a:xfrm>
            <a:off x="1015256" y="2617255"/>
            <a:ext cx="186797" cy="1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774152" y="2595325"/>
            <a:ext cx="763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이동속도 100.78%</a:t>
            </a:r>
            <a:endParaRPr b="1" sz="800">
              <a:solidFill>
                <a:srgbClr val="EFEFEF"/>
              </a:solidFill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16">
            <a:alphaModFix/>
          </a:blip>
          <a:srcRect b="70377" l="26592" r="71630" t="27294"/>
          <a:stretch/>
        </p:blipFill>
        <p:spPr>
          <a:xfrm>
            <a:off x="1738309" y="2617255"/>
            <a:ext cx="186797" cy="1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2413185" y="2587875"/>
            <a:ext cx="763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회피율 4.61%</a:t>
            </a:r>
            <a:endParaRPr b="1" sz="800">
              <a:solidFill>
                <a:srgbClr val="EFEFEF"/>
              </a:solidFill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16">
            <a:alphaModFix/>
          </a:blip>
          <a:srcRect b="70377" l="26592" r="71630" t="27294"/>
          <a:stretch/>
        </p:blipFill>
        <p:spPr>
          <a:xfrm>
            <a:off x="2441784" y="2609805"/>
            <a:ext cx="186797" cy="1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2993448" y="2580809"/>
            <a:ext cx="763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체력 10884</a:t>
            </a:r>
            <a:endParaRPr b="1" sz="800">
              <a:solidFill>
                <a:srgbClr val="EFEFEF"/>
              </a:solidFill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24800" y="869150"/>
            <a:ext cx="1445250" cy="13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600654" y="3745217"/>
            <a:ext cx="388800" cy="1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3F3F3"/>
                </a:solidFill>
                <a:latin typeface="Ultra"/>
                <a:ea typeface="Ultra"/>
                <a:cs typeface="Ultra"/>
                <a:sym typeface="Ultra"/>
              </a:rPr>
              <a:t>Lv. 1</a:t>
            </a:r>
            <a:endParaRPr sz="600">
              <a:solidFill>
                <a:srgbClr val="F3F3F3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22"/>
          <p:cNvGrpSpPr/>
          <p:nvPr/>
        </p:nvGrpSpPr>
        <p:grpSpPr>
          <a:xfrm>
            <a:off x="2792631" y="2825313"/>
            <a:ext cx="435240" cy="473969"/>
            <a:chOff x="2583375" y="1173450"/>
            <a:chExt cx="1080000" cy="1640600"/>
          </a:xfrm>
        </p:grpSpPr>
        <p:sp>
          <p:nvSpPr>
            <p:cNvPr id="392" name="Google Shape;392;p22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22"/>
          <p:cNvSpPr/>
          <p:nvPr/>
        </p:nvSpPr>
        <p:spPr>
          <a:xfrm>
            <a:off x="1261050" y="4606000"/>
            <a:ext cx="3567300" cy="14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1272750" y="4617675"/>
            <a:ext cx="2230200" cy="12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lv 10</a:t>
            </a:r>
            <a:endParaRPr sz="800"/>
          </a:p>
        </p:txBody>
      </p:sp>
      <p:sp>
        <p:nvSpPr>
          <p:cNvPr id="396" name="Google Shape;396;p22"/>
          <p:cNvSpPr/>
          <p:nvPr/>
        </p:nvSpPr>
        <p:spPr>
          <a:xfrm>
            <a:off x="5318650" y="490025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적에게 피격 당해 체력 게이지가 0이 될 경우 게임 종료.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97" name="Google Shape;397;p22"/>
          <p:cNvGrpSpPr/>
          <p:nvPr/>
        </p:nvGrpSpPr>
        <p:grpSpPr>
          <a:xfrm>
            <a:off x="2869156" y="1617388"/>
            <a:ext cx="435240" cy="473969"/>
            <a:chOff x="2583375" y="1173450"/>
            <a:chExt cx="1080000" cy="1640600"/>
          </a:xfrm>
        </p:grpSpPr>
        <p:sp>
          <p:nvSpPr>
            <p:cNvPr id="398" name="Google Shape;398;p22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2"/>
          <p:cNvSpPr/>
          <p:nvPr/>
        </p:nvSpPr>
        <p:spPr>
          <a:xfrm rot="-10584941">
            <a:off x="2977478" y="2176570"/>
            <a:ext cx="134363" cy="47399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2440875" y="2650625"/>
            <a:ext cx="1197000" cy="951600"/>
          </a:xfrm>
          <a:prstGeom prst="flowChartSummingJunction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2743975" y="2691050"/>
            <a:ext cx="554700" cy="9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2792631" y="2825313"/>
            <a:ext cx="435240" cy="473969"/>
            <a:chOff x="2583375" y="1173450"/>
            <a:chExt cx="1080000" cy="1640600"/>
          </a:xfrm>
        </p:grpSpPr>
        <p:sp>
          <p:nvSpPr>
            <p:cNvPr id="409" name="Google Shape;409;p23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1261050" y="4606000"/>
            <a:ext cx="3567300" cy="14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1272750" y="4617675"/>
            <a:ext cx="2230200" cy="12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lv 10</a:t>
            </a:r>
            <a:endParaRPr sz="800"/>
          </a:p>
        </p:txBody>
      </p:sp>
      <p:sp>
        <p:nvSpPr>
          <p:cNvPr id="413" name="Google Shape;413;p23"/>
          <p:cNvSpPr/>
          <p:nvPr/>
        </p:nvSpPr>
        <p:spPr>
          <a:xfrm>
            <a:off x="5318650" y="490025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게임 종료 후 획득한 재능 포인트 , 골드량 정산.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14" name="Google Shape;414;p23"/>
          <p:cNvGrpSpPr/>
          <p:nvPr/>
        </p:nvGrpSpPr>
        <p:grpSpPr>
          <a:xfrm>
            <a:off x="2869156" y="1617388"/>
            <a:ext cx="435240" cy="473969"/>
            <a:chOff x="2583375" y="1173450"/>
            <a:chExt cx="1080000" cy="1640600"/>
          </a:xfrm>
        </p:grpSpPr>
        <p:sp>
          <p:nvSpPr>
            <p:cNvPr id="415" name="Google Shape;415;p23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3"/>
          <p:cNvSpPr/>
          <p:nvPr/>
        </p:nvSpPr>
        <p:spPr>
          <a:xfrm rot="-10584941">
            <a:off x="2977478" y="2176570"/>
            <a:ext cx="134363" cy="47399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2440875" y="2650625"/>
            <a:ext cx="1197000" cy="951600"/>
          </a:xfrm>
          <a:prstGeom prst="flowChartSummingJunction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2743975" y="2691050"/>
            <a:ext cx="554700" cy="9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494600" y="986675"/>
            <a:ext cx="3053400" cy="223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결과 보고창.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골드 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재능 포인트.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1255738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</a:t>
            </a:r>
            <a:endParaRPr sz="1000"/>
          </a:p>
        </p:txBody>
      </p:sp>
      <p:sp>
        <p:nvSpPr>
          <p:cNvPr id="427" name="Google Shape;427;p24"/>
          <p:cNvSpPr/>
          <p:nvPr/>
        </p:nvSpPr>
        <p:spPr>
          <a:xfrm>
            <a:off x="2147521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캐릭터</a:t>
            </a:r>
            <a:endParaRPr sz="1000"/>
          </a:p>
        </p:txBody>
      </p:sp>
      <p:sp>
        <p:nvSpPr>
          <p:cNvPr id="428" name="Google Shape;428;p24"/>
          <p:cNvSpPr/>
          <p:nvPr/>
        </p:nvSpPr>
        <p:spPr>
          <a:xfrm>
            <a:off x="3039310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장비 키우기 </a:t>
            </a:r>
            <a:endParaRPr sz="1000"/>
          </a:p>
        </p:txBody>
      </p:sp>
      <p:sp>
        <p:nvSpPr>
          <p:cNvPr id="429" name="Google Shape;429;p24"/>
          <p:cNvSpPr/>
          <p:nvPr/>
        </p:nvSpPr>
        <p:spPr>
          <a:xfrm>
            <a:off x="3931107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설정</a:t>
            </a:r>
            <a:endParaRPr sz="1000"/>
          </a:p>
        </p:txBody>
      </p:sp>
      <p:pic>
        <p:nvPicPr>
          <p:cNvPr descr="마스코와 숨은그림찾기 for kakao" id="430" name="Google Shape;430;p24"/>
          <p:cNvPicPr preferRelativeResize="0"/>
          <p:nvPr/>
        </p:nvPicPr>
        <p:blipFill rotWithShape="1">
          <a:blip r:embed="rId3">
            <a:alphaModFix/>
          </a:blip>
          <a:srcRect b="90304" l="0" r="15569" t="0"/>
          <a:stretch/>
        </p:blipFill>
        <p:spPr>
          <a:xfrm>
            <a:off x="1255750" y="280225"/>
            <a:ext cx="3567300" cy="3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99987">
            <a:off x="1394387" y="3049229"/>
            <a:ext cx="1947376" cy="907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24"/>
          <p:cNvGrpSpPr/>
          <p:nvPr/>
        </p:nvGrpSpPr>
        <p:grpSpPr>
          <a:xfrm>
            <a:off x="1516731" y="1435896"/>
            <a:ext cx="1597644" cy="2154764"/>
            <a:chOff x="2583375" y="1173450"/>
            <a:chExt cx="1080000" cy="1640600"/>
          </a:xfrm>
        </p:grpSpPr>
        <p:sp>
          <p:nvSpPr>
            <p:cNvPr id="433" name="Google Shape;433;p24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4"/>
          <p:cNvSpPr txBox="1"/>
          <p:nvPr/>
        </p:nvSpPr>
        <p:spPr>
          <a:xfrm>
            <a:off x="1394500" y="919775"/>
            <a:ext cx="1596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FF"/>
                </a:solidFill>
              </a:rPr>
              <a:t>캐릭터 이름 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3304450" y="1226025"/>
            <a:ext cx="1395300" cy="245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2847250" y="3197150"/>
            <a:ext cx="1852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잔여 능력치 : 1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3403700" y="931775"/>
            <a:ext cx="569400" cy="31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능력치 </a:t>
            </a:r>
            <a:endParaRPr sz="1000"/>
          </a:p>
        </p:txBody>
      </p:sp>
      <p:sp>
        <p:nvSpPr>
          <p:cNvPr id="439" name="Google Shape;439;p24"/>
          <p:cNvSpPr/>
          <p:nvPr/>
        </p:nvSpPr>
        <p:spPr>
          <a:xfrm>
            <a:off x="3972902" y="931775"/>
            <a:ext cx="569400" cy="31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스킬 </a:t>
            </a:r>
            <a:endParaRPr sz="1000"/>
          </a:p>
        </p:txBody>
      </p:sp>
      <p:sp>
        <p:nvSpPr>
          <p:cNvPr id="440" name="Google Shape;440;p24"/>
          <p:cNvSpPr/>
          <p:nvPr/>
        </p:nvSpPr>
        <p:spPr>
          <a:xfrm>
            <a:off x="3923400" y="851375"/>
            <a:ext cx="668400" cy="478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450400" y="1488750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멀티샷 </a:t>
            </a:r>
            <a:endParaRPr sz="800"/>
          </a:p>
        </p:txBody>
      </p:sp>
      <p:sp>
        <p:nvSpPr>
          <p:cNvPr id="442" name="Google Shape;442;p24"/>
          <p:cNvSpPr/>
          <p:nvPr/>
        </p:nvSpPr>
        <p:spPr>
          <a:xfrm>
            <a:off x="4012350" y="1488750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화살 제작 속도 </a:t>
            </a:r>
            <a:endParaRPr sz="800"/>
          </a:p>
        </p:txBody>
      </p:sp>
      <p:sp>
        <p:nvSpPr>
          <p:cNvPr id="443" name="Google Shape;443;p24"/>
          <p:cNvSpPr/>
          <p:nvPr/>
        </p:nvSpPr>
        <p:spPr>
          <a:xfrm>
            <a:off x="3450400" y="2035963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44" name="Google Shape;444;p24"/>
          <p:cNvSpPr/>
          <p:nvPr/>
        </p:nvSpPr>
        <p:spPr>
          <a:xfrm>
            <a:off x="4012350" y="2035963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45" name="Google Shape;445;p24"/>
          <p:cNvSpPr/>
          <p:nvPr/>
        </p:nvSpPr>
        <p:spPr>
          <a:xfrm>
            <a:off x="3450400" y="2616550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46" name="Google Shape;446;p24"/>
          <p:cNvSpPr/>
          <p:nvPr/>
        </p:nvSpPr>
        <p:spPr>
          <a:xfrm>
            <a:off x="4012350" y="2616550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47" name="Google Shape;447;p24"/>
          <p:cNvSpPr/>
          <p:nvPr/>
        </p:nvSpPr>
        <p:spPr>
          <a:xfrm>
            <a:off x="1255750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</a:t>
            </a:r>
            <a:endParaRPr sz="1000"/>
          </a:p>
        </p:txBody>
      </p:sp>
      <p:sp>
        <p:nvSpPr>
          <p:cNvPr id="448" name="Google Shape;448;p24"/>
          <p:cNvSpPr/>
          <p:nvPr/>
        </p:nvSpPr>
        <p:spPr>
          <a:xfrm>
            <a:off x="1969237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캐릭터</a:t>
            </a:r>
            <a:endParaRPr sz="1000"/>
          </a:p>
        </p:txBody>
      </p:sp>
      <p:sp>
        <p:nvSpPr>
          <p:cNvPr id="449" name="Google Shape;449;p24"/>
          <p:cNvSpPr/>
          <p:nvPr/>
        </p:nvSpPr>
        <p:spPr>
          <a:xfrm>
            <a:off x="2682730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화살 제작소  </a:t>
            </a:r>
            <a:endParaRPr sz="1000"/>
          </a:p>
        </p:txBody>
      </p:sp>
      <p:sp>
        <p:nvSpPr>
          <p:cNvPr id="450" name="Google Shape;450;p24"/>
          <p:cNvSpPr/>
          <p:nvPr/>
        </p:nvSpPr>
        <p:spPr>
          <a:xfrm>
            <a:off x="3396227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인벤토리 </a:t>
            </a:r>
            <a:endParaRPr sz="1000"/>
          </a:p>
        </p:txBody>
      </p:sp>
      <p:sp>
        <p:nvSpPr>
          <p:cNvPr id="451" name="Google Shape;451;p24"/>
          <p:cNvSpPr/>
          <p:nvPr/>
        </p:nvSpPr>
        <p:spPr>
          <a:xfrm>
            <a:off x="4109733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설정</a:t>
            </a:r>
            <a:endParaRPr sz="1000"/>
          </a:p>
        </p:txBody>
      </p:sp>
      <p:sp>
        <p:nvSpPr>
          <p:cNvPr id="452" name="Google Shape;452;p24"/>
          <p:cNvSpPr/>
          <p:nvPr/>
        </p:nvSpPr>
        <p:spPr>
          <a:xfrm>
            <a:off x="1895800" y="4217575"/>
            <a:ext cx="713400" cy="700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1358025" y="3812275"/>
            <a:ext cx="3362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FF"/>
                </a:solidFill>
              </a:rPr>
              <a:t>공격력 / 공격 속도 / 체력 / 회피율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1255738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</a:t>
            </a:r>
            <a:endParaRPr sz="1000"/>
          </a:p>
        </p:txBody>
      </p:sp>
      <p:sp>
        <p:nvSpPr>
          <p:cNvPr id="460" name="Google Shape;460;p25"/>
          <p:cNvSpPr/>
          <p:nvPr/>
        </p:nvSpPr>
        <p:spPr>
          <a:xfrm>
            <a:off x="2147521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캐릭터</a:t>
            </a:r>
            <a:endParaRPr sz="1000"/>
          </a:p>
        </p:txBody>
      </p:sp>
      <p:sp>
        <p:nvSpPr>
          <p:cNvPr id="461" name="Google Shape;461;p25"/>
          <p:cNvSpPr/>
          <p:nvPr/>
        </p:nvSpPr>
        <p:spPr>
          <a:xfrm>
            <a:off x="3039310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장비 키우기 </a:t>
            </a:r>
            <a:endParaRPr sz="1000"/>
          </a:p>
        </p:txBody>
      </p:sp>
      <p:sp>
        <p:nvSpPr>
          <p:cNvPr id="462" name="Google Shape;462;p25"/>
          <p:cNvSpPr/>
          <p:nvPr/>
        </p:nvSpPr>
        <p:spPr>
          <a:xfrm>
            <a:off x="3931107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설정</a:t>
            </a:r>
            <a:endParaRPr sz="1000"/>
          </a:p>
        </p:txBody>
      </p:sp>
      <p:pic>
        <p:nvPicPr>
          <p:cNvPr descr="마스코와 숨은그림찾기 for kakao" id="463" name="Google Shape;463;p25"/>
          <p:cNvPicPr preferRelativeResize="0"/>
          <p:nvPr/>
        </p:nvPicPr>
        <p:blipFill rotWithShape="1">
          <a:blip r:embed="rId3">
            <a:alphaModFix/>
          </a:blip>
          <a:srcRect b="90304" l="0" r="15569" t="0"/>
          <a:stretch/>
        </p:blipFill>
        <p:spPr>
          <a:xfrm>
            <a:off x="1255750" y="280225"/>
            <a:ext cx="3567300" cy="3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5"/>
          <p:cNvSpPr/>
          <p:nvPr/>
        </p:nvSpPr>
        <p:spPr>
          <a:xfrm>
            <a:off x="1570475" y="1196825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사운드  </a:t>
            </a:r>
            <a:endParaRPr sz="800"/>
          </a:p>
        </p:txBody>
      </p:sp>
      <p:sp>
        <p:nvSpPr>
          <p:cNvPr id="465" name="Google Shape;465;p25"/>
          <p:cNvSpPr/>
          <p:nvPr/>
        </p:nvSpPr>
        <p:spPr>
          <a:xfrm>
            <a:off x="2263550" y="1196825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bgm </a:t>
            </a:r>
            <a:endParaRPr sz="800"/>
          </a:p>
        </p:txBody>
      </p:sp>
      <p:sp>
        <p:nvSpPr>
          <p:cNvPr id="466" name="Google Shape;466;p25"/>
          <p:cNvSpPr/>
          <p:nvPr/>
        </p:nvSpPr>
        <p:spPr>
          <a:xfrm>
            <a:off x="2905625" y="1196813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효과음  </a:t>
            </a:r>
            <a:endParaRPr sz="800"/>
          </a:p>
        </p:txBody>
      </p:sp>
      <p:sp>
        <p:nvSpPr>
          <p:cNvPr id="467" name="Google Shape;467;p25"/>
          <p:cNvSpPr/>
          <p:nvPr/>
        </p:nvSpPr>
        <p:spPr>
          <a:xfrm>
            <a:off x="1518075" y="1837463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그래픽  </a:t>
            </a:r>
            <a:endParaRPr sz="800"/>
          </a:p>
        </p:txBody>
      </p:sp>
      <p:sp>
        <p:nvSpPr>
          <p:cNvPr id="468" name="Google Shape;468;p25"/>
          <p:cNvSpPr/>
          <p:nvPr/>
        </p:nvSpPr>
        <p:spPr>
          <a:xfrm>
            <a:off x="2263550" y="1837475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설정  </a:t>
            </a:r>
            <a:endParaRPr sz="800"/>
          </a:p>
        </p:txBody>
      </p:sp>
      <p:sp>
        <p:nvSpPr>
          <p:cNvPr id="469" name="Google Shape;469;p25"/>
          <p:cNvSpPr/>
          <p:nvPr/>
        </p:nvSpPr>
        <p:spPr>
          <a:xfrm>
            <a:off x="2930925" y="1837475"/>
            <a:ext cx="490500" cy="45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</a:t>
            </a:r>
            <a:endParaRPr sz="800"/>
          </a:p>
        </p:txBody>
      </p:sp>
      <p:sp>
        <p:nvSpPr>
          <p:cNvPr id="470" name="Google Shape;470;p25"/>
          <p:cNvSpPr/>
          <p:nvPr/>
        </p:nvSpPr>
        <p:spPr>
          <a:xfrm>
            <a:off x="1255750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</a:t>
            </a:r>
            <a:endParaRPr sz="1000"/>
          </a:p>
        </p:txBody>
      </p:sp>
      <p:sp>
        <p:nvSpPr>
          <p:cNvPr id="471" name="Google Shape;471;p25"/>
          <p:cNvSpPr/>
          <p:nvPr/>
        </p:nvSpPr>
        <p:spPr>
          <a:xfrm>
            <a:off x="1969237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캐릭터</a:t>
            </a:r>
            <a:endParaRPr sz="1000"/>
          </a:p>
        </p:txBody>
      </p:sp>
      <p:sp>
        <p:nvSpPr>
          <p:cNvPr id="472" name="Google Shape;472;p25"/>
          <p:cNvSpPr/>
          <p:nvPr/>
        </p:nvSpPr>
        <p:spPr>
          <a:xfrm>
            <a:off x="2682730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화살 제작소  </a:t>
            </a:r>
            <a:endParaRPr sz="1000"/>
          </a:p>
        </p:txBody>
      </p:sp>
      <p:sp>
        <p:nvSpPr>
          <p:cNvPr id="473" name="Google Shape;473;p25"/>
          <p:cNvSpPr/>
          <p:nvPr/>
        </p:nvSpPr>
        <p:spPr>
          <a:xfrm>
            <a:off x="3396227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인벤토리 </a:t>
            </a:r>
            <a:endParaRPr sz="1000"/>
          </a:p>
        </p:txBody>
      </p:sp>
      <p:sp>
        <p:nvSpPr>
          <p:cNvPr id="474" name="Google Shape;474;p25"/>
          <p:cNvSpPr/>
          <p:nvPr/>
        </p:nvSpPr>
        <p:spPr>
          <a:xfrm>
            <a:off x="4109733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설정</a:t>
            </a:r>
            <a:endParaRPr sz="1000"/>
          </a:p>
        </p:txBody>
      </p:sp>
      <p:sp>
        <p:nvSpPr>
          <p:cNvPr id="475" name="Google Shape;475;p25"/>
          <p:cNvSpPr/>
          <p:nvPr/>
        </p:nvSpPr>
        <p:spPr>
          <a:xfrm>
            <a:off x="4156950" y="4217575"/>
            <a:ext cx="713400" cy="700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‘활’ 장비칸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착용된 상태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해당 장비칸을 터치시</a:t>
            </a:r>
            <a:r>
              <a:rPr lang="ko" sz="1000">
                <a:solidFill>
                  <a:srgbClr val="FF0000"/>
                </a:solidFill>
              </a:rPr>
              <a:t> ‘장비 정보창’</a:t>
            </a:r>
            <a:r>
              <a:rPr lang="ko" sz="1000"/>
              <a:t>이 팝업된다.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</a:t>
            </a:r>
            <a:r>
              <a:rPr lang="ko" sz="1000">
                <a:solidFill>
                  <a:srgbClr val="000000"/>
                </a:solidFill>
              </a:rPr>
              <a:t> </a:t>
            </a:r>
            <a:r>
              <a:rPr lang="ko" sz="1000"/>
              <a:t>캐릭터 이미지 착용한 장비에 따라 이미지가 변경된다.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‘투구’ 장비칸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아무것도 착용이 되지 않은 상태.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터치해도 아무 상호 작용없다.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 ‘최종 능력치’ 정보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아이템을 착용하거나 해제하는 것에 따라 즉각적으로 반영되어 능력치가 변동된다.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5. ‘인벤토리’ 정보창.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활성화될 경우 활성화된 타입의 칸의 모양이 ‘활’ 장비칸과 같이 변경된다.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원하는 탭을 터치할 경우 활성화 탭 변경.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장비의 타입별로 구분되어 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인게임 플레이에서 획득한 장비는 자동적으로 타입별 인벤토리에 저장된다.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6. ‘인벤토리’에 보관되고 있는 보유 장비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444613" y="386950"/>
            <a:ext cx="3312035" cy="4267573"/>
            <a:chOff x="444613" y="386950"/>
            <a:chExt cx="3312035" cy="4267573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444613" y="386950"/>
              <a:ext cx="3172622" cy="4267573"/>
              <a:chOff x="444613" y="386950"/>
              <a:chExt cx="3172622" cy="4267573"/>
            </a:xfrm>
          </p:grpSpPr>
          <p:grpSp>
            <p:nvGrpSpPr>
              <p:cNvPr id="118" name="Google Shape;118;p14"/>
              <p:cNvGrpSpPr/>
              <p:nvPr/>
            </p:nvGrpSpPr>
            <p:grpSpPr>
              <a:xfrm>
                <a:off x="444613" y="386950"/>
                <a:ext cx="3172622" cy="4267573"/>
                <a:chOff x="444613" y="385875"/>
                <a:chExt cx="3172622" cy="4267573"/>
              </a:xfrm>
            </p:grpSpPr>
            <p:pic>
              <p:nvPicPr>
                <p:cNvPr id="119" name="Google Shape;119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67" l="21700" r="54926" t="0"/>
                <a:stretch/>
              </p:blipFill>
              <p:spPr>
                <a:xfrm>
                  <a:off x="444613" y="385875"/>
                  <a:ext cx="3172622" cy="42675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0" name="Google Shape;120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6778" l="27814" r="54925" t="0"/>
                <a:stretch/>
              </p:blipFill>
              <p:spPr>
                <a:xfrm>
                  <a:off x="453975" y="411050"/>
                  <a:ext cx="3163248" cy="2673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21" name="Google Shape;121;p14"/>
                <p:cNvGrpSpPr/>
                <p:nvPr/>
              </p:nvGrpSpPr>
              <p:grpSpPr>
                <a:xfrm>
                  <a:off x="445715" y="4126825"/>
                  <a:ext cx="3163249" cy="526623"/>
                  <a:chOff x="445715" y="4126825"/>
                  <a:chExt cx="3163249" cy="526623"/>
                </a:xfrm>
              </p:grpSpPr>
              <p:grpSp>
                <p:nvGrpSpPr>
                  <p:cNvPr id="122" name="Google Shape;122;p14"/>
                  <p:cNvGrpSpPr/>
                  <p:nvPr/>
                </p:nvGrpSpPr>
                <p:grpSpPr>
                  <a:xfrm>
                    <a:off x="445715" y="4218575"/>
                    <a:ext cx="3163249" cy="434867"/>
                    <a:chOff x="4122225" y="4186054"/>
                    <a:chExt cx="3128832" cy="407027"/>
                  </a:xfrm>
                </p:grpSpPr>
                <p:pic>
                  <p:nvPicPr>
                    <p:cNvPr id="123" name="Google Shape;123;p14"/>
                    <p:cNvPicPr preferRelativeResize="0"/>
                    <p:nvPr/>
                  </p:nvPicPr>
                  <p:blipFill rotWithShape="1">
                    <a:blip r:embed="rId4">
                      <a:alphaModFix/>
                    </a:blip>
                    <a:srcRect b="48567" l="21638" r="54926" t="46676"/>
                    <a:stretch/>
                  </p:blipFill>
                  <p:spPr>
                    <a:xfrm>
                      <a:off x="4122225" y="4186054"/>
                      <a:ext cx="3128832" cy="3959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24" name="Google Shape;124;p14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1359" l="0" r="0" t="-1360"/>
                    <a:stretch/>
                  </p:blipFill>
                  <p:spPr>
                    <a:xfrm>
                      <a:off x="5146402" y="4197156"/>
                      <a:ext cx="542950" cy="395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25" name="Google Shape;125;p1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48567" l="25510" r="66599" t="45992"/>
                  <a:stretch/>
                </p:blipFill>
                <p:spPr>
                  <a:xfrm>
                    <a:off x="948175" y="4126825"/>
                    <a:ext cx="585252" cy="5266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26" name="Google Shape;126;p1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359" l="0" r="0" t="-1360"/>
                <a:stretch/>
              </p:blipFill>
              <p:spPr>
                <a:xfrm>
                  <a:off x="506370" y="3450811"/>
                  <a:ext cx="548922" cy="4230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7" name="Google Shape;127;p14"/>
                <p:cNvSpPr/>
                <p:nvPr/>
              </p:nvSpPr>
              <p:spPr>
                <a:xfrm>
                  <a:off x="482200" y="2946700"/>
                  <a:ext cx="3106800" cy="251100"/>
                </a:xfrm>
                <a:prstGeom prst="rect">
                  <a:avLst/>
                </a:prstGeom>
                <a:gradFill>
                  <a:gsLst>
                    <a:gs pos="0">
                      <a:srgbClr val="134F5C"/>
                    </a:gs>
                    <a:gs pos="50000">
                      <a:srgbClr val="3C78D8"/>
                    </a:gs>
                    <a:gs pos="100000">
                      <a:srgbClr val="134F5C"/>
                    </a:gs>
                  </a:gsLst>
                  <a:lin ang="5400012" scaled="0"/>
                </a:gra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ㅇ   </a:t>
                  </a:r>
                  <a:endParaRPr/>
                </a:p>
              </p:txBody>
            </p:sp>
            <p:pic>
              <p:nvPicPr>
                <p:cNvPr id="128" name="Google Shape;128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3308" l="21700" r="54926" t="36010"/>
                <a:stretch/>
              </p:blipFill>
              <p:spPr>
                <a:xfrm>
                  <a:off x="444625" y="3246567"/>
                  <a:ext cx="3172601" cy="1736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9" name="Google Shape;129;p14"/>
              <p:cNvGrpSpPr/>
              <p:nvPr/>
            </p:nvGrpSpPr>
            <p:grpSpPr>
              <a:xfrm>
                <a:off x="2814663" y="841266"/>
                <a:ext cx="640599" cy="435862"/>
                <a:chOff x="7507663" y="906205"/>
                <a:chExt cx="449417" cy="395986"/>
              </a:xfrm>
            </p:grpSpPr>
            <p:pic>
              <p:nvPicPr>
                <p:cNvPr id="130" name="Google Shape;130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40378" l="18327" r="73237" t="44616"/>
                <a:stretch/>
              </p:blipFill>
              <p:spPr>
                <a:xfrm>
                  <a:off x="7507663" y="906205"/>
                  <a:ext cx="449417" cy="3959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4"/>
                <p:cNvPicPr preferRelativeResize="0"/>
                <p:nvPr/>
              </p:nvPicPr>
              <p:blipFill>
                <a:blip r:embed="rId8">
                  <a:alphaModFix amt="46000"/>
                </a:blip>
                <a:stretch>
                  <a:fillRect/>
                </a:stretch>
              </p:blipFill>
              <p:spPr>
                <a:xfrm>
                  <a:off x="7541304" y="951375"/>
                  <a:ext cx="38215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2" name="Google Shape;132;p14"/>
              <p:cNvGrpSpPr/>
              <p:nvPr/>
            </p:nvGrpSpPr>
            <p:grpSpPr>
              <a:xfrm>
                <a:off x="604954" y="1390248"/>
                <a:ext cx="636622" cy="499350"/>
                <a:chOff x="6472675" y="2517050"/>
                <a:chExt cx="499350" cy="499350"/>
              </a:xfrm>
            </p:grpSpPr>
            <p:pic>
              <p:nvPicPr>
                <p:cNvPr id="133" name="Google Shape;133;p1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40378" l="18327" r="73237" t="44616"/>
                <a:stretch/>
              </p:blipFill>
              <p:spPr>
                <a:xfrm>
                  <a:off x="6472675" y="2517050"/>
                  <a:ext cx="499350" cy="499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4" name="Google Shape;134;p14"/>
                <p:cNvPicPr preferRelativeResize="0"/>
                <p:nvPr/>
              </p:nvPicPr>
              <p:blipFill>
                <a:blip r:embed="rId10">
                  <a:alphaModFix amt="54000"/>
                </a:blip>
                <a:stretch>
                  <a:fillRect/>
                </a:stretch>
              </p:blipFill>
              <p:spPr>
                <a:xfrm>
                  <a:off x="6526979" y="2568713"/>
                  <a:ext cx="396000" cy="39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5" name="Google Shape;135;p14"/>
              <p:cNvGrpSpPr/>
              <p:nvPr/>
            </p:nvGrpSpPr>
            <p:grpSpPr>
              <a:xfrm>
                <a:off x="2804613" y="1390251"/>
                <a:ext cx="637204" cy="499328"/>
                <a:chOff x="5286675" y="3062450"/>
                <a:chExt cx="449400" cy="449400"/>
              </a:xfrm>
            </p:grpSpPr>
            <p:pic>
              <p:nvPicPr>
                <p:cNvPr id="136" name="Google Shape;136;p14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40378" l="18327" r="73237" t="44616"/>
                <a:stretch/>
              </p:blipFill>
              <p:spPr>
                <a:xfrm>
                  <a:off x="5286675" y="3062450"/>
                  <a:ext cx="449400" cy="449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Google Shape;137;p14"/>
                <p:cNvPicPr preferRelativeResize="0"/>
                <p:nvPr/>
              </p:nvPicPr>
              <p:blipFill>
                <a:blip r:embed="rId12">
                  <a:alphaModFix amt="51000"/>
                </a:blip>
                <a:stretch>
                  <a:fillRect/>
                </a:stretch>
              </p:blipFill>
              <p:spPr>
                <a:xfrm>
                  <a:off x="5313375" y="3099701"/>
                  <a:ext cx="396000" cy="3840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8" name="Google Shape;138;p14"/>
              <p:cNvGrpSpPr/>
              <p:nvPr/>
            </p:nvGrpSpPr>
            <p:grpSpPr>
              <a:xfrm>
                <a:off x="604667" y="1975289"/>
                <a:ext cx="637192" cy="500393"/>
                <a:chOff x="6490650" y="3165563"/>
                <a:chExt cx="463412" cy="463413"/>
              </a:xfrm>
            </p:grpSpPr>
            <p:pic>
              <p:nvPicPr>
                <p:cNvPr id="139" name="Google Shape;139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40378" l="18327" r="73237" t="44616"/>
                <a:stretch/>
              </p:blipFill>
              <p:spPr>
                <a:xfrm>
                  <a:off x="6490650" y="3165563"/>
                  <a:ext cx="463412" cy="463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0" name="Google Shape;140;p14"/>
                <p:cNvPicPr preferRelativeResize="0"/>
                <p:nvPr/>
              </p:nvPicPr>
              <p:blipFill>
                <a:blip r:embed="rId13">
                  <a:alphaModFix amt="42000"/>
                </a:blip>
                <a:stretch>
                  <a:fillRect/>
                </a:stretch>
              </p:blipFill>
              <p:spPr>
                <a:xfrm>
                  <a:off x="6549525" y="3224450"/>
                  <a:ext cx="345650" cy="345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1" name="Google Shape;141;p14"/>
              <p:cNvGrpSpPr/>
              <p:nvPr/>
            </p:nvGrpSpPr>
            <p:grpSpPr>
              <a:xfrm>
                <a:off x="2804622" y="1975267"/>
                <a:ext cx="637206" cy="500398"/>
                <a:chOff x="7648150" y="2050924"/>
                <a:chExt cx="345650" cy="345650"/>
              </a:xfrm>
            </p:grpSpPr>
            <p:pic>
              <p:nvPicPr>
                <p:cNvPr id="142" name="Google Shape;142;p14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40378" l="18327" r="73237" t="44616"/>
                <a:stretch/>
              </p:blipFill>
              <p:spPr>
                <a:xfrm>
                  <a:off x="7648150" y="2050924"/>
                  <a:ext cx="345650" cy="345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3" name="Google Shape;143;p14"/>
                <p:cNvPicPr preferRelativeResize="0"/>
                <p:nvPr/>
              </p:nvPicPr>
              <p:blipFill>
                <a:blip r:embed="rId14">
                  <a:alphaModFix amt="54000"/>
                </a:blip>
                <a:stretch>
                  <a:fillRect/>
                </a:stretch>
              </p:blipFill>
              <p:spPr>
                <a:xfrm>
                  <a:off x="7694675" y="2097450"/>
                  <a:ext cx="252600" cy="252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44" name="Google Shape;144;p14"/>
            <p:cNvPicPr preferRelativeResize="0"/>
            <p:nvPr/>
          </p:nvPicPr>
          <p:blipFill rotWithShape="1">
            <a:blip r:embed="rId3">
              <a:alphaModFix/>
            </a:blip>
            <a:srcRect b="73274" l="21700" r="54926" t="25386"/>
            <a:stretch/>
          </p:blipFill>
          <p:spPr>
            <a:xfrm>
              <a:off x="444625" y="2613549"/>
              <a:ext cx="3172601" cy="247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4"/>
            <p:cNvSpPr/>
            <p:nvPr/>
          </p:nvSpPr>
          <p:spPr>
            <a:xfrm>
              <a:off x="501699" y="2953775"/>
              <a:ext cx="636600" cy="247200"/>
            </a:xfrm>
            <a:prstGeom prst="bevel">
              <a:avLst>
                <a:gd fmla="val 17151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537470" y="2998623"/>
              <a:ext cx="5367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활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138450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654419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170388" y="2954150"/>
              <a:ext cx="4599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2630292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1178945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투구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1694914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갑옷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2182850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장갑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154" name="Google Shape;154;p14"/>
            <p:cNvSpPr txBox="1"/>
            <p:nvPr/>
          </p:nvSpPr>
          <p:spPr>
            <a:xfrm>
              <a:off x="2670715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신발</a:t>
              </a:r>
              <a:endParaRPr b="1" sz="800">
                <a:solidFill>
                  <a:srgbClr val="B7B7B7"/>
                </a:solidFill>
              </a:endParaRPr>
            </a:p>
          </p:txBody>
        </p:sp>
        <p:grpSp>
          <p:nvGrpSpPr>
            <p:cNvPr id="155" name="Google Shape;155;p14"/>
            <p:cNvGrpSpPr/>
            <p:nvPr/>
          </p:nvGrpSpPr>
          <p:grpSpPr>
            <a:xfrm>
              <a:off x="3123419" y="2954150"/>
              <a:ext cx="482164" cy="247200"/>
              <a:chOff x="2962375" y="2954150"/>
              <a:chExt cx="628800" cy="247200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2962375" y="2954150"/>
                <a:ext cx="628800" cy="247200"/>
              </a:xfrm>
              <a:prstGeom prst="frame">
                <a:avLst>
                  <a:gd fmla="val 12500" name="adj1"/>
                </a:avLst>
              </a:prstGeom>
              <a:gradFill>
                <a:gsLst>
                  <a:gs pos="0">
                    <a:srgbClr val="134F5C"/>
                  </a:gs>
                  <a:gs pos="50000">
                    <a:srgbClr val="3C78D8"/>
                  </a:gs>
                  <a:gs pos="100000">
                    <a:srgbClr val="134F5C"/>
                  </a:gs>
                </a:gsLst>
                <a:lin ang="54007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 txBox="1"/>
              <p:nvPr/>
            </p:nvSpPr>
            <p:spPr>
              <a:xfrm>
                <a:off x="3011638" y="2998623"/>
                <a:ext cx="530100" cy="1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B7B7B7"/>
                    </a:solidFill>
                  </a:rPr>
                  <a:t>반지 </a:t>
                </a:r>
                <a:endParaRPr b="1"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58" name="Google Shape;158;p14"/>
            <p:cNvPicPr preferRelativeResize="0"/>
            <p:nvPr/>
          </p:nvPicPr>
          <p:blipFill rotWithShape="1">
            <a:blip r:embed="rId15">
              <a:alphaModFix amt="19000"/>
            </a:blip>
            <a:srcRect b="0" l="31412" r="36306" t="0"/>
            <a:stretch/>
          </p:blipFill>
          <p:spPr>
            <a:xfrm>
              <a:off x="444625" y="2571750"/>
              <a:ext cx="31726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4"/>
            <p:cNvSpPr txBox="1"/>
            <p:nvPr/>
          </p:nvSpPr>
          <p:spPr>
            <a:xfrm>
              <a:off x="444625" y="259532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공격력</a:t>
              </a:r>
              <a:r>
                <a:rPr b="1" lang="ko" sz="800">
                  <a:solidFill>
                    <a:srgbClr val="EFEFEF"/>
                  </a:solidFill>
                </a:rPr>
                <a:t> </a:t>
              </a: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7565</a:t>
              </a:r>
              <a:endParaRPr b="1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60" name="Google Shape;160;p14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444624" y="261725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4"/>
            <p:cNvPicPr preferRelativeResize="0"/>
            <p:nvPr/>
          </p:nvPicPr>
          <p:blipFill rotWithShape="1">
            <a:blip r:embed="rId16">
              <a:alphaModFix/>
            </a:blip>
            <a:srcRect b="70377" l="32778" r="65445" t="27294"/>
            <a:stretch/>
          </p:blipFill>
          <p:spPr>
            <a:xfrm>
              <a:off x="2989590" y="2591388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4"/>
            <p:cNvSpPr txBox="1"/>
            <p:nvPr/>
          </p:nvSpPr>
          <p:spPr>
            <a:xfrm>
              <a:off x="1107631" y="259532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공격속도 104.61%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163" name="Google Shape;163;p14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1015256" y="261725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4"/>
            <p:cNvSpPr txBox="1"/>
            <p:nvPr/>
          </p:nvSpPr>
          <p:spPr>
            <a:xfrm>
              <a:off x="1774152" y="259532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이동속도 100.78%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165" name="Google Shape;165;p14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1738309" y="261725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4"/>
            <p:cNvSpPr txBox="1"/>
            <p:nvPr/>
          </p:nvSpPr>
          <p:spPr>
            <a:xfrm>
              <a:off x="2413185" y="258787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회피율 4.61%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167" name="Google Shape;167;p14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2441784" y="260980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4"/>
            <p:cNvSpPr txBox="1"/>
            <p:nvPr/>
          </p:nvSpPr>
          <p:spPr>
            <a:xfrm>
              <a:off x="2993448" y="2580809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체력 10884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169" name="Google Shape;169;p1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324800" y="869150"/>
              <a:ext cx="1445250" cy="1377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4"/>
          <p:cNvSpPr/>
          <p:nvPr/>
        </p:nvSpPr>
        <p:spPr>
          <a:xfrm>
            <a:off x="515850" y="727850"/>
            <a:ext cx="826800" cy="671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2706450" y="727850"/>
            <a:ext cx="826800" cy="671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1342650" y="833850"/>
            <a:ext cx="1399200" cy="1582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381625" y="2501525"/>
            <a:ext cx="3264600" cy="38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46300" y="2890325"/>
            <a:ext cx="3264600" cy="38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459050" y="3367800"/>
            <a:ext cx="672000" cy="546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381625" y="60770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1455725" y="76315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2586350" y="65010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1220225" y="22683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280350" y="276297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5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80350" y="32791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6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00654" y="3745217"/>
            <a:ext cx="388800" cy="1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3F3F3"/>
                </a:solidFill>
                <a:latin typeface="Ultra"/>
                <a:ea typeface="Ultra"/>
                <a:cs typeface="Ultra"/>
                <a:sym typeface="Ultra"/>
              </a:rPr>
              <a:t>Lv. 1</a:t>
            </a:r>
            <a:endParaRPr sz="600">
              <a:solidFill>
                <a:srgbClr val="F3F3F3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‘활’ 장비칸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착용된 상태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해당 장비칸을 터치시</a:t>
            </a:r>
            <a:r>
              <a:rPr lang="ko" sz="1000">
                <a:solidFill>
                  <a:srgbClr val="FF0000"/>
                </a:solidFill>
              </a:rPr>
              <a:t> ‘장비 정보창’</a:t>
            </a:r>
            <a:r>
              <a:rPr lang="ko" sz="1000"/>
              <a:t>이 팝업된다.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</a:t>
            </a:r>
            <a:r>
              <a:rPr lang="ko" sz="1000">
                <a:solidFill>
                  <a:srgbClr val="000000"/>
                </a:solidFill>
              </a:rPr>
              <a:t> </a:t>
            </a:r>
            <a:r>
              <a:rPr lang="ko" sz="1000"/>
              <a:t>캐릭터 이미지 착용한 장비에 따라 이미지가 변경된다.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‘투구’ 장비칸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아무것도 착용이 되지 않은 상태.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터치해도 아무 상호 작용없다.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 ‘최종 능력치’ 정보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아이템을 착용하거나 해제하는 것에 따라 즉각적으로 반영되어 능력치가 변동된다.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5. ‘인벤토리’ 정보창.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활성화될 경우 활성화된 타입의 칸의 모양이 ‘활’ 장비칸과 같이 변경된다.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원하는 탭을 터치할 경우 활성화 탭 변경.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장비의 타입별로 구분되어 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인게임 플레이에서 획득한 장비는 자동적으로 타입별 인벤토리에 저장된다.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6. ‘인벤토리’에 보관되고 있는 보유 장비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88" name="Google Shape;188;p15"/>
          <p:cNvGrpSpPr/>
          <p:nvPr/>
        </p:nvGrpSpPr>
        <p:grpSpPr>
          <a:xfrm>
            <a:off x="444613" y="386950"/>
            <a:ext cx="3312035" cy="4267573"/>
            <a:chOff x="444613" y="386950"/>
            <a:chExt cx="3312035" cy="4267573"/>
          </a:xfrm>
        </p:grpSpPr>
        <p:grpSp>
          <p:nvGrpSpPr>
            <p:cNvPr id="189" name="Google Shape;189;p15"/>
            <p:cNvGrpSpPr/>
            <p:nvPr/>
          </p:nvGrpSpPr>
          <p:grpSpPr>
            <a:xfrm>
              <a:off x="444613" y="386950"/>
              <a:ext cx="3172622" cy="4267573"/>
              <a:chOff x="444613" y="386950"/>
              <a:chExt cx="3172622" cy="4267573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444613" y="386950"/>
                <a:ext cx="3172622" cy="4267573"/>
                <a:chOff x="444613" y="385875"/>
                <a:chExt cx="3172622" cy="4267573"/>
              </a:xfrm>
            </p:grpSpPr>
            <p:pic>
              <p:nvPicPr>
                <p:cNvPr id="191" name="Google Shape;191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67" l="21700" r="54926" t="0"/>
                <a:stretch/>
              </p:blipFill>
              <p:spPr>
                <a:xfrm>
                  <a:off x="444613" y="385875"/>
                  <a:ext cx="3172622" cy="42675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2" name="Google Shape;19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6778" l="27814" r="54925" t="0"/>
                <a:stretch/>
              </p:blipFill>
              <p:spPr>
                <a:xfrm>
                  <a:off x="453975" y="411050"/>
                  <a:ext cx="3163248" cy="2673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3" name="Google Shape;193;p15"/>
                <p:cNvGrpSpPr/>
                <p:nvPr/>
              </p:nvGrpSpPr>
              <p:grpSpPr>
                <a:xfrm>
                  <a:off x="445715" y="4126825"/>
                  <a:ext cx="3163249" cy="526623"/>
                  <a:chOff x="445715" y="4126825"/>
                  <a:chExt cx="3163249" cy="526623"/>
                </a:xfrm>
              </p:grpSpPr>
              <p:grpSp>
                <p:nvGrpSpPr>
                  <p:cNvPr id="194" name="Google Shape;194;p15"/>
                  <p:cNvGrpSpPr/>
                  <p:nvPr/>
                </p:nvGrpSpPr>
                <p:grpSpPr>
                  <a:xfrm>
                    <a:off x="445715" y="4218575"/>
                    <a:ext cx="3163249" cy="434867"/>
                    <a:chOff x="4122225" y="4186054"/>
                    <a:chExt cx="3128832" cy="407027"/>
                  </a:xfrm>
                </p:grpSpPr>
                <p:pic>
                  <p:nvPicPr>
                    <p:cNvPr id="195" name="Google Shape;195;p15"/>
                    <p:cNvPicPr preferRelativeResize="0"/>
                    <p:nvPr/>
                  </p:nvPicPr>
                  <p:blipFill rotWithShape="1">
                    <a:blip r:embed="rId4">
                      <a:alphaModFix/>
                    </a:blip>
                    <a:srcRect b="48567" l="21638" r="54926" t="46676"/>
                    <a:stretch/>
                  </p:blipFill>
                  <p:spPr>
                    <a:xfrm>
                      <a:off x="4122225" y="4186054"/>
                      <a:ext cx="3128832" cy="3959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96" name="Google Shape;196;p15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1359" l="0" r="0" t="-1360"/>
                    <a:stretch/>
                  </p:blipFill>
                  <p:spPr>
                    <a:xfrm>
                      <a:off x="5146402" y="4197156"/>
                      <a:ext cx="542950" cy="395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97" name="Google Shape;197;p1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48567" l="25510" r="66599" t="45992"/>
                  <a:stretch/>
                </p:blipFill>
                <p:spPr>
                  <a:xfrm>
                    <a:off x="948175" y="4126825"/>
                    <a:ext cx="585252" cy="5266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98" name="Google Shape;198;p1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359" l="0" r="0" t="-1360"/>
                <a:stretch/>
              </p:blipFill>
              <p:spPr>
                <a:xfrm>
                  <a:off x="506370" y="3450811"/>
                  <a:ext cx="548922" cy="4230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9" name="Google Shape;199;p15"/>
                <p:cNvSpPr/>
                <p:nvPr/>
              </p:nvSpPr>
              <p:spPr>
                <a:xfrm>
                  <a:off x="482200" y="2946700"/>
                  <a:ext cx="3106800" cy="251100"/>
                </a:xfrm>
                <a:prstGeom prst="rect">
                  <a:avLst/>
                </a:prstGeom>
                <a:gradFill>
                  <a:gsLst>
                    <a:gs pos="0">
                      <a:srgbClr val="134F5C"/>
                    </a:gs>
                    <a:gs pos="50000">
                      <a:srgbClr val="3C78D8"/>
                    </a:gs>
                    <a:gs pos="100000">
                      <a:srgbClr val="134F5C"/>
                    </a:gs>
                  </a:gsLst>
                  <a:lin ang="5400012" scaled="0"/>
                </a:gra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ㅇ   </a:t>
                  </a:r>
                  <a:endParaRPr/>
                </a:p>
              </p:txBody>
            </p:sp>
            <p:pic>
              <p:nvPicPr>
                <p:cNvPr id="200" name="Google Shape;200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3308" l="21700" r="54926" t="36010"/>
                <a:stretch/>
              </p:blipFill>
              <p:spPr>
                <a:xfrm>
                  <a:off x="444625" y="3246567"/>
                  <a:ext cx="3172601" cy="1736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1" name="Google Shape;201;p15"/>
              <p:cNvGrpSpPr/>
              <p:nvPr/>
            </p:nvGrpSpPr>
            <p:grpSpPr>
              <a:xfrm>
                <a:off x="2814663" y="841266"/>
                <a:ext cx="640599" cy="435862"/>
                <a:chOff x="7507663" y="906205"/>
                <a:chExt cx="449417" cy="395986"/>
              </a:xfrm>
            </p:grpSpPr>
            <p:pic>
              <p:nvPicPr>
                <p:cNvPr id="202" name="Google Shape;202;p15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40378" l="18327" r="73237" t="44616"/>
                <a:stretch/>
              </p:blipFill>
              <p:spPr>
                <a:xfrm>
                  <a:off x="7507663" y="906205"/>
                  <a:ext cx="449417" cy="3959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3" name="Google Shape;203;p15"/>
                <p:cNvPicPr preferRelativeResize="0"/>
                <p:nvPr/>
              </p:nvPicPr>
              <p:blipFill>
                <a:blip r:embed="rId8">
                  <a:alphaModFix amt="46000"/>
                </a:blip>
                <a:stretch>
                  <a:fillRect/>
                </a:stretch>
              </p:blipFill>
              <p:spPr>
                <a:xfrm>
                  <a:off x="7541304" y="951375"/>
                  <a:ext cx="38215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4" name="Google Shape;204;p15"/>
              <p:cNvGrpSpPr/>
              <p:nvPr/>
            </p:nvGrpSpPr>
            <p:grpSpPr>
              <a:xfrm>
                <a:off x="604954" y="1390248"/>
                <a:ext cx="636622" cy="499350"/>
                <a:chOff x="6472675" y="2517050"/>
                <a:chExt cx="499350" cy="499350"/>
              </a:xfrm>
            </p:grpSpPr>
            <p:pic>
              <p:nvPicPr>
                <p:cNvPr id="205" name="Google Shape;205;p15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40378" l="18327" r="73237" t="44616"/>
                <a:stretch/>
              </p:blipFill>
              <p:spPr>
                <a:xfrm>
                  <a:off x="6472675" y="2517050"/>
                  <a:ext cx="499350" cy="499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6" name="Google Shape;206;p15"/>
                <p:cNvPicPr preferRelativeResize="0"/>
                <p:nvPr/>
              </p:nvPicPr>
              <p:blipFill>
                <a:blip r:embed="rId10">
                  <a:alphaModFix amt="54000"/>
                </a:blip>
                <a:stretch>
                  <a:fillRect/>
                </a:stretch>
              </p:blipFill>
              <p:spPr>
                <a:xfrm>
                  <a:off x="6526979" y="2568713"/>
                  <a:ext cx="396000" cy="39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7" name="Google Shape;207;p15"/>
              <p:cNvGrpSpPr/>
              <p:nvPr/>
            </p:nvGrpSpPr>
            <p:grpSpPr>
              <a:xfrm>
                <a:off x="2804613" y="1390251"/>
                <a:ext cx="637204" cy="499328"/>
                <a:chOff x="5286675" y="3062450"/>
                <a:chExt cx="449400" cy="449400"/>
              </a:xfrm>
            </p:grpSpPr>
            <p:pic>
              <p:nvPicPr>
                <p:cNvPr id="208" name="Google Shape;208;p15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40378" l="18327" r="73237" t="44616"/>
                <a:stretch/>
              </p:blipFill>
              <p:spPr>
                <a:xfrm>
                  <a:off x="5286675" y="3062450"/>
                  <a:ext cx="449400" cy="449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9" name="Google Shape;209;p15"/>
                <p:cNvPicPr preferRelativeResize="0"/>
                <p:nvPr/>
              </p:nvPicPr>
              <p:blipFill>
                <a:blip r:embed="rId12">
                  <a:alphaModFix amt="51000"/>
                </a:blip>
                <a:stretch>
                  <a:fillRect/>
                </a:stretch>
              </p:blipFill>
              <p:spPr>
                <a:xfrm>
                  <a:off x="5313375" y="3099701"/>
                  <a:ext cx="396000" cy="3840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10" name="Google Shape;210;p15"/>
              <p:cNvGrpSpPr/>
              <p:nvPr/>
            </p:nvGrpSpPr>
            <p:grpSpPr>
              <a:xfrm>
                <a:off x="604667" y="1975289"/>
                <a:ext cx="637192" cy="500393"/>
                <a:chOff x="6490650" y="3165563"/>
                <a:chExt cx="463412" cy="463413"/>
              </a:xfrm>
            </p:grpSpPr>
            <p:pic>
              <p:nvPicPr>
                <p:cNvPr id="211" name="Google Shape;211;p15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40378" l="18327" r="73237" t="44616"/>
                <a:stretch/>
              </p:blipFill>
              <p:spPr>
                <a:xfrm>
                  <a:off x="6490650" y="3165563"/>
                  <a:ext cx="463412" cy="463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2" name="Google Shape;212;p15"/>
                <p:cNvPicPr preferRelativeResize="0"/>
                <p:nvPr/>
              </p:nvPicPr>
              <p:blipFill>
                <a:blip r:embed="rId13">
                  <a:alphaModFix amt="42000"/>
                </a:blip>
                <a:stretch>
                  <a:fillRect/>
                </a:stretch>
              </p:blipFill>
              <p:spPr>
                <a:xfrm>
                  <a:off x="6549525" y="3224450"/>
                  <a:ext cx="345650" cy="345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13" name="Google Shape;213;p15"/>
              <p:cNvGrpSpPr/>
              <p:nvPr/>
            </p:nvGrpSpPr>
            <p:grpSpPr>
              <a:xfrm>
                <a:off x="2804622" y="1975267"/>
                <a:ext cx="637206" cy="500398"/>
                <a:chOff x="7648150" y="2050924"/>
                <a:chExt cx="345650" cy="345650"/>
              </a:xfrm>
            </p:grpSpPr>
            <p:pic>
              <p:nvPicPr>
                <p:cNvPr id="214" name="Google Shape;214;p15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40378" l="18327" r="73237" t="44616"/>
                <a:stretch/>
              </p:blipFill>
              <p:spPr>
                <a:xfrm>
                  <a:off x="7648150" y="2050924"/>
                  <a:ext cx="345650" cy="345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5" name="Google Shape;215;p15"/>
                <p:cNvPicPr preferRelativeResize="0"/>
                <p:nvPr/>
              </p:nvPicPr>
              <p:blipFill>
                <a:blip r:embed="rId14">
                  <a:alphaModFix amt="54000"/>
                </a:blip>
                <a:stretch>
                  <a:fillRect/>
                </a:stretch>
              </p:blipFill>
              <p:spPr>
                <a:xfrm>
                  <a:off x="7694675" y="2097450"/>
                  <a:ext cx="252600" cy="252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16" name="Google Shape;216;p15"/>
            <p:cNvPicPr preferRelativeResize="0"/>
            <p:nvPr/>
          </p:nvPicPr>
          <p:blipFill rotWithShape="1">
            <a:blip r:embed="rId3">
              <a:alphaModFix/>
            </a:blip>
            <a:srcRect b="73274" l="21700" r="54926" t="25386"/>
            <a:stretch/>
          </p:blipFill>
          <p:spPr>
            <a:xfrm>
              <a:off x="444625" y="2613549"/>
              <a:ext cx="3172601" cy="247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5"/>
            <p:cNvSpPr/>
            <p:nvPr/>
          </p:nvSpPr>
          <p:spPr>
            <a:xfrm>
              <a:off x="501699" y="2953775"/>
              <a:ext cx="636600" cy="247200"/>
            </a:xfrm>
            <a:prstGeom prst="bevel">
              <a:avLst>
                <a:gd fmla="val 17151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 txBox="1"/>
            <p:nvPr/>
          </p:nvSpPr>
          <p:spPr>
            <a:xfrm>
              <a:off x="537470" y="2998623"/>
              <a:ext cx="5367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활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138450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654419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170388" y="2954150"/>
              <a:ext cx="4599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630292" y="2954150"/>
              <a:ext cx="516000" cy="24720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134F5C"/>
                </a:gs>
                <a:gs pos="50000">
                  <a:srgbClr val="3C78D8"/>
                </a:gs>
                <a:gs pos="100000">
                  <a:srgbClr val="134F5C"/>
                </a:gs>
              </a:gsLst>
              <a:lin ang="54007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1178945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투구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1694914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갑옷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2182850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장갑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2670715" y="2998623"/>
              <a:ext cx="4350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신발</a:t>
              </a:r>
              <a:endParaRPr b="1" sz="800">
                <a:solidFill>
                  <a:srgbClr val="B7B7B7"/>
                </a:solidFill>
              </a:endParaRPr>
            </a:p>
          </p:txBody>
        </p:sp>
        <p:grpSp>
          <p:nvGrpSpPr>
            <p:cNvPr id="227" name="Google Shape;227;p15"/>
            <p:cNvGrpSpPr/>
            <p:nvPr/>
          </p:nvGrpSpPr>
          <p:grpSpPr>
            <a:xfrm>
              <a:off x="3123419" y="2954150"/>
              <a:ext cx="482164" cy="247200"/>
              <a:chOff x="2962375" y="2954150"/>
              <a:chExt cx="628800" cy="247200"/>
            </a:xfrm>
          </p:grpSpPr>
          <p:sp>
            <p:nvSpPr>
              <p:cNvPr id="228" name="Google Shape;228;p15"/>
              <p:cNvSpPr/>
              <p:nvPr/>
            </p:nvSpPr>
            <p:spPr>
              <a:xfrm>
                <a:off x="2962375" y="2954150"/>
                <a:ext cx="628800" cy="247200"/>
              </a:xfrm>
              <a:prstGeom prst="frame">
                <a:avLst>
                  <a:gd fmla="val 12500" name="adj1"/>
                </a:avLst>
              </a:prstGeom>
              <a:gradFill>
                <a:gsLst>
                  <a:gs pos="0">
                    <a:srgbClr val="134F5C"/>
                  </a:gs>
                  <a:gs pos="50000">
                    <a:srgbClr val="3C78D8"/>
                  </a:gs>
                  <a:gs pos="100000">
                    <a:srgbClr val="134F5C"/>
                  </a:gs>
                </a:gsLst>
                <a:lin ang="54007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5"/>
              <p:cNvSpPr txBox="1"/>
              <p:nvPr/>
            </p:nvSpPr>
            <p:spPr>
              <a:xfrm>
                <a:off x="3011638" y="2998623"/>
                <a:ext cx="530100" cy="1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B7B7B7"/>
                    </a:solidFill>
                  </a:rPr>
                  <a:t>반지 </a:t>
                </a:r>
                <a:endParaRPr b="1"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230" name="Google Shape;230;p15"/>
            <p:cNvPicPr preferRelativeResize="0"/>
            <p:nvPr/>
          </p:nvPicPr>
          <p:blipFill rotWithShape="1">
            <a:blip r:embed="rId15">
              <a:alphaModFix amt="19000"/>
            </a:blip>
            <a:srcRect b="0" l="31412" r="36306" t="0"/>
            <a:stretch/>
          </p:blipFill>
          <p:spPr>
            <a:xfrm>
              <a:off x="444625" y="2571750"/>
              <a:ext cx="31726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5"/>
            <p:cNvSpPr txBox="1"/>
            <p:nvPr/>
          </p:nvSpPr>
          <p:spPr>
            <a:xfrm>
              <a:off x="444625" y="259532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공격력</a:t>
              </a:r>
              <a:r>
                <a:rPr b="1" lang="ko" sz="800">
                  <a:solidFill>
                    <a:srgbClr val="EFEFEF"/>
                  </a:solidFill>
                </a:rPr>
                <a:t> </a:t>
              </a: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7565</a:t>
              </a:r>
              <a:endParaRPr b="1" sz="8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232" name="Google Shape;232;p15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444624" y="261725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5"/>
            <p:cNvPicPr preferRelativeResize="0"/>
            <p:nvPr/>
          </p:nvPicPr>
          <p:blipFill rotWithShape="1">
            <a:blip r:embed="rId16">
              <a:alphaModFix/>
            </a:blip>
            <a:srcRect b="70377" l="32778" r="65445" t="27294"/>
            <a:stretch/>
          </p:blipFill>
          <p:spPr>
            <a:xfrm>
              <a:off x="2989590" y="2591388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15"/>
            <p:cNvSpPr txBox="1"/>
            <p:nvPr/>
          </p:nvSpPr>
          <p:spPr>
            <a:xfrm>
              <a:off x="1107631" y="259532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공격속도 104.61%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235" name="Google Shape;235;p15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1015256" y="261725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5"/>
            <p:cNvSpPr txBox="1"/>
            <p:nvPr/>
          </p:nvSpPr>
          <p:spPr>
            <a:xfrm>
              <a:off x="1774152" y="259532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이동속도 100.78%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237" name="Google Shape;237;p15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1738309" y="261725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5"/>
            <p:cNvSpPr txBox="1"/>
            <p:nvPr/>
          </p:nvSpPr>
          <p:spPr>
            <a:xfrm>
              <a:off x="2413185" y="2587875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회피율 4.61%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239" name="Google Shape;239;p15"/>
            <p:cNvPicPr preferRelativeResize="0"/>
            <p:nvPr/>
          </p:nvPicPr>
          <p:blipFill rotWithShape="1">
            <a:blip r:embed="rId16">
              <a:alphaModFix/>
            </a:blip>
            <a:srcRect b="70377" l="26592" r="71630" t="27294"/>
            <a:stretch/>
          </p:blipFill>
          <p:spPr>
            <a:xfrm>
              <a:off x="2441784" y="2609805"/>
              <a:ext cx="186797" cy="1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5"/>
            <p:cNvSpPr txBox="1"/>
            <p:nvPr/>
          </p:nvSpPr>
          <p:spPr>
            <a:xfrm>
              <a:off x="2993448" y="2580809"/>
              <a:ext cx="763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Ultra"/>
                  <a:ea typeface="Ultra"/>
                  <a:cs typeface="Ultra"/>
                  <a:sym typeface="Ultra"/>
                </a:rPr>
                <a:t>체력 10884</a:t>
              </a:r>
              <a:endParaRPr b="1" sz="800">
                <a:solidFill>
                  <a:srgbClr val="EFEFEF"/>
                </a:solidFill>
              </a:endParaRPr>
            </a:p>
          </p:txBody>
        </p:sp>
        <p:pic>
          <p:nvPicPr>
            <p:cNvPr id="241" name="Google Shape;241;p1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324800" y="869150"/>
              <a:ext cx="1445250" cy="1377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15"/>
          <p:cNvSpPr/>
          <p:nvPr/>
        </p:nvSpPr>
        <p:spPr>
          <a:xfrm>
            <a:off x="515850" y="727850"/>
            <a:ext cx="826800" cy="671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2706450" y="727850"/>
            <a:ext cx="826800" cy="671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1342650" y="833850"/>
            <a:ext cx="1399200" cy="1582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381625" y="2501525"/>
            <a:ext cx="3264600" cy="38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346300" y="2890325"/>
            <a:ext cx="3264600" cy="38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459050" y="3367800"/>
            <a:ext cx="672000" cy="546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381625" y="60770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1455725" y="76315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2586350" y="65010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1220225" y="22683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80350" y="276297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5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280350" y="32791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6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600654" y="3745217"/>
            <a:ext cx="388800" cy="1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3F3F3"/>
                </a:solidFill>
                <a:latin typeface="Ultra"/>
                <a:ea typeface="Ultra"/>
                <a:cs typeface="Ultra"/>
                <a:sym typeface="Ultra"/>
              </a:rPr>
              <a:t>Lv. 1</a:t>
            </a:r>
            <a:endParaRPr sz="600">
              <a:solidFill>
                <a:srgbClr val="F3F3F3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1255738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</a:t>
            </a:r>
            <a:endParaRPr sz="1000"/>
          </a:p>
        </p:txBody>
      </p:sp>
      <p:sp>
        <p:nvSpPr>
          <p:cNvPr id="261" name="Google Shape;261;p16"/>
          <p:cNvSpPr/>
          <p:nvPr/>
        </p:nvSpPr>
        <p:spPr>
          <a:xfrm>
            <a:off x="2147521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캐릭터</a:t>
            </a:r>
            <a:endParaRPr sz="1000"/>
          </a:p>
        </p:txBody>
      </p:sp>
      <p:sp>
        <p:nvSpPr>
          <p:cNvPr id="262" name="Google Shape;262;p16"/>
          <p:cNvSpPr/>
          <p:nvPr/>
        </p:nvSpPr>
        <p:spPr>
          <a:xfrm>
            <a:off x="3039310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장비 키우기 </a:t>
            </a:r>
            <a:endParaRPr sz="1000"/>
          </a:p>
        </p:txBody>
      </p:sp>
      <p:sp>
        <p:nvSpPr>
          <p:cNvPr id="263" name="Google Shape;263;p16"/>
          <p:cNvSpPr/>
          <p:nvPr/>
        </p:nvSpPr>
        <p:spPr>
          <a:xfrm>
            <a:off x="3931107" y="4389325"/>
            <a:ext cx="8919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설정</a:t>
            </a:r>
            <a:endParaRPr sz="1000"/>
          </a:p>
        </p:txBody>
      </p:sp>
      <p:pic>
        <p:nvPicPr>
          <p:cNvPr descr="마스코와 숨은그림찾기 for kakao" id="264" name="Google Shape;264;p16"/>
          <p:cNvPicPr preferRelativeResize="0"/>
          <p:nvPr/>
        </p:nvPicPr>
        <p:blipFill rotWithShape="1">
          <a:blip r:embed="rId3">
            <a:alphaModFix/>
          </a:blip>
          <a:srcRect b="90304" l="0" r="15569" t="0"/>
          <a:stretch/>
        </p:blipFill>
        <p:spPr>
          <a:xfrm>
            <a:off x="1255750" y="280225"/>
            <a:ext cx="3567300" cy="3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99994">
            <a:off x="2133164" y="1902421"/>
            <a:ext cx="1911620" cy="4188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6"/>
          <p:cNvGrpSpPr/>
          <p:nvPr/>
        </p:nvGrpSpPr>
        <p:grpSpPr>
          <a:xfrm>
            <a:off x="2253162" y="1157972"/>
            <a:ext cx="1568268" cy="994368"/>
            <a:chOff x="2583375" y="1173450"/>
            <a:chExt cx="1080000" cy="1640600"/>
          </a:xfrm>
        </p:grpSpPr>
        <p:sp>
          <p:nvSpPr>
            <p:cNvPr id="267" name="Google Shape;267;p16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6"/>
          <p:cNvSpPr txBox="1"/>
          <p:nvPr/>
        </p:nvSpPr>
        <p:spPr>
          <a:xfrm>
            <a:off x="2133275" y="919775"/>
            <a:ext cx="1772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FF"/>
                </a:solidFill>
              </a:rPr>
              <a:t>캐릭터 이름 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1566574" y="1047621"/>
            <a:ext cx="481500" cy="210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활 </a:t>
            </a:r>
            <a:r>
              <a:rPr lang="ko" sz="800">
                <a:solidFill>
                  <a:schemeClr val="dk1"/>
                </a:solidFill>
              </a:rPr>
              <a:t>lv1 </a:t>
            </a:r>
            <a:r>
              <a:rPr lang="ko" sz="800"/>
              <a:t> </a:t>
            </a:r>
            <a:endParaRPr sz="800"/>
          </a:p>
        </p:txBody>
      </p:sp>
      <p:sp>
        <p:nvSpPr>
          <p:cNvPr id="271" name="Google Shape;271;p16"/>
          <p:cNvSpPr/>
          <p:nvPr/>
        </p:nvSpPr>
        <p:spPr>
          <a:xfrm>
            <a:off x="4080871" y="1047621"/>
            <a:ext cx="481500" cy="210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투구 </a:t>
            </a:r>
            <a:r>
              <a:rPr lang="ko" sz="800">
                <a:solidFill>
                  <a:schemeClr val="dk1"/>
                </a:solidFill>
              </a:rPr>
              <a:t>lv1 </a:t>
            </a:r>
            <a:endParaRPr sz="800"/>
          </a:p>
        </p:txBody>
      </p:sp>
      <p:sp>
        <p:nvSpPr>
          <p:cNvPr id="272" name="Google Shape;272;p16"/>
          <p:cNvSpPr/>
          <p:nvPr/>
        </p:nvSpPr>
        <p:spPr>
          <a:xfrm>
            <a:off x="1566574" y="1407895"/>
            <a:ext cx="481500" cy="210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갑옷 </a:t>
            </a:r>
            <a:r>
              <a:rPr lang="ko" sz="800">
                <a:solidFill>
                  <a:schemeClr val="dk1"/>
                </a:solidFill>
              </a:rPr>
              <a:t>lv1 </a:t>
            </a:r>
            <a:endParaRPr sz="800"/>
          </a:p>
        </p:txBody>
      </p:sp>
      <p:sp>
        <p:nvSpPr>
          <p:cNvPr id="273" name="Google Shape;273;p16"/>
          <p:cNvSpPr/>
          <p:nvPr/>
        </p:nvSpPr>
        <p:spPr>
          <a:xfrm>
            <a:off x="4105559" y="1434844"/>
            <a:ext cx="481500" cy="210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손 </a:t>
            </a:r>
            <a:r>
              <a:rPr lang="ko" sz="800">
                <a:solidFill>
                  <a:schemeClr val="dk1"/>
                </a:solidFill>
              </a:rPr>
              <a:t>lv1 </a:t>
            </a:r>
            <a:endParaRPr sz="800"/>
          </a:p>
        </p:txBody>
      </p:sp>
      <p:sp>
        <p:nvSpPr>
          <p:cNvPr id="274" name="Google Shape;274;p16"/>
          <p:cNvSpPr/>
          <p:nvPr/>
        </p:nvSpPr>
        <p:spPr>
          <a:xfrm>
            <a:off x="1566574" y="1805132"/>
            <a:ext cx="481500" cy="210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다리  </a:t>
            </a:r>
            <a:r>
              <a:rPr lang="ko" sz="800">
                <a:solidFill>
                  <a:schemeClr val="dk1"/>
                </a:solidFill>
              </a:rPr>
              <a:t>lv1 </a:t>
            </a:r>
            <a:r>
              <a:rPr lang="ko" sz="800"/>
              <a:t> </a:t>
            </a:r>
            <a:endParaRPr sz="800"/>
          </a:p>
        </p:txBody>
      </p:sp>
      <p:sp>
        <p:nvSpPr>
          <p:cNvPr id="275" name="Google Shape;275;p16"/>
          <p:cNvSpPr/>
          <p:nvPr/>
        </p:nvSpPr>
        <p:spPr>
          <a:xfrm>
            <a:off x="4105559" y="1805132"/>
            <a:ext cx="481500" cy="210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반지 </a:t>
            </a:r>
            <a:r>
              <a:rPr lang="ko" sz="800">
                <a:solidFill>
                  <a:schemeClr val="dk1"/>
                </a:solidFill>
              </a:rPr>
              <a:t>lv1 </a:t>
            </a:r>
            <a:r>
              <a:rPr lang="ko" sz="800"/>
              <a:t> </a:t>
            </a:r>
            <a:endParaRPr sz="800"/>
          </a:p>
        </p:txBody>
      </p:sp>
      <p:sp>
        <p:nvSpPr>
          <p:cNvPr id="276" name="Google Shape;276;p16"/>
          <p:cNvSpPr/>
          <p:nvPr/>
        </p:nvSpPr>
        <p:spPr>
          <a:xfrm>
            <a:off x="1255750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</a:t>
            </a:r>
            <a:endParaRPr sz="1000"/>
          </a:p>
        </p:txBody>
      </p:sp>
      <p:sp>
        <p:nvSpPr>
          <p:cNvPr id="277" name="Google Shape;277;p16"/>
          <p:cNvSpPr/>
          <p:nvPr/>
        </p:nvSpPr>
        <p:spPr>
          <a:xfrm>
            <a:off x="1969237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캐릭터</a:t>
            </a:r>
            <a:endParaRPr sz="1000"/>
          </a:p>
        </p:txBody>
      </p:sp>
      <p:sp>
        <p:nvSpPr>
          <p:cNvPr id="278" name="Google Shape;278;p16"/>
          <p:cNvSpPr/>
          <p:nvPr/>
        </p:nvSpPr>
        <p:spPr>
          <a:xfrm>
            <a:off x="2682730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화살 제작소  </a:t>
            </a:r>
            <a:endParaRPr sz="1000"/>
          </a:p>
        </p:txBody>
      </p:sp>
      <p:sp>
        <p:nvSpPr>
          <p:cNvPr id="279" name="Google Shape;279;p16"/>
          <p:cNvSpPr/>
          <p:nvPr/>
        </p:nvSpPr>
        <p:spPr>
          <a:xfrm>
            <a:off x="3396227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인벤토리 </a:t>
            </a:r>
            <a:endParaRPr sz="1000"/>
          </a:p>
        </p:txBody>
      </p:sp>
      <p:sp>
        <p:nvSpPr>
          <p:cNvPr id="280" name="Google Shape;280;p16"/>
          <p:cNvSpPr/>
          <p:nvPr/>
        </p:nvSpPr>
        <p:spPr>
          <a:xfrm>
            <a:off x="4109733" y="4389325"/>
            <a:ext cx="713400" cy="35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설정</a:t>
            </a:r>
            <a:endParaRPr sz="1000"/>
          </a:p>
        </p:txBody>
      </p:sp>
      <p:sp>
        <p:nvSpPr>
          <p:cNvPr id="281" name="Google Shape;281;p16"/>
          <p:cNvSpPr txBox="1"/>
          <p:nvPr/>
        </p:nvSpPr>
        <p:spPr>
          <a:xfrm>
            <a:off x="1358025" y="2254531"/>
            <a:ext cx="3300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FF"/>
                </a:solidFill>
              </a:rPr>
              <a:t>공격력 / 공격 속도 / 체력 / 회피율</a:t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282" name="Google Shape;282;p16"/>
          <p:cNvGrpSpPr/>
          <p:nvPr/>
        </p:nvGrpSpPr>
        <p:grpSpPr>
          <a:xfrm>
            <a:off x="1391225" y="2807825"/>
            <a:ext cx="3234500" cy="1508188"/>
            <a:chOff x="1367200" y="2621375"/>
            <a:chExt cx="3234500" cy="1508188"/>
          </a:xfrm>
        </p:grpSpPr>
        <p:sp>
          <p:nvSpPr>
            <p:cNvPr id="283" name="Google Shape;283;p16"/>
            <p:cNvSpPr/>
            <p:nvPr/>
          </p:nvSpPr>
          <p:spPr>
            <a:xfrm>
              <a:off x="1367200" y="2621375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lv10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916000" y="2621375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lv9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64800" y="2621375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lv8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013600" y="2621375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562400" y="2621375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111200" y="2621375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1367200" y="3122750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916000" y="3122750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464800" y="3122750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013600" y="3122750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562400" y="3122750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111200" y="3122750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367200" y="3674163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1916000" y="3674163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2464800" y="3674163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활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lv1</a:t>
              </a:r>
              <a:r>
                <a:rPr lang="ko" sz="800"/>
                <a:t> </a:t>
              </a:r>
              <a:endParaRPr sz="8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013600" y="3674163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562400" y="3674163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</a:t>
              </a:r>
              <a:endParaRPr sz="800"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111200" y="3674163"/>
              <a:ext cx="490500" cy="455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301" name="Google Shape;301;p16"/>
          <p:cNvSpPr/>
          <p:nvPr/>
        </p:nvSpPr>
        <p:spPr>
          <a:xfrm>
            <a:off x="1391225" y="2505675"/>
            <a:ext cx="539100" cy="27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활 </a:t>
            </a:r>
            <a:endParaRPr sz="1000"/>
          </a:p>
        </p:txBody>
      </p:sp>
      <p:sp>
        <p:nvSpPr>
          <p:cNvPr id="302" name="Google Shape;302;p16"/>
          <p:cNvSpPr/>
          <p:nvPr/>
        </p:nvSpPr>
        <p:spPr>
          <a:xfrm>
            <a:off x="1930330" y="2505675"/>
            <a:ext cx="539100" cy="27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투구 </a:t>
            </a:r>
            <a:endParaRPr sz="1000"/>
          </a:p>
        </p:txBody>
      </p:sp>
      <p:sp>
        <p:nvSpPr>
          <p:cNvPr id="303" name="Google Shape;303;p16"/>
          <p:cNvSpPr/>
          <p:nvPr/>
        </p:nvSpPr>
        <p:spPr>
          <a:xfrm>
            <a:off x="2469439" y="2505675"/>
            <a:ext cx="539100" cy="27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갑옷 </a:t>
            </a:r>
            <a:endParaRPr sz="1000"/>
          </a:p>
        </p:txBody>
      </p:sp>
      <p:sp>
        <p:nvSpPr>
          <p:cNvPr id="304" name="Google Shape;304;p16"/>
          <p:cNvSpPr/>
          <p:nvPr/>
        </p:nvSpPr>
        <p:spPr>
          <a:xfrm>
            <a:off x="3008478" y="2505675"/>
            <a:ext cx="539100" cy="27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손 </a:t>
            </a:r>
            <a:endParaRPr sz="1000"/>
          </a:p>
        </p:txBody>
      </p:sp>
      <p:sp>
        <p:nvSpPr>
          <p:cNvPr id="305" name="Google Shape;305;p16"/>
          <p:cNvSpPr/>
          <p:nvPr/>
        </p:nvSpPr>
        <p:spPr>
          <a:xfrm>
            <a:off x="3547583" y="2505675"/>
            <a:ext cx="539100" cy="27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다리 </a:t>
            </a:r>
            <a:endParaRPr sz="1000"/>
          </a:p>
        </p:txBody>
      </p:sp>
      <p:sp>
        <p:nvSpPr>
          <p:cNvPr id="306" name="Google Shape;306;p16"/>
          <p:cNvSpPr/>
          <p:nvPr/>
        </p:nvSpPr>
        <p:spPr>
          <a:xfrm>
            <a:off x="4086692" y="2505675"/>
            <a:ext cx="539100" cy="27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반지 </a:t>
            </a:r>
            <a:endParaRPr sz="1000"/>
          </a:p>
        </p:txBody>
      </p:sp>
      <p:sp>
        <p:nvSpPr>
          <p:cNvPr id="307" name="Google Shape;307;p16"/>
          <p:cNvSpPr/>
          <p:nvPr/>
        </p:nvSpPr>
        <p:spPr>
          <a:xfrm>
            <a:off x="1304075" y="2427825"/>
            <a:ext cx="713400" cy="467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5342000" y="477050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인벤토리 정렬은 </a:t>
            </a:r>
            <a:r>
              <a:rPr lang="ko" sz="1000">
                <a:solidFill>
                  <a:srgbClr val="FF0000"/>
                </a:solidFill>
              </a:rPr>
              <a:t>골드 가치가 높은 아이템 순</a:t>
            </a:r>
            <a:r>
              <a:rPr lang="ko" sz="1000"/>
              <a:t>으로 자동 정렬 된다.</a:t>
            </a:r>
            <a:endParaRPr sz="1000"/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5">
            <a:alphaModFix/>
          </a:blip>
          <a:srcRect b="0" l="2018" r="0" t="0"/>
          <a:stretch/>
        </p:blipFill>
        <p:spPr>
          <a:xfrm>
            <a:off x="3964276" y="768025"/>
            <a:ext cx="1476875" cy="15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88" y="386575"/>
            <a:ext cx="29813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7"/>
          <p:cNvGrpSpPr/>
          <p:nvPr/>
        </p:nvGrpSpPr>
        <p:grpSpPr>
          <a:xfrm>
            <a:off x="2792631" y="2825313"/>
            <a:ext cx="435240" cy="473969"/>
            <a:chOff x="2583375" y="1173450"/>
            <a:chExt cx="1080000" cy="1640600"/>
          </a:xfrm>
        </p:grpSpPr>
        <p:sp>
          <p:nvSpPr>
            <p:cNvPr id="317" name="Google Shape;317;p17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>
            <a:off x="1261050" y="4606000"/>
            <a:ext cx="3567300" cy="14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272750" y="4617675"/>
            <a:ext cx="2230200" cy="12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lv 1</a:t>
            </a:r>
            <a:endParaRPr sz="800"/>
          </a:p>
        </p:txBody>
      </p:sp>
      <p:sp>
        <p:nvSpPr>
          <p:cNvPr id="321" name="Google Shape;321;p17"/>
          <p:cNvSpPr/>
          <p:nvPr/>
        </p:nvSpPr>
        <p:spPr>
          <a:xfrm>
            <a:off x="1751475" y="4512575"/>
            <a:ext cx="3392100" cy="35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5318650" y="490025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시작할 때마다 레벨은 1부터 시작 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캐릭터 위에 체력 게이지 위치.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3" name="Google Shape;323;p17"/>
          <p:cNvSpPr/>
          <p:nvPr/>
        </p:nvSpPr>
        <p:spPr>
          <a:xfrm>
            <a:off x="2743975" y="2691050"/>
            <a:ext cx="554700" cy="9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8"/>
          <p:cNvGrpSpPr/>
          <p:nvPr/>
        </p:nvGrpSpPr>
        <p:grpSpPr>
          <a:xfrm>
            <a:off x="2792631" y="2825313"/>
            <a:ext cx="435240" cy="473969"/>
            <a:chOff x="2583375" y="1173450"/>
            <a:chExt cx="1080000" cy="1640600"/>
          </a:xfrm>
        </p:grpSpPr>
        <p:sp>
          <p:nvSpPr>
            <p:cNvPr id="330" name="Google Shape;330;p18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8"/>
          <p:cNvSpPr/>
          <p:nvPr/>
        </p:nvSpPr>
        <p:spPr>
          <a:xfrm>
            <a:off x="1261050" y="4606000"/>
            <a:ext cx="3567300" cy="14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1272750" y="4617675"/>
            <a:ext cx="2230200" cy="12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lv 1</a:t>
            </a:r>
            <a:endParaRPr sz="800"/>
          </a:p>
        </p:txBody>
      </p:sp>
      <p:sp>
        <p:nvSpPr>
          <p:cNvPr id="334" name="Google Shape;334;p18"/>
          <p:cNvSpPr/>
          <p:nvPr/>
        </p:nvSpPr>
        <p:spPr>
          <a:xfrm>
            <a:off x="1751475" y="4512575"/>
            <a:ext cx="3392100" cy="35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5318650" y="490025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적 몬스터 처치 시 </a:t>
            </a:r>
            <a:r>
              <a:rPr lang="ko" sz="1000">
                <a:solidFill>
                  <a:srgbClr val="FF0000"/>
                </a:solidFill>
              </a:rPr>
              <a:t>골드, 경험치 조각들 떨어뜨림.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36" name="Google Shape;336;p18"/>
          <p:cNvGrpSpPr/>
          <p:nvPr/>
        </p:nvGrpSpPr>
        <p:grpSpPr>
          <a:xfrm>
            <a:off x="2869156" y="1617388"/>
            <a:ext cx="435240" cy="473969"/>
            <a:chOff x="2583375" y="1173450"/>
            <a:chExt cx="1080000" cy="1640600"/>
          </a:xfrm>
        </p:grpSpPr>
        <p:sp>
          <p:nvSpPr>
            <p:cNvPr id="337" name="Google Shape;337;p18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18"/>
          <p:cNvSpPr/>
          <p:nvPr/>
        </p:nvSpPr>
        <p:spPr>
          <a:xfrm>
            <a:off x="2977500" y="2176625"/>
            <a:ext cx="134400" cy="47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2481250" y="1278575"/>
            <a:ext cx="1197000" cy="951600"/>
          </a:xfrm>
          <a:prstGeom prst="flowChartSummingJunction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2732900" y="2688325"/>
            <a:ext cx="554700" cy="9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19"/>
          <p:cNvGrpSpPr/>
          <p:nvPr/>
        </p:nvGrpSpPr>
        <p:grpSpPr>
          <a:xfrm>
            <a:off x="2792631" y="2825313"/>
            <a:ext cx="435240" cy="473969"/>
            <a:chOff x="2583375" y="1173450"/>
            <a:chExt cx="1080000" cy="1640600"/>
          </a:xfrm>
        </p:grpSpPr>
        <p:sp>
          <p:nvSpPr>
            <p:cNvPr id="348" name="Google Shape;348;p19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9"/>
          <p:cNvSpPr/>
          <p:nvPr/>
        </p:nvSpPr>
        <p:spPr>
          <a:xfrm>
            <a:off x="1261050" y="4606000"/>
            <a:ext cx="3567300" cy="14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1272750" y="4617675"/>
            <a:ext cx="2230200" cy="12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lv 1</a:t>
            </a:r>
            <a:endParaRPr sz="800"/>
          </a:p>
        </p:txBody>
      </p:sp>
      <p:sp>
        <p:nvSpPr>
          <p:cNvPr id="352" name="Google Shape;352;p19"/>
          <p:cNvSpPr/>
          <p:nvPr/>
        </p:nvSpPr>
        <p:spPr>
          <a:xfrm>
            <a:off x="1751475" y="4512575"/>
            <a:ext cx="3392100" cy="35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5295275" y="489075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0000"/>
                </a:solidFill>
              </a:rPr>
              <a:t>더 이상 몬스터가 나오지 않으면</a:t>
            </a:r>
            <a:r>
              <a:rPr lang="ko" sz="1000">
                <a:solidFill>
                  <a:schemeClr val="dk1"/>
                </a:solidFill>
              </a:rPr>
              <a:t> 바닥에 떨어진 조각들이 흡수되면서 경험치 게이지 증가.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4" name="Google Shape;354;p19"/>
          <p:cNvSpPr/>
          <p:nvPr/>
        </p:nvSpPr>
        <p:spPr>
          <a:xfrm>
            <a:off x="3584675" y="2352825"/>
            <a:ext cx="169200" cy="219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3333650" y="2253575"/>
            <a:ext cx="169200" cy="1692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 rot="3335048">
            <a:off x="3333706" y="2597717"/>
            <a:ext cx="105096" cy="2276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3140975" y="2160125"/>
            <a:ext cx="770700" cy="47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2743975" y="2691050"/>
            <a:ext cx="554700" cy="9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0"/>
          <p:cNvGrpSpPr/>
          <p:nvPr/>
        </p:nvGrpSpPr>
        <p:grpSpPr>
          <a:xfrm>
            <a:off x="2792631" y="2825313"/>
            <a:ext cx="435240" cy="473969"/>
            <a:chOff x="2583375" y="1173450"/>
            <a:chExt cx="1080000" cy="1640600"/>
          </a:xfrm>
        </p:grpSpPr>
        <p:sp>
          <p:nvSpPr>
            <p:cNvPr id="365" name="Google Shape;365;p20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0"/>
          <p:cNvSpPr/>
          <p:nvPr/>
        </p:nvSpPr>
        <p:spPr>
          <a:xfrm>
            <a:off x="1261050" y="4606000"/>
            <a:ext cx="3567300" cy="14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1272750" y="4617675"/>
            <a:ext cx="2230200" cy="12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lv 2</a:t>
            </a:r>
            <a:endParaRPr sz="800"/>
          </a:p>
        </p:txBody>
      </p:sp>
      <p:sp>
        <p:nvSpPr>
          <p:cNvPr id="369" name="Google Shape;369;p20"/>
          <p:cNvSpPr/>
          <p:nvPr/>
        </p:nvSpPr>
        <p:spPr>
          <a:xfrm>
            <a:off x="5318650" y="490025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레벨이 증가하면 보유  재능 능력치 상승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 고레벨로 증가할수록 획득 능력치량 증가 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ex ) 1 -&gt; 2 &gt; 1능력치  /  2-3 &gt; 2능력치 획득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구성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스테이지가 증가할수록 생성되는 몬스터의 체력 / 공격력만 상승.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생성되는 스테이지의 구성 요소는 랜덤 ( 몬스터의 생성 위치 + 구성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특정 스테이지마다 보스 등장.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확률적으로 보너스 스테이지 ( 버프 획득 )</a:t>
            </a:r>
            <a:endParaRPr sz="1000"/>
          </a:p>
        </p:txBody>
      </p:sp>
      <p:sp>
        <p:nvSpPr>
          <p:cNvPr id="370" name="Google Shape;370;p20"/>
          <p:cNvSpPr/>
          <p:nvPr/>
        </p:nvSpPr>
        <p:spPr>
          <a:xfrm>
            <a:off x="1751475" y="4512575"/>
            <a:ext cx="3392100" cy="35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2743975" y="2691050"/>
            <a:ext cx="554700" cy="9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1255725" y="280225"/>
            <a:ext cx="3567300" cy="44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21"/>
          <p:cNvGrpSpPr/>
          <p:nvPr/>
        </p:nvGrpSpPr>
        <p:grpSpPr>
          <a:xfrm>
            <a:off x="2792631" y="2825313"/>
            <a:ext cx="435240" cy="473969"/>
            <a:chOff x="2583375" y="1173450"/>
            <a:chExt cx="1080000" cy="1640600"/>
          </a:xfrm>
        </p:grpSpPr>
        <p:sp>
          <p:nvSpPr>
            <p:cNvPr id="378" name="Google Shape;378;p21"/>
            <p:cNvSpPr/>
            <p:nvPr/>
          </p:nvSpPr>
          <p:spPr>
            <a:xfrm>
              <a:off x="2583375" y="1774850"/>
              <a:ext cx="1080000" cy="1039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784825" y="1173450"/>
              <a:ext cx="677100" cy="7122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1"/>
          <p:cNvSpPr/>
          <p:nvPr/>
        </p:nvSpPr>
        <p:spPr>
          <a:xfrm>
            <a:off x="1261050" y="4606000"/>
            <a:ext cx="3567300" cy="14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1272750" y="4617675"/>
            <a:ext cx="2230200" cy="12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lv 1</a:t>
            </a:r>
            <a:endParaRPr sz="800"/>
          </a:p>
        </p:txBody>
      </p:sp>
      <p:sp>
        <p:nvSpPr>
          <p:cNvPr id="382" name="Google Shape;382;p21"/>
          <p:cNvSpPr/>
          <p:nvPr/>
        </p:nvSpPr>
        <p:spPr>
          <a:xfrm>
            <a:off x="2601000" y="280225"/>
            <a:ext cx="887400" cy="51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5295275" y="489075"/>
            <a:ext cx="2925300" cy="39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스테이지 클리어시 게이트를 통해 다음 스테이지 레벨로 이동 가능. </a:t>
            </a:r>
            <a:endParaRPr sz="1000"/>
          </a:p>
        </p:txBody>
      </p:sp>
      <p:sp>
        <p:nvSpPr>
          <p:cNvPr id="384" name="Google Shape;384;p21"/>
          <p:cNvSpPr/>
          <p:nvPr/>
        </p:nvSpPr>
        <p:spPr>
          <a:xfrm>
            <a:off x="2743975" y="2691050"/>
            <a:ext cx="554700" cy="9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1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2850988" y="183353"/>
            <a:ext cx="387425" cy="58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