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7.jpg" ContentType="image/jpg"/>
  <Override PartName="/ppt/notesSlides/notesSlide6.xml" ContentType="application/vnd.openxmlformats-officedocument.presentationml.notesSlide+xml"/>
  <Override PartName="/ppt/media/image20.jpg" ContentType="image/jpg"/>
  <Override PartName="/ppt/media/image22.jpg" ContentType="image/jpg"/>
  <Override PartName="/ppt/media/image23.jpg" ContentType="image/jpg"/>
  <Override PartName="/ppt/media/image24.jpg" ContentType="image/jpg"/>
  <Override PartName="/ppt/notesSlides/notesSlide7.xml" ContentType="application/vnd.openxmlformats-officedocument.presentationml.notesSlide+xml"/>
  <Override PartName="/ppt/media/image30.jpg" ContentType="image/jpg"/>
  <Override PartName="/ppt/media/image31.jpg" ContentType="image/jpg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37.jpg" ContentType="image/jpg"/>
  <Override PartName="/ppt/media/image53.jpg" ContentType="image/jpg"/>
  <Override PartName="/ppt/media/image54.jpg" ContentType="image/jpg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media/image55.jpg" ContentType="image/jpg"/>
  <Override PartName="/ppt/media/image56.jpg" ContentType="image/jpg"/>
  <Override PartName="/ppt/notesSlides/notesSlide11.xml" ContentType="application/vnd.openxmlformats-officedocument.presentationml.notesSlide+xml"/>
  <Override PartName="/ppt/media/image60.jpg" ContentType="image/jpg"/>
  <Override PartName="/ppt/media/image61.jpg" ContentType="image/jpg"/>
  <Override PartName="/ppt/media/image62.jpg" ContentType="image/jpg"/>
  <Override PartName="/ppt/media/image63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80.jpg" ContentType="image/jpg"/>
  <Override PartName="/ppt/media/image81.jpg" ContentType="image/jpg"/>
  <Override PartName="/ppt/media/image82.jpg" ContentType="image/jpg"/>
  <Override PartName="/ppt/media/image8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48"/>
  </p:notesMasterIdLst>
  <p:sldIdLst>
    <p:sldId id="296" r:id="rId2"/>
    <p:sldId id="257" r:id="rId3"/>
    <p:sldId id="258" r:id="rId4"/>
    <p:sldId id="305" r:id="rId5"/>
    <p:sldId id="306" r:id="rId6"/>
    <p:sldId id="315" r:id="rId7"/>
    <p:sldId id="316" r:id="rId8"/>
    <p:sldId id="307" r:id="rId9"/>
    <p:sldId id="308" r:id="rId10"/>
    <p:sldId id="259" r:id="rId11"/>
    <p:sldId id="260" r:id="rId12"/>
    <p:sldId id="263" r:id="rId13"/>
    <p:sldId id="319" r:id="rId14"/>
    <p:sldId id="320" r:id="rId15"/>
    <p:sldId id="264" r:id="rId16"/>
    <p:sldId id="265" r:id="rId17"/>
    <p:sldId id="266" r:id="rId18"/>
    <p:sldId id="309" r:id="rId19"/>
    <p:sldId id="267" r:id="rId20"/>
    <p:sldId id="268" r:id="rId21"/>
    <p:sldId id="321" r:id="rId22"/>
    <p:sldId id="322" r:id="rId23"/>
    <p:sldId id="310" r:id="rId24"/>
    <p:sldId id="269" r:id="rId25"/>
    <p:sldId id="270" r:id="rId26"/>
    <p:sldId id="271" r:id="rId27"/>
    <p:sldId id="272" r:id="rId28"/>
    <p:sldId id="273" r:id="rId29"/>
    <p:sldId id="274" r:id="rId30"/>
    <p:sldId id="311" r:id="rId31"/>
    <p:sldId id="275" r:id="rId32"/>
    <p:sldId id="276" r:id="rId33"/>
    <p:sldId id="277" r:id="rId34"/>
    <p:sldId id="314" r:id="rId35"/>
    <p:sldId id="317" r:id="rId36"/>
    <p:sldId id="281" r:id="rId37"/>
    <p:sldId id="282" r:id="rId38"/>
    <p:sldId id="303" r:id="rId39"/>
    <p:sldId id="286" r:id="rId40"/>
    <p:sldId id="287" r:id="rId41"/>
    <p:sldId id="288" r:id="rId42"/>
    <p:sldId id="290" r:id="rId43"/>
    <p:sldId id="318" r:id="rId44"/>
    <p:sldId id="291" r:id="rId45"/>
    <p:sldId id="261" r:id="rId46"/>
    <p:sldId id="262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68" autoAdjust="0"/>
    <p:restoredTop sz="94384"/>
  </p:normalViewPr>
  <p:slideViewPr>
    <p:cSldViewPr snapToGrid="0">
      <p:cViewPr varScale="1">
        <p:scale>
          <a:sx n="120" d="100"/>
          <a:sy n="120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26:23.8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4918 386 8521,'19'-7'-245,"-2"-3"-61,-6 2 1,1-1 804,0 1 321,-6-2 0,3 3-276,-5-4 1,-1 3-146,-7 0 0,1 0 45,-5-4 0,-1 1-161,-6-1 1,2 0 34,-3 1 0,-1-1-75,2 0 1,-1 1-1,4-1 1,1 0 8,-1 1 0,0 3-158,1 0 1,-1 0 75,0-3 1,1 3-175,-1 0 0,-5 0-4,-2-3 0,-3 3 99,-2 0 1,0 4-118,-4-4 1,-5 2 64,-6-2 0,0-1-130,4 5 1,-6-4 91,-1 4 0,1-3-13,2 3 1,3 0 19,1 4 0,0-1-12,0-3 1,0 2-67,0-2 0,4 3 76,0 1 0,-2 0-5,-6 0 0,2 0 3,-6 0 1,5 0-2,-1 0 0,-2 0 9,-2 0 0,-3 0-4,0 0 0,-1 4-11,0 0 1,-1 0 2,-3-4 1,7 4 57,-2 0 0,1-1-15,-1-3 0,-1 2 4,0 2 0,1-3-26,-1 3 1,0-3 2,0-1 1,-4 0 36,-4 0 1,-1 0 6,2 0 1,-3 0-52,2 0 1,-3 0 0,-5 0 0,4 0-60,-4 0 0,4 0 7,0 0 1,1 1-132,-1 3 0,6-1 166,3 5 0,2 0-12,1 3 0,-4 1-67,1 0 1,-1 3-143,4 1 0,1-1 206,-1-3 1,-1 0-2,-3-1 0,3 5 54,-2 0 1,-4 0-46,0 0 0,-5-2 17,-3 6 1,2-5 51,-2 5 1,1-5 144,-1 5 0,2-5-138,-2 5 0,3-5 12,5 5 0,6-5 65,5 5 0,0-5 173,-4 5 1,5-4-147,-1 3 1,4-3 70,-4 3 1,4-3 125,-4 3 0,6-5-242,-2 2 0,2 2 7,2 2 0,5 0-28,3 0 1,4 2-98,3-3 0,0 0 119,4 0 1,0-1-28,5 2 1,0 0-60,4-4 0,-3 5 74,7-2 1,-7-1-14,3 2 0,1-6-21,3 2 0,-3 1 22,3-2 0,-1 5 53,4-5 0,0 1 109,0-5 0,4 1-99,-1 0 0,8 3-3,0 1 0,1 0 141,4-5 1,2 5-112,1-1 1,5 5-85,3-5 1,-2 2-32,2-1 1,3-3-185,1 2 1,3 2 156,1-1 1,0 3-169,0-3 1,1-1 269,3-3 1,3 0-24,4 0 1,5-2-17,0-2 1,4 1-41,0-5 0,3 0 0,5-4 0,0 0-19,3 0 0,-2 0 30,-6 0 0,3 0-54,-2 0 0,-2 0-14,-6 0 0,-2 0-19,5 0 1,0 3-175,0 1 0,2 0 3,-5-4 0,0 4 217,0 0 0,1 0-13,2-4 0,-2 4 20,-5 0 1,1 1 2,3-1 1,1-3 45,2 3 1,-1-3 160,-2-1 0,-2 4-140,6 0 0,-6 1-17,2-1 1,-3-3-104,-1 3 0,1 2 45,2-3 1,-3 1-108,0-4 1,3 0 52,-3 0 0,8 0-29,-1 0 1,4 2 15,5 2 0,-4-3-22,4 3 1,0-3-17,0-1 0,-1 0-103,-4 0 0,1 0-100,-1 0 0,-3-1-54,-1-3 1,-4 1-51,0-5 0,-2 1 134,-1-5 1,0 0 37,-1 1 1,1-1 75,0 0 1,0 2 134,-1 2 1,-3-2-154,0 2 1,-5 1 142,0 0 0,-1 3 343,-2-4 0,0 4-149,0-4 0,-1 0 12,-3-3 0,3-1-215,-3 0 1,-1-1-24,1-2 1,-1-3 73,1-6 0,-3 1-26,-4 0 0,-5-5 64,1 1 0,-5 0 106,5 3 1,-6-3 183,2 0 1,-4-2-6,0 2 0,-1 3 4,-4-4 1,2 4-116,-5 0 1,2 2-4,-3 3 1,-1-3-251,2 2 0,-3 2-543,-1-1 1,0 3 300,0-4 1,-5 6-144,-3-1 1,1 2 102,0 1 1,-5 0 108,-4 1 0,0-1 101,0 0 0,2 1 33,-6-1 1,1-1 245,-5-3 1,1 3-135,0-2 0,-1 0 143,1 0 1,-3 2-173,3-3 1,-3 3 38,6 2 0,3 0-137,2 4 1,-2-4 19,1 3 1,-1 2 29,2-2 0,1 2-30,-6-2 0,4-3-32,-3 4 1,1 0 74,-2-1 1,-3 1-7,0-5 0,-1 0 36,-3 1 1,2 3 158,2 0 1,1 1-2,2 0 0,0-2-89,4 5 1,2-1 52,6 1 114,-2 2 1,3-3-51,-4 5 14,-1 0-121,0-5 1,0 4 8,1-3 0,3-1 53,0 1 0,0-2-170,-3 3-295,-1 1-442,0-8-1049,1 9 309,4-5 129,-3 6 1,5 2 274,-3 2 1053,-3 7 0,0-19 0,-7-1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26:31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6589 316 8520,'-7'-34'122,"-4"-5"1,-8-4 501,-3 0 1,4 14-39,3 9 0,6 10 616,1 2 1,4 5-1015,-4 0 0,-1-3-92,-7 2 1,-2-3-115,-5 3 0,-10-4 207,-2 4 1,-9 0 3,-2 4 0,-6 0-152,-7 0 0,-8 0-284,-3 0 0,-4 0-82,0 0 1,-3 0 120,-5 0 1,-7 4-53,-1 0 0,-1 5 102,6-1 1,-5 4 40,-7 3 1,2-1-175,-2 6 0,47-11 1,0 0 250,-1 1 1,1-1 0,-3 3 0,-1-1-8,-2-2 0,-1 1 1,5 1-1,0 0-8,-2 1 1,-1-1 0,3 1 0,1 0-9,-2 0 1,0-1 0,3-1 0,-1 0-169,0-1 1,1 1 0,-41 10 163,1 3 1,6 0 144,2 1 1,1-1 248,-1 0 0,5 5-227,3-1 0,9 0-82,7-3 1,0 0-74,3 3 0,4-3 172,5-1 0,0-1-24,7-6 0,4 3 570,4-3 0,5-1-568,-1-3 1,9 0 228,6-1 1,2-3-215,6 0 0,0 0 37,4 4 0,0-5-11,0 1 0,5-4 50,3 4 1,2-2 157,2 2 1,5 1-66,2-5 0,-1 5 173,2-1 1,1-2-43,6 2 0,-1 0-34,5 4 1,1-3-40,7 2 1,-1-5-32,5 5 0,-2-2-20,2 3 1,4 0-118,0-1 0,5 1-206,6 0 0,7-1 262,5 1 1,7-3-194,8 3 1,2-7 142,3 7 0,1-4 47,-6-1 0,9 2-3,-5-5 1,6 4-113,-5-4 0,-2 0 41,1-4 1,4 0-40,0 0 1,0 0-169,-11 0 0,3 0 109,-8 0 1,7-5-173,-3-3 1,2-2-70,-9-2 0,6-4 18,-3 1 1,8-2-52,0 1 1,1 2 101,-4-5 0,-6-1-221,-2-3 0,-7-1 285,-5 1 1,-8 3 242,-3 1 1,-7 0-121,-1-5 0,-5 2 151,1 3 1,-8-2 436,-4 5 0,-6-3-181,-2 3 0,-1-3 275,2 3 1,-5-5-352,-7 2 1,1-8-12,-5-4 1,0-4-249,-4-4 0,-6-3-224,-6-5 1,-6-1-9,-9-2 0,-9-4-401,-6-4 1,-4 5-814,0 2 1,0 10 81,3 6 0,6 7-207,9 13 1,6 4 71,11 11 0,0 7-2410,3 5 3768,-2 10 0,24 44 0,1 14 0</inkml:trace>
  <inkml:trace contextRef="#ctx0" brushRef="#br0" timeOffset="2450">1402 433 7821,'0'-19'-673,"0"-1"874,0 4 381,0 1 0,0 7 80,0 0-511,0 5 207,0-7 1,0 7 330,0-4-412,0-1 1,0-4-40,0 0 1,0 5 29,0-1 1,-1 0-52,-3-4 0,3 1 217,-3-1-235,-3 0 0,1 1-35,-6-1 0,4 2-205,1 2 0,-1-3 22,-4 4 0,1 0 1,-1-1 0,0 5 101,0-5 0,5 5-77,-1-1 64,0-2 1,-2 3 69,2-5-109,-2 6 0,4-5 111,-1 3-254,1 3 92,1-4 0,3 5-365,-6 0 254,5 0 69,-7 0 16,3 0-8,-4 0 1,0 1 515,3 3-167,-2-3-235,4 5 1,-6-3-31,0 1 0,4 0 8,1-4 1,3 2-58,-4 1 0,4-1-170,-4 2 1,1-2 166,-5 2 1,4-3-24,0 3 1,0 2 81,-3-3 0,3 3-2,0-3 1,0-1 176,-3 2 1,-1-2-128,0 2 0,5-3-53,-1 3 1,0-2 12,-4-2 1,1 4 14,-1-1 1,0 1-47,1-4 1,-2 2-105,-3 2 0,-2-3-30,-5 3 0,-1-2 73,1 2 1,-2-2 7,-2 1 0,1 3 22,-5-3 1,1 5-3,-1-4 1,-2 5 4,6-1 1,-1-1 0,0 0 1,2 1 18,-5 4 0,5-4 8,-1-1 1,2 1 112,2 4 1,0 0-120,-1-1 0,2-3 180,3 0 1,-3 0-60,2 3 1,2 1-41,-2 0 0,6-1-20,-1 1 0,2 0 14,1-1 0,0 1-4,1 0 1,3-1 9,0 1 1,2 4-84,-2-1 0,-3 6 60,4-2 0,1 4-78,3 0 0,-3 0 107,2 1 0,1-5 106,3 1 1,0-1-96,0 4 1,0-1 3,0-2 1,0 1 36,0-6 0,0 2 21,0-1 0,0 1-161,0 2 1,5-1 147,3-2 1,2-2 100,2 6 0,1-2-100,2 1 1,-1 2-4,6-5 0,-1 3-20,5-3 1,3 4-4,0 0 1,4-2 156,-3 1 0,4-3 237,-1 3 1,7-4-139,1 0 0,5-2-169,-1-1 1,2-2 22,2-2 1,5 1-116,2-5 1,0 0-305,0-4 1,1 0 258,3 0 0,-2 0-53,-6 0 1,0-5 87,-11-3 0,2 0-78,-6-3 1,5 1 160,-8-5 0,-1-3-127,-8-2 1,1-3 23,-1-4 1,0-3-37,1-5 0,-5-2-138,1-2 1,-6 2 152,1-6 0,-3 1-31,-4 0 1,1 1 215,-5 6 0,0 0 251,-4 0 1,0 5-196,0 3 0,-2 4-92,-1 3 0,-4-2 4,-5 3 1,-4 1-154,-4-2 0,-6 5-232,-1-5 0,-10 5 27,2-5 0,-6 5-357,2-5 1,-5 4 82,1-3 0,1 5-318,0-2 0,0 3-886,-1 1 0,4 5 15,8-1 0,-3 5-484,3-1 0,-2 8 2078,-3 4 0,-9 18 0,-3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26:39.2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2412 737 8462,'12'-7'0,"0"-4"0,-4-1 150,-1-4 1,-4 3 133,1 2 0,-2-1-1,2 0 1,-2 1 114,2-1-182,-3 0 1,-1-3 24,0-1 1,4-1-115,0 2 1,0 0 124,-4-4 0,-2-4-49,-2-5 1,2 1-79,-6 4 0,-1-5 17,-7 1 1,2-4-17,-5 4 1,-2-4-38,-7 3 0,-1 2-140,-6 7 1,-2-2 60,-2 6 1,-2-5-116,-6 5 0,-5 0 97,-2 8 0,-9-6-88,-3 5 0,-8-5 46,-4 5 0,-6-2-116,-2-2 0,-7 2 195,3 2 0,-5-1-266,6 5 0,-3 0 327,-2 4 0,-2 0-3,3 0 1,2 6 9,9 6 1,2 6 19,2 9 0,0 3-14,8 5 1,6 0-17,10 0 1,1 6 20,-2 2 0,10 7-5,10 5 1,10 2 128,9 1 0,10 1 226,6-1 0,12 3 32,11-3 0,7 3 105,9-6 0,7 3-15,9 5 0,10-5-127,1 0 1,11-6-457,-3-9 0,5 0 30,3-8 1,3 0-29,1-12 1,-6-2 129,-6-9 1,-8-6 3,-3-2 0,-6-2-178,-6-2 0,-7-6-263,-13-1 1,-4-8-183,-7 0 1,-5-6-208,-7 2 1,-3-4-807,-5 0 0,-9 0 379,-3-1 0,-8-4-1674,-4-3 2798,1-3 0,-21-53 0,22 37 0,1 0 0</inkml:trace>
  <inkml:trace contextRef="#ctx0" brushRef="#br0" timeOffset="511">2249 713 8462,'0'12'-54,"0"0"0,-5 2 55,-3 6 0,-4 4 70,-3 11 0,-10 12-172,-10 7 1,-7 9 100,-8 7 0,-4-32 0,-15 1 0,-2 1 0,-6 3 0,-1-1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26:47.65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35 1 9538,'-6'11'-360,"-3"6"-514,5 3 1,-4 8 470,4 7 0,0 12 194,4 11 0,1 7 190,3 9 0,3 9-266,4 11 1,-4-42 0,-1 2 284,1 1 1,2 3-1,9 32 1,3 6 0,-5-31-1,1 0 1,-1 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26:44.852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840 375 10296,'0'-29'-1054,"0"5"595,0-4 1,0 5 640,0 4 0,0 2 902,0 5 1,0 0-624,0 1 0,-1-1-205,-3 0 1,-3 2-165,-5 2 0,-1-2-32,-2 2 1,-5 1 148,-7 0 1,-3 4 21,-5-1 0,-10 4 4,-6 4 1,-5 3 26,-2 4 1,0 2-26,-1 3 1,1 2-246,-1 5 0,7 1 11,6-1 0,6 0 41,8 1 1,8 3 19,4 0 0,11 2-58,1-2 0,7-2-76,5 2 0,4-1-1,7 1 1,5-1 147,7 5 0,4-5 213,8 2 1,-1-3-293,5 3 1,-7-5 43,-1 0 0,-3 0-87,-8-8 1,0 1 132,-8-5 1,-6 1-27,-6 0 1,-8-4 143,-3-1 1,-10-3 258,-7 4 0,-4-2-317,-7 2 0,4 3-28,0-4 0,1 8-262,-1 0 0,7 1-12,9-4 0,3 4-88,4 4 0,3 6 134,5 1 1,10 0 39,6-3 0,5 3 13,2 0 0,4 4 118,1-3 1,3-2-66,-4-7 0,-4 3 228,-3-2 0,-6 2-84,2 1 1,-9 0-91,-3 1 1,-4-1 216,-4 0 0,-6 5-117,-6-1 1,-4 2-83,0-2 0,-1-1-82,2 5 1,-2-4-208,6 4 0,-1-5 185,4 2 1,6 0-5,2-1 1,3 4-192,1-3 0,1 3 202,3-4 1,6 6 64,6-2 1,1 2-94,-2 3 1,-2-5 28,3 0 1,-4-1 36,-5 1 0,4 3 9,-4-3 0,0-1-44,1 1 0,-4-4-3,3 4 0,-4-1-137,1 1 0,-3-2 192,-1-6 0,0 4 85,0 1 1,-1-1-40,-3-4 1,1 1 222,-4-1 0,0-4-142,-1 1 1,-1-2 125,5 2 1,0 2-202,4-3 0,0-1 25,0 2 0,0-1-349,0 5 1,0-5 76,0 0 1,6 2 166,1 6 0,4-2-7,1 2 0,-1-2-50,1-2 0,0 2 21,-1 2 1,1-2 3,0 2 1,-5-6 33,1-2 0,-4-3 139,4 4 1,-6-6-142,2 1 0,-1 0 134,1 0 0,-3 0 195,3 4 0,1-5-181,-1 2 1,4-2-22,-4 2 0,1-2-46,-1 5 1,1-4-11,3 0 0,1-2-30,-5-1 1,4 4-26,-4-1 0,3 1 275,-3-5 0,4 5-71,-4-1 1,4 2-57,-4-1 0,3-2-53,-3 6 0,5-5 26,-1 5 0,-1-5 1,0 5 0,1-5-172,4 5 0,0-2 164,-1 1 1,2 4-45,3-4 1,-3-2 198,2-2 0,2 2-1,-1-1 1,5 3 121,-2-3 0,-2-2-83,-2-6 1,-2 2 567,-1-2-189,0-3-133,0 1-51,-6-6-69,-1 0-833,-5 0-496,0 0 0,-4-2 307,0-2-239,1 3-82,3-4-521,0 5 732,0 0 0,3 5-198,1 3 0,1 4 881,-1 3 0,50 66 0,-19-31 0,0 1 0</inkml:trace>
  <inkml:trace contextRef="#ctx0" brushRef="#br1" timeOffset="1317">1716 188 8460,'-29'-16'0,"0"-3"0</inkml:trace>
  <inkml:trace contextRef="#ctx0" brushRef="#br1" timeOffset="1400">1342 130 8390,'-8'-2'0,"1"-2"0,4 3 0,-7 17 0,3 10 0</inkml:trace>
  <inkml:trace contextRef="#ctx0" brushRef="#br1" timeOffset="2243">980 211 6252,'0'-8'668,"0"1"269,0 4-421,0-2-122,0 0 1,5 3-166,2-3 0,6 5-52,2 0 1,3 0 33,6 0 0,6 0-2,5 0 0,11 0-52,13 0 0,16 0-52,15 0 0,-37-1 1,3-2-258,5 2 1,2-2-1,7-1 1,0-1 219,4 1 0,0 1 0,3-1 0,0 1-316,-3-1 1,0 0-1,0 2 1,1 0 241,-1-1 0,0-1 0,-2 0 0,-1 1 49,-4-1 1,-2 0 0,-6 0 0,-1-1-212,-7 3 1,-1 0 0,46-5 27,-3 3 0,-3 0 53,-8 4 0,-6 1-107,-17 3 0,-5-1 167,-11 4 0,-3-3 351,-5 4 0,-5-5-363,-2 1 0,-4-3 606,0-1 0,-5 0-541,0 0 1,-3 0 422,4 0 1,-5 0-191,5 0 1,-5 0-66,5 0 0,-5 0 13,5 0 1,-6-1-145,2-3 1,0 2-149,0-2 1,0 3 114,-5 1 0,1-1-216,0-3 125,-6 3-298,4-5 45,-8 6 160,3 0 6,-5 0 129,0 0 42,-5 0 24,3 0 17,-3 0 9,5 0 226,0 0 390,0 6-156,0-5-414,0 4 0,-1-5 38,-3 0-290,3 0 1,-6 0 130,3 0 1,2 0-189,-6 0 0,0 0 95,-3 0 0,-1 0 3,0 0 1,-9 0 25,-2 0 1,-9-4 75,-3 0 1,-11-1 143,-8 1 1,-16 2-107,-12-6 1,-17 4-252,42 0 0,-3 0 1,-5 0-1,-2 0 253,-4-1 0,-2-1 1,-4 0-1,-2 0 10,-3 0 1,1 0 0,1 3 0,1 0-42,-1 1 0,1 0 0,3-1 1,2 1 0,2 0 0,0 0 0,6 0 0,0 0 8,1 2 1,1 0 0,11 0-1,1 1-78,-45 3 1,20-1 97,11 5 0,9-2-69,2 2 0,13-2-9,3-2 0,4-2 88,7 1 1,2-1 61,7-2 1268,2 0-1170,5 0 453,6 0-296,1 0-205,5 0 1,5 0-248,3 0 0,9 0-235,6 0 0,16-2 54,12-1 0,10 1-172,5-2 1,8 3-9,4 1 1,7 1-202,5 3 0,-40-1 0,1 1-570,1 1 0,1 1 1209,3 0 0,1 0 0,1 0 0,0 1 0,3 1 0,1 0 0,1 1 0,1 1 0,2 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9T14:39:16.51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6706 421 7835,'-35'-35'93,"5"-5"111,3-3 1,3 3 560,5 1-248,2 3-370,10 11 26,7 8 1,7 17-738,5 8 0,-1 6 383,1 2 0,4 5-29,-1-2 0,5 3 65,-5 2 0,5-5 71,-5 1 1,5-1-3,-5 4 0,5-3 76,-5-1 0,6 1 0,-3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9T14:39:07.33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41 59 8324,'-17'-23'30,"6"4"-475,-1 7 0,12 7 445,0 5 0,21 0 0,10 0 0</inkml:trace>
  <inkml:trace contextRef="#ctx0" brushRef="#br0" timeOffset="1392">1957 502 8123,'0'-11'2411,"0"-1"-3215,0 6 746,0 0 0,10 32 0,3 7 0</inkml:trace>
  <inkml:trace contextRef="#ctx0" brushRef="#br0" timeOffset="1809">3148 316 8085,'7'0'420,"3"0"764,-9 0-2229,10 0 1045,-5 5 0,1 27 0,-2 12 0</inkml:trace>
  <inkml:trace contextRef="#ctx0" brushRef="#br0" timeOffset="2200">3966 467 7994,'6'-6'-1978,"5"-4"2152,-10 8-174,10-3 0,-10 26 0,4 5 0</inkml:trace>
  <inkml:trace contextRef="#ctx0" brushRef="#br0" timeOffset="2910">6442 526 7775,'7'0'-1464,"-2"0"1464,-5 0 0,26-11 0,7-2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9T14:39:10.56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7447 1064 7754,'-36'-29'0,"-10"-1"0</inkml:trace>
  <inkml:trace contextRef="#ctx0" brushRef="#br0" timeOffset="1601">905 1484 8240,'12'5'0,"0"-3"0,-1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9T14:41:03.8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1 175 5879,'23'35'0</inkml:trace>
  <inkml:trace contextRef="#ctx0" brushRef="#br0" timeOffset="925">47 281 7240,'-6'0'-812,"1"5"812,5-4 0,26 4 0,6-5 0</inkml:trace>
  <inkml:trace contextRef="#ctx0" brushRef="#br0" timeOffset="1058">117 234 8021,'-6'0'-383,"-4"0"248,3 0 0,-3 1 124,2 3 1,1-3-392,4 3 128,1 3 274,-3-1 0,15 6 0,3 0 0</inkml:trace>
  <inkml:trace contextRef="#ctx0" brushRef="#br0" timeOffset="1935">141 59 6184,'0'-17'0,"0"-1"0</inkml:trace>
  <inkml:trace contextRef="#ctx0" brushRef="#br0" timeOffset="2312">117 0 8021,'0'7'0,"0"-2"-1351,0 0 1054,0-4 1,0 6 102,0-3 194,0-3 0,6-1 0,0-6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562BE-ABC4-4BEE-9A4F-D003519B1EC6}" type="datetimeFigureOut">
              <a:rPr lang="en-US" smtClean="0"/>
              <a:t>7/31/24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A1BF-909E-402A-B897-411B0703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" y="6657859"/>
            <a:ext cx="3997425" cy="35092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4210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{C} =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{A}\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{B} 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C_{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= \sum_{k}A_{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}B_{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A5185-FB5F-466E-9165-848DE986C8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47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\begin{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&amp; 0 &amp; 0\\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&amp; 1 &amp; 0\\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&amp; 0 &amp; 1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\end{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{I}_{3}\\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forall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{x} \in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{R}^{n} ,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{I}_{n}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{x} =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{x}\\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A5185-FB5F-466E-9165-848DE986C8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\left\|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{x} \right\|_{2} = 1\\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{A} =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{A}^{\top}\\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{A}^{\top}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{A} =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{A}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{A}^{\top} =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{I}\\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{A}^{-1} =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{A}^{\top}\\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A5185-FB5F-466E-9165-848DE986C8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78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\lambda_{1}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x_{0}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x'_{0}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A5185-FB5F-466E-9165-848DE986C8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5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x=  \begin{</a:t>
            </a:r>
            <a:r>
              <a:rPr lang="en-US" dirty="0" err="1"/>
              <a:t>bmatrix</a:t>
            </a:r>
            <a:r>
              <a:rPr lang="en-US" dirty="0"/>
              <a:t>}</a:t>
            </a:r>
          </a:p>
          <a:p>
            <a:r>
              <a:rPr lang="en-US" dirty="0"/>
              <a:t>x_1\\</a:t>
            </a:r>
          </a:p>
          <a:p>
            <a:r>
              <a:rPr lang="en-US" dirty="0"/>
              <a:t>x_2\\</a:t>
            </a:r>
          </a:p>
          <a:p>
            <a:r>
              <a:rPr lang="en-US" dirty="0"/>
              <a:t>\</a:t>
            </a:r>
            <a:r>
              <a:rPr lang="en-US" dirty="0" err="1"/>
              <a:t>vdots</a:t>
            </a:r>
            <a:r>
              <a:rPr lang="en-US" dirty="0"/>
              <a:t>\\</a:t>
            </a:r>
          </a:p>
          <a:p>
            <a:r>
              <a:rPr lang="en-US" dirty="0" err="1"/>
              <a:t>x_n</a:t>
            </a:r>
            <a:endParaRPr lang="en-US" dirty="0"/>
          </a:p>
          <a:p>
            <a:r>
              <a:rPr lang="en-US" dirty="0"/>
              <a:t>\end{</a:t>
            </a:r>
            <a:r>
              <a:rPr lang="en-US" dirty="0" err="1"/>
              <a:t>bmatrix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\</a:t>
            </a:r>
            <a:r>
              <a:rPr lang="en-US" dirty="0" err="1"/>
              <a:t>mathbb</a:t>
            </a:r>
            <a:r>
              <a:rPr lang="en-US" dirty="0"/>
              <a:t>{R}^n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A5185-FB5F-466E-9165-848DE986C8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{x}) =0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Rightarrow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{x} =\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{0} \\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{x} +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{y}) \le f(\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{x} ) + f(\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{y}) \\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forall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\alpha \in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{R}, f(\alpha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{x} ) = \left| \alpha \right| f(\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{x} )\\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A5185-FB5F-466E-9165-848DE986C8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72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L^{p}\\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\left\|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{x} \right\|_{p} =\left( \sum_{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\left| x_{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\right|^{p} \right)^{\frac{1}{p}}\\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\left\|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{x} \right\|_{1} =\sum_{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}\left| x_{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\right|\\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\left\|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{x} \right\|_{\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= max_{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}\left| x_{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\right|\\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A5185-FB5F-466E-9165-848DE986C8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23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\begin{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A_{1,1} &amp; A_{1,2}\\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A_{2,1} &amp; A_{2,2}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\end{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{A} \in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{R}^{m \times n}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A5185-FB5F-466E-9165-848DE986C8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2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AA1BF-909E-402A-B897-411B070388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42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{A}^{\top})_{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= A_{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j,i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{A} = \begin{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A_{1,1} &amp; A_{1,2}\\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A_{2,1} &amp; A_{2,2}\\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A_{3,1} &amp; A_{3,2}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\end{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Rightarrow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{A}^{\top} = \begin{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A_{1,1} &amp; A_{2,1} &amp; A_{3,1}\\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A_{1,2} &amp; A_{2,2} &amp; A_{3,2}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\end{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{AB})^{\top} =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{B}^{\top}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{A}^{\top}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A5185-FB5F-466E-9165-848DE986C8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33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{C} =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{A}\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{B} 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C_{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= \sum_{k}A_{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}B_{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A5185-FB5F-466E-9165-848DE986C8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13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{C} =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{A}\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mathbf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{B} 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C_{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= \sum_{k}A_{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}B_{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}\\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A5185-FB5F-466E-9165-848DE986C8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2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51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91;p1">
            <a:extLst>
              <a:ext uri="{FF2B5EF4-FFF2-40B4-BE49-F238E27FC236}">
                <a16:creationId xmlns:a16="http://schemas.microsoft.com/office/drawing/2014/main" id="{ADD9407C-A9F6-0C4D-B618-3A0A9102A51E}"/>
              </a:ext>
            </a:extLst>
          </p:cNvPr>
          <p:cNvGrpSpPr/>
          <p:nvPr userDrawn="1"/>
        </p:nvGrpSpPr>
        <p:grpSpPr>
          <a:xfrm>
            <a:off x="-46494" y="6013610"/>
            <a:ext cx="2761333" cy="1075223"/>
            <a:chOff x="82550" y="5067970"/>
            <a:chExt cx="2761333" cy="1075223"/>
          </a:xfrm>
        </p:grpSpPr>
        <p:grpSp>
          <p:nvGrpSpPr>
            <p:cNvPr id="15" name="Google Shape;92;p1">
              <a:extLst>
                <a:ext uri="{FF2B5EF4-FFF2-40B4-BE49-F238E27FC236}">
                  <a16:creationId xmlns:a16="http://schemas.microsoft.com/office/drawing/2014/main" id="{70C921BC-54EC-5946-B86A-B80CE69C5683}"/>
                </a:ext>
              </a:extLst>
            </p:cNvPr>
            <p:cNvGrpSpPr/>
            <p:nvPr/>
          </p:nvGrpSpPr>
          <p:grpSpPr>
            <a:xfrm>
              <a:off x="228198" y="5067970"/>
              <a:ext cx="1868753" cy="516255"/>
              <a:chOff x="0" y="0"/>
              <a:chExt cx="3818749" cy="1033107"/>
            </a:xfrm>
          </p:grpSpPr>
          <p:sp>
            <p:nvSpPr>
              <p:cNvPr id="17" name="Google Shape;93;p1">
                <a:extLst>
                  <a:ext uri="{FF2B5EF4-FFF2-40B4-BE49-F238E27FC236}">
                    <a16:creationId xmlns:a16="http://schemas.microsoft.com/office/drawing/2014/main" id="{78626D7D-AD18-3445-981E-6B0DF1E9A89C}"/>
                  </a:ext>
                </a:extLst>
              </p:cNvPr>
              <p:cNvSpPr/>
              <p:nvPr/>
            </p:nvSpPr>
            <p:spPr>
              <a:xfrm>
                <a:off x="457813" y="44353"/>
                <a:ext cx="72085" cy="179896"/>
              </a:xfrm>
              <a:custGeom>
                <a:avLst/>
                <a:gdLst/>
                <a:ahLst/>
                <a:cxnLst/>
                <a:rect l="l" t="t" r="r" b="b"/>
                <a:pathLst>
                  <a:path w="72085" h="179896" extrusionOk="0">
                    <a:moveTo>
                      <a:pt x="7125" y="0"/>
                    </a:moveTo>
                    <a:lnTo>
                      <a:pt x="72085" y="0"/>
                    </a:lnTo>
                    <a:lnTo>
                      <a:pt x="5740" y="179896"/>
                    </a:lnTo>
                    <a:cubicBezTo>
                      <a:pt x="3835" y="179502"/>
                      <a:pt x="1918" y="179134"/>
                      <a:pt x="0" y="178778"/>
                    </a:cubicBezTo>
                    <a:lnTo>
                      <a:pt x="7125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94;p1">
                <a:extLst>
                  <a:ext uri="{FF2B5EF4-FFF2-40B4-BE49-F238E27FC236}">
                    <a16:creationId xmlns:a16="http://schemas.microsoft.com/office/drawing/2014/main" id="{BBF2C9C3-A65A-1240-AC9A-8C05653710A0}"/>
                  </a:ext>
                </a:extLst>
              </p:cNvPr>
              <p:cNvSpPr/>
              <p:nvPr/>
            </p:nvSpPr>
            <p:spPr>
              <a:xfrm>
                <a:off x="611779" y="52606"/>
                <a:ext cx="160414" cy="220535"/>
              </a:xfrm>
              <a:custGeom>
                <a:avLst/>
                <a:gdLst/>
                <a:ahLst/>
                <a:cxnLst/>
                <a:rect l="l" t="t" r="r" b="b"/>
                <a:pathLst>
                  <a:path w="160414" h="220535" extrusionOk="0">
                    <a:moveTo>
                      <a:pt x="160414" y="0"/>
                    </a:moveTo>
                    <a:lnTo>
                      <a:pt x="160414" y="121412"/>
                    </a:lnTo>
                    <a:lnTo>
                      <a:pt x="24016" y="220535"/>
                    </a:lnTo>
                    <a:lnTo>
                      <a:pt x="0" y="220535"/>
                    </a:lnTo>
                    <a:lnTo>
                      <a:pt x="160414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95;p1">
                <a:extLst>
                  <a:ext uri="{FF2B5EF4-FFF2-40B4-BE49-F238E27FC236}">
                    <a16:creationId xmlns:a16="http://schemas.microsoft.com/office/drawing/2014/main" id="{0025CBA4-4AA3-8B47-813D-386ADB249883}"/>
                  </a:ext>
                </a:extLst>
              </p:cNvPr>
              <p:cNvSpPr/>
              <p:nvPr/>
            </p:nvSpPr>
            <p:spPr>
              <a:xfrm>
                <a:off x="554916" y="44356"/>
                <a:ext cx="209080" cy="220942"/>
              </a:xfrm>
              <a:custGeom>
                <a:avLst/>
                <a:gdLst/>
                <a:ahLst/>
                <a:cxnLst/>
                <a:rect l="l" t="t" r="r" b="b"/>
                <a:pathLst>
                  <a:path w="209080" h="220942" extrusionOk="0">
                    <a:moveTo>
                      <a:pt x="100508" y="0"/>
                    </a:moveTo>
                    <a:lnTo>
                      <a:pt x="209080" y="0"/>
                    </a:lnTo>
                    <a:lnTo>
                      <a:pt x="4889" y="220942"/>
                    </a:lnTo>
                    <a:cubicBezTo>
                      <a:pt x="3277" y="219837"/>
                      <a:pt x="1651" y="218745"/>
                      <a:pt x="0" y="217678"/>
                    </a:cubicBezTo>
                    <a:lnTo>
                      <a:pt x="100508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96;p1">
                <a:extLst>
                  <a:ext uri="{FF2B5EF4-FFF2-40B4-BE49-F238E27FC236}">
                    <a16:creationId xmlns:a16="http://schemas.microsoft.com/office/drawing/2014/main" id="{F18E07F3-23A8-3F41-BF9A-B26FAE39CDED}"/>
                  </a:ext>
                </a:extLst>
              </p:cNvPr>
              <p:cNvSpPr/>
              <p:nvPr/>
            </p:nvSpPr>
            <p:spPr>
              <a:xfrm>
                <a:off x="508286" y="44352"/>
                <a:ext cx="125298" cy="195643"/>
              </a:xfrm>
              <a:custGeom>
                <a:avLst/>
                <a:gdLst/>
                <a:ahLst/>
                <a:cxnLst/>
                <a:rect l="l" t="t" r="r" b="b"/>
                <a:pathLst>
                  <a:path w="125298" h="195643" extrusionOk="0">
                    <a:moveTo>
                      <a:pt x="46545" y="0"/>
                    </a:moveTo>
                    <a:lnTo>
                      <a:pt x="125298" y="0"/>
                    </a:lnTo>
                    <a:lnTo>
                      <a:pt x="5436" y="195643"/>
                    </a:lnTo>
                    <a:cubicBezTo>
                      <a:pt x="3632" y="194882"/>
                      <a:pt x="1829" y="194132"/>
                      <a:pt x="0" y="193408"/>
                    </a:cubicBezTo>
                    <a:lnTo>
                      <a:pt x="46545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97;p1">
                <a:extLst>
                  <a:ext uri="{FF2B5EF4-FFF2-40B4-BE49-F238E27FC236}">
                    <a16:creationId xmlns:a16="http://schemas.microsoft.com/office/drawing/2014/main" id="{A4CA0CF6-6049-D746-B455-0338D2302134}"/>
                  </a:ext>
                </a:extLst>
              </p:cNvPr>
              <p:cNvSpPr/>
              <p:nvPr/>
            </p:nvSpPr>
            <p:spPr>
              <a:xfrm>
                <a:off x="696945" y="203660"/>
                <a:ext cx="75248" cy="69482"/>
              </a:xfrm>
              <a:custGeom>
                <a:avLst/>
                <a:gdLst/>
                <a:ahLst/>
                <a:cxnLst/>
                <a:rect l="l" t="t" r="r" b="b"/>
                <a:pathLst>
                  <a:path w="75248" h="69482" extrusionOk="0">
                    <a:moveTo>
                      <a:pt x="75248" y="0"/>
                    </a:moveTo>
                    <a:lnTo>
                      <a:pt x="75248" y="69482"/>
                    </a:lnTo>
                    <a:lnTo>
                      <a:pt x="0" y="69482"/>
                    </a:lnTo>
                    <a:lnTo>
                      <a:pt x="75248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98;p1">
                <a:extLst>
                  <a:ext uri="{FF2B5EF4-FFF2-40B4-BE49-F238E27FC236}">
                    <a16:creationId xmlns:a16="http://schemas.microsoft.com/office/drawing/2014/main" id="{46ED1B6B-4DBF-7842-9A19-C743F75FC036}"/>
                  </a:ext>
                </a:extLst>
              </p:cNvPr>
              <p:cNvSpPr/>
              <p:nvPr/>
            </p:nvSpPr>
            <p:spPr>
              <a:xfrm>
                <a:off x="378116" y="44358"/>
                <a:ext cx="60897" cy="174307"/>
              </a:xfrm>
              <a:custGeom>
                <a:avLst/>
                <a:gdLst/>
                <a:ahLst/>
                <a:cxnLst/>
                <a:rect l="l" t="t" r="r" b="b"/>
                <a:pathLst>
                  <a:path w="60897" h="174307" extrusionOk="0">
                    <a:moveTo>
                      <a:pt x="0" y="0"/>
                    </a:moveTo>
                    <a:lnTo>
                      <a:pt x="60897" y="0"/>
                    </a:lnTo>
                    <a:lnTo>
                      <a:pt x="33388" y="174307"/>
                    </a:lnTo>
                    <a:cubicBezTo>
                      <a:pt x="32258" y="174295"/>
                      <a:pt x="31128" y="174269"/>
                      <a:pt x="29985" y="174269"/>
                    </a:cubicBezTo>
                    <a:cubicBezTo>
                      <a:pt x="29185" y="174269"/>
                      <a:pt x="28385" y="174295"/>
                      <a:pt x="27585" y="17429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99;p1">
                <a:extLst>
                  <a:ext uri="{FF2B5EF4-FFF2-40B4-BE49-F238E27FC236}">
                    <a16:creationId xmlns:a16="http://schemas.microsoft.com/office/drawing/2014/main" id="{EAB810CA-7282-B046-8352-5E9CF69AF889}"/>
                  </a:ext>
                </a:extLst>
              </p:cNvPr>
              <p:cNvSpPr/>
              <p:nvPr/>
            </p:nvSpPr>
            <p:spPr>
              <a:xfrm>
                <a:off x="287087" y="44348"/>
                <a:ext cx="72085" cy="179896"/>
              </a:xfrm>
              <a:custGeom>
                <a:avLst/>
                <a:gdLst/>
                <a:ahLst/>
                <a:cxnLst/>
                <a:rect l="l" t="t" r="r" b="b"/>
                <a:pathLst>
                  <a:path w="72085" h="179896" extrusionOk="0">
                    <a:moveTo>
                      <a:pt x="0" y="0"/>
                    </a:moveTo>
                    <a:lnTo>
                      <a:pt x="64960" y="0"/>
                    </a:lnTo>
                    <a:lnTo>
                      <a:pt x="72085" y="178778"/>
                    </a:lnTo>
                    <a:cubicBezTo>
                      <a:pt x="70167" y="179134"/>
                      <a:pt x="68250" y="179502"/>
                      <a:pt x="66345" y="17989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0;p1">
                <a:extLst>
                  <a:ext uri="{FF2B5EF4-FFF2-40B4-BE49-F238E27FC236}">
                    <a16:creationId xmlns:a16="http://schemas.microsoft.com/office/drawing/2014/main" id="{CFFFEFE5-320D-8148-83DC-8BF7F0E5ADB8}"/>
                  </a:ext>
                </a:extLst>
              </p:cNvPr>
              <p:cNvSpPr/>
              <p:nvPr/>
            </p:nvSpPr>
            <p:spPr>
              <a:xfrm>
                <a:off x="44796" y="52606"/>
                <a:ext cx="160414" cy="220535"/>
              </a:xfrm>
              <a:custGeom>
                <a:avLst/>
                <a:gdLst/>
                <a:ahLst/>
                <a:cxnLst/>
                <a:rect l="l" t="t" r="r" b="b"/>
                <a:pathLst>
                  <a:path w="160414" h="220535" extrusionOk="0">
                    <a:moveTo>
                      <a:pt x="0" y="0"/>
                    </a:moveTo>
                    <a:lnTo>
                      <a:pt x="160414" y="220535"/>
                    </a:lnTo>
                    <a:lnTo>
                      <a:pt x="136398" y="220535"/>
                    </a:lnTo>
                    <a:lnTo>
                      <a:pt x="0" y="1214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1;p1">
                <a:extLst>
                  <a:ext uri="{FF2B5EF4-FFF2-40B4-BE49-F238E27FC236}">
                    <a16:creationId xmlns:a16="http://schemas.microsoft.com/office/drawing/2014/main" id="{54659196-5CA3-C240-AF82-3B815C27611A}"/>
                  </a:ext>
                </a:extLst>
              </p:cNvPr>
              <p:cNvSpPr/>
              <p:nvPr/>
            </p:nvSpPr>
            <p:spPr>
              <a:xfrm>
                <a:off x="52987" y="44356"/>
                <a:ext cx="209080" cy="220942"/>
              </a:xfrm>
              <a:custGeom>
                <a:avLst/>
                <a:gdLst/>
                <a:ahLst/>
                <a:cxnLst/>
                <a:rect l="l" t="t" r="r" b="b"/>
                <a:pathLst>
                  <a:path w="209080" h="220942" extrusionOk="0">
                    <a:moveTo>
                      <a:pt x="0" y="0"/>
                    </a:moveTo>
                    <a:lnTo>
                      <a:pt x="108585" y="0"/>
                    </a:lnTo>
                    <a:lnTo>
                      <a:pt x="209080" y="217678"/>
                    </a:lnTo>
                    <a:cubicBezTo>
                      <a:pt x="207442" y="218745"/>
                      <a:pt x="205816" y="219837"/>
                      <a:pt x="204191" y="22094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2;p1">
                <a:extLst>
                  <a:ext uri="{FF2B5EF4-FFF2-40B4-BE49-F238E27FC236}">
                    <a16:creationId xmlns:a16="http://schemas.microsoft.com/office/drawing/2014/main" id="{B04FCCD5-90B9-2147-A82F-5CB0AC0EBABC}"/>
                  </a:ext>
                </a:extLst>
              </p:cNvPr>
              <p:cNvSpPr/>
              <p:nvPr/>
            </p:nvSpPr>
            <p:spPr>
              <a:xfrm>
                <a:off x="183412" y="44360"/>
                <a:ext cx="125286" cy="195631"/>
              </a:xfrm>
              <a:custGeom>
                <a:avLst/>
                <a:gdLst/>
                <a:ahLst/>
                <a:cxnLst/>
                <a:rect l="l" t="t" r="r" b="b"/>
                <a:pathLst>
                  <a:path w="125286" h="195631" extrusionOk="0">
                    <a:moveTo>
                      <a:pt x="0" y="0"/>
                    </a:moveTo>
                    <a:lnTo>
                      <a:pt x="78740" y="0"/>
                    </a:lnTo>
                    <a:lnTo>
                      <a:pt x="125286" y="193396"/>
                    </a:lnTo>
                    <a:cubicBezTo>
                      <a:pt x="123469" y="194120"/>
                      <a:pt x="121653" y="194869"/>
                      <a:pt x="119850" y="1956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3;p1">
                <a:extLst>
                  <a:ext uri="{FF2B5EF4-FFF2-40B4-BE49-F238E27FC236}">
                    <a16:creationId xmlns:a16="http://schemas.microsoft.com/office/drawing/2014/main" id="{D9BE06F1-7167-9D4C-9CA2-BA5322A10CF6}"/>
                  </a:ext>
                </a:extLst>
              </p:cNvPr>
              <p:cNvSpPr/>
              <p:nvPr/>
            </p:nvSpPr>
            <p:spPr>
              <a:xfrm>
                <a:off x="44795" y="203657"/>
                <a:ext cx="75248" cy="69482"/>
              </a:xfrm>
              <a:custGeom>
                <a:avLst/>
                <a:gdLst/>
                <a:ahLst/>
                <a:cxnLst/>
                <a:rect l="l" t="t" r="r" b="b"/>
                <a:pathLst>
                  <a:path w="75248" h="69482" extrusionOk="0">
                    <a:moveTo>
                      <a:pt x="0" y="0"/>
                    </a:moveTo>
                    <a:lnTo>
                      <a:pt x="75248" y="69482"/>
                    </a:lnTo>
                    <a:lnTo>
                      <a:pt x="0" y="69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4;p1">
                <a:extLst>
                  <a:ext uri="{FF2B5EF4-FFF2-40B4-BE49-F238E27FC236}">
                    <a16:creationId xmlns:a16="http://schemas.microsoft.com/office/drawing/2014/main" id="{4EC09165-3C2B-1A49-8902-7C81BF571A63}"/>
                  </a:ext>
                </a:extLst>
              </p:cNvPr>
              <p:cNvSpPr/>
              <p:nvPr/>
            </p:nvSpPr>
            <p:spPr>
              <a:xfrm>
                <a:off x="0" y="0"/>
                <a:ext cx="408153" cy="1033107"/>
              </a:xfrm>
              <a:custGeom>
                <a:avLst/>
                <a:gdLst/>
                <a:ahLst/>
                <a:cxnLst/>
                <a:rect l="l" t="t" r="r" b="b"/>
                <a:pathLst>
                  <a:path w="408153" h="1033107" extrusionOk="0">
                    <a:moveTo>
                      <a:pt x="0" y="0"/>
                    </a:moveTo>
                    <a:lnTo>
                      <a:pt x="408153" y="0"/>
                    </a:lnTo>
                    <a:lnTo>
                      <a:pt x="408153" y="20803"/>
                    </a:lnTo>
                    <a:lnTo>
                      <a:pt x="20803" y="20803"/>
                    </a:lnTo>
                    <a:lnTo>
                      <a:pt x="20803" y="608965"/>
                    </a:lnTo>
                    <a:cubicBezTo>
                      <a:pt x="22974" y="705930"/>
                      <a:pt x="54496" y="789280"/>
                      <a:pt x="114516" y="856780"/>
                    </a:cubicBezTo>
                    <a:cubicBezTo>
                      <a:pt x="222618" y="978357"/>
                      <a:pt x="386740" y="1008558"/>
                      <a:pt x="405105" y="1011593"/>
                    </a:cubicBezTo>
                    <a:cubicBezTo>
                      <a:pt x="406260" y="1011796"/>
                      <a:pt x="407035" y="1011911"/>
                      <a:pt x="407378" y="1011962"/>
                    </a:cubicBezTo>
                    <a:lnTo>
                      <a:pt x="408140" y="1012076"/>
                    </a:lnTo>
                    <a:lnTo>
                      <a:pt x="408153" y="1012074"/>
                    </a:lnTo>
                    <a:lnTo>
                      <a:pt x="408153" y="1033100"/>
                    </a:lnTo>
                    <a:lnTo>
                      <a:pt x="408102" y="1033107"/>
                    </a:lnTo>
                    <a:lnTo>
                      <a:pt x="404317" y="1032535"/>
                    </a:lnTo>
                    <a:cubicBezTo>
                      <a:pt x="403949" y="1032485"/>
                      <a:pt x="403035" y="1032345"/>
                      <a:pt x="401688" y="1032116"/>
                    </a:cubicBezTo>
                    <a:cubicBezTo>
                      <a:pt x="382588" y="1028954"/>
                      <a:pt x="211798" y="997484"/>
                      <a:pt x="98971" y="870598"/>
                    </a:cubicBezTo>
                    <a:cubicBezTo>
                      <a:pt x="35585" y="799313"/>
                      <a:pt x="2286" y="711480"/>
                      <a:pt x="13" y="6095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5;p1">
                <a:extLst>
                  <a:ext uri="{FF2B5EF4-FFF2-40B4-BE49-F238E27FC236}">
                    <a16:creationId xmlns:a16="http://schemas.microsoft.com/office/drawing/2014/main" id="{5C43AE3F-A77B-D849-9831-BEC3D298BAE5}"/>
                  </a:ext>
                </a:extLst>
              </p:cNvPr>
              <p:cNvSpPr/>
              <p:nvPr/>
            </p:nvSpPr>
            <p:spPr>
              <a:xfrm>
                <a:off x="408153" y="0"/>
                <a:ext cx="408153" cy="1033100"/>
              </a:xfrm>
              <a:custGeom>
                <a:avLst/>
                <a:gdLst/>
                <a:ahLst/>
                <a:cxnLst/>
                <a:rect l="l" t="t" r="r" b="b"/>
                <a:pathLst>
                  <a:path w="408153" h="1033100" extrusionOk="0">
                    <a:moveTo>
                      <a:pt x="0" y="0"/>
                    </a:moveTo>
                    <a:lnTo>
                      <a:pt x="408153" y="0"/>
                    </a:lnTo>
                    <a:lnTo>
                      <a:pt x="408153" y="609245"/>
                    </a:lnTo>
                    <a:cubicBezTo>
                      <a:pt x="406845" y="667665"/>
                      <a:pt x="395338" y="721856"/>
                      <a:pt x="373952" y="770509"/>
                    </a:cubicBezTo>
                    <a:cubicBezTo>
                      <a:pt x="358038" y="806730"/>
                      <a:pt x="336410" y="840398"/>
                      <a:pt x="309702" y="870560"/>
                    </a:cubicBezTo>
                    <a:cubicBezTo>
                      <a:pt x="191732" y="1003757"/>
                      <a:pt x="11367" y="1031443"/>
                      <a:pt x="3746" y="1032548"/>
                    </a:cubicBezTo>
                    <a:lnTo>
                      <a:pt x="0" y="1033100"/>
                    </a:lnTo>
                    <a:lnTo>
                      <a:pt x="0" y="1012074"/>
                    </a:lnTo>
                    <a:lnTo>
                      <a:pt x="737" y="1011962"/>
                    </a:lnTo>
                    <a:cubicBezTo>
                      <a:pt x="8052" y="1010907"/>
                      <a:pt x="180988" y="984517"/>
                      <a:pt x="294119" y="856768"/>
                    </a:cubicBezTo>
                    <a:cubicBezTo>
                      <a:pt x="319405" y="828218"/>
                      <a:pt x="339865" y="796379"/>
                      <a:pt x="354914" y="762140"/>
                    </a:cubicBezTo>
                    <a:cubicBezTo>
                      <a:pt x="375196" y="715976"/>
                      <a:pt x="386118" y="664464"/>
                      <a:pt x="387350" y="609029"/>
                    </a:cubicBezTo>
                    <a:lnTo>
                      <a:pt x="387350" y="20803"/>
                    </a:lnTo>
                    <a:lnTo>
                      <a:pt x="0" y="208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6;p1">
                <a:extLst>
                  <a:ext uri="{FF2B5EF4-FFF2-40B4-BE49-F238E27FC236}">
                    <a16:creationId xmlns:a16="http://schemas.microsoft.com/office/drawing/2014/main" id="{C213ABBF-3703-A44E-8D0A-F78F1CF56FF7}"/>
                  </a:ext>
                </a:extLst>
              </p:cNvPr>
              <p:cNvSpPr/>
              <p:nvPr/>
            </p:nvSpPr>
            <p:spPr>
              <a:xfrm>
                <a:off x="190455" y="542840"/>
                <a:ext cx="21463" cy="21946"/>
              </a:xfrm>
              <a:custGeom>
                <a:avLst/>
                <a:gdLst/>
                <a:ahLst/>
                <a:cxnLst/>
                <a:rect l="l" t="t" r="r" b="b"/>
                <a:pathLst>
                  <a:path w="21463" h="21946" extrusionOk="0">
                    <a:moveTo>
                      <a:pt x="0" y="0"/>
                    </a:moveTo>
                    <a:lnTo>
                      <a:pt x="21311" y="0"/>
                    </a:lnTo>
                    <a:lnTo>
                      <a:pt x="21463" y="1867"/>
                    </a:lnTo>
                    <a:lnTo>
                      <a:pt x="21463" y="21946"/>
                    </a:lnTo>
                    <a:lnTo>
                      <a:pt x="0" y="219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7;p1">
                <a:extLst>
                  <a:ext uri="{FF2B5EF4-FFF2-40B4-BE49-F238E27FC236}">
                    <a16:creationId xmlns:a16="http://schemas.microsoft.com/office/drawing/2014/main" id="{35F9E580-49D0-3E4C-8855-3CB6D0D6ABEC}"/>
                  </a:ext>
                </a:extLst>
              </p:cNvPr>
              <p:cNvSpPr/>
              <p:nvPr/>
            </p:nvSpPr>
            <p:spPr>
              <a:xfrm>
                <a:off x="122061" y="451103"/>
                <a:ext cx="89713" cy="77661"/>
              </a:xfrm>
              <a:custGeom>
                <a:avLst/>
                <a:gdLst/>
                <a:ahLst/>
                <a:cxnLst/>
                <a:rect l="l" t="t" r="r" b="b"/>
                <a:pathLst>
                  <a:path w="89713" h="77661" extrusionOk="0">
                    <a:moveTo>
                      <a:pt x="25997" y="0"/>
                    </a:moveTo>
                    <a:cubicBezTo>
                      <a:pt x="29578" y="0"/>
                      <a:pt x="33058" y="724"/>
                      <a:pt x="36335" y="2146"/>
                    </a:cubicBezTo>
                    <a:cubicBezTo>
                      <a:pt x="37427" y="2692"/>
                      <a:pt x="38354" y="3150"/>
                      <a:pt x="39345" y="3607"/>
                    </a:cubicBezTo>
                    <a:cubicBezTo>
                      <a:pt x="49086" y="8115"/>
                      <a:pt x="59474" y="10401"/>
                      <a:pt x="70218" y="10401"/>
                    </a:cubicBezTo>
                    <a:cubicBezTo>
                      <a:pt x="70599" y="10401"/>
                      <a:pt x="70968" y="10389"/>
                      <a:pt x="71374" y="10376"/>
                    </a:cubicBezTo>
                    <a:cubicBezTo>
                      <a:pt x="72238" y="10363"/>
                      <a:pt x="73025" y="10351"/>
                      <a:pt x="73800" y="10312"/>
                    </a:cubicBezTo>
                    <a:cubicBezTo>
                      <a:pt x="78549" y="10008"/>
                      <a:pt x="82931" y="9055"/>
                      <a:pt x="87173" y="7429"/>
                    </a:cubicBezTo>
                    <a:lnTo>
                      <a:pt x="89713" y="6452"/>
                    </a:lnTo>
                    <a:lnTo>
                      <a:pt x="89713" y="77661"/>
                    </a:lnTo>
                    <a:lnTo>
                      <a:pt x="28067" y="77661"/>
                    </a:lnTo>
                    <a:lnTo>
                      <a:pt x="27673" y="76314"/>
                    </a:lnTo>
                    <a:cubicBezTo>
                      <a:pt x="24702" y="66142"/>
                      <a:pt x="19533" y="56998"/>
                      <a:pt x="12332" y="49162"/>
                    </a:cubicBezTo>
                    <a:cubicBezTo>
                      <a:pt x="1613" y="37503"/>
                      <a:pt x="0" y="34468"/>
                      <a:pt x="0" y="25997"/>
                    </a:cubicBezTo>
                    <a:cubicBezTo>
                      <a:pt x="0" y="11659"/>
                      <a:pt x="11659" y="0"/>
                      <a:pt x="25997" y="0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8;p1">
                <a:extLst>
                  <a:ext uri="{FF2B5EF4-FFF2-40B4-BE49-F238E27FC236}">
                    <a16:creationId xmlns:a16="http://schemas.microsoft.com/office/drawing/2014/main" id="{F13D66E4-3DC7-1D4D-8A69-DDC3D8995059}"/>
                  </a:ext>
                </a:extLst>
              </p:cNvPr>
              <p:cNvSpPr/>
              <p:nvPr/>
            </p:nvSpPr>
            <p:spPr>
              <a:xfrm>
                <a:off x="268317" y="542845"/>
                <a:ext cx="21463" cy="21946"/>
              </a:xfrm>
              <a:custGeom>
                <a:avLst/>
                <a:gdLst/>
                <a:ahLst/>
                <a:cxnLst/>
                <a:rect l="l" t="t" r="r" b="b"/>
                <a:pathLst>
                  <a:path w="21463" h="21946" extrusionOk="0">
                    <a:moveTo>
                      <a:pt x="0" y="0"/>
                    </a:moveTo>
                    <a:lnTo>
                      <a:pt x="21463" y="0"/>
                    </a:lnTo>
                    <a:lnTo>
                      <a:pt x="21463" y="21946"/>
                    </a:lnTo>
                    <a:lnTo>
                      <a:pt x="0" y="2194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9;p1">
                <a:extLst>
                  <a:ext uri="{FF2B5EF4-FFF2-40B4-BE49-F238E27FC236}">
                    <a16:creationId xmlns:a16="http://schemas.microsoft.com/office/drawing/2014/main" id="{C763CFC3-F900-844E-B737-5F3CD842553E}"/>
                  </a:ext>
                </a:extLst>
              </p:cNvPr>
              <p:cNvSpPr/>
              <p:nvPr/>
            </p:nvSpPr>
            <p:spPr>
              <a:xfrm>
                <a:off x="44933" y="296623"/>
                <a:ext cx="91707" cy="549121"/>
              </a:xfrm>
              <a:custGeom>
                <a:avLst/>
                <a:gdLst/>
                <a:ahLst/>
                <a:cxnLst/>
                <a:rect l="l" t="t" r="r" b="b"/>
                <a:pathLst>
                  <a:path w="91707" h="549121" extrusionOk="0">
                    <a:moveTo>
                      <a:pt x="0" y="0"/>
                    </a:moveTo>
                    <a:lnTo>
                      <a:pt x="91707" y="0"/>
                    </a:lnTo>
                    <a:lnTo>
                      <a:pt x="91707" y="137642"/>
                    </a:lnTo>
                    <a:lnTo>
                      <a:pt x="85434" y="138912"/>
                    </a:lnTo>
                    <a:cubicBezTo>
                      <a:pt x="69112" y="145828"/>
                      <a:pt x="57633" y="162011"/>
                      <a:pt x="57633" y="180823"/>
                    </a:cubicBezTo>
                    <a:cubicBezTo>
                      <a:pt x="57633" y="192621"/>
                      <a:pt x="63449" y="204940"/>
                      <a:pt x="74473" y="216459"/>
                    </a:cubicBezTo>
                    <a:cubicBezTo>
                      <a:pt x="74752" y="216751"/>
                      <a:pt x="75031" y="217043"/>
                      <a:pt x="75235" y="217335"/>
                    </a:cubicBezTo>
                    <a:cubicBezTo>
                      <a:pt x="81775" y="224511"/>
                      <a:pt x="86017" y="233350"/>
                      <a:pt x="87490" y="242900"/>
                    </a:cubicBezTo>
                    <a:cubicBezTo>
                      <a:pt x="87884" y="245389"/>
                      <a:pt x="88074" y="247942"/>
                      <a:pt x="88074" y="250482"/>
                    </a:cubicBezTo>
                    <a:cubicBezTo>
                      <a:pt x="88074" y="257365"/>
                      <a:pt x="86677" y="264020"/>
                      <a:pt x="83922" y="270294"/>
                    </a:cubicBezTo>
                    <a:lnTo>
                      <a:pt x="83922" y="280556"/>
                    </a:lnTo>
                    <a:lnTo>
                      <a:pt x="91707" y="280556"/>
                    </a:lnTo>
                    <a:lnTo>
                      <a:pt x="91707" y="288150"/>
                    </a:lnTo>
                    <a:lnTo>
                      <a:pt x="83871" y="288150"/>
                    </a:lnTo>
                    <a:lnTo>
                      <a:pt x="83871" y="294717"/>
                    </a:lnTo>
                    <a:lnTo>
                      <a:pt x="91707" y="294717"/>
                    </a:lnTo>
                    <a:lnTo>
                      <a:pt x="91707" y="301384"/>
                    </a:lnTo>
                    <a:lnTo>
                      <a:pt x="83871" y="301384"/>
                    </a:lnTo>
                    <a:lnTo>
                      <a:pt x="83871" y="307950"/>
                    </a:lnTo>
                    <a:lnTo>
                      <a:pt x="91707" y="307950"/>
                    </a:lnTo>
                    <a:lnTo>
                      <a:pt x="91707" y="331841"/>
                    </a:lnTo>
                    <a:lnTo>
                      <a:pt x="86389" y="333667"/>
                    </a:lnTo>
                    <a:cubicBezTo>
                      <a:pt x="81099" y="335493"/>
                      <a:pt x="75482" y="337458"/>
                      <a:pt x="73317" y="338315"/>
                    </a:cubicBezTo>
                    <a:lnTo>
                      <a:pt x="74117" y="340932"/>
                    </a:lnTo>
                    <a:lnTo>
                      <a:pt x="80772" y="339827"/>
                    </a:lnTo>
                    <a:cubicBezTo>
                      <a:pt x="81979" y="339623"/>
                      <a:pt x="82982" y="339420"/>
                      <a:pt x="84201" y="339420"/>
                    </a:cubicBezTo>
                    <a:cubicBezTo>
                      <a:pt x="86208" y="339420"/>
                      <a:pt x="86919" y="340436"/>
                      <a:pt x="86919" y="352527"/>
                    </a:cubicBezTo>
                    <a:lnTo>
                      <a:pt x="86919" y="379133"/>
                    </a:lnTo>
                    <a:cubicBezTo>
                      <a:pt x="86919" y="390005"/>
                      <a:pt x="86919" y="390919"/>
                      <a:pt x="82486" y="391427"/>
                    </a:cubicBezTo>
                    <a:lnTo>
                      <a:pt x="75832" y="392227"/>
                    </a:lnTo>
                    <a:lnTo>
                      <a:pt x="75832" y="394843"/>
                    </a:lnTo>
                    <a:lnTo>
                      <a:pt x="91707" y="394843"/>
                    </a:lnTo>
                    <a:lnTo>
                      <a:pt x="91707" y="549121"/>
                    </a:lnTo>
                    <a:lnTo>
                      <a:pt x="87719" y="545198"/>
                    </a:lnTo>
                    <a:cubicBezTo>
                      <a:pt x="31572" y="482042"/>
                      <a:pt x="2057" y="403911"/>
                      <a:pt x="0" y="3129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10;p1">
                <a:extLst>
                  <a:ext uri="{FF2B5EF4-FFF2-40B4-BE49-F238E27FC236}">
                    <a16:creationId xmlns:a16="http://schemas.microsoft.com/office/drawing/2014/main" id="{B9E29FDE-3B73-4441-B42D-75EC13020FF2}"/>
                  </a:ext>
                </a:extLst>
              </p:cNvPr>
              <p:cNvSpPr/>
              <p:nvPr/>
            </p:nvSpPr>
            <p:spPr>
              <a:xfrm>
                <a:off x="136639" y="604572"/>
                <a:ext cx="55410" cy="290486"/>
              </a:xfrm>
              <a:custGeom>
                <a:avLst/>
                <a:gdLst/>
                <a:ahLst/>
                <a:cxnLst/>
                <a:rect l="l" t="t" r="r" b="b"/>
                <a:pathLst>
                  <a:path w="55410" h="290486" extrusionOk="0">
                    <a:moveTo>
                      <a:pt x="0" y="0"/>
                    </a:moveTo>
                    <a:lnTo>
                      <a:pt x="55410" y="0"/>
                    </a:lnTo>
                    <a:lnTo>
                      <a:pt x="55410" y="23419"/>
                    </a:lnTo>
                    <a:lnTo>
                      <a:pt x="36919" y="23419"/>
                    </a:lnTo>
                    <a:cubicBezTo>
                      <a:pt x="33998" y="28651"/>
                      <a:pt x="33096" y="34290"/>
                      <a:pt x="32487" y="39941"/>
                    </a:cubicBezTo>
                    <a:lnTo>
                      <a:pt x="35103" y="40742"/>
                    </a:lnTo>
                    <a:cubicBezTo>
                      <a:pt x="38125" y="32880"/>
                      <a:pt x="37224" y="32880"/>
                      <a:pt x="48514" y="32880"/>
                    </a:cubicBezTo>
                    <a:lnTo>
                      <a:pt x="55410" y="32880"/>
                    </a:lnTo>
                    <a:lnTo>
                      <a:pt x="55410" y="56163"/>
                    </a:lnTo>
                    <a:lnTo>
                      <a:pt x="47249" y="67742"/>
                    </a:lnTo>
                    <a:cubicBezTo>
                      <a:pt x="42891" y="73774"/>
                      <a:pt x="39491" y="78937"/>
                      <a:pt x="38938" y="82461"/>
                    </a:cubicBezTo>
                    <a:cubicBezTo>
                      <a:pt x="41554" y="85992"/>
                      <a:pt x="44577" y="87808"/>
                      <a:pt x="49111" y="89814"/>
                    </a:cubicBezTo>
                    <a:lnTo>
                      <a:pt x="50229" y="89115"/>
                    </a:lnTo>
                    <a:cubicBezTo>
                      <a:pt x="51892" y="81858"/>
                      <a:pt x="53076" y="78029"/>
                      <a:pt x="54486" y="74477"/>
                    </a:cubicBezTo>
                    <a:lnTo>
                      <a:pt x="55410" y="72341"/>
                    </a:lnTo>
                    <a:lnTo>
                      <a:pt x="55410" y="290486"/>
                    </a:lnTo>
                    <a:lnTo>
                      <a:pt x="31267" y="271928"/>
                    </a:lnTo>
                    <a:lnTo>
                      <a:pt x="0" y="241171"/>
                    </a:lnTo>
                    <a:lnTo>
                      <a:pt x="0" y="86893"/>
                    </a:lnTo>
                    <a:lnTo>
                      <a:pt x="18390" y="86893"/>
                    </a:lnTo>
                    <a:lnTo>
                      <a:pt x="18390" y="84277"/>
                    </a:lnTo>
                    <a:lnTo>
                      <a:pt x="11735" y="83477"/>
                    </a:lnTo>
                    <a:cubicBezTo>
                      <a:pt x="7302" y="82969"/>
                      <a:pt x="7302" y="82055"/>
                      <a:pt x="7302" y="71183"/>
                    </a:cubicBezTo>
                    <a:lnTo>
                      <a:pt x="7302" y="23013"/>
                    </a:lnTo>
                    <a:lnTo>
                      <a:pt x="5791" y="21907"/>
                    </a:lnTo>
                    <a:cubicBezTo>
                      <a:pt x="5363" y="22056"/>
                      <a:pt x="3908" y="22553"/>
                      <a:pt x="1899" y="23240"/>
                    </a:cubicBezTo>
                    <a:lnTo>
                      <a:pt x="0" y="238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1;p1">
                <a:extLst>
                  <a:ext uri="{FF2B5EF4-FFF2-40B4-BE49-F238E27FC236}">
                    <a16:creationId xmlns:a16="http://schemas.microsoft.com/office/drawing/2014/main" id="{7F34384C-6333-2A4E-97EB-44E20E919760}"/>
                  </a:ext>
                </a:extLst>
              </p:cNvPr>
              <p:cNvSpPr/>
              <p:nvPr/>
            </p:nvSpPr>
            <p:spPr>
              <a:xfrm>
                <a:off x="136639" y="591339"/>
                <a:ext cx="55410" cy="9144"/>
              </a:xfrm>
              <a:custGeom>
                <a:avLst/>
                <a:gdLst/>
                <a:ahLst/>
                <a:cxnLst/>
                <a:rect l="l" t="t" r="r" b="b"/>
                <a:pathLst>
                  <a:path w="55410" h="9144" extrusionOk="0">
                    <a:moveTo>
                      <a:pt x="0" y="0"/>
                    </a:moveTo>
                    <a:lnTo>
                      <a:pt x="55410" y="0"/>
                    </a:lnTo>
                    <a:lnTo>
                      <a:pt x="55410" y="9144"/>
                    </a:lnTo>
                    <a:lnTo>
                      <a:pt x="0" y="91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12;p1">
                <a:extLst>
                  <a:ext uri="{FF2B5EF4-FFF2-40B4-BE49-F238E27FC236}">
                    <a16:creationId xmlns:a16="http://schemas.microsoft.com/office/drawing/2014/main" id="{34A4309F-D8DC-C045-B131-D8235AAF9A3B}"/>
                  </a:ext>
                </a:extLst>
              </p:cNvPr>
              <p:cNvSpPr/>
              <p:nvPr/>
            </p:nvSpPr>
            <p:spPr>
              <a:xfrm>
                <a:off x="136639" y="577178"/>
                <a:ext cx="55410" cy="9144"/>
              </a:xfrm>
              <a:custGeom>
                <a:avLst/>
                <a:gdLst/>
                <a:ahLst/>
                <a:cxnLst/>
                <a:rect l="l" t="t" r="r" b="b"/>
                <a:pathLst>
                  <a:path w="55410" h="9144" extrusionOk="0">
                    <a:moveTo>
                      <a:pt x="0" y="0"/>
                    </a:moveTo>
                    <a:lnTo>
                      <a:pt x="55410" y="0"/>
                    </a:lnTo>
                    <a:lnTo>
                      <a:pt x="55410" y="9144"/>
                    </a:lnTo>
                    <a:lnTo>
                      <a:pt x="0" y="91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13;p1">
                <a:extLst>
                  <a:ext uri="{FF2B5EF4-FFF2-40B4-BE49-F238E27FC236}">
                    <a16:creationId xmlns:a16="http://schemas.microsoft.com/office/drawing/2014/main" id="{3A3240DF-1EAA-F241-AF2F-4972D5DB3BE5}"/>
                  </a:ext>
                </a:extLst>
              </p:cNvPr>
              <p:cNvSpPr/>
              <p:nvPr/>
            </p:nvSpPr>
            <p:spPr>
              <a:xfrm>
                <a:off x="136639" y="296623"/>
                <a:ext cx="55410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55410" h="145679" extrusionOk="0">
                    <a:moveTo>
                      <a:pt x="0" y="0"/>
                    </a:moveTo>
                    <a:lnTo>
                      <a:pt x="55410" y="0"/>
                    </a:lnTo>
                    <a:lnTo>
                      <a:pt x="55410" y="145679"/>
                    </a:lnTo>
                    <a:lnTo>
                      <a:pt x="32957" y="140741"/>
                    </a:lnTo>
                    <a:cubicBezTo>
                      <a:pt x="32068" y="140335"/>
                      <a:pt x="31191" y="139903"/>
                      <a:pt x="30340" y="139446"/>
                    </a:cubicBezTo>
                    <a:cubicBezTo>
                      <a:pt x="24435" y="136728"/>
                      <a:pt x="18034" y="135331"/>
                      <a:pt x="11417" y="135331"/>
                    </a:cubicBezTo>
                    <a:lnTo>
                      <a:pt x="0" y="1376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14;p1">
                <a:extLst>
                  <a:ext uri="{FF2B5EF4-FFF2-40B4-BE49-F238E27FC236}">
                    <a16:creationId xmlns:a16="http://schemas.microsoft.com/office/drawing/2014/main" id="{FB208F48-FD84-6E46-87A7-AE2437C7AF16}"/>
                  </a:ext>
                </a:extLst>
              </p:cNvPr>
              <p:cNvSpPr/>
              <p:nvPr/>
            </p:nvSpPr>
            <p:spPr>
              <a:xfrm>
                <a:off x="192049" y="637453"/>
                <a:ext cx="12446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23283" extrusionOk="0">
                    <a:moveTo>
                      <a:pt x="0" y="0"/>
                    </a:moveTo>
                    <a:lnTo>
                      <a:pt x="12446" y="0"/>
                    </a:lnTo>
                    <a:cubicBezTo>
                      <a:pt x="11646" y="3632"/>
                      <a:pt x="10528" y="7366"/>
                      <a:pt x="5893" y="14922"/>
                    </a:cubicBezTo>
                    <a:lnTo>
                      <a:pt x="0" y="232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15;p1">
                <a:extLst>
                  <a:ext uri="{FF2B5EF4-FFF2-40B4-BE49-F238E27FC236}">
                    <a16:creationId xmlns:a16="http://schemas.microsoft.com/office/drawing/2014/main" id="{690D9FCD-818B-1746-97D4-56A7ABB77F63}"/>
                  </a:ext>
                </a:extLst>
              </p:cNvPr>
              <p:cNvSpPr/>
              <p:nvPr/>
            </p:nvSpPr>
            <p:spPr>
              <a:xfrm>
                <a:off x="192049" y="604572"/>
                <a:ext cx="28562" cy="309699"/>
              </a:xfrm>
              <a:custGeom>
                <a:avLst/>
                <a:gdLst/>
                <a:ahLst/>
                <a:cxnLst/>
                <a:rect l="l" t="t" r="r" b="b"/>
                <a:pathLst>
                  <a:path w="28562" h="309699" extrusionOk="0">
                    <a:moveTo>
                      <a:pt x="0" y="0"/>
                    </a:moveTo>
                    <a:lnTo>
                      <a:pt x="28562" y="0"/>
                    </a:lnTo>
                    <a:lnTo>
                      <a:pt x="28562" y="309699"/>
                    </a:lnTo>
                    <a:lnTo>
                      <a:pt x="13581" y="300925"/>
                    </a:lnTo>
                    <a:lnTo>
                      <a:pt x="0" y="290486"/>
                    </a:lnTo>
                    <a:lnTo>
                      <a:pt x="0" y="72341"/>
                    </a:lnTo>
                    <a:lnTo>
                      <a:pt x="4686" y="61506"/>
                    </a:lnTo>
                    <a:cubicBezTo>
                      <a:pt x="15570" y="39636"/>
                      <a:pt x="20206" y="34798"/>
                      <a:pt x="22924" y="24523"/>
                    </a:cubicBezTo>
                    <a:lnTo>
                      <a:pt x="22022" y="23419"/>
                    </a:lnTo>
                    <a:lnTo>
                      <a:pt x="0" y="234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16;p1">
                <a:extLst>
                  <a:ext uri="{FF2B5EF4-FFF2-40B4-BE49-F238E27FC236}">
                    <a16:creationId xmlns:a16="http://schemas.microsoft.com/office/drawing/2014/main" id="{6C25E74F-3C97-0544-87FE-507C2B1A7139}"/>
                  </a:ext>
                </a:extLst>
              </p:cNvPr>
              <p:cNvSpPr/>
              <p:nvPr/>
            </p:nvSpPr>
            <p:spPr>
              <a:xfrm>
                <a:off x="192049" y="591339"/>
                <a:ext cx="28562" cy="9144"/>
              </a:xfrm>
              <a:custGeom>
                <a:avLst/>
                <a:gdLst/>
                <a:ahLst/>
                <a:cxnLst/>
                <a:rect l="l" t="t" r="r" b="b"/>
                <a:pathLst>
                  <a:path w="28562" h="9144" extrusionOk="0">
                    <a:moveTo>
                      <a:pt x="0" y="0"/>
                    </a:moveTo>
                    <a:lnTo>
                      <a:pt x="28562" y="0"/>
                    </a:lnTo>
                    <a:lnTo>
                      <a:pt x="28562" y="9144"/>
                    </a:lnTo>
                    <a:lnTo>
                      <a:pt x="0" y="91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17;p1">
                <a:extLst>
                  <a:ext uri="{FF2B5EF4-FFF2-40B4-BE49-F238E27FC236}">
                    <a16:creationId xmlns:a16="http://schemas.microsoft.com/office/drawing/2014/main" id="{D1F587D6-2BE5-C349-8ED8-217816620B40}"/>
                  </a:ext>
                </a:extLst>
              </p:cNvPr>
              <p:cNvSpPr/>
              <p:nvPr/>
            </p:nvSpPr>
            <p:spPr>
              <a:xfrm>
                <a:off x="192049" y="577178"/>
                <a:ext cx="28562" cy="9144"/>
              </a:xfrm>
              <a:custGeom>
                <a:avLst/>
                <a:gdLst/>
                <a:ahLst/>
                <a:cxnLst/>
                <a:rect l="l" t="t" r="r" b="b"/>
                <a:pathLst>
                  <a:path w="28562" h="9144" extrusionOk="0">
                    <a:moveTo>
                      <a:pt x="0" y="0"/>
                    </a:moveTo>
                    <a:lnTo>
                      <a:pt x="28562" y="0"/>
                    </a:lnTo>
                    <a:lnTo>
                      <a:pt x="28562" y="9144"/>
                    </a:lnTo>
                    <a:lnTo>
                      <a:pt x="0" y="91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18;p1">
                <a:extLst>
                  <a:ext uri="{FF2B5EF4-FFF2-40B4-BE49-F238E27FC236}">
                    <a16:creationId xmlns:a16="http://schemas.microsoft.com/office/drawing/2014/main" id="{388BFE09-04F7-634A-8704-B4A8D9A75A4E}"/>
                  </a:ext>
                </a:extLst>
              </p:cNvPr>
              <p:cNvSpPr/>
              <p:nvPr/>
            </p:nvSpPr>
            <p:spPr>
              <a:xfrm>
                <a:off x="192049" y="296623"/>
                <a:ext cx="28562" cy="145733"/>
              </a:xfrm>
              <a:custGeom>
                <a:avLst/>
                <a:gdLst/>
                <a:ahLst/>
                <a:cxnLst/>
                <a:rect l="l" t="t" r="r" b="b"/>
                <a:pathLst>
                  <a:path w="28562" h="145733" extrusionOk="0">
                    <a:moveTo>
                      <a:pt x="0" y="0"/>
                    </a:moveTo>
                    <a:lnTo>
                      <a:pt x="28562" y="0"/>
                    </a:lnTo>
                    <a:lnTo>
                      <a:pt x="28562" y="91999"/>
                    </a:lnTo>
                    <a:cubicBezTo>
                      <a:pt x="19711" y="91999"/>
                      <a:pt x="12522" y="99187"/>
                      <a:pt x="12522" y="108039"/>
                    </a:cubicBezTo>
                    <a:cubicBezTo>
                      <a:pt x="12522" y="116891"/>
                      <a:pt x="19711" y="124079"/>
                      <a:pt x="28562" y="124079"/>
                    </a:cubicBezTo>
                    <a:lnTo>
                      <a:pt x="28562" y="132220"/>
                    </a:lnTo>
                    <a:lnTo>
                      <a:pt x="23444" y="132220"/>
                    </a:lnTo>
                    <a:cubicBezTo>
                      <a:pt x="19368" y="140043"/>
                      <a:pt x="11633" y="145110"/>
                      <a:pt x="2896" y="145669"/>
                    </a:cubicBezTo>
                    <a:cubicBezTo>
                      <a:pt x="2248" y="145695"/>
                      <a:pt x="1626" y="145707"/>
                      <a:pt x="1003" y="145720"/>
                    </a:cubicBezTo>
                    <a:lnTo>
                      <a:pt x="241" y="145733"/>
                    </a:lnTo>
                    <a:lnTo>
                      <a:pt x="0" y="1456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19;p1">
                <a:extLst>
                  <a:ext uri="{FF2B5EF4-FFF2-40B4-BE49-F238E27FC236}">
                    <a16:creationId xmlns:a16="http://schemas.microsoft.com/office/drawing/2014/main" id="{1D47619E-0C8C-AF43-9133-4B8345C2B8FC}"/>
                  </a:ext>
                </a:extLst>
              </p:cNvPr>
              <p:cNvSpPr/>
              <p:nvPr/>
            </p:nvSpPr>
            <p:spPr>
              <a:xfrm>
                <a:off x="235928" y="637281"/>
                <a:ext cx="10027" cy="49917"/>
              </a:xfrm>
              <a:custGeom>
                <a:avLst/>
                <a:gdLst/>
                <a:ahLst/>
                <a:cxnLst/>
                <a:rect l="l" t="t" r="r" b="b"/>
                <a:pathLst>
                  <a:path w="10027" h="49917" extrusionOk="0">
                    <a:moveTo>
                      <a:pt x="10027" y="0"/>
                    </a:moveTo>
                    <a:lnTo>
                      <a:pt x="10027" y="17106"/>
                    </a:lnTo>
                    <a:lnTo>
                      <a:pt x="5550" y="18816"/>
                    </a:lnTo>
                    <a:lnTo>
                      <a:pt x="5943" y="20632"/>
                    </a:lnTo>
                    <a:cubicBezTo>
                      <a:pt x="6858" y="20530"/>
                      <a:pt x="7658" y="20429"/>
                      <a:pt x="8572" y="20429"/>
                    </a:cubicBezTo>
                    <a:lnTo>
                      <a:pt x="10027" y="21265"/>
                    </a:lnTo>
                    <a:lnTo>
                      <a:pt x="10027" y="49917"/>
                    </a:lnTo>
                    <a:lnTo>
                      <a:pt x="3140" y="44879"/>
                    </a:lnTo>
                    <a:cubicBezTo>
                      <a:pt x="1035" y="40482"/>
                      <a:pt x="0" y="34284"/>
                      <a:pt x="0" y="27084"/>
                    </a:cubicBezTo>
                    <a:cubicBezTo>
                      <a:pt x="0" y="15698"/>
                      <a:pt x="2619" y="7183"/>
                      <a:pt x="6953" y="1513"/>
                    </a:cubicBezTo>
                    <a:lnTo>
                      <a:pt x="10027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20;p1">
                <a:extLst>
                  <a:ext uri="{FF2B5EF4-FFF2-40B4-BE49-F238E27FC236}">
                    <a16:creationId xmlns:a16="http://schemas.microsoft.com/office/drawing/2014/main" id="{D89129EE-9596-D247-9F43-FDDC5573ACDF}"/>
                  </a:ext>
                </a:extLst>
              </p:cNvPr>
              <p:cNvSpPr/>
              <p:nvPr/>
            </p:nvSpPr>
            <p:spPr>
              <a:xfrm>
                <a:off x="220612" y="604572"/>
                <a:ext cx="25343" cy="324541"/>
              </a:xfrm>
              <a:custGeom>
                <a:avLst/>
                <a:gdLst/>
                <a:ahLst/>
                <a:cxnLst/>
                <a:rect l="l" t="t" r="r" b="b"/>
                <a:pathLst>
                  <a:path w="25343" h="324541" extrusionOk="0">
                    <a:moveTo>
                      <a:pt x="0" y="0"/>
                    </a:moveTo>
                    <a:lnTo>
                      <a:pt x="25343" y="0"/>
                    </a:lnTo>
                    <a:lnTo>
                      <a:pt x="25343" y="24099"/>
                    </a:lnTo>
                    <a:lnTo>
                      <a:pt x="24845" y="24191"/>
                    </a:lnTo>
                    <a:cubicBezTo>
                      <a:pt x="12914" y="28815"/>
                      <a:pt x="2819" y="40621"/>
                      <a:pt x="2819" y="61099"/>
                    </a:cubicBezTo>
                    <a:cubicBezTo>
                      <a:pt x="2819" y="79642"/>
                      <a:pt x="13106" y="88405"/>
                      <a:pt x="25197" y="88405"/>
                    </a:cubicBezTo>
                    <a:lnTo>
                      <a:pt x="25343" y="88350"/>
                    </a:lnTo>
                    <a:lnTo>
                      <a:pt x="25343" y="324541"/>
                    </a:lnTo>
                    <a:lnTo>
                      <a:pt x="0" y="3096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21;p1">
                <a:extLst>
                  <a:ext uri="{FF2B5EF4-FFF2-40B4-BE49-F238E27FC236}">
                    <a16:creationId xmlns:a16="http://schemas.microsoft.com/office/drawing/2014/main" id="{612AEA72-085F-1346-8149-40F22D7BE998}"/>
                  </a:ext>
                </a:extLst>
              </p:cNvPr>
              <p:cNvSpPr/>
              <p:nvPr/>
            </p:nvSpPr>
            <p:spPr>
              <a:xfrm>
                <a:off x="220612" y="591339"/>
                <a:ext cx="25343" cy="9144"/>
              </a:xfrm>
              <a:custGeom>
                <a:avLst/>
                <a:gdLst/>
                <a:ahLst/>
                <a:cxnLst/>
                <a:rect l="l" t="t" r="r" b="b"/>
                <a:pathLst>
                  <a:path w="25343" h="9144" extrusionOk="0">
                    <a:moveTo>
                      <a:pt x="0" y="0"/>
                    </a:moveTo>
                    <a:lnTo>
                      <a:pt x="25343" y="0"/>
                    </a:lnTo>
                    <a:lnTo>
                      <a:pt x="25343" y="9144"/>
                    </a:lnTo>
                    <a:lnTo>
                      <a:pt x="0" y="91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22;p1">
                <a:extLst>
                  <a:ext uri="{FF2B5EF4-FFF2-40B4-BE49-F238E27FC236}">
                    <a16:creationId xmlns:a16="http://schemas.microsoft.com/office/drawing/2014/main" id="{DB47D03E-4521-E748-BC13-366A0336D552}"/>
                  </a:ext>
                </a:extLst>
              </p:cNvPr>
              <p:cNvSpPr/>
              <p:nvPr/>
            </p:nvSpPr>
            <p:spPr>
              <a:xfrm>
                <a:off x="220612" y="577178"/>
                <a:ext cx="25343" cy="9144"/>
              </a:xfrm>
              <a:custGeom>
                <a:avLst/>
                <a:gdLst/>
                <a:ahLst/>
                <a:cxnLst/>
                <a:rect l="l" t="t" r="r" b="b"/>
                <a:pathLst>
                  <a:path w="25343" h="9144" extrusionOk="0">
                    <a:moveTo>
                      <a:pt x="0" y="0"/>
                    </a:moveTo>
                    <a:lnTo>
                      <a:pt x="25343" y="0"/>
                    </a:lnTo>
                    <a:lnTo>
                      <a:pt x="25343" y="9144"/>
                    </a:lnTo>
                    <a:lnTo>
                      <a:pt x="0" y="91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23;p1">
                <a:extLst>
                  <a:ext uri="{FF2B5EF4-FFF2-40B4-BE49-F238E27FC236}">
                    <a16:creationId xmlns:a16="http://schemas.microsoft.com/office/drawing/2014/main" id="{B1FA7D37-55C2-5E46-97A8-B4BC2683DCC5}"/>
                  </a:ext>
                </a:extLst>
              </p:cNvPr>
              <p:cNvSpPr/>
              <p:nvPr/>
            </p:nvSpPr>
            <p:spPr>
              <a:xfrm>
                <a:off x="220612" y="296623"/>
                <a:ext cx="25343" cy="145418"/>
              </a:xfrm>
              <a:custGeom>
                <a:avLst/>
                <a:gdLst/>
                <a:ahLst/>
                <a:cxnLst/>
                <a:rect l="l" t="t" r="r" b="b"/>
                <a:pathLst>
                  <a:path w="25343" h="145418" extrusionOk="0">
                    <a:moveTo>
                      <a:pt x="0" y="0"/>
                    </a:moveTo>
                    <a:lnTo>
                      <a:pt x="25343" y="0"/>
                    </a:lnTo>
                    <a:lnTo>
                      <a:pt x="25343" y="145418"/>
                    </a:lnTo>
                    <a:lnTo>
                      <a:pt x="14010" y="141650"/>
                    </a:lnTo>
                    <a:cubicBezTo>
                      <a:pt x="10465" y="139329"/>
                      <a:pt x="7518" y="136106"/>
                      <a:pt x="5512" y="132220"/>
                    </a:cubicBezTo>
                    <a:lnTo>
                      <a:pt x="0" y="132220"/>
                    </a:lnTo>
                    <a:lnTo>
                      <a:pt x="0" y="124079"/>
                    </a:lnTo>
                    <a:cubicBezTo>
                      <a:pt x="8852" y="124079"/>
                      <a:pt x="16040" y="116891"/>
                      <a:pt x="16040" y="108039"/>
                    </a:cubicBezTo>
                    <a:cubicBezTo>
                      <a:pt x="16040" y="99187"/>
                      <a:pt x="8852" y="91999"/>
                      <a:pt x="0" y="9199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24;p1">
                <a:extLst>
                  <a:ext uri="{FF2B5EF4-FFF2-40B4-BE49-F238E27FC236}">
                    <a16:creationId xmlns:a16="http://schemas.microsoft.com/office/drawing/2014/main" id="{DAD753E1-6DB1-DA4D-B82B-F06B9BE165E6}"/>
                  </a:ext>
                </a:extLst>
              </p:cNvPr>
              <p:cNvSpPr/>
              <p:nvPr/>
            </p:nvSpPr>
            <p:spPr>
              <a:xfrm>
                <a:off x="245954" y="658545"/>
                <a:ext cx="11843" cy="30609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30609" extrusionOk="0">
                    <a:moveTo>
                      <a:pt x="0" y="0"/>
                    </a:moveTo>
                    <a:lnTo>
                      <a:pt x="8104" y="4659"/>
                    </a:lnTo>
                    <a:cubicBezTo>
                      <a:pt x="10459" y="8010"/>
                      <a:pt x="11843" y="12569"/>
                      <a:pt x="11843" y="17401"/>
                    </a:cubicBezTo>
                    <a:cubicBezTo>
                      <a:pt x="11843" y="23751"/>
                      <a:pt x="9328" y="30609"/>
                      <a:pt x="2673" y="30609"/>
                    </a:cubicBezTo>
                    <a:lnTo>
                      <a:pt x="0" y="286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25;p1">
                <a:extLst>
                  <a:ext uri="{FF2B5EF4-FFF2-40B4-BE49-F238E27FC236}">
                    <a16:creationId xmlns:a16="http://schemas.microsoft.com/office/drawing/2014/main" id="{2ADCB7C9-5A75-2243-867F-49FE60354B80}"/>
                  </a:ext>
                </a:extLst>
              </p:cNvPr>
              <p:cNvSpPr/>
              <p:nvPr/>
            </p:nvSpPr>
            <p:spPr>
              <a:xfrm>
                <a:off x="291452" y="637279"/>
                <a:ext cx="10027" cy="49921"/>
              </a:xfrm>
              <a:custGeom>
                <a:avLst/>
                <a:gdLst/>
                <a:ahLst/>
                <a:cxnLst/>
                <a:rect l="l" t="t" r="r" b="b"/>
                <a:pathLst>
                  <a:path w="10027" h="49921" extrusionOk="0">
                    <a:moveTo>
                      <a:pt x="10027" y="0"/>
                    </a:moveTo>
                    <a:lnTo>
                      <a:pt x="10027" y="17105"/>
                    </a:lnTo>
                    <a:lnTo>
                      <a:pt x="5537" y="18818"/>
                    </a:lnTo>
                    <a:lnTo>
                      <a:pt x="5944" y="20634"/>
                    </a:lnTo>
                    <a:cubicBezTo>
                      <a:pt x="6845" y="20532"/>
                      <a:pt x="7658" y="20431"/>
                      <a:pt x="8560" y="20431"/>
                    </a:cubicBezTo>
                    <a:lnTo>
                      <a:pt x="10027" y="21273"/>
                    </a:lnTo>
                    <a:lnTo>
                      <a:pt x="10027" y="49921"/>
                    </a:lnTo>
                    <a:lnTo>
                      <a:pt x="3135" y="44881"/>
                    </a:lnTo>
                    <a:cubicBezTo>
                      <a:pt x="1032" y="40484"/>
                      <a:pt x="0" y="34286"/>
                      <a:pt x="0" y="27086"/>
                    </a:cubicBezTo>
                    <a:cubicBezTo>
                      <a:pt x="0" y="15700"/>
                      <a:pt x="2619" y="7184"/>
                      <a:pt x="6952" y="1515"/>
                    </a:cubicBezTo>
                    <a:lnTo>
                      <a:pt x="10027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26;p1">
                <a:extLst>
                  <a:ext uri="{FF2B5EF4-FFF2-40B4-BE49-F238E27FC236}">
                    <a16:creationId xmlns:a16="http://schemas.microsoft.com/office/drawing/2014/main" id="{F8A8DD2B-48E4-C447-A3D8-5258B1561471}"/>
                  </a:ext>
                </a:extLst>
              </p:cNvPr>
              <p:cNvSpPr/>
              <p:nvPr/>
            </p:nvSpPr>
            <p:spPr>
              <a:xfrm>
                <a:off x="245954" y="604572"/>
                <a:ext cx="55525" cy="351278"/>
              </a:xfrm>
              <a:custGeom>
                <a:avLst/>
                <a:gdLst/>
                <a:ahLst/>
                <a:cxnLst/>
                <a:rect l="l" t="t" r="r" b="b"/>
                <a:pathLst>
                  <a:path w="55525" h="351278" extrusionOk="0">
                    <a:moveTo>
                      <a:pt x="0" y="0"/>
                    </a:moveTo>
                    <a:lnTo>
                      <a:pt x="55525" y="0"/>
                    </a:lnTo>
                    <a:lnTo>
                      <a:pt x="55525" y="24097"/>
                    </a:lnTo>
                    <a:lnTo>
                      <a:pt x="55022" y="24191"/>
                    </a:lnTo>
                    <a:cubicBezTo>
                      <a:pt x="43088" y="28815"/>
                      <a:pt x="33001" y="40621"/>
                      <a:pt x="33001" y="61099"/>
                    </a:cubicBezTo>
                    <a:cubicBezTo>
                      <a:pt x="33001" y="79642"/>
                      <a:pt x="43275" y="88405"/>
                      <a:pt x="55366" y="88405"/>
                    </a:cubicBezTo>
                    <a:lnTo>
                      <a:pt x="55525" y="88345"/>
                    </a:lnTo>
                    <a:lnTo>
                      <a:pt x="55525" y="351278"/>
                    </a:lnTo>
                    <a:lnTo>
                      <a:pt x="17485" y="334780"/>
                    </a:lnTo>
                    <a:lnTo>
                      <a:pt x="0" y="324541"/>
                    </a:lnTo>
                    <a:lnTo>
                      <a:pt x="0" y="88350"/>
                    </a:lnTo>
                    <a:lnTo>
                      <a:pt x="15951" y="82324"/>
                    </a:lnTo>
                    <a:cubicBezTo>
                      <a:pt x="20031" y="78283"/>
                      <a:pt x="22523" y="72237"/>
                      <a:pt x="22523" y="64224"/>
                    </a:cubicBezTo>
                    <a:cubicBezTo>
                      <a:pt x="22523" y="54648"/>
                      <a:pt x="14967" y="47295"/>
                      <a:pt x="6598" y="47295"/>
                    </a:cubicBezTo>
                    <a:lnTo>
                      <a:pt x="0" y="49814"/>
                    </a:lnTo>
                    <a:lnTo>
                      <a:pt x="0" y="32708"/>
                    </a:lnTo>
                    <a:lnTo>
                      <a:pt x="14167" y="25730"/>
                    </a:lnTo>
                    <a:cubicBezTo>
                      <a:pt x="17685" y="25730"/>
                      <a:pt x="18891" y="26136"/>
                      <a:pt x="20606" y="26543"/>
                    </a:cubicBezTo>
                    <a:lnTo>
                      <a:pt x="21419" y="23711"/>
                    </a:lnTo>
                    <a:cubicBezTo>
                      <a:pt x="19907" y="23114"/>
                      <a:pt x="16580" y="21907"/>
                      <a:pt x="11741" y="21907"/>
                    </a:cubicBezTo>
                    <a:lnTo>
                      <a:pt x="0" y="240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27;p1">
                <a:extLst>
                  <a:ext uri="{FF2B5EF4-FFF2-40B4-BE49-F238E27FC236}">
                    <a16:creationId xmlns:a16="http://schemas.microsoft.com/office/drawing/2014/main" id="{2DCFA5A2-2AF8-4941-8F77-27E7217A44D2}"/>
                  </a:ext>
                </a:extLst>
              </p:cNvPr>
              <p:cNvSpPr/>
              <p:nvPr/>
            </p:nvSpPr>
            <p:spPr>
              <a:xfrm>
                <a:off x="245954" y="591339"/>
                <a:ext cx="55525" cy="9144"/>
              </a:xfrm>
              <a:custGeom>
                <a:avLst/>
                <a:gdLst/>
                <a:ahLst/>
                <a:cxnLst/>
                <a:rect l="l" t="t" r="r" b="b"/>
                <a:pathLst>
                  <a:path w="55525" h="9144" extrusionOk="0">
                    <a:moveTo>
                      <a:pt x="0" y="0"/>
                    </a:moveTo>
                    <a:lnTo>
                      <a:pt x="55525" y="0"/>
                    </a:lnTo>
                    <a:lnTo>
                      <a:pt x="55525" y="9144"/>
                    </a:lnTo>
                    <a:lnTo>
                      <a:pt x="0" y="91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28;p1">
                <a:extLst>
                  <a:ext uri="{FF2B5EF4-FFF2-40B4-BE49-F238E27FC236}">
                    <a16:creationId xmlns:a16="http://schemas.microsoft.com/office/drawing/2014/main" id="{8E2605B9-FC02-494E-85A6-0A7928905337}"/>
                  </a:ext>
                </a:extLst>
              </p:cNvPr>
              <p:cNvSpPr/>
              <p:nvPr/>
            </p:nvSpPr>
            <p:spPr>
              <a:xfrm>
                <a:off x="245954" y="577178"/>
                <a:ext cx="55525" cy="9144"/>
              </a:xfrm>
              <a:custGeom>
                <a:avLst/>
                <a:gdLst/>
                <a:ahLst/>
                <a:cxnLst/>
                <a:rect l="l" t="t" r="r" b="b"/>
                <a:pathLst>
                  <a:path w="55525" h="9144" extrusionOk="0">
                    <a:moveTo>
                      <a:pt x="0" y="0"/>
                    </a:moveTo>
                    <a:lnTo>
                      <a:pt x="55525" y="0"/>
                    </a:lnTo>
                    <a:lnTo>
                      <a:pt x="55525" y="9144"/>
                    </a:lnTo>
                    <a:lnTo>
                      <a:pt x="0" y="91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9;p1">
                <a:extLst>
                  <a:ext uri="{FF2B5EF4-FFF2-40B4-BE49-F238E27FC236}">
                    <a16:creationId xmlns:a16="http://schemas.microsoft.com/office/drawing/2014/main" id="{536F370E-48E8-B942-8BBB-6596F0B6B11F}"/>
                  </a:ext>
                </a:extLst>
              </p:cNvPr>
              <p:cNvSpPr/>
              <p:nvPr/>
            </p:nvSpPr>
            <p:spPr>
              <a:xfrm>
                <a:off x="245954" y="296623"/>
                <a:ext cx="55525" cy="145733"/>
              </a:xfrm>
              <a:custGeom>
                <a:avLst/>
                <a:gdLst/>
                <a:ahLst/>
                <a:cxnLst/>
                <a:rect l="l" t="t" r="r" b="b"/>
                <a:pathLst>
                  <a:path w="55525" h="145733" extrusionOk="0">
                    <a:moveTo>
                      <a:pt x="0" y="0"/>
                    </a:moveTo>
                    <a:lnTo>
                      <a:pt x="55525" y="0"/>
                    </a:lnTo>
                    <a:lnTo>
                      <a:pt x="55525" y="136996"/>
                    </a:lnTo>
                    <a:lnTo>
                      <a:pt x="47301" y="135331"/>
                    </a:lnTo>
                    <a:cubicBezTo>
                      <a:pt x="41243" y="135331"/>
                      <a:pt x="35363" y="136500"/>
                      <a:pt x="29813" y="138811"/>
                    </a:cubicBezTo>
                    <a:cubicBezTo>
                      <a:pt x="28086" y="139535"/>
                      <a:pt x="26333" y="140411"/>
                      <a:pt x="24619" y="141389"/>
                    </a:cubicBezTo>
                    <a:cubicBezTo>
                      <a:pt x="17748" y="144310"/>
                      <a:pt x="10674" y="145733"/>
                      <a:pt x="3385" y="145733"/>
                    </a:cubicBezTo>
                    <a:lnTo>
                      <a:pt x="2889" y="145720"/>
                    </a:lnTo>
                    <a:cubicBezTo>
                      <a:pt x="1988" y="145707"/>
                      <a:pt x="1378" y="145695"/>
                      <a:pt x="756" y="145669"/>
                    </a:cubicBezTo>
                    <a:lnTo>
                      <a:pt x="0" y="145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30;p1">
                <a:extLst>
                  <a:ext uri="{FF2B5EF4-FFF2-40B4-BE49-F238E27FC236}">
                    <a16:creationId xmlns:a16="http://schemas.microsoft.com/office/drawing/2014/main" id="{4C0DABDD-C499-DD43-BE4F-1233A1D4CB18}"/>
                  </a:ext>
                </a:extLst>
              </p:cNvPr>
              <p:cNvSpPr/>
              <p:nvPr/>
            </p:nvSpPr>
            <p:spPr>
              <a:xfrm>
                <a:off x="301479" y="658552"/>
                <a:ext cx="11843" cy="30602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30602" extrusionOk="0">
                    <a:moveTo>
                      <a:pt x="0" y="0"/>
                    </a:moveTo>
                    <a:lnTo>
                      <a:pt x="8098" y="4652"/>
                    </a:lnTo>
                    <a:cubicBezTo>
                      <a:pt x="10455" y="8003"/>
                      <a:pt x="11843" y="12562"/>
                      <a:pt x="11843" y="17395"/>
                    </a:cubicBezTo>
                    <a:cubicBezTo>
                      <a:pt x="11843" y="23745"/>
                      <a:pt x="9315" y="30602"/>
                      <a:pt x="2673" y="30602"/>
                    </a:cubicBezTo>
                    <a:lnTo>
                      <a:pt x="0" y="28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31;p1">
                <a:extLst>
                  <a:ext uri="{FF2B5EF4-FFF2-40B4-BE49-F238E27FC236}">
                    <a16:creationId xmlns:a16="http://schemas.microsoft.com/office/drawing/2014/main" id="{349025C0-8466-0E48-893E-92937D4D45F7}"/>
                  </a:ext>
                </a:extLst>
              </p:cNvPr>
              <p:cNvSpPr/>
              <p:nvPr/>
            </p:nvSpPr>
            <p:spPr>
              <a:xfrm>
                <a:off x="301479" y="296623"/>
                <a:ext cx="95091" cy="689509"/>
              </a:xfrm>
              <a:custGeom>
                <a:avLst/>
                <a:gdLst/>
                <a:ahLst/>
                <a:cxnLst/>
                <a:rect l="l" t="t" r="r" b="b"/>
                <a:pathLst>
                  <a:path w="95091" h="689509" extrusionOk="0">
                    <a:moveTo>
                      <a:pt x="0" y="0"/>
                    </a:moveTo>
                    <a:lnTo>
                      <a:pt x="95091" y="0"/>
                    </a:lnTo>
                    <a:lnTo>
                      <a:pt x="95091" y="689509"/>
                    </a:lnTo>
                    <a:cubicBezTo>
                      <a:pt x="79237" y="686156"/>
                      <a:pt x="50722" y="679152"/>
                      <a:pt x="16561" y="666410"/>
                    </a:cubicBezTo>
                    <a:lnTo>
                      <a:pt x="0" y="659228"/>
                    </a:lnTo>
                    <a:lnTo>
                      <a:pt x="0" y="396294"/>
                    </a:lnTo>
                    <a:lnTo>
                      <a:pt x="15945" y="390274"/>
                    </a:lnTo>
                    <a:cubicBezTo>
                      <a:pt x="20028" y="386233"/>
                      <a:pt x="22523" y="380187"/>
                      <a:pt x="22523" y="372174"/>
                    </a:cubicBezTo>
                    <a:cubicBezTo>
                      <a:pt x="22523" y="362598"/>
                      <a:pt x="14967" y="355245"/>
                      <a:pt x="6598" y="355245"/>
                    </a:cubicBezTo>
                    <a:lnTo>
                      <a:pt x="0" y="357761"/>
                    </a:lnTo>
                    <a:lnTo>
                      <a:pt x="0" y="340656"/>
                    </a:lnTo>
                    <a:lnTo>
                      <a:pt x="14154" y="333680"/>
                    </a:lnTo>
                    <a:cubicBezTo>
                      <a:pt x="17685" y="333680"/>
                      <a:pt x="18891" y="334086"/>
                      <a:pt x="20606" y="334493"/>
                    </a:cubicBezTo>
                    <a:lnTo>
                      <a:pt x="21406" y="331661"/>
                    </a:lnTo>
                    <a:cubicBezTo>
                      <a:pt x="19895" y="331064"/>
                      <a:pt x="16580" y="329857"/>
                      <a:pt x="11741" y="329857"/>
                    </a:cubicBezTo>
                    <a:lnTo>
                      <a:pt x="0" y="332047"/>
                    </a:lnTo>
                    <a:lnTo>
                      <a:pt x="0" y="307950"/>
                    </a:lnTo>
                    <a:lnTo>
                      <a:pt x="10535" y="307950"/>
                    </a:lnTo>
                    <a:lnTo>
                      <a:pt x="10535" y="301384"/>
                    </a:lnTo>
                    <a:lnTo>
                      <a:pt x="0" y="301384"/>
                    </a:lnTo>
                    <a:lnTo>
                      <a:pt x="0" y="294717"/>
                    </a:lnTo>
                    <a:lnTo>
                      <a:pt x="10535" y="294717"/>
                    </a:lnTo>
                    <a:lnTo>
                      <a:pt x="10535" y="288150"/>
                    </a:lnTo>
                    <a:lnTo>
                      <a:pt x="0" y="288150"/>
                    </a:lnTo>
                    <a:lnTo>
                      <a:pt x="0" y="280556"/>
                    </a:lnTo>
                    <a:lnTo>
                      <a:pt x="10573" y="280556"/>
                    </a:lnTo>
                    <a:lnTo>
                      <a:pt x="10573" y="269532"/>
                    </a:lnTo>
                    <a:cubicBezTo>
                      <a:pt x="8401" y="264376"/>
                      <a:pt x="7131" y="258928"/>
                      <a:pt x="6814" y="253327"/>
                    </a:cubicBezTo>
                    <a:lnTo>
                      <a:pt x="6814" y="247764"/>
                    </a:lnTo>
                    <a:cubicBezTo>
                      <a:pt x="6915" y="245974"/>
                      <a:pt x="7093" y="244323"/>
                      <a:pt x="7360" y="242697"/>
                    </a:cubicBezTo>
                    <a:cubicBezTo>
                      <a:pt x="8858" y="233248"/>
                      <a:pt x="13062" y="224498"/>
                      <a:pt x="19526" y="217373"/>
                    </a:cubicBezTo>
                    <a:cubicBezTo>
                      <a:pt x="19729" y="217107"/>
                      <a:pt x="19983" y="216840"/>
                      <a:pt x="20237" y="216573"/>
                    </a:cubicBezTo>
                    <a:cubicBezTo>
                      <a:pt x="31223" y="205168"/>
                      <a:pt x="37268" y="192468"/>
                      <a:pt x="37268" y="180823"/>
                    </a:cubicBezTo>
                    <a:cubicBezTo>
                      <a:pt x="37268" y="162011"/>
                      <a:pt x="25788" y="145828"/>
                      <a:pt x="9466" y="138912"/>
                    </a:cubicBezTo>
                    <a:lnTo>
                      <a:pt x="0" y="136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32;p1">
                <a:extLst>
                  <a:ext uri="{FF2B5EF4-FFF2-40B4-BE49-F238E27FC236}">
                    <a16:creationId xmlns:a16="http://schemas.microsoft.com/office/drawing/2014/main" id="{ADBD69EC-7A42-7246-8607-C70A2D4D86BD}"/>
                  </a:ext>
                </a:extLst>
              </p:cNvPr>
              <p:cNvSpPr/>
              <p:nvPr/>
            </p:nvSpPr>
            <p:spPr>
              <a:xfrm>
                <a:off x="151527" y="542845"/>
                <a:ext cx="21463" cy="21946"/>
              </a:xfrm>
              <a:custGeom>
                <a:avLst/>
                <a:gdLst/>
                <a:ahLst/>
                <a:cxnLst/>
                <a:rect l="l" t="t" r="r" b="b"/>
                <a:pathLst>
                  <a:path w="21463" h="21946" extrusionOk="0">
                    <a:moveTo>
                      <a:pt x="0" y="0"/>
                    </a:moveTo>
                    <a:lnTo>
                      <a:pt x="21463" y="0"/>
                    </a:lnTo>
                    <a:lnTo>
                      <a:pt x="21463" y="21946"/>
                    </a:lnTo>
                    <a:lnTo>
                      <a:pt x="0" y="2194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33;p1">
                <a:extLst>
                  <a:ext uri="{FF2B5EF4-FFF2-40B4-BE49-F238E27FC236}">
                    <a16:creationId xmlns:a16="http://schemas.microsoft.com/office/drawing/2014/main" id="{97E8301D-4432-C74F-9FE5-F80E6A181BCC}"/>
                  </a:ext>
                </a:extLst>
              </p:cNvPr>
              <p:cNvSpPr/>
              <p:nvPr/>
            </p:nvSpPr>
            <p:spPr>
              <a:xfrm>
                <a:off x="229531" y="451103"/>
                <a:ext cx="89713" cy="77661"/>
              </a:xfrm>
              <a:custGeom>
                <a:avLst/>
                <a:gdLst/>
                <a:ahLst/>
                <a:cxnLst/>
                <a:rect l="l" t="t" r="r" b="b"/>
                <a:pathLst>
                  <a:path w="89713" h="77661" extrusionOk="0">
                    <a:moveTo>
                      <a:pt x="63716" y="0"/>
                    </a:moveTo>
                    <a:cubicBezTo>
                      <a:pt x="78054" y="0"/>
                      <a:pt x="89713" y="11659"/>
                      <a:pt x="89713" y="25997"/>
                    </a:cubicBezTo>
                    <a:cubicBezTo>
                      <a:pt x="89713" y="34277"/>
                      <a:pt x="78511" y="47714"/>
                      <a:pt x="77241" y="49225"/>
                    </a:cubicBezTo>
                    <a:cubicBezTo>
                      <a:pt x="70053" y="57087"/>
                      <a:pt x="64922" y="66180"/>
                      <a:pt x="61963" y="76314"/>
                    </a:cubicBezTo>
                    <a:lnTo>
                      <a:pt x="61569" y="77661"/>
                    </a:lnTo>
                    <a:lnTo>
                      <a:pt x="0" y="77661"/>
                    </a:lnTo>
                    <a:lnTo>
                      <a:pt x="0" y="6312"/>
                    </a:lnTo>
                    <a:lnTo>
                      <a:pt x="2565" y="7315"/>
                    </a:lnTo>
                    <a:cubicBezTo>
                      <a:pt x="6883" y="9004"/>
                      <a:pt x="11379" y="10008"/>
                      <a:pt x="15913" y="10300"/>
                    </a:cubicBezTo>
                    <a:cubicBezTo>
                      <a:pt x="17031" y="10351"/>
                      <a:pt x="17831" y="10363"/>
                      <a:pt x="18580" y="10376"/>
                    </a:cubicBezTo>
                    <a:cubicBezTo>
                      <a:pt x="19037" y="10389"/>
                      <a:pt x="19418" y="10401"/>
                      <a:pt x="19812" y="10401"/>
                    </a:cubicBezTo>
                    <a:cubicBezTo>
                      <a:pt x="29718" y="10401"/>
                      <a:pt x="39344" y="8458"/>
                      <a:pt x="48425" y="4623"/>
                    </a:cubicBezTo>
                    <a:lnTo>
                      <a:pt x="50787" y="3454"/>
                    </a:lnTo>
                    <a:cubicBezTo>
                      <a:pt x="51765" y="2883"/>
                      <a:pt x="52756" y="2388"/>
                      <a:pt x="53746" y="1981"/>
                    </a:cubicBezTo>
                    <a:cubicBezTo>
                      <a:pt x="56896" y="660"/>
                      <a:pt x="60249" y="0"/>
                      <a:pt x="63716" y="0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34;p1">
                <a:extLst>
                  <a:ext uri="{FF2B5EF4-FFF2-40B4-BE49-F238E27FC236}">
                    <a16:creationId xmlns:a16="http://schemas.microsoft.com/office/drawing/2014/main" id="{05E14D82-1EF6-4644-9B98-3A44D3B2098E}"/>
                  </a:ext>
                </a:extLst>
              </p:cNvPr>
              <p:cNvSpPr/>
              <p:nvPr/>
            </p:nvSpPr>
            <p:spPr>
              <a:xfrm>
                <a:off x="229391" y="542845"/>
                <a:ext cx="21463" cy="21946"/>
              </a:xfrm>
              <a:custGeom>
                <a:avLst/>
                <a:gdLst/>
                <a:ahLst/>
                <a:cxnLst/>
                <a:rect l="l" t="t" r="r" b="b"/>
                <a:pathLst>
                  <a:path w="21463" h="21946" extrusionOk="0">
                    <a:moveTo>
                      <a:pt x="0" y="0"/>
                    </a:moveTo>
                    <a:lnTo>
                      <a:pt x="21463" y="0"/>
                    </a:lnTo>
                    <a:lnTo>
                      <a:pt x="21463" y="21946"/>
                    </a:lnTo>
                    <a:lnTo>
                      <a:pt x="0" y="2194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35;p1">
                <a:extLst>
                  <a:ext uri="{FF2B5EF4-FFF2-40B4-BE49-F238E27FC236}">
                    <a16:creationId xmlns:a16="http://schemas.microsoft.com/office/drawing/2014/main" id="{32A9383C-0324-7144-9E4B-3B8AC39EEECD}"/>
                  </a:ext>
                </a:extLst>
              </p:cNvPr>
              <p:cNvSpPr/>
              <p:nvPr/>
            </p:nvSpPr>
            <p:spPr>
              <a:xfrm>
                <a:off x="515132" y="557491"/>
                <a:ext cx="58890" cy="11760"/>
              </a:xfrm>
              <a:custGeom>
                <a:avLst/>
                <a:gdLst/>
                <a:ahLst/>
                <a:cxnLst/>
                <a:rect l="l" t="t" r="r" b="b"/>
                <a:pathLst>
                  <a:path w="58890" h="11760" extrusionOk="0">
                    <a:moveTo>
                      <a:pt x="39688" y="89"/>
                    </a:moveTo>
                    <a:cubicBezTo>
                      <a:pt x="45987" y="0"/>
                      <a:pt x="52438" y="1232"/>
                      <a:pt x="58890" y="3581"/>
                    </a:cubicBezTo>
                    <a:lnTo>
                      <a:pt x="58890" y="11760"/>
                    </a:lnTo>
                    <a:cubicBezTo>
                      <a:pt x="52425" y="9030"/>
                      <a:pt x="45987" y="7607"/>
                      <a:pt x="39776" y="7772"/>
                    </a:cubicBezTo>
                    <a:cubicBezTo>
                      <a:pt x="35801" y="7823"/>
                      <a:pt x="32957" y="8420"/>
                      <a:pt x="29667" y="9106"/>
                    </a:cubicBezTo>
                    <a:cubicBezTo>
                      <a:pt x="26670" y="9728"/>
                      <a:pt x="23266" y="10452"/>
                      <a:pt x="18631" y="10782"/>
                    </a:cubicBezTo>
                    <a:cubicBezTo>
                      <a:pt x="12433" y="11240"/>
                      <a:pt x="6185" y="10808"/>
                      <a:pt x="0" y="9627"/>
                    </a:cubicBezTo>
                    <a:lnTo>
                      <a:pt x="0" y="1816"/>
                    </a:lnTo>
                    <a:cubicBezTo>
                      <a:pt x="6007" y="3111"/>
                      <a:pt x="12078" y="3556"/>
                      <a:pt x="18072" y="3124"/>
                    </a:cubicBezTo>
                    <a:cubicBezTo>
                      <a:pt x="22200" y="2832"/>
                      <a:pt x="25197" y="2197"/>
                      <a:pt x="28105" y="1588"/>
                    </a:cubicBezTo>
                    <a:cubicBezTo>
                      <a:pt x="31471" y="889"/>
                      <a:pt x="34950" y="152"/>
                      <a:pt x="39688" y="89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36;p1">
                <a:extLst>
                  <a:ext uri="{FF2B5EF4-FFF2-40B4-BE49-F238E27FC236}">
                    <a16:creationId xmlns:a16="http://schemas.microsoft.com/office/drawing/2014/main" id="{1A11EA05-38E3-0343-8BC9-0FD9F5D5535F}"/>
                  </a:ext>
                </a:extLst>
              </p:cNvPr>
              <p:cNvSpPr/>
              <p:nvPr/>
            </p:nvSpPr>
            <p:spPr>
              <a:xfrm>
                <a:off x="515132" y="536662"/>
                <a:ext cx="58890" cy="11760"/>
              </a:xfrm>
              <a:custGeom>
                <a:avLst/>
                <a:gdLst/>
                <a:ahLst/>
                <a:cxnLst/>
                <a:rect l="l" t="t" r="r" b="b"/>
                <a:pathLst>
                  <a:path w="58890" h="11760" extrusionOk="0">
                    <a:moveTo>
                      <a:pt x="39688" y="89"/>
                    </a:moveTo>
                    <a:cubicBezTo>
                      <a:pt x="45987" y="0"/>
                      <a:pt x="52438" y="1232"/>
                      <a:pt x="58890" y="3581"/>
                    </a:cubicBezTo>
                    <a:lnTo>
                      <a:pt x="58890" y="11760"/>
                    </a:lnTo>
                    <a:cubicBezTo>
                      <a:pt x="52425" y="9030"/>
                      <a:pt x="45987" y="7607"/>
                      <a:pt x="39776" y="7772"/>
                    </a:cubicBezTo>
                    <a:cubicBezTo>
                      <a:pt x="35801" y="7823"/>
                      <a:pt x="32957" y="8420"/>
                      <a:pt x="29667" y="9106"/>
                    </a:cubicBezTo>
                    <a:cubicBezTo>
                      <a:pt x="26670" y="9728"/>
                      <a:pt x="23266" y="10452"/>
                      <a:pt x="18631" y="10782"/>
                    </a:cubicBezTo>
                    <a:cubicBezTo>
                      <a:pt x="12433" y="11240"/>
                      <a:pt x="6185" y="10808"/>
                      <a:pt x="0" y="9627"/>
                    </a:cubicBezTo>
                    <a:lnTo>
                      <a:pt x="0" y="1816"/>
                    </a:lnTo>
                    <a:cubicBezTo>
                      <a:pt x="6007" y="3111"/>
                      <a:pt x="12078" y="3556"/>
                      <a:pt x="18072" y="3124"/>
                    </a:cubicBezTo>
                    <a:cubicBezTo>
                      <a:pt x="22200" y="2832"/>
                      <a:pt x="25197" y="2197"/>
                      <a:pt x="28105" y="1588"/>
                    </a:cubicBezTo>
                    <a:cubicBezTo>
                      <a:pt x="31471" y="889"/>
                      <a:pt x="34950" y="152"/>
                      <a:pt x="39688" y="89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137;p1">
                <a:extLst>
                  <a:ext uri="{FF2B5EF4-FFF2-40B4-BE49-F238E27FC236}">
                    <a16:creationId xmlns:a16="http://schemas.microsoft.com/office/drawing/2014/main" id="{EECDFAC3-BC7A-F842-A87A-B649D01FC936}"/>
                  </a:ext>
                </a:extLst>
              </p:cNvPr>
              <p:cNvSpPr/>
              <p:nvPr/>
            </p:nvSpPr>
            <p:spPr>
              <a:xfrm>
                <a:off x="515134" y="515748"/>
                <a:ext cx="58890" cy="11849"/>
              </a:xfrm>
              <a:custGeom>
                <a:avLst/>
                <a:gdLst/>
                <a:ahLst/>
                <a:cxnLst/>
                <a:rect l="l" t="t" r="r" b="b"/>
                <a:pathLst>
                  <a:path w="58890" h="11849" extrusionOk="0">
                    <a:moveTo>
                      <a:pt x="39688" y="178"/>
                    </a:moveTo>
                    <a:cubicBezTo>
                      <a:pt x="45999" y="0"/>
                      <a:pt x="52451" y="1296"/>
                      <a:pt x="58890" y="3670"/>
                    </a:cubicBezTo>
                    <a:lnTo>
                      <a:pt x="58890" y="11849"/>
                    </a:lnTo>
                    <a:cubicBezTo>
                      <a:pt x="52438" y="9132"/>
                      <a:pt x="45999" y="7658"/>
                      <a:pt x="39776" y="7862"/>
                    </a:cubicBezTo>
                    <a:cubicBezTo>
                      <a:pt x="35801" y="7912"/>
                      <a:pt x="32969" y="8509"/>
                      <a:pt x="29680" y="9195"/>
                    </a:cubicBezTo>
                    <a:cubicBezTo>
                      <a:pt x="26670" y="9830"/>
                      <a:pt x="23266" y="10541"/>
                      <a:pt x="18631" y="10871"/>
                    </a:cubicBezTo>
                    <a:cubicBezTo>
                      <a:pt x="12433" y="11316"/>
                      <a:pt x="6185" y="10897"/>
                      <a:pt x="0" y="9716"/>
                    </a:cubicBezTo>
                    <a:lnTo>
                      <a:pt x="0" y="1918"/>
                    </a:lnTo>
                    <a:cubicBezTo>
                      <a:pt x="5994" y="3201"/>
                      <a:pt x="12078" y="3645"/>
                      <a:pt x="18072" y="3213"/>
                    </a:cubicBezTo>
                    <a:cubicBezTo>
                      <a:pt x="22200" y="2921"/>
                      <a:pt x="25197" y="2286"/>
                      <a:pt x="28105" y="1677"/>
                    </a:cubicBezTo>
                    <a:cubicBezTo>
                      <a:pt x="31471" y="978"/>
                      <a:pt x="34963" y="241"/>
                      <a:pt x="39688" y="178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38;p1">
                <a:extLst>
                  <a:ext uri="{FF2B5EF4-FFF2-40B4-BE49-F238E27FC236}">
                    <a16:creationId xmlns:a16="http://schemas.microsoft.com/office/drawing/2014/main" id="{2885E6F2-41B2-F746-9FAA-E3A5F08D7B1E}"/>
                  </a:ext>
                </a:extLst>
              </p:cNvPr>
              <p:cNvSpPr/>
              <p:nvPr/>
            </p:nvSpPr>
            <p:spPr>
              <a:xfrm>
                <a:off x="515132" y="474091"/>
                <a:ext cx="58890" cy="11849"/>
              </a:xfrm>
              <a:custGeom>
                <a:avLst/>
                <a:gdLst/>
                <a:ahLst/>
                <a:cxnLst/>
                <a:rect l="l" t="t" r="r" b="b"/>
                <a:pathLst>
                  <a:path w="58890" h="11849" extrusionOk="0">
                    <a:moveTo>
                      <a:pt x="39688" y="178"/>
                    </a:moveTo>
                    <a:cubicBezTo>
                      <a:pt x="45987" y="0"/>
                      <a:pt x="52438" y="1283"/>
                      <a:pt x="58890" y="3658"/>
                    </a:cubicBezTo>
                    <a:lnTo>
                      <a:pt x="58890" y="11849"/>
                    </a:lnTo>
                    <a:cubicBezTo>
                      <a:pt x="52425" y="9119"/>
                      <a:pt x="45987" y="7684"/>
                      <a:pt x="39776" y="7862"/>
                    </a:cubicBezTo>
                    <a:cubicBezTo>
                      <a:pt x="35801" y="7912"/>
                      <a:pt x="32957" y="8509"/>
                      <a:pt x="29667" y="9195"/>
                    </a:cubicBezTo>
                    <a:cubicBezTo>
                      <a:pt x="26670" y="9817"/>
                      <a:pt x="23266" y="10541"/>
                      <a:pt x="18631" y="10871"/>
                    </a:cubicBezTo>
                    <a:cubicBezTo>
                      <a:pt x="12433" y="11329"/>
                      <a:pt x="6185" y="10897"/>
                      <a:pt x="0" y="9716"/>
                    </a:cubicBezTo>
                    <a:lnTo>
                      <a:pt x="0" y="1905"/>
                    </a:lnTo>
                    <a:cubicBezTo>
                      <a:pt x="6007" y="3201"/>
                      <a:pt x="12078" y="3645"/>
                      <a:pt x="18072" y="3213"/>
                    </a:cubicBezTo>
                    <a:cubicBezTo>
                      <a:pt x="22200" y="2921"/>
                      <a:pt x="25197" y="2286"/>
                      <a:pt x="28105" y="1677"/>
                    </a:cubicBezTo>
                    <a:cubicBezTo>
                      <a:pt x="31471" y="978"/>
                      <a:pt x="34950" y="241"/>
                      <a:pt x="39688" y="178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39;p1">
                <a:extLst>
                  <a:ext uri="{FF2B5EF4-FFF2-40B4-BE49-F238E27FC236}">
                    <a16:creationId xmlns:a16="http://schemas.microsoft.com/office/drawing/2014/main" id="{1E0B13EA-18AD-F841-94A2-C0E1B1625907}"/>
                  </a:ext>
                </a:extLst>
              </p:cNvPr>
              <p:cNvSpPr/>
              <p:nvPr/>
            </p:nvSpPr>
            <p:spPr>
              <a:xfrm>
                <a:off x="515135" y="494918"/>
                <a:ext cx="58890" cy="11849"/>
              </a:xfrm>
              <a:custGeom>
                <a:avLst/>
                <a:gdLst/>
                <a:ahLst/>
                <a:cxnLst/>
                <a:rect l="l" t="t" r="r" b="b"/>
                <a:pathLst>
                  <a:path w="58890" h="11849" extrusionOk="0">
                    <a:moveTo>
                      <a:pt x="39675" y="191"/>
                    </a:moveTo>
                    <a:cubicBezTo>
                      <a:pt x="45987" y="0"/>
                      <a:pt x="52438" y="1296"/>
                      <a:pt x="58890" y="3670"/>
                    </a:cubicBezTo>
                    <a:lnTo>
                      <a:pt x="58890" y="11849"/>
                    </a:lnTo>
                    <a:cubicBezTo>
                      <a:pt x="52425" y="9119"/>
                      <a:pt x="45961" y="7722"/>
                      <a:pt x="39776" y="7862"/>
                    </a:cubicBezTo>
                    <a:cubicBezTo>
                      <a:pt x="35801" y="7912"/>
                      <a:pt x="32957" y="8509"/>
                      <a:pt x="29667" y="9195"/>
                    </a:cubicBezTo>
                    <a:cubicBezTo>
                      <a:pt x="26670" y="9830"/>
                      <a:pt x="23266" y="10541"/>
                      <a:pt x="18631" y="10871"/>
                    </a:cubicBezTo>
                    <a:cubicBezTo>
                      <a:pt x="12433" y="11316"/>
                      <a:pt x="6185" y="10897"/>
                      <a:pt x="0" y="9716"/>
                    </a:cubicBezTo>
                    <a:lnTo>
                      <a:pt x="0" y="1918"/>
                    </a:lnTo>
                    <a:cubicBezTo>
                      <a:pt x="6007" y="3201"/>
                      <a:pt x="12078" y="3645"/>
                      <a:pt x="18072" y="3213"/>
                    </a:cubicBezTo>
                    <a:cubicBezTo>
                      <a:pt x="22200" y="2921"/>
                      <a:pt x="25197" y="2286"/>
                      <a:pt x="28092" y="1677"/>
                    </a:cubicBezTo>
                    <a:cubicBezTo>
                      <a:pt x="31471" y="978"/>
                      <a:pt x="34950" y="241"/>
                      <a:pt x="39675" y="191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140;p1">
                <a:extLst>
                  <a:ext uri="{FF2B5EF4-FFF2-40B4-BE49-F238E27FC236}">
                    <a16:creationId xmlns:a16="http://schemas.microsoft.com/office/drawing/2014/main" id="{84428E1E-805E-B843-92F1-5C32B374E493}"/>
                  </a:ext>
                </a:extLst>
              </p:cNvPr>
              <p:cNvSpPr/>
              <p:nvPr/>
            </p:nvSpPr>
            <p:spPr>
              <a:xfrm>
                <a:off x="515134" y="453319"/>
                <a:ext cx="58890" cy="11786"/>
              </a:xfrm>
              <a:custGeom>
                <a:avLst/>
                <a:gdLst/>
                <a:ahLst/>
                <a:cxnLst/>
                <a:rect l="l" t="t" r="r" b="b"/>
                <a:pathLst>
                  <a:path w="58890" h="11786" extrusionOk="0">
                    <a:moveTo>
                      <a:pt x="39688" y="115"/>
                    </a:moveTo>
                    <a:cubicBezTo>
                      <a:pt x="45999" y="0"/>
                      <a:pt x="52451" y="1245"/>
                      <a:pt x="58890" y="3607"/>
                    </a:cubicBezTo>
                    <a:lnTo>
                      <a:pt x="58890" y="11786"/>
                    </a:lnTo>
                    <a:cubicBezTo>
                      <a:pt x="52438" y="9068"/>
                      <a:pt x="45999" y="7646"/>
                      <a:pt x="39776" y="7798"/>
                    </a:cubicBezTo>
                    <a:cubicBezTo>
                      <a:pt x="35801" y="7849"/>
                      <a:pt x="32969" y="8446"/>
                      <a:pt x="29680" y="9131"/>
                    </a:cubicBezTo>
                    <a:cubicBezTo>
                      <a:pt x="26670" y="9766"/>
                      <a:pt x="23266" y="10478"/>
                      <a:pt x="18631" y="10808"/>
                    </a:cubicBezTo>
                    <a:cubicBezTo>
                      <a:pt x="12433" y="11252"/>
                      <a:pt x="6185" y="10833"/>
                      <a:pt x="0" y="9652"/>
                    </a:cubicBezTo>
                    <a:lnTo>
                      <a:pt x="0" y="1854"/>
                    </a:lnTo>
                    <a:cubicBezTo>
                      <a:pt x="5994" y="3137"/>
                      <a:pt x="12078" y="3582"/>
                      <a:pt x="18072" y="3150"/>
                    </a:cubicBezTo>
                    <a:cubicBezTo>
                      <a:pt x="22200" y="2858"/>
                      <a:pt x="25197" y="2223"/>
                      <a:pt x="28105" y="1613"/>
                    </a:cubicBezTo>
                    <a:cubicBezTo>
                      <a:pt x="31471" y="915"/>
                      <a:pt x="34963" y="178"/>
                      <a:pt x="39688" y="115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141;p1">
                <a:extLst>
                  <a:ext uri="{FF2B5EF4-FFF2-40B4-BE49-F238E27FC236}">
                    <a16:creationId xmlns:a16="http://schemas.microsoft.com/office/drawing/2014/main" id="{7F0AB8E5-CDCC-FE46-81BC-A22DD23013CF}"/>
                  </a:ext>
                </a:extLst>
              </p:cNvPr>
              <p:cNvSpPr/>
              <p:nvPr/>
            </p:nvSpPr>
            <p:spPr>
              <a:xfrm>
                <a:off x="488436" y="444140"/>
                <a:ext cx="97688" cy="158788"/>
              </a:xfrm>
              <a:custGeom>
                <a:avLst/>
                <a:gdLst/>
                <a:ahLst/>
                <a:cxnLst/>
                <a:rect l="l" t="t" r="r" b="b"/>
                <a:pathLst>
                  <a:path w="97688" h="158788" extrusionOk="0">
                    <a:moveTo>
                      <a:pt x="0" y="0"/>
                    </a:moveTo>
                    <a:cubicBezTo>
                      <a:pt x="2273" y="648"/>
                      <a:pt x="4521" y="1232"/>
                      <a:pt x="6718" y="1765"/>
                    </a:cubicBezTo>
                    <a:lnTo>
                      <a:pt x="6718" y="2883"/>
                    </a:lnTo>
                    <a:lnTo>
                      <a:pt x="6718" y="9652"/>
                    </a:lnTo>
                    <a:lnTo>
                      <a:pt x="6718" y="15481"/>
                    </a:lnTo>
                    <a:lnTo>
                      <a:pt x="6718" y="115265"/>
                    </a:lnTo>
                    <a:lnTo>
                      <a:pt x="6718" y="142710"/>
                    </a:lnTo>
                    <a:lnTo>
                      <a:pt x="9284" y="143294"/>
                    </a:lnTo>
                    <a:cubicBezTo>
                      <a:pt x="24308" y="146685"/>
                      <a:pt x="37655" y="147371"/>
                      <a:pt x="48743" y="145313"/>
                    </a:cubicBezTo>
                    <a:cubicBezTo>
                      <a:pt x="53111" y="144500"/>
                      <a:pt x="57328" y="144081"/>
                      <a:pt x="61443" y="143878"/>
                    </a:cubicBezTo>
                    <a:cubicBezTo>
                      <a:pt x="62801" y="143814"/>
                      <a:pt x="64198" y="143675"/>
                      <a:pt x="65519" y="143675"/>
                    </a:cubicBezTo>
                    <a:cubicBezTo>
                      <a:pt x="66116" y="143675"/>
                      <a:pt x="66637" y="143739"/>
                      <a:pt x="67221" y="143751"/>
                    </a:cubicBezTo>
                    <a:cubicBezTo>
                      <a:pt x="83363" y="144120"/>
                      <a:pt x="92380" y="149415"/>
                      <a:pt x="95821" y="151473"/>
                    </a:cubicBezTo>
                    <a:lnTo>
                      <a:pt x="97688" y="152514"/>
                    </a:lnTo>
                    <a:lnTo>
                      <a:pt x="97688" y="158788"/>
                    </a:lnTo>
                    <a:cubicBezTo>
                      <a:pt x="83909" y="151092"/>
                      <a:pt x="67069" y="148971"/>
                      <a:pt x="47536" y="152603"/>
                    </a:cubicBezTo>
                    <a:cubicBezTo>
                      <a:pt x="34772" y="154978"/>
                      <a:pt x="18796" y="153378"/>
                      <a:pt x="0" y="147841"/>
                    </a:cubicBezTo>
                    <a:lnTo>
                      <a:pt x="0" y="104724"/>
                    </a:lnTo>
                    <a:lnTo>
                      <a:pt x="0" y="26022"/>
                    </a:lnTo>
                    <a:lnTo>
                      <a:pt x="0" y="7874"/>
                    </a:lnTo>
                    <a:lnTo>
                      <a:pt x="0" y="10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142;p1">
                <a:extLst>
                  <a:ext uri="{FF2B5EF4-FFF2-40B4-BE49-F238E27FC236}">
                    <a16:creationId xmlns:a16="http://schemas.microsoft.com/office/drawing/2014/main" id="{82F0D440-BBB6-3D4E-B587-7D2E69F83B25}"/>
                  </a:ext>
                </a:extLst>
              </p:cNvPr>
              <p:cNvSpPr/>
              <p:nvPr/>
            </p:nvSpPr>
            <p:spPr>
              <a:xfrm>
                <a:off x="475291" y="447852"/>
                <a:ext cx="110833" cy="168745"/>
              </a:xfrm>
              <a:custGeom>
                <a:avLst/>
                <a:gdLst/>
                <a:ahLst/>
                <a:cxnLst/>
                <a:rect l="l" t="t" r="r" b="b"/>
                <a:pathLst>
                  <a:path w="110833" h="168745" extrusionOk="0">
                    <a:moveTo>
                      <a:pt x="0" y="0"/>
                    </a:moveTo>
                    <a:cubicBezTo>
                      <a:pt x="2235" y="800"/>
                      <a:pt x="4407" y="1486"/>
                      <a:pt x="6579" y="2184"/>
                    </a:cubicBezTo>
                    <a:lnTo>
                      <a:pt x="6579" y="38202"/>
                    </a:lnTo>
                    <a:lnTo>
                      <a:pt x="6579" y="85115"/>
                    </a:lnTo>
                    <a:lnTo>
                      <a:pt x="6579" y="148984"/>
                    </a:lnTo>
                    <a:lnTo>
                      <a:pt x="8903" y="149695"/>
                    </a:lnTo>
                    <a:cubicBezTo>
                      <a:pt x="29718" y="156108"/>
                      <a:pt x="47549" y="158000"/>
                      <a:pt x="61887" y="155346"/>
                    </a:cubicBezTo>
                    <a:cubicBezTo>
                      <a:pt x="80493" y="151879"/>
                      <a:pt x="96330" y="153962"/>
                      <a:pt x="108966" y="161506"/>
                    </a:cubicBezTo>
                    <a:cubicBezTo>
                      <a:pt x="109360" y="161734"/>
                      <a:pt x="109690" y="161925"/>
                      <a:pt x="109944" y="162077"/>
                    </a:cubicBezTo>
                    <a:lnTo>
                      <a:pt x="110833" y="162611"/>
                    </a:lnTo>
                    <a:lnTo>
                      <a:pt x="110833" y="168745"/>
                    </a:lnTo>
                    <a:cubicBezTo>
                      <a:pt x="97053" y="161061"/>
                      <a:pt x="80201" y="159004"/>
                      <a:pt x="60681" y="162636"/>
                    </a:cubicBezTo>
                    <a:cubicBezTo>
                      <a:pt x="44971" y="165557"/>
                      <a:pt x="24574" y="162484"/>
                      <a:pt x="0" y="15351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143;p1">
                <a:extLst>
                  <a:ext uri="{FF2B5EF4-FFF2-40B4-BE49-F238E27FC236}">
                    <a16:creationId xmlns:a16="http://schemas.microsoft.com/office/drawing/2014/main" id="{1B6A810D-5614-914F-A86C-C35CE8A66B0A}"/>
                  </a:ext>
                </a:extLst>
              </p:cNvPr>
              <p:cNvSpPr/>
              <p:nvPr/>
            </p:nvSpPr>
            <p:spPr>
              <a:xfrm>
                <a:off x="618896" y="536672"/>
                <a:ext cx="58890" cy="11747"/>
              </a:xfrm>
              <a:custGeom>
                <a:avLst/>
                <a:gdLst/>
                <a:ahLst/>
                <a:cxnLst/>
                <a:rect l="l" t="t" r="r" b="b"/>
                <a:pathLst>
                  <a:path w="58890" h="11747" extrusionOk="0">
                    <a:moveTo>
                      <a:pt x="19215" y="76"/>
                    </a:moveTo>
                    <a:cubicBezTo>
                      <a:pt x="23939" y="140"/>
                      <a:pt x="27419" y="876"/>
                      <a:pt x="30797" y="1588"/>
                    </a:cubicBezTo>
                    <a:cubicBezTo>
                      <a:pt x="33693" y="2184"/>
                      <a:pt x="36703" y="2819"/>
                      <a:pt x="40818" y="3124"/>
                    </a:cubicBezTo>
                    <a:cubicBezTo>
                      <a:pt x="46825" y="3543"/>
                      <a:pt x="52895" y="3099"/>
                      <a:pt x="58890" y="1816"/>
                    </a:cubicBezTo>
                    <a:lnTo>
                      <a:pt x="58890" y="9614"/>
                    </a:lnTo>
                    <a:cubicBezTo>
                      <a:pt x="52705" y="10795"/>
                      <a:pt x="46456" y="11227"/>
                      <a:pt x="40259" y="10770"/>
                    </a:cubicBezTo>
                    <a:cubicBezTo>
                      <a:pt x="35636" y="10440"/>
                      <a:pt x="32220" y="9728"/>
                      <a:pt x="29223" y="9093"/>
                    </a:cubicBezTo>
                    <a:cubicBezTo>
                      <a:pt x="25933" y="8407"/>
                      <a:pt x="23089" y="7810"/>
                      <a:pt x="19113" y="7760"/>
                    </a:cubicBezTo>
                    <a:cubicBezTo>
                      <a:pt x="12903" y="7595"/>
                      <a:pt x="6464" y="9017"/>
                      <a:pt x="0" y="11747"/>
                    </a:cubicBezTo>
                    <a:lnTo>
                      <a:pt x="0" y="3569"/>
                    </a:lnTo>
                    <a:cubicBezTo>
                      <a:pt x="6452" y="1219"/>
                      <a:pt x="12903" y="0"/>
                      <a:pt x="19215" y="76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144;p1">
                <a:extLst>
                  <a:ext uri="{FF2B5EF4-FFF2-40B4-BE49-F238E27FC236}">
                    <a16:creationId xmlns:a16="http://schemas.microsoft.com/office/drawing/2014/main" id="{68A5DBA9-469A-A843-AF46-439763C1A4E8}"/>
                  </a:ext>
                </a:extLst>
              </p:cNvPr>
              <p:cNvSpPr/>
              <p:nvPr/>
            </p:nvSpPr>
            <p:spPr>
              <a:xfrm>
                <a:off x="606800" y="444140"/>
                <a:ext cx="97688" cy="158788"/>
              </a:xfrm>
              <a:custGeom>
                <a:avLst/>
                <a:gdLst/>
                <a:ahLst/>
                <a:cxnLst/>
                <a:rect l="l" t="t" r="r" b="b"/>
                <a:pathLst>
                  <a:path w="97688" h="158788" extrusionOk="0">
                    <a:moveTo>
                      <a:pt x="97688" y="0"/>
                    </a:moveTo>
                    <a:lnTo>
                      <a:pt x="97688" y="1041"/>
                    </a:lnTo>
                    <a:lnTo>
                      <a:pt x="97688" y="7874"/>
                    </a:lnTo>
                    <a:lnTo>
                      <a:pt x="97688" y="26022"/>
                    </a:lnTo>
                    <a:lnTo>
                      <a:pt x="97688" y="104724"/>
                    </a:lnTo>
                    <a:lnTo>
                      <a:pt x="97688" y="147841"/>
                    </a:lnTo>
                    <a:cubicBezTo>
                      <a:pt x="78892" y="153378"/>
                      <a:pt x="62916" y="154978"/>
                      <a:pt x="50152" y="152603"/>
                    </a:cubicBezTo>
                    <a:cubicBezTo>
                      <a:pt x="30620" y="148971"/>
                      <a:pt x="13780" y="151092"/>
                      <a:pt x="0" y="158788"/>
                    </a:cubicBezTo>
                    <a:lnTo>
                      <a:pt x="0" y="152514"/>
                    </a:lnTo>
                    <a:lnTo>
                      <a:pt x="1867" y="151473"/>
                    </a:lnTo>
                    <a:cubicBezTo>
                      <a:pt x="5309" y="149415"/>
                      <a:pt x="14326" y="144120"/>
                      <a:pt x="30467" y="143751"/>
                    </a:cubicBezTo>
                    <a:cubicBezTo>
                      <a:pt x="31052" y="143739"/>
                      <a:pt x="31572" y="143675"/>
                      <a:pt x="32169" y="143675"/>
                    </a:cubicBezTo>
                    <a:cubicBezTo>
                      <a:pt x="33490" y="143675"/>
                      <a:pt x="34887" y="143814"/>
                      <a:pt x="36246" y="143878"/>
                    </a:cubicBezTo>
                    <a:cubicBezTo>
                      <a:pt x="40361" y="144081"/>
                      <a:pt x="44577" y="144500"/>
                      <a:pt x="48946" y="145313"/>
                    </a:cubicBezTo>
                    <a:cubicBezTo>
                      <a:pt x="60033" y="147371"/>
                      <a:pt x="73381" y="146685"/>
                      <a:pt x="88405" y="143294"/>
                    </a:cubicBezTo>
                    <a:lnTo>
                      <a:pt x="90970" y="142710"/>
                    </a:lnTo>
                    <a:lnTo>
                      <a:pt x="90970" y="115265"/>
                    </a:lnTo>
                    <a:lnTo>
                      <a:pt x="90970" y="15481"/>
                    </a:lnTo>
                    <a:lnTo>
                      <a:pt x="90970" y="9652"/>
                    </a:lnTo>
                    <a:lnTo>
                      <a:pt x="90970" y="2883"/>
                    </a:lnTo>
                    <a:lnTo>
                      <a:pt x="90970" y="1765"/>
                    </a:lnTo>
                    <a:cubicBezTo>
                      <a:pt x="93167" y="1232"/>
                      <a:pt x="95415" y="648"/>
                      <a:pt x="97688" y="0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145;p1">
                <a:extLst>
                  <a:ext uri="{FF2B5EF4-FFF2-40B4-BE49-F238E27FC236}">
                    <a16:creationId xmlns:a16="http://schemas.microsoft.com/office/drawing/2014/main" id="{7FD4F4A3-0E28-884F-AAE8-A085281441F4}"/>
                  </a:ext>
                </a:extLst>
              </p:cNvPr>
              <p:cNvSpPr/>
              <p:nvPr/>
            </p:nvSpPr>
            <p:spPr>
              <a:xfrm>
                <a:off x="618901" y="515746"/>
                <a:ext cx="58890" cy="11849"/>
              </a:xfrm>
              <a:custGeom>
                <a:avLst/>
                <a:gdLst/>
                <a:ahLst/>
                <a:cxnLst/>
                <a:rect l="l" t="t" r="r" b="b"/>
                <a:pathLst>
                  <a:path w="58890" h="11849" extrusionOk="0">
                    <a:moveTo>
                      <a:pt x="19203" y="178"/>
                    </a:moveTo>
                    <a:cubicBezTo>
                      <a:pt x="23927" y="241"/>
                      <a:pt x="27419" y="978"/>
                      <a:pt x="30785" y="1689"/>
                    </a:cubicBezTo>
                    <a:cubicBezTo>
                      <a:pt x="33693" y="2286"/>
                      <a:pt x="36690" y="2921"/>
                      <a:pt x="40805" y="3226"/>
                    </a:cubicBezTo>
                    <a:cubicBezTo>
                      <a:pt x="46812" y="3645"/>
                      <a:pt x="52883" y="3201"/>
                      <a:pt x="58890" y="1918"/>
                    </a:cubicBezTo>
                    <a:lnTo>
                      <a:pt x="58890" y="9728"/>
                    </a:lnTo>
                    <a:cubicBezTo>
                      <a:pt x="52705" y="10909"/>
                      <a:pt x="46444" y="11328"/>
                      <a:pt x="40259" y="10871"/>
                    </a:cubicBezTo>
                    <a:cubicBezTo>
                      <a:pt x="35624" y="10541"/>
                      <a:pt x="32220" y="9830"/>
                      <a:pt x="29210" y="9195"/>
                    </a:cubicBezTo>
                    <a:cubicBezTo>
                      <a:pt x="25921" y="8509"/>
                      <a:pt x="23089" y="7912"/>
                      <a:pt x="19114" y="7862"/>
                    </a:cubicBezTo>
                    <a:cubicBezTo>
                      <a:pt x="12890" y="7658"/>
                      <a:pt x="6452" y="9131"/>
                      <a:pt x="0" y="11849"/>
                    </a:cubicBezTo>
                    <a:lnTo>
                      <a:pt x="0" y="3670"/>
                    </a:lnTo>
                    <a:cubicBezTo>
                      <a:pt x="6439" y="1295"/>
                      <a:pt x="12890" y="0"/>
                      <a:pt x="19203" y="178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146;p1">
                <a:extLst>
                  <a:ext uri="{FF2B5EF4-FFF2-40B4-BE49-F238E27FC236}">
                    <a16:creationId xmlns:a16="http://schemas.microsoft.com/office/drawing/2014/main" id="{30E854BC-ABDA-424C-8DA5-5F81AAF9BE8C}"/>
                  </a:ext>
                </a:extLst>
              </p:cNvPr>
              <p:cNvSpPr/>
              <p:nvPr/>
            </p:nvSpPr>
            <p:spPr>
              <a:xfrm>
                <a:off x="420049" y="296626"/>
                <a:ext cx="111480" cy="689508"/>
              </a:xfrm>
              <a:custGeom>
                <a:avLst/>
                <a:gdLst/>
                <a:ahLst/>
                <a:cxnLst/>
                <a:rect l="l" t="t" r="r" b="b"/>
                <a:pathLst>
                  <a:path w="111480" h="689508" extrusionOk="0">
                    <a:moveTo>
                      <a:pt x="0" y="0"/>
                    </a:moveTo>
                    <a:lnTo>
                      <a:pt x="111480" y="0"/>
                    </a:lnTo>
                    <a:lnTo>
                      <a:pt x="111480" y="138050"/>
                    </a:lnTo>
                    <a:lnTo>
                      <a:pt x="108242" y="138430"/>
                    </a:lnTo>
                    <a:cubicBezTo>
                      <a:pt x="99682" y="138938"/>
                      <a:pt x="89878" y="137986"/>
                      <a:pt x="79108" y="135560"/>
                    </a:cubicBezTo>
                    <a:lnTo>
                      <a:pt x="75108" y="134646"/>
                    </a:lnTo>
                    <a:lnTo>
                      <a:pt x="75108" y="142494"/>
                    </a:lnTo>
                    <a:cubicBezTo>
                      <a:pt x="72161" y="141745"/>
                      <a:pt x="69164" y="140932"/>
                      <a:pt x="66065" y="139980"/>
                    </a:cubicBezTo>
                    <a:lnTo>
                      <a:pt x="61824" y="138671"/>
                    </a:lnTo>
                    <a:lnTo>
                      <a:pt x="61824" y="146533"/>
                    </a:lnTo>
                    <a:cubicBezTo>
                      <a:pt x="58979" y="145593"/>
                      <a:pt x="56083" y="144590"/>
                      <a:pt x="53111" y="143472"/>
                    </a:cubicBezTo>
                    <a:lnTo>
                      <a:pt x="48679" y="141808"/>
                    </a:lnTo>
                    <a:lnTo>
                      <a:pt x="48679" y="309296"/>
                    </a:lnTo>
                    <a:lnTo>
                      <a:pt x="50800" y="310096"/>
                    </a:lnTo>
                    <a:cubicBezTo>
                      <a:pt x="64135" y="315100"/>
                      <a:pt x="76378" y="318462"/>
                      <a:pt x="87455" y="320169"/>
                    </a:cubicBezTo>
                    <a:lnTo>
                      <a:pt x="111480" y="320280"/>
                    </a:lnTo>
                    <a:lnTo>
                      <a:pt x="111480" y="335725"/>
                    </a:lnTo>
                    <a:lnTo>
                      <a:pt x="104724" y="349428"/>
                    </a:lnTo>
                    <a:lnTo>
                      <a:pt x="89598" y="351625"/>
                    </a:lnTo>
                    <a:lnTo>
                      <a:pt x="100546" y="362293"/>
                    </a:lnTo>
                    <a:lnTo>
                      <a:pt x="97955" y="377343"/>
                    </a:lnTo>
                    <a:lnTo>
                      <a:pt x="111480" y="370231"/>
                    </a:lnTo>
                    <a:lnTo>
                      <a:pt x="111480" y="652614"/>
                    </a:lnTo>
                    <a:lnTo>
                      <a:pt x="105095" y="655738"/>
                    </a:lnTo>
                    <a:cubicBezTo>
                      <a:pt x="59415" y="675420"/>
                      <a:pt x="19818" y="685317"/>
                      <a:pt x="0" y="68950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147;p1">
                <a:extLst>
                  <a:ext uri="{FF2B5EF4-FFF2-40B4-BE49-F238E27FC236}">
                    <a16:creationId xmlns:a16="http://schemas.microsoft.com/office/drawing/2014/main" id="{1A4B673C-A898-7447-84D7-F74820FCF506}"/>
                  </a:ext>
                </a:extLst>
              </p:cNvPr>
              <p:cNvSpPr/>
              <p:nvPr/>
            </p:nvSpPr>
            <p:spPr>
              <a:xfrm>
                <a:off x="531529" y="296626"/>
                <a:ext cx="64935" cy="652614"/>
              </a:xfrm>
              <a:custGeom>
                <a:avLst/>
                <a:gdLst/>
                <a:ahLst/>
                <a:cxnLst/>
                <a:rect l="l" t="t" r="r" b="b"/>
                <a:pathLst>
                  <a:path w="64935" h="652614" extrusionOk="0">
                    <a:moveTo>
                      <a:pt x="0" y="0"/>
                    </a:moveTo>
                    <a:lnTo>
                      <a:pt x="64935" y="0"/>
                    </a:lnTo>
                    <a:lnTo>
                      <a:pt x="64935" y="354241"/>
                    </a:lnTo>
                    <a:lnTo>
                      <a:pt x="58166" y="367945"/>
                    </a:lnTo>
                    <a:lnTo>
                      <a:pt x="43053" y="370142"/>
                    </a:lnTo>
                    <a:lnTo>
                      <a:pt x="53988" y="380810"/>
                    </a:lnTo>
                    <a:lnTo>
                      <a:pt x="51410" y="395859"/>
                    </a:lnTo>
                    <a:lnTo>
                      <a:pt x="64935" y="388760"/>
                    </a:lnTo>
                    <a:lnTo>
                      <a:pt x="64935" y="617798"/>
                    </a:lnTo>
                    <a:lnTo>
                      <a:pt x="40814" y="632645"/>
                    </a:lnTo>
                    <a:lnTo>
                      <a:pt x="0" y="652614"/>
                    </a:lnTo>
                    <a:lnTo>
                      <a:pt x="0" y="370231"/>
                    </a:lnTo>
                    <a:lnTo>
                      <a:pt x="0" y="370231"/>
                    </a:lnTo>
                    <a:lnTo>
                      <a:pt x="13526" y="377343"/>
                    </a:lnTo>
                    <a:lnTo>
                      <a:pt x="10948" y="362293"/>
                    </a:lnTo>
                    <a:lnTo>
                      <a:pt x="21882" y="351625"/>
                    </a:lnTo>
                    <a:lnTo>
                      <a:pt x="6769" y="349428"/>
                    </a:lnTo>
                    <a:lnTo>
                      <a:pt x="0" y="335724"/>
                    </a:lnTo>
                    <a:lnTo>
                      <a:pt x="0" y="335725"/>
                    </a:lnTo>
                    <a:lnTo>
                      <a:pt x="0" y="320280"/>
                    </a:lnTo>
                    <a:lnTo>
                      <a:pt x="5639" y="320307"/>
                    </a:lnTo>
                    <a:cubicBezTo>
                      <a:pt x="23762" y="316941"/>
                      <a:pt x="39230" y="318859"/>
                      <a:pt x="51702" y="325933"/>
                    </a:cubicBezTo>
                    <a:lnTo>
                      <a:pt x="61151" y="325933"/>
                    </a:lnTo>
                    <a:lnTo>
                      <a:pt x="61151" y="277775"/>
                    </a:lnTo>
                    <a:lnTo>
                      <a:pt x="61151" y="147993"/>
                    </a:lnTo>
                    <a:cubicBezTo>
                      <a:pt x="57633" y="145390"/>
                      <a:pt x="53873" y="143167"/>
                      <a:pt x="49936" y="141262"/>
                    </a:cubicBezTo>
                    <a:cubicBezTo>
                      <a:pt x="44209" y="138684"/>
                      <a:pt x="35116" y="135789"/>
                      <a:pt x="22416" y="135789"/>
                    </a:cubicBezTo>
                    <a:cubicBezTo>
                      <a:pt x="16701" y="135789"/>
                      <a:pt x="10655" y="136373"/>
                      <a:pt x="4445" y="137528"/>
                    </a:cubicBezTo>
                    <a:lnTo>
                      <a:pt x="0" y="138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148;p1">
                <a:extLst>
                  <a:ext uri="{FF2B5EF4-FFF2-40B4-BE49-F238E27FC236}">
                    <a16:creationId xmlns:a16="http://schemas.microsoft.com/office/drawing/2014/main" id="{07ABB5BE-4222-BC44-A190-4D99AD690AB5}"/>
                  </a:ext>
                </a:extLst>
              </p:cNvPr>
              <p:cNvSpPr/>
              <p:nvPr/>
            </p:nvSpPr>
            <p:spPr>
              <a:xfrm>
                <a:off x="596464" y="296626"/>
                <a:ext cx="64922" cy="617798"/>
              </a:xfrm>
              <a:custGeom>
                <a:avLst/>
                <a:gdLst/>
                <a:ahLst/>
                <a:cxnLst/>
                <a:rect l="l" t="t" r="r" b="b"/>
                <a:pathLst>
                  <a:path w="64922" h="617798" extrusionOk="0">
                    <a:moveTo>
                      <a:pt x="0" y="0"/>
                    </a:moveTo>
                    <a:lnTo>
                      <a:pt x="64922" y="0"/>
                    </a:lnTo>
                    <a:lnTo>
                      <a:pt x="64922" y="138049"/>
                    </a:lnTo>
                    <a:lnTo>
                      <a:pt x="60490" y="137528"/>
                    </a:lnTo>
                    <a:cubicBezTo>
                      <a:pt x="54267" y="136373"/>
                      <a:pt x="48222" y="135789"/>
                      <a:pt x="42507" y="135789"/>
                    </a:cubicBezTo>
                    <a:cubicBezTo>
                      <a:pt x="29807" y="135789"/>
                      <a:pt x="20726" y="138684"/>
                      <a:pt x="14986" y="141262"/>
                    </a:cubicBezTo>
                    <a:cubicBezTo>
                      <a:pt x="11062" y="143167"/>
                      <a:pt x="7302" y="145390"/>
                      <a:pt x="3772" y="147993"/>
                    </a:cubicBezTo>
                    <a:lnTo>
                      <a:pt x="3772" y="277775"/>
                    </a:lnTo>
                    <a:lnTo>
                      <a:pt x="3772" y="325933"/>
                    </a:lnTo>
                    <a:lnTo>
                      <a:pt x="13233" y="325933"/>
                    </a:lnTo>
                    <a:cubicBezTo>
                      <a:pt x="25692" y="318859"/>
                      <a:pt x="41173" y="316941"/>
                      <a:pt x="59284" y="320307"/>
                    </a:cubicBezTo>
                    <a:lnTo>
                      <a:pt x="64922" y="320280"/>
                    </a:lnTo>
                    <a:lnTo>
                      <a:pt x="64922" y="335724"/>
                    </a:lnTo>
                    <a:lnTo>
                      <a:pt x="58166" y="349428"/>
                    </a:lnTo>
                    <a:lnTo>
                      <a:pt x="43040" y="351625"/>
                    </a:lnTo>
                    <a:lnTo>
                      <a:pt x="53988" y="362293"/>
                    </a:lnTo>
                    <a:lnTo>
                      <a:pt x="51397" y="377343"/>
                    </a:lnTo>
                    <a:lnTo>
                      <a:pt x="64922" y="370231"/>
                    </a:lnTo>
                    <a:lnTo>
                      <a:pt x="64922" y="567387"/>
                    </a:lnTo>
                    <a:lnTo>
                      <a:pt x="52237" y="579866"/>
                    </a:lnTo>
                    <a:cubicBezTo>
                      <a:pt x="39987" y="590454"/>
                      <a:pt x="27326" y="600094"/>
                      <a:pt x="14513" y="608864"/>
                    </a:cubicBezTo>
                    <a:lnTo>
                      <a:pt x="0" y="617798"/>
                    </a:lnTo>
                    <a:lnTo>
                      <a:pt x="0" y="388760"/>
                    </a:lnTo>
                    <a:lnTo>
                      <a:pt x="13526" y="395859"/>
                    </a:lnTo>
                    <a:lnTo>
                      <a:pt x="10935" y="380810"/>
                    </a:lnTo>
                    <a:lnTo>
                      <a:pt x="21882" y="370142"/>
                    </a:lnTo>
                    <a:lnTo>
                      <a:pt x="6756" y="367945"/>
                    </a:lnTo>
                    <a:lnTo>
                      <a:pt x="0" y="354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149;p1">
                <a:extLst>
                  <a:ext uri="{FF2B5EF4-FFF2-40B4-BE49-F238E27FC236}">
                    <a16:creationId xmlns:a16="http://schemas.microsoft.com/office/drawing/2014/main" id="{0AFCEF93-B378-6341-8ECB-6CDC5090E888}"/>
                  </a:ext>
                </a:extLst>
              </p:cNvPr>
              <p:cNvSpPr/>
              <p:nvPr/>
            </p:nvSpPr>
            <p:spPr>
              <a:xfrm>
                <a:off x="661387" y="296626"/>
                <a:ext cx="110299" cy="567387"/>
              </a:xfrm>
              <a:custGeom>
                <a:avLst/>
                <a:gdLst/>
                <a:ahLst/>
                <a:cxnLst/>
                <a:rect l="l" t="t" r="r" b="b"/>
                <a:pathLst>
                  <a:path w="110299" h="567387" extrusionOk="0">
                    <a:moveTo>
                      <a:pt x="0" y="0"/>
                    </a:moveTo>
                    <a:lnTo>
                      <a:pt x="110299" y="0"/>
                    </a:lnTo>
                    <a:lnTo>
                      <a:pt x="110299" y="312966"/>
                    </a:lnTo>
                    <a:cubicBezTo>
                      <a:pt x="108242" y="403911"/>
                      <a:pt x="78727" y="482041"/>
                      <a:pt x="22568" y="545186"/>
                    </a:cubicBezTo>
                    <a:lnTo>
                      <a:pt x="0" y="567387"/>
                    </a:lnTo>
                    <a:lnTo>
                      <a:pt x="0" y="370231"/>
                    </a:lnTo>
                    <a:lnTo>
                      <a:pt x="13526" y="377343"/>
                    </a:lnTo>
                    <a:lnTo>
                      <a:pt x="10947" y="362293"/>
                    </a:lnTo>
                    <a:lnTo>
                      <a:pt x="21882" y="351625"/>
                    </a:lnTo>
                    <a:lnTo>
                      <a:pt x="6769" y="349428"/>
                    </a:lnTo>
                    <a:lnTo>
                      <a:pt x="0" y="335724"/>
                    </a:lnTo>
                    <a:lnTo>
                      <a:pt x="0" y="320280"/>
                    </a:lnTo>
                    <a:lnTo>
                      <a:pt x="24030" y="320169"/>
                    </a:lnTo>
                    <a:cubicBezTo>
                      <a:pt x="35109" y="318462"/>
                      <a:pt x="47352" y="315100"/>
                      <a:pt x="60681" y="310096"/>
                    </a:cubicBezTo>
                    <a:lnTo>
                      <a:pt x="62814" y="309296"/>
                    </a:lnTo>
                    <a:lnTo>
                      <a:pt x="62814" y="141808"/>
                    </a:lnTo>
                    <a:lnTo>
                      <a:pt x="58369" y="143472"/>
                    </a:lnTo>
                    <a:cubicBezTo>
                      <a:pt x="55410" y="144590"/>
                      <a:pt x="52515" y="145593"/>
                      <a:pt x="49657" y="146533"/>
                    </a:cubicBezTo>
                    <a:lnTo>
                      <a:pt x="49657" y="138671"/>
                    </a:lnTo>
                    <a:lnTo>
                      <a:pt x="45415" y="139980"/>
                    </a:lnTo>
                    <a:cubicBezTo>
                      <a:pt x="42316" y="140932"/>
                      <a:pt x="39332" y="141745"/>
                      <a:pt x="36386" y="142494"/>
                    </a:cubicBezTo>
                    <a:lnTo>
                      <a:pt x="36386" y="134646"/>
                    </a:lnTo>
                    <a:lnTo>
                      <a:pt x="32385" y="135560"/>
                    </a:lnTo>
                    <a:cubicBezTo>
                      <a:pt x="21603" y="137986"/>
                      <a:pt x="11811" y="138938"/>
                      <a:pt x="3251" y="138430"/>
                    </a:cubicBezTo>
                    <a:lnTo>
                      <a:pt x="0" y="1380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150;p1">
                <a:extLst>
                  <a:ext uri="{FF2B5EF4-FFF2-40B4-BE49-F238E27FC236}">
                    <a16:creationId xmlns:a16="http://schemas.microsoft.com/office/drawing/2014/main" id="{38F6F750-D3CD-2847-B119-A401DE0AC26A}"/>
                  </a:ext>
                </a:extLst>
              </p:cNvPr>
              <p:cNvSpPr/>
              <p:nvPr/>
            </p:nvSpPr>
            <p:spPr>
              <a:xfrm>
                <a:off x="606800" y="447852"/>
                <a:ext cx="110833" cy="168745"/>
              </a:xfrm>
              <a:custGeom>
                <a:avLst/>
                <a:gdLst/>
                <a:ahLst/>
                <a:cxnLst/>
                <a:rect l="l" t="t" r="r" b="b"/>
                <a:pathLst>
                  <a:path w="110833" h="168745" extrusionOk="0">
                    <a:moveTo>
                      <a:pt x="110833" y="0"/>
                    </a:moveTo>
                    <a:lnTo>
                      <a:pt x="110833" y="153518"/>
                    </a:lnTo>
                    <a:cubicBezTo>
                      <a:pt x="86258" y="162484"/>
                      <a:pt x="65862" y="165557"/>
                      <a:pt x="50152" y="162636"/>
                    </a:cubicBezTo>
                    <a:cubicBezTo>
                      <a:pt x="30632" y="159004"/>
                      <a:pt x="13780" y="161061"/>
                      <a:pt x="0" y="168745"/>
                    </a:cubicBezTo>
                    <a:lnTo>
                      <a:pt x="0" y="162611"/>
                    </a:lnTo>
                    <a:lnTo>
                      <a:pt x="889" y="162077"/>
                    </a:lnTo>
                    <a:cubicBezTo>
                      <a:pt x="1143" y="161925"/>
                      <a:pt x="1473" y="161734"/>
                      <a:pt x="1867" y="161506"/>
                    </a:cubicBezTo>
                    <a:cubicBezTo>
                      <a:pt x="14503" y="153962"/>
                      <a:pt x="30340" y="151879"/>
                      <a:pt x="48946" y="155346"/>
                    </a:cubicBezTo>
                    <a:cubicBezTo>
                      <a:pt x="63284" y="158000"/>
                      <a:pt x="81115" y="156108"/>
                      <a:pt x="101943" y="149695"/>
                    </a:cubicBezTo>
                    <a:lnTo>
                      <a:pt x="104254" y="148984"/>
                    </a:lnTo>
                    <a:lnTo>
                      <a:pt x="104254" y="85115"/>
                    </a:lnTo>
                    <a:lnTo>
                      <a:pt x="104254" y="38202"/>
                    </a:lnTo>
                    <a:lnTo>
                      <a:pt x="104254" y="2184"/>
                    </a:lnTo>
                    <a:cubicBezTo>
                      <a:pt x="106426" y="1486"/>
                      <a:pt x="108598" y="800"/>
                      <a:pt x="110833" y="0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151;p1">
                <a:extLst>
                  <a:ext uri="{FF2B5EF4-FFF2-40B4-BE49-F238E27FC236}">
                    <a16:creationId xmlns:a16="http://schemas.microsoft.com/office/drawing/2014/main" id="{F52876FF-BE4A-F948-89B7-33AA7F94A6F4}"/>
                  </a:ext>
                </a:extLst>
              </p:cNvPr>
              <p:cNvSpPr/>
              <p:nvPr/>
            </p:nvSpPr>
            <p:spPr>
              <a:xfrm>
                <a:off x="618896" y="557501"/>
                <a:ext cx="58890" cy="11747"/>
              </a:xfrm>
              <a:custGeom>
                <a:avLst/>
                <a:gdLst/>
                <a:ahLst/>
                <a:cxnLst/>
                <a:rect l="l" t="t" r="r" b="b"/>
                <a:pathLst>
                  <a:path w="58890" h="11747" extrusionOk="0">
                    <a:moveTo>
                      <a:pt x="19215" y="76"/>
                    </a:moveTo>
                    <a:cubicBezTo>
                      <a:pt x="23939" y="140"/>
                      <a:pt x="27419" y="876"/>
                      <a:pt x="30797" y="1588"/>
                    </a:cubicBezTo>
                    <a:cubicBezTo>
                      <a:pt x="33693" y="2184"/>
                      <a:pt x="36703" y="2819"/>
                      <a:pt x="40818" y="3124"/>
                    </a:cubicBezTo>
                    <a:cubicBezTo>
                      <a:pt x="46825" y="3543"/>
                      <a:pt x="52895" y="3099"/>
                      <a:pt x="58890" y="1816"/>
                    </a:cubicBezTo>
                    <a:lnTo>
                      <a:pt x="58890" y="9614"/>
                    </a:lnTo>
                    <a:cubicBezTo>
                      <a:pt x="52705" y="10795"/>
                      <a:pt x="46456" y="11227"/>
                      <a:pt x="40259" y="10770"/>
                    </a:cubicBezTo>
                    <a:cubicBezTo>
                      <a:pt x="35636" y="10440"/>
                      <a:pt x="32220" y="9728"/>
                      <a:pt x="29223" y="9093"/>
                    </a:cubicBezTo>
                    <a:cubicBezTo>
                      <a:pt x="25933" y="8407"/>
                      <a:pt x="23089" y="7810"/>
                      <a:pt x="19113" y="7760"/>
                    </a:cubicBezTo>
                    <a:cubicBezTo>
                      <a:pt x="12903" y="7595"/>
                      <a:pt x="6464" y="9017"/>
                      <a:pt x="0" y="11747"/>
                    </a:cubicBezTo>
                    <a:lnTo>
                      <a:pt x="0" y="3569"/>
                    </a:lnTo>
                    <a:cubicBezTo>
                      <a:pt x="6452" y="1219"/>
                      <a:pt x="12903" y="0"/>
                      <a:pt x="19215" y="76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152;p1">
                <a:extLst>
                  <a:ext uri="{FF2B5EF4-FFF2-40B4-BE49-F238E27FC236}">
                    <a16:creationId xmlns:a16="http://schemas.microsoft.com/office/drawing/2014/main" id="{D8A54FFB-507E-424A-BB89-B8B69FEAC17D}"/>
                  </a:ext>
                </a:extLst>
              </p:cNvPr>
              <p:cNvSpPr/>
              <p:nvPr/>
            </p:nvSpPr>
            <p:spPr>
              <a:xfrm>
                <a:off x="618896" y="474089"/>
                <a:ext cx="58890" cy="11849"/>
              </a:xfrm>
              <a:custGeom>
                <a:avLst/>
                <a:gdLst/>
                <a:ahLst/>
                <a:cxnLst/>
                <a:rect l="l" t="t" r="r" b="b"/>
                <a:pathLst>
                  <a:path w="58890" h="11849" extrusionOk="0">
                    <a:moveTo>
                      <a:pt x="19215" y="178"/>
                    </a:moveTo>
                    <a:cubicBezTo>
                      <a:pt x="23939" y="254"/>
                      <a:pt x="27419" y="978"/>
                      <a:pt x="30797" y="1689"/>
                    </a:cubicBezTo>
                    <a:cubicBezTo>
                      <a:pt x="33693" y="2286"/>
                      <a:pt x="36703" y="2921"/>
                      <a:pt x="40818" y="3226"/>
                    </a:cubicBezTo>
                    <a:cubicBezTo>
                      <a:pt x="46825" y="3645"/>
                      <a:pt x="52895" y="3201"/>
                      <a:pt x="58890" y="1918"/>
                    </a:cubicBezTo>
                    <a:lnTo>
                      <a:pt x="58890" y="9716"/>
                    </a:lnTo>
                    <a:cubicBezTo>
                      <a:pt x="52705" y="10897"/>
                      <a:pt x="46456" y="11328"/>
                      <a:pt x="40259" y="10871"/>
                    </a:cubicBezTo>
                    <a:cubicBezTo>
                      <a:pt x="35636" y="10541"/>
                      <a:pt x="32220" y="9830"/>
                      <a:pt x="29223" y="9195"/>
                    </a:cubicBezTo>
                    <a:cubicBezTo>
                      <a:pt x="25933" y="8509"/>
                      <a:pt x="23089" y="7912"/>
                      <a:pt x="19113" y="7862"/>
                    </a:cubicBezTo>
                    <a:cubicBezTo>
                      <a:pt x="12903" y="7696"/>
                      <a:pt x="6464" y="9119"/>
                      <a:pt x="0" y="11849"/>
                    </a:cubicBezTo>
                    <a:lnTo>
                      <a:pt x="0" y="3670"/>
                    </a:lnTo>
                    <a:cubicBezTo>
                      <a:pt x="6452" y="1295"/>
                      <a:pt x="12903" y="0"/>
                      <a:pt x="19215" y="178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153;p1">
                <a:extLst>
                  <a:ext uri="{FF2B5EF4-FFF2-40B4-BE49-F238E27FC236}">
                    <a16:creationId xmlns:a16="http://schemas.microsoft.com/office/drawing/2014/main" id="{0EDCFC35-40D7-A045-92AA-F03CF68C3E02}"/>
                  </a:ext>
                </a:extLst>
              </p:cNvPr>
              <p:cNvSpPr/>
              <p:nvPr/>
            </p:nvSpPr>
            <p:spPr>
              <a:xfrm>
                <a:off x="618901" y="453317"/>
                <a:ext cx="58890" cy="11785"/>
              </a:xfrm>
              <a:custGeom>
                <a:avLst/>
                <a:gdLst/>
                <a:ahLst/>
                <a:cxnLst/>
                <a:rect l="l" t="t" r="r" b="b"/>
                <a:pathLst>
                  <a:path w="58890" h="11785" extrusionOk="0">
                    <a:moveTo>
                      <a:pt x="19203" y="114"/>
                    </a:moveTo>
                    <a:cubicBezTo>
                      <a:pt x="23927" y="191"/>
                      <a:pt x="27419" y="914"/>
                      <a:pt x="30785" y="1625"/>
                    </a:cubicBezTo>
                    <a:cubicBezTo>
                      <a:pt x="33693" y="2222"/>
                      <a:pt x="36690" y="2857"/>
                      <a:pt x="40805" y="3162"/>
                    </a:cubicBezTo>
                    <a:cubicBezTo>
                      <a:pt x="46812" y="3581"/>
                      <a:pt x="52883" y="3137"/>
                      <a:pt x="58890" y="1854"/>
                    </a:cubicBezTo>
                    <a:lnTo>
                      <a:pt x="58890" y="9665"/>
                    </a:lnTo>
                    <a:cubicBezTo>
                      <a:pt x="52705" y="10846"/>
                      <a:pt x="46444" y="11252"/>
                      <a:pt x="40259" y="10808"/>
                    </a:cubicBezTo>
                    <a:cubicBezTo>
                      <a:pt x="35624" y="10478"/>
                      <a:pt x="32220" y="9766"/>
                      <a:pt x="29210" y="9131"/>
                    </a:cubicBezTo>
                    <a:cubicBezTo>
                      <a:pt x="25921" y="8445"/>
                      <a:pt x="23089" y="7848"/>
                      <a:pt x="19114" y="7798"/>
                    </a:cubicBezTo>
                    <a:cubicBezTo>
                      <a:pt x="12890" y="7645"/>
                      <a:pt x="6452" y="9068"/>
                      <a:pt x="0" y="11785"/>
                    </a:cubicBezTo>
                    <a:lnTo>
                      <a:pt x="0" y="3607"/>
                    </a:lnTo>
                    <a:cubicBezTo>
                      <a:pt x="6439" y="1257"/>
                      <a:pt x="12890" y="0"/>
                      <a:pt x="19203" y="114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154;p1">
                <a:extLst>
                  <a:ext uri="{FF2B5EF4-FFF2-40B4-BE49-F238E27FC236}">
                    <a16:creationId xmlns:a16="http://schemas.microsoft.com/office/drawing/2014/main" id="{322A7073-CE5E-4C42-A560-7D65ACCA2DF8}"/>
                  </a:ext>
                </a:extLst>
              </p:cNvPr>
              <p:cNvSpPr/>
              <p:nvPr/>
            </p:nvSpPr>
            <p:spPr>
              <a:xfrm>
                <a:off x="618895" y="494907"/>
                <a:ext cx="58890" cy="11862"/>
              </a:xfrm>
              <a:custGeom>
                <a:avLst/>
                <a:gdLst/>
                <a:ahLst/>
                <a:cxnLst/>
                <a:rect l="l" t="t" r="r" b="b"/>
                <a:pathLst>
                  <a:path w="58890" h="11862" extrusionOk="0">
                    <a:moveTo>
                      <a:pt x="19215" y="190"/>
                    </a:moveTo>
                    <a:cubicBezTo>
                      <a:pt x="23939" y="254"/>
                      <a:pt x="27419" y="991"/>
                      <a:pt x="30797" y="1689"/>
                    </a:cubicBezTo>
                    <a:cubicBezTo>
                      <a:pt x="33693" y="2299"/>
                      <a:pt x="36703" y="2934"/>
                      <a:pt x="40818" y="3226"/>
                    </a:cubicBezTo>
                    <a:cubicBezTo>
                      <a:pt x="46825" y="3658"/>
                      <a:pt x="52895" y="3213"/>
                      <a:pt x="58890" y="1931"/>
                    </a:cubicBezTo>
                    <a:lnTo>
                      <a:pt x="58890" y="9728"/>
                    </a:lnTo>
                    <a:cubicBezTo>
                      <a:pt x="52705" y="10909"/>
                      <a:pt x="46456" y="11328"/>
                      <a:pt x="40259" y="10884"/>
                    </a:cubicBezTo>
                    <a:cubicBezTo>
                      <a:pt x="35636" y="10554"/>
                      <a:pt x="32233" y="9842"/>
                      <a:pt x="29223" y="9208"/>
                    </a:cubicBezTo>
                    <a:cubicBezTo>
                      <a:pt x="25933" y="8522"/>
                      <a:pt x="23101" y="7925"/>
                      <a:pt x="19113" y="7874"/>
                    </a:cubicBezTo>
                    <a:cubicBezTo>
                      <a:pt x="12928" y="7734"/>
                      <a:pt x="6464" y="9132"/>
                      <a:pt x="0" y="11862"/>
                    </a:cubicBezTo>
                    <a:lnTo>
                      <a:pt x="0" y="3683"/>
                    </a:lnTo>
                    <a:cubicBezTo>
                      <a:pt x="6464" y="1308"/>
                      <a:pt x="12903" y="0"/>
                      <a:pt x="19215" y="190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155;p1">
                <a:extLst>
                  <a:ext uri="{FF2B5EF4-FFF2-40B4-BE49-F238E27FC236}">
                    <a16:creationId xmlns:a16="http://schemas.microsoft.com/office/drawing/2014/main" id="{2148BB4C-80E9-2242-9793-B04A43DF1A91}"/>
                  </a:ext>
                </a:extLst>
              </p:cNvPr>
              <p:cNvSpPr/>
              <p:nvPr/>
            </p:nvSpPr>
            <p:spPr>
              <a:xfrm>
                <a:off x="1457767" y="242701"/>
                <a:ext cx="455435" cy="441693"/>
              </a:xfrm>
              <a:custGeom>
                <a:avLst/>
                <a:gdLst/>
                <a:ahLst/>
                <a:cxnLst/>
                <a:rect l="l" t="t" r="r" b="b"/>
                <a:pathLst>
                  <a:path w="455435" h="441693" extrusionOk="0">
                    <a:moveTo>
                      <a:pt x="0" y="0"/>
                    </a:moveTo>
                    <a:lnTo>
                      <a:pt x="159004" y="0"/>
                    </a:lnTo>
                    <a:lnTo>
                      <a:pt x="159004" y="14072"/>
                    </a:lnTo>
                    <a:lnTo>
                      <a:pt x="135471" y="16040"/>
                    </a:lnTo>
                    <a:cubicBezTo>
                      <a:pt x="109957" y="18669"/>
                      <a:pt x="109957" y="21933"/>
                      <a:pt x="109957" y="101816"/>
                    </a:cubicBezTo>
                    <a:lnTo>
                      <a:pt x="109957" y="264237"/>
                    </a:lnTo>
                    <a:cubicBezTo>
                      <a:pt x="109957" y="357886"/>
                      <a:pt x="125654" y="420091"/>
                      <a:pt x="227076" y="420091"/>
                    </a:cubicBezTo>
                    <a:cubicBezTo>
                      <a:pt x="295135" y="420091"/>
                      <a:pt x="335699" y="379489"/>
                      <a:pt x="345504" y="367703"/>
                    </a:cubicBezTo>
                    <a:lnTo>
                      <a:pt x="345504" y="101816"/>
                    </a:lnTo>
                    <a:cubicBezTo>
                      <a:pt x="345504" y="21946"/>
                      <a:pt x="345504" y="18669"/>
                      <a:pt x="319989" y="16040"/>
                    </a:cubicBezTo>
                    <a:lnTo>
                      <a:pt x="296456" y="14072"/>
                    </a:lnTo>
                    <a:lnTo>
                      <a:pt x="296456" y="0"/>
                    </a:lnTo>
                    <a:lnTo>
                      <a:pt x="455435" y="0"/>
                    </a:lnTo>
                    <a:lnTo>
                      <a:pt x="455435" y="14072"/>
                    </a:lnTo>
                    <a:lnTo>
                      <a:pt x="431863" y="16040"/>
                    </a:lnTo>
                    <a:cubicBezTo>
                      <a:pt x="406362" y="18669"/>
                      <a:pt x="406362" y="21946"/>
                      <a:pt x="406362" y="101816"/>
                    </a:cubicBezTo>
                    <a:lnTo>
                      <a:pt x="406362" y="431876"/>
                    </a:lnTo>
                    <a:lnTo>
                      <a:pt x="386728" y="437782"/>
                    </a:lnTo>
                    <a:lnTo>
                      <a:pt x="370357" y="418770"/>
                    </a:lnTo>
                    <a:cubicBezTo>
                      <a:pt x="361201" y="409626"/>
                      <a:pt x="355968" y="400444"/>
                      <a:pt x="346151" y="400469"/>
                    </a:cubicBezTo>
                    <a:cubicBezTo>
                      <a:pt x="337007" y="400469"/>
                      <a:pt x="282702" y="441693"/>
                      <a:pt x="195644" y="441693"/>
                    </a:cubicBezTo>
                    <a:cubicBezTo>
                      <a:pt x="60211" y="441693"/>
                      <a:pt x="49073" y="363766"/>
                      <a:pt x="49073" y="274727"/>
                    </a:cubicBezTo>
                    <a:lnTo>
                      <a:pt x="49073" y="101816"/>
                    </a:lnTo>
                    <a:cubicBezTo>
                      <a:pt x="49073" y="21933"/>
                      <a:pt x="49073" y="18669"/>
                      <a:pt x="23571" y="16040"/>
                    </a:cubicBezTo>
                    <a:lnTo>
                      <a:pt x="0" y="140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156;p1">
                <a:extLst>
                  <a:ext uri="{FF2B5EF4-FFF2-40B4-BE49-F238E27FC236}">
                    <a16:creationId xmlns:a16="http://schemas.microsoft.com/office/drawing/2014/main" id="{70ED354E-EA32-7745-A745-A935A08A72AB}"/>
                  </a:ext>
                </a:extLst>
              </p:cNvPr>
              <p:cNvSpPr/>
              <p:nvPr/>
            </p:nvSpPr>
            <p:spPr>
              <a:xfrm>
                <a:off x="1922292" y="242716"/>
                <a:ext cx="376238" cy="431864"/>
              </a:xfrm>
              <a:custGeom>
                <a:avLst/>
                <a:gdLst/>
                <a:ahLst/>
                <a:cxnLst/>
                <a:rect l="l" t="t" r="r" b="b"/>
                <a:pathLst>
                  <a:path w="376238" h="431864" extrusionOk="0">
                    <a:moveTo>
                      <a:pt x="5880" y="0"/>
                    </a:moveTo>
                    <a:lnTo>
                      <a:pt x="370358" y="0"/>
                    </a:lnTo>
                    <a:cubicBezTo>
                      <a:pt x="372974" y="14389"/>
                      <a:pt x="376238" y="101460"/>
                      <a:pt x="376238" y="104089"/>
                    </a:cubicBezTo>
                    <a:lnTo>
                      <a:pt x="360553" y="104089"/>
                    </a:lnTo>
                    <a:cubicBezTo>
                      <a:pt x="346151" y="28130"/>
                      <a:pt x="344856" y="18301"/>
                      <a:pt x="252565" y="18301"/>
                    </a:cubicBezTo>
                    <a:lnTo>
                      <a:pt x="218554" y="18301"/>
                    </a:lnTo>
                    <a:lnTo>
                      <a:pt x="218554" y="330023"/>
                    </a:lnTo>
                    <a:cubicBezTo>
                      <a:pt x="218554" y="409943"/>
                      <a:pt x="218554" y="413182"/>
                      <a:pt x="255181" y="415823"/>
                    </a:cubicBezTo>
                    <a:lnTo>
                      <a:pt x="278765" y="417767"/>
                    </a:lnTo>
                    <a:lnTo>
                      <a:pt x="278765" y="431864"/>
                    </a:lnTo>
                    <a:lnTo>
                      <a:pt x="97498" y="431864"/>
                    </a:lnTo>
                    <a:lnTo>
                      <a:pt x="97498" y="417767"/>
                    </a:lnTo>
                    <a:lnTo>
                      <a:pt x="121717" y="415823"/>
                    </a:lnTo>
                    <a:cubicBezTo>
                      <a:pt x="157709" y="413182"/>
                      <a:pt x="157709" y="409943"/>
                      <a:pt x="157709" y="330023"/>
                    </a:cubicBezTo>
                    <a:lnTo>
                      <a:pt x="157709" y="18301"/>
                    </a:lnTo>
                    <a:lnTo>
                      <a:pt x="123660" y="18301"/>
                    </a:lnTo>
                    <a:cubicBezTo>
                      <a:pt x="31382" y="18301"/>
                      <a:pt x="30061" y="28130"/>
                      <a:pt x="15697" y="104089"/>
                    </a:cubicBezTo>
                    <a:lnTo>
                      <a:pt x="0" y="104089"/>
                    </a:lnTo>
                    <a:cubicBezTo>
                      <a:pt x="0" y="101460"/>
                      <a:pt x="3239" y="14389"/>
                      <a:pt x="5880" y="0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157;p1">
                <a:extLst>
                  <a:ext uri="{FF2B5EF4-FFF2-40B4-BE49-F238E27FC236}">
                    <a16:creationId xmlns:a16="http://schemas.microsoft.com/office/drawing/2014/main" id="{B002F055-BE77-DA49-A318-B18BC97EC07B}"/>
                  </a:ext>
                </a:extLst>
              </p:cNvPr>
              <p:cNvSpPr/>
              <p:nvPr/>
            </p:nvSpPr>
            <p:spPr>
              <a:xfrm>
                <a:off x="2310079" y="232892"/>
                <a:ext cx="427305" cy="451510"/>
              </a:xfrm>
              <a:custGeom>
                <a:avLst/>
                <a:gdLst/>
                <a:ahLst/>
                <a:cxnLst/>
                <a:rect l="l" t="t" r="r" b="b"/>
                <a:pathLst>
                  <a:path w="427305" h="451510" extrusionOk="0">
                    <a:moveTo>
                      <a:pt x="244069" y="0"/>
                    </a:moveTo>
                    <a:cubicBezTo>
                      <a:pt x="310833" y="0"/>
                      <a:pt x="360553" y="16370"/>
                      <a:pt x="377558" y="26810"/>
                    </a:cubicBezTo>
                    <a:cubicBezTo>
                      <a:pt x="381699" y="54750"/>
                      <a:pt x="385166" y="91415"/>
                      <a:pt x="388023" y="123685"/>
                    </a:cubicBezTo>
                    <a:lnTo>
                      <a:pt x="370370" y="127597"/>
                    </a:lnTo>
                    <a:cubicBezTo>
                      <a:pt x="363805" y="101410"/>
                      <a:pt x="355295" y="21603"/>
                      <a:pt x="243370" y="21603"/>
                    </a:cubicBezTo>
                    <a:cubicBezTo>
                      <a:pt x="136106" y="21603"/>
                      <a:pt x="68707" y="92265"/>
                      <a:pt x="68707" y="214643"/>
                    </a:cubicBezTo>
                    <a:cubicBezTo>
                      <a:pt x="68707" y="326225"/>
                      <a:pt x="125628" y="429895"/>
                      <a:pt x="253886" y="429895"/>
                    </a:cubicBezTo>
                    <a:cubicBezTo>
                      <a:pt x="277444" y="429895"/>
                      <a:pt x="307531" y="427279"/>
                      <a:pt x="330403" y="421399"/>
                    </a:cubicBezTo>
                    <a:lnTo>
                      <a:pt x="330403" y="371970"/>
                    </a:lnTo>
                    <a:cubicBezTo>
                      <a:pt x="330403" y="291846"/>
                      <a:pt x="330403" y="288582"/>
                      <a:pt x="284645" y="285940"/>
                    </a:cubicBezTo>
                    <a:lnTo>
                      <a:pt x="261061" y="283972"/>
                    </a:lnTo>
                    <a:lnTo>
                      <a:pt x="261061" y="269900"/>
                    </a:lnTo>
                    <a:lnTo>
                      <a:pt x="427305" y="269900"/>
                    </a:lnTo>
                    <a:lnTo>
                      <a:pt x="427305" y="283972"/>
                    </a:lnTo>
                    <a:lnTo>
                      <a:pt x="403720" y="285940"/>
                    </a:lnTo>
                    <a:cubicBezTo>
                      <a:pt x="391313" y="288582"/>
                      <a:pt x="391313" y="291846"/>
                      <a:pt x="391313" y="355549"/>
                    </a:cubicBezTo>
                    <a:cubicBezTo>
                      <a:pt x="391313" y="375260"/>
                      <a:pt x="392557" y="425425"/>
                      <a:pt x="392557" y="425425"/>
                    </a:cubicBezTo>
                    <a:cubicBezTo>
                      <a:pt x="369418" y="432689"/>
                      <a:pt x="319316" y="451510"/>
                      <a:pt x="249327" y="451510"/>
                    </a:cubicBezTo>
                    <a:cubicBezTo>
                      <a:pt x="117780" y="451510"/>
                      <a:pt x="0" y="393814"/>
                      <a:pt x="0" y="227051"/>
                    </a:cubicBezTo>
                    <a:cubicBezTo>
                      <a:pt x="0" y="52337"/>
                      <a:pt x="140665" y="0"/>
                      <a:pt x="244069" y="0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158;p1">
                <a:extLst>
                  <a:ext uri="{FF2B5EF4-FFF2-40B4-BE49-F238E27FC236}">
                    <a16:creationId xmlns:a16="http://schemas.microsoft.com/office/drawing/2014/main" id="{523A2448-21E4-D948-9BA9-1ACAB30D898C}"/>
                  </a:ext>
                </a:extLst>
              </p:cNvPr>
              <p:cNvSpPr/>
              <p:nvPr/>
            </p:nvSpPr>
            <p:spPr>
              <a:xfrm>
                <a:off x="2777597" y="242716"/>
                <a:ext cx="321285" cy="431864"/>
              </a:xfrm>
              <a:custGeom>
                <a:avLst/>
                <a:gdLst/>
                <a:ahLst/>
                <a:cxnLst/>
                <a:rect l="l" t="t" r="r" b="b"/>
                <a:pathLst>
                  <a:path w="321285" h="431864" extrusionOk="0">
                    <a:moveTo>
                      <a:pt x="0" y="0"/>
                    </a:moveTo>
                    <a:lnTo>
                      <a:pt x="282029" y="0"/>
                    </a:lnTo>
                    <a:cubicBezTo>
                      <a:pt x="284645" y="14389"/>
                      <a:pt x="287934" y="89636"/>
                      <a:pt x="287934" y="95529"/>
                    </a:cubicBezTo>
                    <a:lnTo>
                      <a:pt x="272237" y="98146"/>
                    </a:lnTo>
                    <a:cubicBezTo>
                      <a:pt x="257810" y="28105"/>
                      <a:pt x="256502" y="18301"/>
                      <a:pt x="164135" y="18301"/>
                    </a:cubicBezTo>
                    <a:lnTo>
                      <a:pt x="109956" y="18301"/>
                    </a:lnTo>
                    <a:lnTo>
                      <a:pt x="109956" y="198260"/>
                    </a:lnTo>
                    <a:lnTo>
                      <a:pt x="168046" y="198260"/>
                    </a:lnTo>
                    <a:cubicBezTo>
                      <a:pt x="218961" y="198260"/>
                      <a:pt x="230721" y="197600"/>
                      <a:pt x="234633" y="170790"/>
                    </a:cubicBezTo>
                    <a:lnTo>
                      <a:pt x="237922" y="148539"/>
                    </a:lnTo>
                    <a:lnTo>
                      <a:pt x="255181" y="148539"/>
                    </a:lnTo>
                    <a:lnTo>
                      <a:pt x="255181" y="266268"/>
                    </a:lnTo>
                    <a:lnTo>
                      <a:pt x="237922" y="266268"/>
                    </a:lnTo>
                    <a:lnTo>
                      <a:pt x="234633" y="244069"/>
                    </a:lnTo>
                    <a:cubicBezTo>
                      <a:pt x="230721" y="217221"/>
                      <a:pt x="218961" y="216573"/>
                      <a:pt x="168046" y="216573"/>
                    </a:cubicBezTo>
                    <a:lnTo>
                      <a:pt x="109956" y="216573"/>
                    </a:lnTo>
                    <a:lnTo>
                      <a:pt x="109956" y="405041"/>
                    </a:lnTo>
                    <a:cubicBezTo>
                      <a:pt x="133464" y="409626"/>
                      <a:pt x="157607" y="413538"/>
                      <a:pt x="181089" y="413538"/>
                    </a:cubicBezTo>
                    <a:cubicBezTo>
                      <a:pt x="285318" y="413538"/>
                      <a:pt x="291846" y="374282"/>
                      <a:pt x="304952" y="320611"/>
                    </a:cubicBezTo>
                    <a:lnTo>
                      <a:pt x="321285" y="323228"/>
                    </a:lnTo>
                    <a:cubicBezTo>
                      <a:pt x="315557" y="363817"/>
                      <a:pt x="308267" y="396456"/>
                      <a:pt x="299720" y="431864"/>
                    </a:cubicBezTo>
                    <a:lnTo>
                      <a:pt x="0" y="431864"/>
                    </a:lnTo>
                    <a:lnTo>
                      <a:pt x="0" y="417767"/>
                    </a:lnTo>
                    <a:lnTo>
                      <a:pt x="23571" y="415823"/>
                    </a:lnTo>
                    <a:cubicBezTo>
                      <a:pt x="49073" y="413182"/>
                      <a:pt x="49073" y="409918"/>
                      <a:pt x="49073" y="329883"/>
                    </a:cubicBezTo>
                    <a:lnTo>
                      <a:pt x="49073" y="101879"/>
                    </a:lnTo>
                    <a:cubicBezTo>
                      <a:pt x="49073" y="21933"/>
                      <a:pt x="49073" y="18644"/>
                      <a:pt x="23571" y="16028"/>
                    </a:cubicBezTo>
                    <a:lnTo>
                      <a:pt x="0" y="140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159;p1">
                <a:extLst>
                  <a:ext uri="{FF2B5EF4-FFF2-40B4-BE49-F238E27FC236}">
                    <a16:creationId xmlns:a16="http://schemas.microsoft.com/office/drawing/2014/main" id="{35113E1D-C218-C841-877D-857444B61D23}"/>
                  </a:ext>
                </a:extLst>
              </p:cNvPr>
              <p:cNvSpPr/>
              <p:nvPr/>
            </p:nvSpPr>
            <p:spPr>
              <a:xfrm>
                <a:off x="3150171" y="242716"/>
                <a:ext cx="180918" cy="431864"/>
              </a:xfrm>
              <a:custGeom>
                <a:avLst/>
                <a:gdLst/>
                <a:ahLst/>
                <a:cxnLst/>
                <a:rect l="l" t="t" r="r" b="b"/>
                <a:pathLst>
                  <a:path w="180918" h="431864" extrusionOk="0">
                    <a:moveTo>
                      <a:pt x="0" y="0"/>
                    </a:moveTo>
                    <a:lnTo>
                      <a:pt x="170802" y="0"/>
                    </a:lnTo>
                    <a:lnTo>
                      <a:pt x="180918" y="602"/>
                    </a:lnTo>
                    <a:lnTo>
                      <a:pt x="180918" y="25548"/>
                    </a:lnTo>
                    <a:lnTo>
                      <a:pt x="150508" y="21577"/>
                    </a:lnTo>
                    <a:cubicBezTo>
                      <a:pt x="136779" y="21577"/>
                      <a:pt x="123012" y="24193"/>
                      <a:pt x="109956" y="26810"/>
                    </a:cubicBezTo>
                    <a:lnTo>
                      <a:pt x="109956" y="225082"/>
                    </a:lnTo>
                    <a:lnTo>
                      <a:pt x="147219" y="225082"/>
                    </a:lnTo>
                    <a:lnTo>
                      <a:pt x="180918" y="220178"/>
                    </a:lnTo>
                    <a:lnTo>
                      <a:pt x="180918" y="258985"/>
                    </a:lnTo>
                    <a:lnTo>
                      <a:pt x="174739" y="251943"/>
                    </a:lnTo>
                    <a:cubicBezTo>
                      <a:pt x="164224" y="243396"/>
                      <a:pt x="147891" y="243396"/>
                      <a:pt x="134163" y="243396"/>
                    </a:cubicBezTo>
                    <a:lnTo>
                      <a:pt x="109956" y="243396"/>
                    </a:lnTo>
                    <a:lnTo>
                      <a:pt x="109956" y="329959"/>
                    </a:lnTo>
                    <a:cubicBezTo>
                      <a:pt x="109956" y="409918"/>
                      <a:pt x="109956" y="413182"/>
                      <a:pt x="134760" y="415823"/>
                    </a:cubicBezTo>
                    <a:lnTo>
                      <a:pt x="158343" y="417767"/>
                    </a:lnTo>
                    <a:lnTo>
                      <a:pt x="158343" y="431864"/>
                    </a:lnTo>
                    <a:lnTo>
                      <a:pt x="0" y="431864"/>
                    </a:lnTo>
                    <a:lnTo>
                      <a:pt x="0" y="417767"/>
                    </a:lnTo>
                    <a:lnTo>
                      <a:pt x="23546" y="415823"/>
                    </a:lnTo>
                    <a:cubicBezTo>
                      <a:pt x="49073" y="413182"/>
                      <a:pt x="49073" y="409918"/>
                      <a:pt x="49073" y="329959"/>
                    </a:cubicBezTo>
                    <a:lnTo>
                      <a:pt x="49073" y="101879"/>
                    </a:lnTo>
                    <a:cubicBezTo>
                      <a:pt x="49073" y="21933"/>
                      <a:pt x="49073" y="18644"/>
                      <a:pt x="23546" y="16028"/>
                    </a:cubicBezTo>
                    <a:lnTo>
                      <a:pt x="0" y="140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160;p1">
                <a:extLst>
                  <a:ext uri="{FF2B5EF4-FFF2-40B4-BE49-F238E27FC236}">
                    <a16:creationId xmlns:a16="http://schemas.microsoft.com/office/drawing/2014/main" id="{9E422E7C-AF0C-0C4C-B541-D33A32AAD5E1}"/>
                  </a:ext>
                </a:extLst>
              </p:cNvPr>
              <p:cNvSpPr/>
              <p:nvPr/>
            </p:nvSpPr>
            <p:spPr>
              <a:xfrm>
                <a:off x="3331089" y="243318"/>
                <a:ext cx="203803" cy="431262"/>
              </a:xfrm>
              <a:custGeom>
                <a:avLst/>
                <a:gdLst/>
                <a:ahLst/>
                <a:cxnLst/>
                <a:rect l="l" t="t" r="r" b="b"/>
                <a:pathLst>
                  <a:path w="203803" h="431262" extrusionOk="0">
                    <a:moveTo>
                      <a:pt x="0" y="0"/>
                    </a:moveTo>
                    <a:lnTo>
                      <a:pt x="39481" y="2350"/>
                    </a:lnTo>
                    <a:cubicBezTo>
                      <a:pt x="90336" y="9528"/>
                      <a:pt x="139656" y="33212"/>
                      <a:pt x="139656" y="107831"/>
                    </a:cubicBezTo>
                    <a:cubicBezTo>
                      <a:pt x="139656" y="168778"/>
                      <a:pt x="85351" y="204834"/>
                      <a:pt x="49333" y="221864"/>
                    </a:cubicBezTo>
                    <a:cubicBezTo>
                      <a:pt x="59151" y="240177"/>
                      <a:pt x="80778" y="282138"/>
                      <a:pt x="98470" y="313609"/>
                    </a:cubicBezTo>
                    <a:cubicBezTo>
                      <a:pt x="125927" y="362771"/>
                      <a:pt x="154731" y="401467"/>
                      <a:pt x="171050" y="410650"/>
                    </a:cubicBezTo>
                    <a:cubicBezTo>
                      <a:pt x="177604" y="414599"/>
                      <a:pt x="189376" y="417165"/>
                      <a:pt x="203803" y="417165"/>
                    </a:cubicBezTo>
                    <a:lnTo>
                      <a:pt x="203803" y="431262"/>
                    </a:lnTo>
                    <a:lnTo>
                      <a:pt x="153410" y="431262"/>
                    </a:lnTo>
                    <a:cubicBezTo>
                      <a:pt x="110217" y="431262"/>
                      <a:pt x="80131" y="402090"/>
                      <a:pt x="60484" y="366060"/>
                    </a:cubicBezTo>
                    <a:lnTo>
                      <a:pt x="34322" y="315577"/>
                    </a:lnTo>
                    <a:cubicBezTo>
                      <a:pt x="21568" y="291498"/>
                      <a:pt x="9928" y="271455"/>
                      <a:pt x="1332" y="259901"/>
                    </a:cubicBezTo>
                    <a:lnTo>
                      <a:pt x="0" y="258383"/>
                    </a:lnTo>
                    <a:lnTo>
                      <a:pt x="0" y="219576"/>
                    </a:lnTo>
                    <a:lnTo>
                      <a:pt x="5843" y="218725"/>
                    </a:lnTo>
                    <a:cubicBezTo>
                      <a:pt x="43008" y="206980"/>
                      <a:pt x="70962" y="176560"/>
                      <a:pt x="70962" y="121115"/>
                    </a:cubicBezTo>
                    <a:cubicBezTo>
                      <a:pt x="70962" y="63689"/>
                      <a:pt x="42651" y="36073"/>
                      <a:pt x="6962" y="25855"/>
                    </a:cubicBezTo>
                    <a:lnTo>
                      <a:pt x="0" y="249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161;p1">
                <a:extLst>
                  <a:ext uri="{FF2B5EF4-FFF2-40B4-BE49-F238E27FC236}">
                    <a16:creationId xmlns:a16="http://schemas.microsoft.com/office/drawing/2014/main" id="{686A2936-4E56-1343-A2D0-BD06A4C23829}"/>
                  </a:ext>
                </a:extLst>
              </p:cNvPr>
              <p:cNvSpPr/>
              <p:nvPr/>
            </p:nvSpPr>
            <p:spPr>
              <a:xfrm>
                <a:off x="3543972" y="232887"/>
                <a:ext cx="274777" cy="451510"/>
              </a:xfrm>
              <a:custGeom>
                <a:avLst/>
                <a:gdLst/>
                <a:ahLst/>
                <a:cxnLst/>
                <a:rect l="l" t="t" r="r" b="b"/>
                <a:pathLst>
                  <a:path w="274777" h="451510" extrusionOk="0">
                    <a:moveTo>
                      <a:pt x="151816" y="0"/>
                    </a:moveTo>
                    <a:cubicBezTo>
                      <a:pt x="192392" y="0"/>
                      <a:pt x="225082" y="10490"/>
                      <a:pt x="242087" y="20917"/>
                    </a:cubicBezTo>
                    <a:cubicBezTo>
                      <a:pt x="245504" y="44221"/>
                      <a:pt x="247116" y="92202"/>
                      <a:pt x="248653" y="111227"/>
                    </a:cubicBezTo>
                    <a:lnTo>
                      <a:pt x="232258" y="111227"/>
                    </a:lnTo>
                    <a:cubicBezTo>
                      <a:pt x="225755" y="78537"/>
                      <a:pt x="215265" y="21603"/>
                      <a:pt x="141363" y="21603"/>
                    </a:cubicBezTo>
                    <a:cubicBezTo>
                      <a:pt x="103365" y="21603"/>
                      <a:pt x="70028" y="49099"/>
                      <a:pt x="70028" y="92913"/>
                    </a:cubicBezTo>
                    <a:cubicBezTo>
                      <a:pt x="70028" y="131547"/>
                      <a:pt x="98146" y="152476"/>
                      <a:pt x="133490" y="173393"/>
                    </a:cubicBezTo>
                    <a:lnTo>
                      <a:pt x="169430" y="193688"/>
                    </a:lnTo>
                    <a:cubicBezTo>
                      <a:pt x="221196" y="223139"/>
                      <a:pt x="274777" y="250596"/>
                      <a:pt x="274777" y="329159"/>
                    </a:cubicBezTo>
                    <a:cubicBezTo>
                      <a:pt x="274777" y="417475"/>
                      <a:pt x="193002" y="451510"/>
                      <a:pt x="123672" y="451510"/>
                    </a:cubicBezTo>
                    <a:cubicBezTo>
                      <a:pt x="72606" y="451510"/>
                      <a:pt x="41224" y="437769"/>
                      <a:pt x="20942" y="425348"/>
                    </a:cubicBezTo>
                    <a:cubicBezTo>
                      <a:pt x="14719" y="400596"/>
                      <a:pt x="7404" y="355041"/>
                      <a:pt x="0" y="310173"/>
                    </a:cubicBezTo>
                    <a:lnTo>
                      <a:pt x="20942" y="304915"/>
                    </a:lnTo>
                    <a:cubicBezTo>
                      <a:pt x="28143" y="352044"/>
                      <a:pt x="52336" y="429895"/>
                      <a:pt x="141986" y="429895"/>
                    </a:cubicBezTo>
                    <a:cubicBezTo>
                      <a:pt x="187122" y="429895"/>
                      <a:pt x="220523" y="400469"/>
                      <a:pt x="220523" y="349428"/>
                    </a:cubicBezTo>
                    <a:cubicBezTo>
                      <a:pt x="220523" y="301651"/>
                      <a:pt x="180619" y="268936"/>
                      <a:pt x="129553" y="246050"/>
                    </a:cubicBezTo>
                    <a:lnTo>
                      <a:pt x="87681" y="223139"/>
                    </a:lnTo>
                    <a:cubicBezTo>
                      <a:pt x="50393" y="202857"/>
                      <a:pt x="15710" y="162281"/>
                      <a:pt x="15710" y="113195"/>
                    </a:cubicBezTo>
                    <a:cubicBezTo>
                      <a:pt x="15710" y="33363"/>
                      <a:pt x="82448" y="0"/>
                      <a:pt x="151816" y="0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162;p1">
                <a:extLst>
                  <a:ext uri="{FF2B5EF4-FFF2-40B4-BE49-F238E27FC236}">
                    <a16:creationId xmlns:a16="http://schemas.microsoft.com/office/drawing/2014/main" id="{55D19E76-CE64-AE43-AC01-07B807526339}"/>
                  </a:ext>
                </a:extLst>
              </p:cNvPr>
              <p:cNvSpPr/>
              <p:nvPr/>
            </p:nvSpPr>
            <p:spPr>
              <a:xfrm>
                <a:off x="1014213" y="147539"/>
                <a:ext cx="219227" cy="526943"/>
              </a:xfrm>
              <a:custGeom>
                <a:avLst/>
                <a:gdLst/>
                <a:ahLst/>
                <a:cxnLst/>
                <a:rect l="l" t="t" r="r" b="b"/>
                <a:pathLst>
                  <a:path w="219227" h="526943" extrusionOk="0">
                    <a:moveTo>
                      <a:pt x="214305" y="962"/>
                    </a:moveTo>
                    <a:lnTo>
                      <a:pt x="219227" y="1471"/>
                    </a:lnTo>
                    <a:lnTo>
                      <a:pt x="219227" y="27462"/>
                    </a:lnTo>
                    <a:lnTo>
                      <a:pt x="208946" y="24769"/>
                    </a:lnTo>
                    <a:cubicBezTo>
                      <a:pt x="199414" y="23192"/>
                      <a:pt x="189271" y="22385"/>
                      <a:pt x="178537" y="22385"/>
                    </a:cubicBezTo>
                    <a:cubicBezTo>
                      <a:pt x="160845" y="22385"/>
                      <a:pt x="143408" y="25814"/>
                      <a:pt x="126124" y="29255"/>
                    </a:cubicBezTo>
                    <a:lnTo>
                      <a:pt x="126022" y="277845"/>
                    </a:lnTo>
                    <a:cubicBezTo>
                      <a:pt x="146063" y="278899"/>
                      <a:pt x="167564" y="277261"/>
                      <a:pt x="187617" y="277261"/>
                    </a:cubicBezTo>
                    <a:lnTo>
                      <a:pt x="219227" y="272592"/>
                    </a:lnTo>
                    <a:lnTo>
                      <a:pt x="219227" y="303582"/>
                    </a:lnTo>
                    <a:lnTo>
                      <a:pt x="217551" y="302140"/>
                    </a:lnTo>
                    <a:cubicBezTo>
                      <a:pt x="204152" y="295041"/>
                      <a:pt x="186690" y="295155"/>
                      <a:pt x="172250" y="295155"/>
                    </a:cubicBezTo>
                    <a:cubicBezTo>
                      <a:pt x="163868" y="295079"/>
                      <a:pt x="138976" y="295155"/>
                      <a:pt x="126022" y="295155"/>
                    </a:cubicBezTo>
                    <a:lnTo>
                      <a:pt x="125959" y="404172"/>
                    </a:lnTo>
                    <a:cubicBezTo>
                      <a:pt x="125959" y="424212"/>
                      <a:pt x="124434" y="473895"/>
                      <a:pt x="129870" y="493415"/>
                    </a:cubicBezTo>
                    <a:cubicBezTo>
                      <a:pt x="134188" y="508782"/>
                      <a:pt x="143497" y="510788"/>
                      <a:pt x="158902" y="512414"/>
                    </a:cubicBezTo>
                    <a:lnTo>
                      <a:pt x="185496" y="514624"/>
                    </a:lnTo>
                    <a:lnTo>
                      <a:pt x="185496" y="526943"/>
                    </a:lnTo>
                    <a:lnTo>
                      <a:pt x="0" y="526943"/>
                    </a:lnTo>
                    <a:lnTo>
                      <a:pt x="0" y="514624"/>
                    </a:lnTo>
                    <a:lnTo>
                      <a:pt x="26644" y="512414"/>
                    </a:lnTo>
                    <a:cubicBezTo>
                      <a:pt x="42405" y="510788"/>
                      <a:pt x="51968" y="508833"/>
                      <a:pt x="56362" y="493415"/>
                    </a:cubicBezTo>
                    <a:cubicBezTo>
                      <a:pt x="61900" y="474073"/>
                      <a:pt x="60401" y="424111"/>
                      <a:pt x="60401" y="404172"/>
                    </a:cubicBezTo>
                    <a:lnTo>
                      <a:pt x="60401" y="123705"/>
                    </a:lnTo>
                    <a:cubicBezTo>
                      <a:pt x="60401" y="103830"/>
                      <a:pt x="61900" y="53855"/>
                      <a:pt x="56362" y="34526"/>
                    </a:cubicBezTo>
                    <a:cubicBezTo>
                      <a:pt x="51968" y="19095"/>
                      <a:pt x="42405" y="17152"/>
                      <a:pt x="26644" y="15514"/>
                    </a:cubicBezTo>
                    <a:lnTo>
                      <a:pt x="0" y="13329"/>
                    </a:lnTo>
                    <a:lnTo>
                      <a:pt x="0" y="985"/>
                    </a:lnTo>
                    <a:lnTo>
                      <a:pt x="126467" y="985"/>
                    </a:lnTo>
                    <a:cubicBezTo>
                      <a:pt x="154299" y="988"/>
                      <a:pt x="184564" y="0"/>
                      <a:pt x="214305" y="962"/>
                    </a:cubicBez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163;p1">
                <a:extLst>
                  <a:ext uri="{FF2B5EF4-FFF2-40B4-BE49-F238E27FC236}">
                    <a16:creationId xmlns:a16="http://schemas.microsoft.com/office/drawing/2014/main" id="{113CF627-CBD7-E74A-9FD7-05E9914A9372}"/>
                  </a:ext>
                </a:extLst>
              </p:cNvPr>
              <p:cNvSpPr/>
              <p:nvPr/>
            </p:nvSpPr>
            <p:spPr>
              <a:xfrm>
                <a:off x="1233440" y="149010"/>
                <a:ext cx="446989" cy="758288"/>
              </a:xfrm>
              <a:custGeom>
                <a:avLst/>
                <a:gdLst/>
                <a:ahLst/>
                <a:cxnLst/>
                <a:rect l="l" t="t" r="r" b="b"/>
                <a:pathLst>
                  <a:path w="446989" h="758288" extrusionOk="0">
                    <a:moveTo>
                      <a:pt x="0" y="0"/>
                    </a:moveTo>
                    <a:lnTo>
                      <a:pt x="59867" y="6188"/>
                    </a:lnTo>
                    <a:cubicBezTo>
                      <a:pt x="121280" y="18657"/>
                      <a:pt x="168821" y="52169"/>
                      <a:pt x="168821" y="140230"/>
                    </a:cubicBezTo>
                    <a:cubicBezTo>
                      <a:pt x="168821" y="203565"/>
                      <a:pt x="125743" y="244815"/>
                      <a:pt x="73127" y="270672"/>
                    </a:cubicBezTo>
                    <a:cubicBezTo>
                      <a:pt x="73292" y="273263"/>
                      <a:pt x="73901" y="276260"/>
                      <a:pt x="73901" y="276260"/>
                    </a:cubicBezTo>
                    <a:cubicBezTo>
                      <a:pt x="81343" y="317725"/>
                      <a:pt x="139129" y="424228"/>
                      <a:pt x="161290" y="463814"/>
                    </a:cubicBezTo>
                    <a:cubicBezTo>
                      <a:pt x="211417" y="556244"/>
                      <a:pt x="339789" y="743201"/>
                      <a:pt x="435889" y="737168"/>
                    </a:cubicBezTo>
                    <a:lnTo>
                      <a:pt x="446989" y="737232"/>
                    </a:lnTo>
                    <a:lnTo>
                      <a:pt x="446888" y="752396"/>
                    </a:lnTo>
                    <a:lnTo>
                      <a:pt x="430009" y="752980"/>
                    </a:lnTo>
                    <a:cubicBezTo>
                      <a:pt x="294221" y="758288"/>
                      <a:pt x="172872" y="606993"/>
                      <a:pt x="102286" y="485683"/>
                    </a:cubicBezTo>
                    <a:cubicBezTo>
                      <a:pt x="73558" y="436369"/>
                      <a:pt x="45733" y="379079"/>
                      <a:pt x="20917" y="327708"/>
                    </a:cubicBezTo>
                    <a:cubicBezTo>
                      <a:pt x="17850" y="321065"/>
                      <a:pt x="14370" y="315636"/>
                      <a:pt x="10573" y="311202"/>
                    </a:cubicBezTo>
                    <a:lnTo>
                      <a:pt x="0" y="302111"/>
                    </a:lnTo>
                    <a:lnTo>
                      <a:pt x="0" y="271121"/>
                    </a:lnTo>
                    <a:lnTo>
                      <a:pt x="20569" y="268084"/>
                    </a:lnTo>
                    <a:cubicBezTo>
                      <a:pt x="66566" y="252762"/>
                      <a:pt x="93205" y="214865"/>
                      <a:pt x="93205" y="156829"/>
                    </a:cubicBezTo>
                    <a:cubicBezTo>
                      <a:pt x="93205" y="93640"/>
                      <a:pt x="66195" y="48782"/>
                      <a:pt x="16460" y="30303"/>
                    </a:cubicBezTo>
                    <a:lnTo>
                      <a:pt x="0" y="259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30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Google Shape;164;p1">
              <a:extLst>
                <a:ext uri="{FF2B5EF4-FFF2-40B4-BE49-F238E27FC236}">
                  <a16:creationId xmlns:a16="http://schemas.microsoft.com/office/drawing/2014/main" id="{0EA34392-0395-4143-90F2-7145C109D13C}"/>
                </a:ext>
              </a:extLst>
            </p:cNvPr>
            <p:cNvSpPr/>
            <p:nvPr/>
          </p:nvSpPr>
          <p:spPr>
            <a:xfrm>
              <a:off x="82550" y="5404529"/>
              <a:ext cx="2761333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</a:t>
              </a:r>
              <a:r>
                <a:rPr lang="en-US" sz="1200" b="1" i="0" u="none" strike="noStrike" cap="none">
                  <a:solidFill>
                    <a:srgbClr val="525252"/>
                  </a:solidFill>
                  <a:latin typeface="Calibri"/>
                  <a:ea typeface="Calibri"/>
                  <a:cs typeface="Calibri"/>
                  <a:sym typeface="Calibri"/>
                </a:rPr>
                <a:t>Institute for Translational </a:t>
              </a:r>
              <a:endParaRPr sz="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252"/>
                </a:buClr>
                <a:buSzPts val="1200"/>
                <a:buFont typeface="Calibri"/>
                <a:buNone/>
              </a:pPr>
              <a:r>
                <a:rPr lang="en-US" sz="1200" b="1" i="0" u="none" strike="noStrike" cap="none">
                  <a:solidFill>
                    <a:srgbClr val="525252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Medicine and Science</a:t>
              </a:r>
              <a:endParaRPr sz="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8" name="Google Shape;165;p1" descr="http://seekvectorlogo.com/wp-content/uploads/2019/10/princeton-university-vector-logo.png">
            <a:extLst>
              <a:ext uri="{FF2B5EF4-FFF2-40B4-BE49-F238E27FC236}">
                <a16:creationId xmlns:a16="http://schemas.microsoft.com/office/drawing/2014/main" id="{A3695C76-907C-274A-B12D-6519F73415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9968" b="23820"/>
          <a:stretch/>
        </p:blipFill>
        <p:spPr>
          <a:xfrm>
            <a:off x="3214744" y="5926220"/>
            <a:ext cx="2715146" cy="847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166;p1" descr="Logo of NJIT">
            <a:extLst>
              <a:ext uri="{FF2B5EF4-FFF2-40B4-BE49-F238E27FC236}">
                <a16:creationId xmlns:a16="http://schemas.microsoft.com/office/drawing/2014/main" id="{EEED246B-44CF-FA4A-B40E-05A7B34136A8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6553" b="28677"/>
          <a:stretch/>
        </p:blipFill>
        <p:spPr>
          <a:xfrm>
            <a:off x="7215251" y="6049522"/>
            <a:ext cx="1837616" cy="822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7587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07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59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3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A0F5FC-BA68-C371-611E-F6D89E63C1DA}"/>
              </a:ext>
            </a:extLst>
          </p:cNvPr>
          <p:cNvSpPr/>
          <p:nvPr userDrawn="1"/>
        </p:nvSpPr>
        <p:spPr>
          <a:xfrm>
            <a:off x="0" y="0"/>
            <a:ext cx="12091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75" y="433139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55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07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140677"/>
            <a:ext cx="8323240" cy="846749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95363"/>
            <a:ext cx="2949178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15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262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845ED-15A0-4AD1-BE54-2A00D3B6D9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735D4-3480-BD49-4ECD-F11E6B73DD1A}"/>
              </a:ext>
            </a:extLst>
          </p:cNvPr>
          <p:cNvSpPr/>
          <p:nvPr userDrawn="1"/>
        </p:nvSpPr>
        <p:spPr>
          <a:xfrm>
            <a:off x="0" y="6176964"/>
            <a:ext cx="9144000" cy="681037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21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919E6A8-B11C-08C5-00F4-0AFAC116143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7" y="6230715"/>
            <a:ext cx="639626" cy="573531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8D63C53-5665-9282-A055-09A5AD354086}"/>
              </a:ext>
            </a:extLst>
          </p:cNvPr>
          <p:cNvSpPr txBox="1">
            <a:spLocks/>
          </p:cNvSpPr>
          <p:nvPr userDrawn="1"/>
        </p:nvSpPr>
        <p:spPr>
          <a:xfrm>
            <a:off x="731392" y="6311899"/>
            <a:ext cx="7277314" cy="439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32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Sunrise Technology – Autonomous Driving 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136C7FD7-4A1B-962A-44A5-50D3D2232433}"/>
              </a:ext>
            </a:extLst>
          </p:cNvPr>
          <p:cNvSpPr txBox="1">
            <a:spLocks/>
          </p:cNvSpPr>
          <p:nvPr userDrawn="1"/>
        </p:nvSpPr>
        <p:spPr>
          <a:xfrm>
            <a:off x="7017309" y="635645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16845ED-15A0-4AD1-BE54-2A00D3B6D97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24F3EF-72C0-5533-F2EB-2772815C90C6}"/>
              </a:ext>
            </a:extLst>
          </p:cNvPr>
          <p:cNvSpPr/>
          <p:nvPr userDrawn="1"/>
        </p:nvSpPr>
        <p:spPr>
          <a:xfrm>
            <a:off x="0" y="1"/>
            <a:ext cx="9439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2DD8B-9C68-57E8-98CE-78C611DB357D}"/>
              </a:ext>
            </a:extLst>
          </p:cNvPr>
          <p:cNvSpPr/>
          <p:nvPr userDrawn="1"/>
        </p:nvSpPr>
        <p:spPr>
          <a:xfrm>
            <a:off x="0" y="0"/>
            <a:ext cx="12091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1" Type="http://schemas.openxmlformats.org/officeDocument/2006/relationships/image" Target="../media/image43.png"/><Relationship Id="rId12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3.xml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8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9" Type="http://schemas.openxmlformats.org/officeDocument/2006/relationships/image" Target="../media/image42.png"/><Relationship Id="rId4" Type="http://schemas.openxmlformats.org/officeDocument/2006/relationships/customXml" Target="../ink/ink1.xml"/><Relationship Id="rId22" Type="http://schemas.openxmlformats.org/officeDocument/2006/relationships/customXml" Target="../ink/ink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customXml" Target="../ink/ink9.xml"/><Relationship Id="rId3" Type="http://schemas.openxmlformats.org/officeDocument/2006/relationships/image" Target="../media/image53.jpg"/><Relationship Id="rId7" Type="http://schemas.openxmlformats.org/officeDocument/2006/relationships/customXml" Target="../ink/ink6.xml"/><Relationship Id="rId12" Type="http://schemas.openxmlformats.org/officeDocument/2006/relationships/image" Target="../media/image110.png"/><Relationship Id="rId2" Type="http://schemas.openxmlformats.org/officeDocument/2006/relationships/image" Target="../media/image23.jpg"/><Relationship Id="rId16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customXml" Target="../ink/ink8.xml"/><Relationship Id="rId5" Type="http://schemas.openxmlformats.org/officeDocument/2006/relationships/image" Target="../media/image51.png"/><Relationship Id="rId10" Type="http://schemas.openxmlformats.org/officeDocument/2006/relationships/image" Target="../media/image109.png"/><Relationship Id="rId4" Type="http://schemas.openxmlformats.org/officeDocument/2006/relationships/image" Target="../media/image54.jpg"/><Relationship Id="rId9" Type="http://schemas.openxmlformats.org/officeDocument/2006/relationships/customXml" Target="../ink/ink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image" Target="../media/image66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53.jpg"/><Relationship Id="rId4" Type="http://schemas.openxmlformats.org/officeDocument/2006/relationships/image" Target="../media/image82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ctrTitle"/>
          </p:nvPr>
        </p:nvSpPr>
        <p:spPr>
          <a:xfrm>
            <a:off x="304800" y="571360"/>
            <a:ext cx="8077200" cy="707489"/>
          </a:xfrm>
          <a:prstGeom prst="rect">
            <a:avLst/>
          </a:prstGeom>
        </p:spPr>
        <p:txBody>
          <a:bodyPr vert="horz" wrap="square" lIns="0" tIns="21705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8876">
              <a:spcBef>
                <a:spcPts val="170"/>
              </a:spcBef>
            </a:pPr>
            <a:r>
              <a:rPr lang="en-US" sz="4950" spc="201" dirty="0">
                <a:latin typeface="Times New Roman"/>
                <a:cs typeface="Times New Roman"/>
              </a:rPr>
              <a:t>Linear Algebra</a:t>
            </a:r>
            <a:endParaRPr sz="4950" dirty="0">
              <a:latin typeface="Times New Roman"/>
              <a:cs typeface="Times New Roman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94128" y="2067911"/>
            <a:ext cx="8077200" cy="170688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(Credit: Steven </a:t>
            </a:r>
            <a:r>
              <a:rPr lang="en-US" sz="4000" dirty="0" err="1"/>
              <a:t>Skiena</a:t>
            </a:r>
            <a:r>
              <a:rPr lang="en-US" sz="4000" dirty="0"/>
              <a:t> Stony Brook University)</a:t>
            </a:r>
            <a:endParaRPr lang="en-US" sz="4000" dirty="0">
              <a:solidFill>
                <a:srgbClr val="671E97"/>
              </a:solidFill>
            </a:endParaRPr>
          </a:p>
          <a:p>
            <a:r>
              <a:rPr lang="en-US" sz="2000" dirty="0">
                <a:solidFill>
                  <a:srgbClr val="671E97"/>
                </a:solidFill>
              </a:rPr>
              <a:t>Dantong Yu </a:t>
            </a:r>
          </a:p>
          <a:p>
            <a:r>
              <a:rPr lang="en-US" sz="2000" dirty="0">
                <a:solidFill>
                  <a:srgbClr val="671E97"/>
                </a:solidFill>
              </a:rPr>
              <a:t>Associate Professor</a:t>
            </a:r>
          </a:p>
        </p:txBody>
      </p:sp>
    </p:spTree>
    <p:extLst>
      <p:ext uri="{BB962C8B-B14F-4D97-AF65-F5344CB8AC3E}">
        <p14:creationId xmlns:p14="http://schemas.microsoft.com/office/powerpoint/2010/main" val="108374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9220200" cy="7053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What </a:t>
            </a:r>
            <a:r>
              <a:rPr spc="-5" dirty="0"/>
              <a:t>Can </a:t>
            </a:r>
            <a:r>
              <a:rPr spc="-10" dirty="0"/>
              <a:t>n*m </a:t>
            </a:r>
            <a:r>
              <a:rPr spc="-5" dirty="0"/>
              <a:t>Matrices</a:t>
            </a:r>
            <a:r>
              <a:rPr spc="-75" dirty="0"/>
              <a:t> </a:t>
            </a:r>
            <a:r>
              <a:rPr spc="-5" dirty="0"/>
              <a:t>Represent?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410" y="1447800"/>
            <a:ext cx="817118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9105">
              <a:spcBef>
                <a:spcPts val="100"/>
              </a:spcBef>
              <a:buClr>
                <a:srgbClr val="000000"/>
              </a:buClr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3000" spc="-5" dirty="0">
                <a:latin typeface="Arial"/>
                <a:cs typeface="Arial"/>
              </a:rPr>
              <a:t>: </a:t>
            </a:r>
            <a:r>
              <a:rPr sz="3000" dirty="0">
                <a:latin typeface="Arial"/>
                <a:cs typeface="Arial"/>
              </a:rPr>
              <a:t>rows </a:t>
            </a:r>
            <a:r>
              <a:rPr sz="3000" spc="-5" dirty="0">
                <a:latin typeface="Arial"/>
                <a:cs typeface="Arial"/>
              </a:rPr>
              <a:t>are objects, </a:t>
            </a:r>
            <a:r>
              <a:rPr sz="3000" dirty="0">
                <a:latin typeface="Arial"/>
                <a:cs typeface="Arial"/>
              </a:rPr>
              <a:t>columns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features.</a:t>
            </a:r>
            <a:endParaRPr sz="3000" dirty="0">
              <a:latin typeface="Arial"/>
              <a:cs typeface="Arial"/>
            </a:endParaRPr>
          </a:p>
          <a:p>
            <a:pPr marL="471170" marR="1299210" indent="-459105">
              <a:buClr>
                <a:srgbClr val="000000"/>
              </a:buClr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Geometric point 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sets</a:t>
            </a:r>
            <a:r>
              <a:rPr sz="3000" spc="10" dirty="0">
                <a:latin typeface="Arial"/>
                <a:cs typeface="Arial"/>
              </a:rPr>
              <a:t>: </a:t>
            </a:r>
            <a:r>
              <a:rPr sz="3000" dirty="0">
                <a:latin typeface="Arial"/>
                <a:cs typeface="Arial"/>
              </a:rPr>
              <a:t>rows </a:t>
            </a:r>
            <a:r>
              <a:rPr sz="3000" spc="-5" dirty="0">
                <a:latin typeface="Arial"/>
                <a:cs typeface="Arial"/>
              </a:rPr>
              <a:t>are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points,  </a:t>
            </a:r>
            <a:r>
              <a:rPr sz="3000" dirty="0">
                <a:latin typeface="Arial"/>
                <a:cs typeface="Arial"/>
              </a:rPr>
              <a:t>columns </a:t>
            </a:r>
            <a:r>
              <a:rPr sz="3000" spc="-5" dirty="0">
                <a:latin typeface="Arial"/>
                <a:cs typeface="Arial"/>
              </a:rPr>
              <a:t>are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dimensions</a:t>
            </a:r>
            <a:endParaRPr sz="3000" dirty="0">
              <a:latin typeface="Arial"/>
              <a:cs typeface="Arial"/>
            </a:endParaRPr>
          </a:p>
          <a:p>
            <a:pPr marL="471170" marR="473075" indent="-459105">
              <a:buClr>
                <a:srgbClr val="000000"/>
              </a:buClr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Systems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Equations</a:t>
            </a:r>
            <a:r>
              <a:rPr sz="3000" dirty="0">
                <a:latin typeface="Arial"/>
                <a:cs typeface="Arial"/>
              </a:rPr>
              <a:t>: rows </a:t>
            </a:r>
            <a:r>
              <a:rPr sz="3000" spc="-5" dirty="0">
                <a:latin typeface="Arial"/>
                <a:cs typeface="Arial"/>
              </a:rPr>
              <a:t>are equations,  </a:t>
            </a:r>
            <a:r>
              <a:rPr sz="3000" dirty="0">
                <a:latin typeface="Arial"/>
                <a:cs typeface="Arial"/>
              </a:rPr>
              <a:t>columns </a:t>
            </a:r>
            <a:r>
              <a:rPr sz="3000" spc="-5" dirty="0">
                <a:latin typeface="Arial"/>
                <a:cs typeface="Arial"/>
              </a:rPr>
              <a:t>are </a:t>
            </a:r>
            <a:r>
              <a:rPr sz="3000" dirty="0">
                <a:latin typeface="Arial"/>
                <a:cs typeface="Arial"/>
              </a:rPr>
              <a:t>coefficients </a:t>
            </a:r>
            <a:r>
              <a:rPr sz="3000" spc="-5" dirty="0">
                <a:latin typeface="Arial"/>
                <a:cs typeface="Arial"/>
              </a:rPr>
              <a:t>for each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variable.</a:t>
            </a:r>
          </a:p>
          <a:p>
            <a:pPr marL="471170" marR="243204" indent="-459105">
              <a:buClr>
                <a:srgbClr val="000000"/>
              </a:buClr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Graphs/Networks</a:t>
            </a:r>
            <a:r>
              <a:rPr sz="3000" spc="-5" dirty="0">
                <a:latin typeface="Arial"/>
                <a:cs typeface="Arial"/>
              </a:rPr>
              <a:t>: </a:t>
            </a:r>
            <a:r>
              <a:rPr sz="3000" dirty="0">
                <a:latin typeface="Arial"/>
                <a:cs typeface="Arial"/>
              </a:rPr>
              <a:t>M[i,j] </a:t>
            </a:r>
            <a:r>
              <a:rPr sz="3000" spc="-5" dirty="0">
                <a:latin typeface="Arial"/>
                <a:cs typeface="Arial"/>
              </a:rPr>
              <a:t>denotes the number  of edges from </a:t>
            </a:r>
            <a:r>
              <a:rPr sz="3000" dirty="0">
                <a:latin typeface="Arial"/>
                <a:cs typeface="Arial"/>
              </a:rPr>
              <a:t>vertex i </a:t>
            </a:r>
            <a:r>
              <a:rPr sz="3000" spc="-5" dirty="0">
                <a:latin typeface="Arial"/>
                <a:cs typeface="Arial"/>
              </a:rPr>
              <a:t>to </a:t>
            </a:r>
            <a:r>
              <a:rPr sz="3000" dirty="0">
                <a:latin typeface="Arial"/>
                <a:cs typeface="Arial"/>
              </a:rPr>
              <a:t>vertex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j.</a:t>
            </a:r>
            <a:endParaRPr sz="3000" dirty="0">
              <a:latin typeface="Arial"/>
              <a:cs typeface="Arial"/>
            </a:endParaRPr>
          </a:p>
          <a:p>
            <a:pPr marL="471170" indent="-459105">
              <a:buChar char="●"/>
              <a:tabLst>
                <a:tab pos="471170" algn="l"/>
                <a:tab pos="471805" algn="l"/>
                <a:tab pos="8157845" algn="l"/>
              </a:tabLst>
            </a:pPr>
            <a:r>
              <a:rPr sz="3000" u="heavy" dirty="0">
                <a:uFill>
                  <a:solidFill>
                    <a:srgbClr val="CED4D4"/>
                  </a:solidFill>
                </a:uFill>
                <a:latin typeface="Arial"/>
                <a:cs typeface="Arial"/>
              </a:rPr>
              <a:t>	</a:t>
            </a:r>
            <a:r>
              <a:rPr sz="3000" u="heavy" spc="-5" dirty="0">
                <a:solidFill>
                  <a:srgbClr val="FF0000"/>
                </a:solidFill>
                <a:uFill>
                  <a:solidFill>
                    <a:srgbClr val="CED4D4"/>
                  </a:solidFill>
                </a:uFill>
                <a:latin typeface="Arial"/>
                <a:cs typeface="Arial"/>
              </a:rPr>
              <a:t>Vectors</a:t>
            </a:r>
            <a:r>
              <a:rPr sz="3000" u="heavy" spc="-5" dirty="0">
                <a:uFill>
                  <a:solidFill>
                    <a:srgbClr val="CED4D4"/>
                  </a:solidFill>
                </a:uFill>
                <a:latin typeface="Arial"/>
                <a:cs typeface="Arial"/>
              </a:rPr>
              <a:t>: any </a:t>
            </a:r>
            <a:r>
              <a:rPr sz="3000" u="heavy" dirty="0">
                <a:uFill>
                  <a:solidFill>
                    <a:srgbClr val="CED4D4"/>
                  </a:solidFill>
                </a:uFill>
                <a:latin typeface="Arial"/>
                <a:cs typeface="Arial"/>
              </a:rPr>
              <a:t>row, column </a:t>
            </a:r>
            <a:r>
              <a:rPr sz="3000" u="heavy" spc="-5" dirty="0">
                <a:uFill>
                  <a:solidFill>
                    <a:srgbClr val="CED4D4"/>
                  </a:solidFill>
                </a:uFill>
                <a:latin typeface="Arial"/>
                <a:cs typeface="Arial"/>
              </a:rPr>
              <a:t>or d*1</a:t>
            </a:r>
            <a:r>
              <a:rPr sz="3000" u="heavy" spc="-80" dirty="0">
                <a:uFill>
                  <a:solidFill>
                    <a:srgbClr val="CED4D4"/>
                  </a:solidFill>
                </a:uFill>
                <a:latin typeface="Arial"/>
                <a:cs typeface="Arial"/>
              </a:rPr>
              <a:t> </a:t>
            </a:r>
            <a:r>
              <a:rPr sz="3000" u="heavy" dirty="0">
                <a:uFill>
                  <a:solidFill>
                    <a:srgbClr val="CED4D4"/>
                  </a:solidFill>
                </a:uFill>
                <a:latin typeface="Arial"/>
                <a:cs typeface="Arial"/>
              </a:rPr>
              <a:t>matrix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20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Linear </a:t>
            </a:r>
            <a:r>
              <a:rPr spc="-5" dirty="0"/>
              <a:t>Algebra</a:t>
            </a:r>
            <a:r>
              <a:rPr spc="-85" dirty="0"/>
              <a:t> </a:t>
            </a:r>
            <a:r>
              <a:rPr spc="-5" dirty="0"/>
              <a:t>Formulae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787" y="1883981"/>
            <a:ext cx="7972425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831850" indent="-459105"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"/>
                <a:cs typeface="Arial"/>
              </a:rPr>
              <a:t>Concise formulas written as products of  </a:t>
            </a:r>
            <a:r>
              <a:rPr sz="3000" dirty="0">
                <a:latin typeface="Arial"/>
                <a:cs typeface="Arial"/>
              </a:rPr>
              <a:t>matrices </a:t>
            </a:r>
            <a:r>
              <a:rPr sz="3000" spc="-5" dirty="0">
                <a:latin typeface="Arial"/>
                <a:cs typeface="Arial"/>
              </a:rPr>
              <a:t>provides great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power.</a:t>
            </a:r>
            <a:endParaRPr sz="3000" dirty="0">
              <a:latin typeface="Arial"/>
              <a:cs typeface="Arial"/>
            </a:endParaRPr>
          </a:p>
          <a:p>
            <a:pPr marL="471170" marR="5080" indent="-459105">
              <a:buChar char="●"/>
              <a:tabLst>
                <a:tab pos="471170" algn="l"/>
                <a:tab pos="471805" algn="l"/>
              </a:tabLst>
            </a:pPr>
            <a:r>
              <a:rPr lang="en-US" sz="3000" spc="-10" dirty="0">
                <a:latin typeface="Arial"/>
                <a:cs typeface="Arial"/>
              </a:rPr>
              <a:t>It </a:t>
            </a:r>
            <a:r>
              <a:rPr sz="3000" dirty="0">
                <a:latin typeface="Arial"/>
                <a:cs typeface="Arial"/>
              </a:rPr>
              <a:t>yields </a:t>
            </a:r>
            <a:r>
              <a:rPr sz="3000" spc="-5" dirty="0">
                <a:latin typeface="Arial"/>
                <a:cs typeface="Arial"/>
              </a:rPr>
              <a:t>elegant,</a:t>
            </a:r>
            <a:r>
              <a:rPr lang="en-US" sz="3000" spc="-5" dirty="0">
                <a:latin typeface="Arial"/>
                <a:cs typeface="Arial"/>
              </a:rPr>
              <a:t> concise, </a:t>
            </a:r>
            <a:r>
              <a:rPr sz="3000" spc="-5" dirty="0">
                <a:latin typeface="Arial"/>
                <a:cs typeface="Arial"/>
              </a:rPr>
              <a:t>mechanical ways  to </a:t>
            </a:r>
            <a:r>
              <a:rPr lang="en-US" sz="3000" spc="-5" dirty="0">
                <a:latin typeface="Arial"/>
                <a:cs typeface="Arial"/>
              </a:rPr>
              <a:t>express and </a:t>
            </a:r>
            <a:r>
              <a:rPr sz="3000" dirty="0">
                <a:latin typeface="Arial"/>
                <a:cs typeface="Arial"/>
              </a:rPr>
              <a:t>manipulate such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formulae.</a:t>
            </a:r>
            <a:endParaRPr sz="3000" dirty="0">
              <a:latin typeface="Arial"/>
              <a:cs typeface="Arial"/>
            </a:endParaRPr>
          </a:p>
          <a:p>
            <a:pPr marL="471170" marR="90170" indent="-459105"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Arial"/>
                <a:cs typeface="Arial"/>
              </a:rPr>
              <a:t>But </a:t>
            </a:r>
            <a:r>
              <a:rPr sz="3000" dirty="0">
                <a:latin typeface="Arial"/>
                <a:cs typeface="Arial"/>
              </a:rPr>
              <a:t>such strings </a:t>
            </a:r>
            <a:r>
              <a:rPr sz="3000" spc="-5" dirty="0">
                <a:latin typeface="Arial"/>
                <a:cs typeface="Arial"/>
              </a:rPr>
              <a:t>of operations </a:t>
            </a:r>
            <a:r>
              <a:rPr sz="3000" dirty="0">
                <a:latin typeface="Arial"/>
                <a:cs typeface="Arial"/>
              </a:rPr>
              <a:t>can, I </a:t>
            </a:r>
            <a:r>
              <a:rPr sz="3000" spc="-5" dirty="0">
                <a:latin typeface="Arial"/>
                <a:cs typeface="Arial"/>
              </a:rPr>
              <a:t>find,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be  difficult to interpret and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understand.</a:t>
            </a:r>
            <a:endParaRPr sz="30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FDE6D4-B329-9748-B607-660C3D0040FA}"/>
                  </a:ext>
                </a:extLst>
              </p:cNvPr>
              <p:cNvSpPr txBox="1"/>
              <p:nvPr/>
            </p:nvSpPr>
            <p:spPr>
              <a:xfrm>
                <a:off x="2971800" y="5200477"/>
                <a:ext cx="1676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𝛽</m:t>
                      </m:r>
                    </m:oMath>
                  </m:oMathPara>
                </a14:m>
                <a:endParaRPr lang="en-US" sz="2800" b="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FDE6D4-B329-9748-B607-660C3D004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200477"/>
                <a:ext cx="1676400" cy="430887"/>
              </a:xfrm>
              <a:prstGeom prst="rect">
                <a:avLst/>
              </a:prstGeom>
              <a:blipFill>
                <a:blip r:embed="rId2"/>
                <a:stretch>
                  <a:fillRect t="-571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E50047-1930-EE49-B06C-3B991CCE9378}"/>
                  </a:ext>
                </a:extLst>
              </p:cNvPr>
              <p:cNvSpPr txBox="1"/>
              <p:nvPr/>
            </p:nvSpPr>
            <p:spPr>
              <a:xfrm>
                <a:off x="2552699" y="5722061"/>
                <a:ext cx="40386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⊤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𝑌</m:t>
                      </m:r>
                    </m:oMath>
                  </m:oMathPara>
                </a14:m>
                <a:endParaRPr lang="en-US" sz="2800" b="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E50047-1930-EE49-B06C-3B991CCE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99" y="5722061"/>
                <a:ext cx="4038600" cy="430887"/>
              </a:xfrm>
              <a:prstGeom prst="rect">
                <a:avLst/>
              </a:prstGeom>
              <a:blipFill>
                <a:blip r:embed="rId3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53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Points </a:t>
            </a:r>
            <a:r>
              <a:rPr spc="-5" dirty="0"/>
              <a:t>vs.</a:t>
            </a:r>
            <a:r>
              <a:rPr spc="-90" dirty="0"/>
              <a:t> </a:t>
            </a:r>
            <a:r>
              <a:rPr spc="-5" dirty="0"/>
              <a:t>Vectors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628650" y="1968062"/>
            <a:ext cx="8229600" cy="26325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0" marR="5080" indent="0">
              <a:spcBef>
                <a:spcPts val="100"/>
              </a:spcBef>
              <a:buNone/>
            </a:pPr>
            <a:r>
              <a:rPr spc="-10" dirty="0"/>
              <a:t>Points </a:t>
            </a:r>
            <a:r>
              <a:rPr spc="-5" dirty="0"/>
              <a:t>in </a:t>
            </a:r>
            <a:r>
              <a:rPr i="1" dirty="0">
                <a:latin typeface="Arial"/>
                <a:cs typeface="Arial"/>
              </a:rPr>
              <a:t>d </a:t>
            </a:r>
            <a:r>
              <a:rPr spc="-5" dirty="0"/>
              <a:t>dimensions </a:t>
            </a:r>
            <a:r>
              <a:rPr dirty="0"/>
              <a:t>can </a:t>
            </a:r>
            <a:r>
              <a:rPr spc="-5" dirty="0"/>
              <a:t>be </a:t>
            </a:r>
            <a:r>
              <a:rPr dirty="0"/>
              <a:t>represented </a:t>
            </a:r>
            <a:r>
              <a:rPr spc="-5" dirty="0"/>
              <a:t>as  unit </a:t>
            </a:r>
            <a:r>
              <a:rPr dirty="0"/>
              <a:t>vectors (points </a:t>
            </a:r>
            <a:r>
              <a:rPr spc="-5" dirty="0"/>
              <a:t>on the </a:t>
            </a:r>
            <a:r>
              <a:rPr dirty="0"/>
              <a:t>sphere), </a:t>
            </a:r>
            <a:r>
              <a:rPr spc="-5" dirty="0"/>
              <a:t>plus their  </a:t>
            </a:r>
            <a:r>
              <a:rPr dirty="0"/>
              <a:t>magnitudes.</a:t>
            </a:r>
          </a:p>
          <a:p>
            <a:pPr marL="12700" marR="2089785">
              <a:lnSpc>
                <a:spcPts val="2850"/>
              </a:lnSpc>
              <a:spcBef>
                <a:spcPts val="1614"/>
              </a:spcBef>
            </a:pPr>
            <a:r>
              <a:rPr sz="2400" spc="-5" dirty="0"/>
              <a:t>Distances between points become angles  between </a:t>
            </a:r>
            <a:r>
              <a:rPr sz="2400" dirty="0"/>
              <a:t>vectors, </a:t>
            </a:r>
            <a:r>
              <a:rPr sz="2400" spc="-5" dirty="0"/>
              <a:t>for purposes of  </a:t>
            </a:r>
            <a:r>
              <a:rPr sz="2400" dirty="0"/>
              <a:t>comparison.</a:t>
            </a:r>
          </a:p>
          <a:p>
            <a:pPr marL="12700" marR="2246630">
              <a:lnSpc>
                <a:spcPts val="2850"/>
              </a:lnSpc>
            </a:pPr>
            <a:r>
              <a:rPr sz="2400" spc="-5" dirty="0"/>
              <a:t>Ignoring </a:t>
            </a:r>
            <a:r>
              <a:rPr sz="2400" dirty="0"/>
              <a:t>magnitudes </a:t>
            </a:r>
            <a:r>
              <a:rPr sz="2400" spc="-5" dirty="0"/>
              <a:t>is </a:t>
            </a:r>
            <a:r>
              <a:rPr sz="2400" dirty="0"/>
              <a:t>a </a:t>
            </a:r>
            <a:r>
              <a:rPr sz="2400" spc="-5" dirty="0"/>
              <a:t>form of</a:t>
            </a:r>
            <a:r>
              <a:rPr sz="2400" spc="-105" dirty="0"/>
              <a:t> </a:t>
            </a:r>
            <a:r>
              <a:rPr sz="2400" dirty="0"/>
              <a:t>scaling,  making </a:t>
            </a:r>
            <a:r>
              <a:rPr sz="2400" spc="-5" dirty="0"/>
              <a:t>all points directly</a:t>
            </a:r>
            <a:r>
              <a:rPr sz="2400" spc="-50" dirty="0"/>
              <a:t> </a:t>
            </a:r>
            <a:r>
              <a:rPr sz="2400" dirty="0"/>
              <a:t>comparable.</a:t>
            </a:r>
          </a:p>
        </p:txBody>
      </p:sp>
      <p:sp>
        <p:nvSpPr>
          <p:cNvPr id="3" name="object 3"/>
          <p:cNvSpPr/>
          <p:nvPr/>
        </p:nvSpPr>
        <p:spPr>
          <a:xfrm>
            <a:off x="6430120" y="3371474"/>
            <a:ext cx="2081894" cy="2206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847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19D8-03EE-2CC0-4B9E-142DED0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36F751-71C8-E7BB-97D5-3BFFFAF4D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6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19D8-03EE-2CC0-4B9E-142DED0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2CCB9-0211-7DC4-9BF3-7265A061D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690689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9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Angles </a:t>
            </a:r>
            <a:r>
              <a:rPr spc="-10" dirty="0"/>
              <a:t>between</a:t>
            </a:r>
            <a:r>
              <a:rPr spc="-90" dirty="0"/>
              <a:t> </a:t>
            </a:r>
            <a:r>
              <a:rPr spc="-5" dirty="0"/>
              <a:t>Vectors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582550" y="2243940"/>
            <a:ext cx="4160520" cy="1936750"/>
            <a:chOff x="4582550" y="1386690"/>
            <a:chExt cx="4160520" cy="1936750"/>
          </a:xfrm>
        </p:grpSpPr>
        <p:sp>
          <p:nvSpPr>
            <p:cNvPr id="5" name="object 5"/>
            <p:cNvSpPr/>
            <p:nvPr/>
          </p:nvSpPr>
          <p:spPr>
            <a:xfrm>
              <a:off x="4582550" y="1437275"/>
              <a:ext cx="1872174" cy="5520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22048" y="1386690"/>
              <a:ext cx="2420475" cy="19363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7525" y="2133600"/>
            <a:ext cx="8169275" cy="3834383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spcBef>
                <a:spcPts val="880"/>
              </a:spcBef>
            </a:pPr>
            <a:r>
              <a:rPr sz="3000" spc="-5" dirty="0">
                <a:latin typeface="Arial"/>
                <a:cs typeface="Arial"/>
              </a:rPr>
              <a:t>To </a:t>
            </a:r>
            <a:r>
              <a:rPr sz="3000" dirty="0">
                <a:latin typeface="Arial"/>
                <a:cs typeface="Arial"/>
              </a:rPr>
              <a:t>compute </a:t>
            </a:r>
            <a:r>
              <a:rPr sz="3000" spc="-5" dirty="0">
                <a:latin typeface="Arial"/>
                <a:cs typeface="Arial"/>
              </a:rPr>
              <a:t>angle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AB:</a:t>
            </a:r>
            <a:endParaRPr sz="3000" dirty="0">
              <a:latin typeface="Arial"/>
              <a:cs typeface="Arial"/>
            </a:endParaRPr>
          </a:p>
          <a:p>
            <a:pPr marL="12700">
              <a:spcBef>
                <a:spcPts val="625"/>
              </a:spcBef>
            </a:pPr>
            <a:r>
              <a:rPr sz="2400" spc="-5" dirty="0">
                <a:latin typeface="Arial"/>
                <a:cs typeface="Arial"/>
              </a:rPr>
              <a:t>Cos(0)=1, Cos(Pi/2)=0,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Cos(Pi)=-1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3450" dirty="0">
              <a:latin typeface="Arial"/>
              <a:cs typeface="Arial"/>
            </a:endParaRPr>
          </a:p>
          <a:p>
            <a:pPr marL="12700"/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Scores like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correlation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coefficients: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57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Cos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correlation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mean zero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variables!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3450" dirty="0">
              <a:latin typeface="Arial"/>
              <a:cs typeface="Arial"/>
            </a:endParaRPr>
          </a:p>
          <a:p>
            <a:pPr marL="12700" marR="5080">
              <a:tabLst>
                <a:tab pos="8155940" algn="l"/>
              </a:tabLst>
            </a:pPr>
            <a:r>
              <a:rPr sz="3000" spc="-5" dirty="0">
                <a:latin typeface="Arial"/>
                <a:cs typeface="Arial"/>
              </a:rPr>
              <a:t>For unit </a:t>
            </a:r>
            <a:r>
              <a:rPr sz="3000" dirty="0">
                <a:latin typeface="Arial"/>
                <a:cs typeface="Arial"/>
              </a:rPr>
              <a:t>vectors, </a:t>
            </a:r>
            <a:r>
              <a:rPr sz="3000" spc="-5" dirty="0">
                <a:latin typeface="Arial"/>
                <a:cs typeface="Arial"/>
              </a:rPr>
              <a:t>||A||=||B||=1, </a:t>
            </a:r>
            <a:r>
              <a:rPr sz="3000" dirty="0">
                <a:latin typeface="Arial"/>
                <a:cs typeface="Arial"/>
              </a:rPr>
              <a:t>so </a:t>
            </a:r>
            <a:r>
              <a:rPr sz="3000" spc="-5" dirty="0">
                <a:latin typeface="Arial"/>
                <a:cs typeface="Arial"/>
              </a:rPr>
              <a:t>the angle  </a:t>
            </a:r>
            <a:r>
              <a:rPr sz="3000" u="heavy" spc="-5" dirty="0">
                <a:uFill>
                  <a:solidFill>
                    <a:srgbClr val="CED4D4"/>
                  </a:solidFill>
                </a:uFill>
                <a:latin typeface="Arial"/>
                <a:cs typeface="Arial"/>
              </a:rPr>
              <a:t>between </a:t>
            </a:r>
            <a:r>
              <a:rPr sz="3000" u="heavy" dirty="0">
                <a:uFill>
                  <a:solidFill>
                    <a:srgbClr val="CED4D4"/>
                  </a:solidFill>
                </a:uFill>
                <a:latin typeface="Arial"/>
                <a:cs typeface="Arial"/>
              </a:rPr>
              <a:t>A </a:t>
            </a:r>
            <a:r>
              <a:rPr sz="3000" u="heavy" spc="-5" dirty="0">
                <a:uFill>
                  <a:solidFill>
                    <a:srgbClr val="CED4D4"/>
                  </a:solidFill>
                </a:uFill>
                <a:latin typeface="Arial"/>
                <a:cs typeface="Arial"/>
              </a:rPr>
              <a:t>and </a:t>
            </a:r>
            <a:r>
              <a:rPr sz="3000" u="heavy" dirty="0">
                <a:uFill>
                  <a:solidFill>
                    <a:srgbClr val="CED4D4"/>
                  </a:solidFill>
                </a:uFill>
                <a:latin typeface="Arial"/>
                <a:cs typeface="Arial"/>
              </a:rPr>
              <a:t>B </a:t>
            </a:r>
            <a:r>
              <a:rPr sz="3000" u="heavy" spc="-5" dirty="0">
                <a:uFill>
                  <a:solidFill>
                    <a:srgbClr val="CED4D4"/>
                  </a:solidFill>
                </a:uFill>
                <a:latin typeface="Arial"/>
                <a:cs typeface="Arial"/>
              </a:rPr>
              <a:t>is defined by the dot</a:t>
            </a:r>
            <a:r>
              <a:rPr sz="3000" u="heavy" spc="-90" dirty="0">
                <a:uFill>
                  <a:solidFill>
                    <a:srgbClr val="CED4D4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uFill>
                  <a:solidFill>
                    <a:srgbClr val="CED4D4"/>
                  </a:solidFill>
                </a:uFill>
                <a:latin typeface="Arial"/>
                <a:cs typeface="Arial"/>
              </a:rPr>
              <a:t>product.	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46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8901" y="2067910"/>
            <a:ext cx="6330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We use images to </a:t>
            </a:r>
            <a:r>
              <a:rPr sz="3000" dirty="0">
                <a:latin typeface="Arial"/>
                <a:cs typeface="Arial"/>
              </a:rPr>
              <a:t>represent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matrices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4226" y="2725927"/>
            <a:ext cx="2933699" cy="2933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90287" y="2721151"/>
            <a:ext cx="2943224" cy="2943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D83FD4B-AF4C-B843-92C6-1D7C214E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Matrix Operations</a:t>
            </a:r>
          </a:p>
        </p:txBody>
      </p:sp>
    </p:spTree>
    <p:extLst>
      <p:ext uri="{BB962C8B-B14F-4D97-AF65-F5344CB8AC3E}">
        <p14:creationId xmlns:p14="http://schemas.microsoft.com/office/powerpoint/2010/main" val="46057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Matrix and </a:t>
            </a:r>
            <a:r>
              <a:rPr spc="-10" dirty="0"/>
              <a:t>its</a:t>
            </a:r>
            <a:r>
              <a:rPr spc="-95" dirty="0"/>
              <a:t> </a:t>
            </a:r>
            <a:r>
              <a:rPr spc="-5" dirty="0"/>
              <a:t>Transpose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628650" y="1927659"/>
                <a:ext cx="6961505" cy="757900"/>
              </a:xfrm>
              <a:prstGeom prst="rect">
                <a:avLst/>
              </a:prstGeom>
            </p:spPr>
            <p:txBody>
              <a:bodyPr vert="horz" wrap="square" lIns="0" tIns="27940" rIns="0" bIns="0" rtlCol="0">
                <a:spAutoFit/>
              </a:bodyPr>
              <a:lstStyle/>
              <a:p>
                <a:pPr marL="12700" marR="5080">
                  <a:lnSpc>
                    <a:spcPts val="2850"/>
                  </a:lnSpc>
                  <a:spcBef>
                    <a:spcPts val="220"/>
                  </a:spcBef>
                </a:pPr>
                <a:r>
                  <a:rPr lang="en-US" sz="2400" spc="-5" dirty="0">
                    <a:latin typeface="Arial"/>
                    <a:cs typeface="Arial"/>
                  </a:rPr>
                  <a:t>The transpose of </a:t>
                </a:r>
                <a:r>
                  <a:rPr lang="en-US" sz="2400" dirty="0">
                    <a:latin typeface="Arial"/>
                    <a:cs typeface="Arial"/>
                  </a:rPr>
                  <a:t>a matrix M </a:t>
                </a:r>
                <a:r>
                  <a:rPr lang="en-US" sz="2400" spc="-5" dirty="0">
                    <a:latin typeface="Arial"/>
                    <a:cs typeface="Arial"/>
                  </a:rPr>
                  <a:t>interchanges </a:t>
                </a:r>
                <a:r>
                  <a:rPr lang="en-US" sz="2400" dirty="0">
                    <a:latin typeface="Arial"/>
                    <a:cs typeface="Arial"/>
                  </a:rPr>
                  <a:t>rows</a:t>
                </a:r>
                <a:r>
                  <a:rPr lang="en-US" sz="2400" spc="-110" dirty="0">
                    <a:latin typeface="Arial"/>
                    <a:cs typeface="Arial"/>
                  </a:rPr>
                  <a:t> </a:t>
                </a:r>
                <a:r>
                  <a:rPr lang="en-US" sz="2400" spc="-5" dirty="0">
                    <a:latin typeface="Arial"/>
                    <a:cs typeface="Arial"/>
                  </a:rPr>
                  <a:t>and  </a:t>
                </a:r>
                <a:r>
                  <a:rPr lang="en-US" sz="2400" dirty="0">
                    <a:latin typeface="Arial"/>
                    <a:cs typeface="Arial"/>
                  </a:rPr>
                  <a:t>columns, </a:t>
                </a:r>
                <a:r>
                  <a:rPr lang="en-US" sz="2400" spc="-5" dirty="0">
                    <a:latin typeface="Arial"/>
                    <a:cs typeface="Arial"/>
                  </a:rPr>
                  <a:t>turning an a</a:t>
                </a:r>
                <a14:m>
                  <m:oMath xmlns:m="http://schemas.openxmlformats.org/officeDocument/2006/math">
                    <m:r>
                      <a:rPr lang="en-US" sz="2400" b="0" i="1" spc="-5" smtClean="0">
                        <a:latin typeface="Cambria Math" panose="02040503050406030204" pitchFamily="18" charset="0"/>
                        <a:cs typeface="Arial"/>
                      </a:rPr>
                      <m:t>×</m:t>
                    </m:r>
                  </m:oMath>
                </a14:m>
                <a:r>
                  <a:rPr lang="en-US" sz="2400" spc="-5" dirty="0">
                    <a:latin typeface="Arial"/>
                    <a:cs typeface="Arial"/>
                  </a:rPr>
                  <a:t>b </a:t>
                </a:r>
                <a:r>
                  <a:rPr lang="en-US" sz="2400" dirty="0">
                    <a:latin typeface="Arial"/>
                    <a:cs typeface="Arial"/>
                  </a:rPr>
                  <a:t>matrix </a:t>
                </a:r>
                <a:r>
                  <a:rPr lang="en-US" sz="2400" spc="-5" dirty="0">
                    <a:latin typeface="Arial"/>
                    <a:cs typeface="Arial"/>
                  </a:rPr>
                  <a:t>to </a:t>
                </a:r>
                <a:r>
                  <a:rPr lang="en-US" sz="2400" dirty="0">
                    <a:latin typeface="Arial"/>
                    <a:cs typeface="Arial"/>
                  </a:rPr>
                  <a:t>a b</a:t>
                </a:r>
                <a:r>
                  <a:rPr lang="en-US" sz="2400" spc="-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5">
                        <a:latin typeface="Cambria Math" panose="02040503050406030204" pitchFamily="18" charset="0"/>
                        <a:cs typeface="Arial"/>
                      </a:rPr>
                      <m:t>× </m:t>
                    </m:r>
                  </m:oMath>
                </a14:m>
                <a:r>
                  <a:rPr lang="en-US" sz="2400" spc="-5" dirty="0">
                    <a:latin typeface="Arial"/>
                    <a:cs typeface="Arial"/>
                  </a:rPr>
                  <a:t>a</a:t>
                </a:r>
                <a:r>
                  <a:rPr lang="en-US" sz="2400" spc="-7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matrix.</a:t>
                </a:r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27659"/>
                <a:ext cx="6961505" cy="757900"/>
              </a:xfrm>
              <a:prstGeom prst="rect">
                <a:avLst/>
              </a:prstGeom>
              <a:blipFill>
                <a:blip r:embed="rId2"/>
                <a:stretch>
                  <a:fillRect l="-2368" t="-9836" r="-4554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6539150" y="4495534"/>
            <a:ext cx="208407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latin typeface="Arial"/>
                <a:cs typeface="Arial"/>
              </a:rPr>
              <a:t>Note that </a:t>
            </a:r>
            <a:r>
              <a:rPr dirty="0">
                <a:latin typeface="Arial"/>
                <a:cs typeface="Arial"/>
              </a:rPr>
              <a:t>colors </a:t>
            </a:r>
            <a:r>
              <a:rPr spc="-5" dirty="0">
                <a:latin typeface="Arial"/>
                <a:cs typeface="Arial"/>
              </a:rPr>
              <a:t>get  </a:t>
            </a:r>
            <a:r>
              <a:rPr dirty="0">
                <a:latin typeface="Arial"/>
                <a:cs typeface="Arial"/>
              </a:rPr>
              <a:t>rescaled </a:t>
            </a:r>
            <a:r>
              <a:rPr spc="-5" dirty="0">
                <a:latin typeface="Arial"/>
                <a:cs typeface="Arial"/>
              </a:rPr>
              <a:t>when  </a:t>
            </a:r>
            <a:r>
              <a:rPr dirty="0">
                <a:latin typeface="Arial"/>
                <a:cs typeface="Arial"/>
              </a:rPr>
              <a:t>magnitudes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change.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250" y="3230451"/>
            <a:ext cx="2763574" cy="2763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5150" y="3226230"/>
            <a:ext cx="2763574" cy="2772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15851" y="3430989"/>
            <a:ext cx="1619249" cy="523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858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74B113B-3F68-42AD-8D2C-08183B3F485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71" y="3293843"/>
            <a:ext cx="3702340" cy="655681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8929">
              <a:spcBef>
                <a:spcPts val="70"/>
              </a:spcBef>
            </a:pPr>
            <a:r>
              <a:rPr sz="5625" spc="14" dirty="0"/>
              <a:t>Matrix</a:t>
            </a:r>
            <a:r>
              <a:rPr sz="5625" spc="468" dirty="0"/>
              <a:t> </a:t>
            </a:r>
            <a:r>
              <a:rPr sz="5625" spc="-116" dirty="0"/>
              <a:t>Transpose</a:t>
            </a:r>
            <a:endParaRPr sz="5625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4294967295"/>
          </p:nvPr>
        </p:nvSpPr>
        <p:spPr>
          <a:xfrm>
            <a:off x="7899400" y="9345613"/>
            <a:ext cx="124460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spcBef>
                <a:spcPts val="148"/>
              </a:spcBef>
            </a:pPr>
            <a:r>
              <a:rPr lang="en-US" spc="-15"/>
              <a:t>(Goodfellow</a:t>
            </a:r>
            <a:r>
              <a:rPr lang="en-US" spc="40"/>
              <a:t> </a:t>
            </a:r>
            <a:r>
              <a:rPr lang="en-US" spc="-40"/>
              <a:t>2016)</a:t>
            </a:r>
            <a:endParaRPr spc="-28" dirty="0"/>
          </a:p>
        </p:txBody>
      </p:sp>
      <p:grpSp>
        <p:nvGrpSpPr>
          <p:cNvPr id="3" name="object 3"/>
          <p:cNvGrpSpPr/>
          <p:nvPr/>
        </p:nvGrpSpPr>
        <p:grpSpPr>
          <a:xfrm>
            <a:off x="2696766" y="2743297"/>
            <a:ext cx="1005929" cy="849660"/>
            <a:chOff x="3802379" y="3758629"/>
            <a:chExt cx="1430655" cy="1208405"/>
          </a:xfrm>
        </p:grpSpPr>
        <p:sp>
          <p:nvSpPr>
            <p:cNvPr id="4" name="object 4"/>
            <p:cNvSpPr/>
            <p:nvPr/>
          </p:nvSpPr>
          <p:spPr>
            <a:xfrm>
              <a:off x="3817937" y="3774187"/>
              <a:ext cx="1251585" cy="1177290"/>
            </a:xfrm>
            <a:custGeom>
              <a:avLst/>
              <a:gdLst/>
              <a:ahLst/>
              <a:cxnLst/>
              <a:rect l="l" t="t" r="r" b="b"/>
              <a:pathLst>
                <a:path w="1251585" h="1177289">
                  <a:moveTo>
                    <a:pt x="601379" y="1176804"/>
                  </a:moveTo>
                  <a:lnTo>
                    <a:pt x="562340" y="1148417"/>
                  </a:lnTo>
                  <a:lnTo>
                    <a:pt x="520289" y="1120663"/>
                  </a:lnTo>
                  <a:lnTo>
                    <a:pt x="475920" y="1093395"/>
                  </a:lnTo>
                  <a:lnTo>
                    <a:pt x="429928" y="1066468"/>
                  </a:lnTo>
                  <a:lnTo>
                    <a:pt x="383009" y="1039734"/>
                  </a:lnTo>
                  <a:lnTo>
                    <a:pt x="335858" y="1013049"/>
                  </a:lnTo>
                  <a:lnTo>
                    <a:pt x="289170" y="986266"/>
                  </a:lnTo>
                  <a:lnTo>
                    <a:pt x="243640" y="959240"/>
                  </a:lnTo>
                  <a:lnTo>
                    <a:pt x="199963" y="931824"/>
                  </a:lnTo>
                  <a:lnTo>
                    <a:pt x="158834" y="903872"/>
                  </a:lnTo>
                  <a:lnTo>
                    <a:pt x="120949" y="875239"/>
                  </a:lnTo>
                  <a:lnTo>
                    <a:pt x="87003" y="845778"/>
                  </a:lnTo>
                  <a:lnTo>
                    <a:pt x="57690" y="815344"/>
                  </a:lnTo>
                  <a:lnTo>
                    <a:pt x="33706" y="783790"/>
                  </a:lnTo>
                  <a:lnTo>
                    <a:pt x="4505" y="716740"/>
                  </a:lnTo>
                  <a:lnTo>
                    <a:pt x="0" y="679706"/>
                  </a:lnTo>
                  <a:lnTo>
                    <a:pt x="1438" y="639018"/>
                  </a:lnTo>
                  <a:lnTo>
                    <a:pt x="8304" y="595339"/>
                  </a:lnTo>
                  <a:lnTo>
                    <a:pt x="20081" y="549332"/>
                  </a:lnTo>
                  <a:lnTo>
                    <a:pt x="36253" y="501661"/>
                  </a:lnTo>
                  <a:lnTo>
                    <a:pt x="56305" y="452988"/>
                  </a:lnTo>
                  <a:lnTo>
                    <a:pt x="79718" y="403979"/>
                  </a:lnTo>
                  <a:lnTo>
                    <a:pt x="105978" y="355295"/>
                  </a:lnTo>
                  <a:lnTo>
                    <a:pt x="134568" y="307601"/>
                  </a:lnTo>
                  <a:lnTo>
                    <a:pt x="164971" y="261560"/>
                  </a:lnTo>
                  <a:lnTo>
                    <a:pt x="196672" y="217835"/>
                  </a:lnTo>
                  <a:lnTo>
                    <a:pt x="229154" y="177089"/>
                  </a:lnTo>
                  <a:lnTo>
                    <a:pt x="261900" y="139987"/>
                  </a:lnTo>
                  <a:lnTo>
                    <a:pt x="294395" y="107191"/>
                  </a:lnTo>
                  <a:lnTo>
                    <a:pt x="326123" y="79366"/>
                  </a:lnTo>
                  <a:lnTo>
                    <a:pt x="394734" y="36196"/>
                  </a:lnTo>
                  <a:lnTo>
                    <a:pt x="435979" y="20244"/>
                  </a:lnTo>
                  <a:lnTo>
                    <a:pt x="479811" y="9064"/>
                  </a:lnTo>
                  <a:lnTo>
                    <a:pt x="525742" y="2400"/>
                  </a:lnTo>
                  <a:lnTo>
                    <a:pt x="573280" y="0"/>
                  </a:lnTo>
                  <a:lnTo>
                    <a:pt x="621937" y="1607"/>
                  </a:lnTo>
                  <a:lnTo>
                    <a:pt x="671223" y="6968"/>
                  </a:lnTo>
                  <a:lnTo>
                    <a:pt x="720648" y="15830"/>
                  </a:lnTo>
                  <a:lnTo>
                    <a:pt x="769723" y="27936"/>
                  </a:lnTo>
                  <a:lnTo>
                    <a:pt x="817958" y="43034"/>
                  </a:lnTo>
                  <a:lnTo>
                    <a:pt x="864862" y="60869"/>
                  </a:lnTo>
                  <a:lnTo>
                    <a:pt x="909948" y="81186"/>
                  </a:lnTo>
                  <a:lnTo>
                    <a:pt x="952725" y="103731"/>
                  </a:lnTo>
                  <a:lnTo>
                    <a:pt x="988621" y="126720"/>
                  </a:lnTo>
                  <a:lnTo>
                    <a:pt x="1023582" y="153972"/>
                  </a:lnTo>
                  <a:lnTo>
                    <a:pt x="1057712" y="185007"/>
                  </a:lnTo>
                  <a:lnTo>
                    <a:pt x="1091117" y="219343"/>
                  </a:lnTo>
                  <a:lnTo>
                    <a:pt x="1123903" y="256501"/>
                  </a:lnTo>
                  <a:lnTo>
                    <a:pt x="1156176" y="295999"/>
                  </a:lnTo>
                  <a:lnTo>
                    <a:pt x="1188039" y="337357"/>
                  </a:lnTo>
                  <a:lnTo>
                    <a:pt x="1219600" y="380095"/>
                  </a:lnTo>
                  <a:lnTo>
                    <a:pt x="1250963" y="423731"/>
                  </a:lnTo>
                </a:path>
              </a:pathLst>
            </a:custGeom>
            <a:ln w="310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994003" y="4142250"/>
              <a:ext cx="223520" cy="255270"/>
            </a:xfrm>
            <a:custGeom>
              <a:avLst/>
              <a:gdLst/>
              <a:ahLst/>
              <a:cxnLst/>
              <a:rect l="l" t="t" r="r" b="b"/>
              <a:pathLst>
                <a:path w="223520" h="255270">
                  <a:moveTo>
                    <a:pt x="149660" y="0"/>
                  </a:moveTo>
                  <a:lnTo>
                    <a:pt x="0" y="111158"/>
                  </a:lnTo>
                  <a:lnTo>
                    <a:pt x="223282" y="254803"/>
                  </a:lnTo>
                  <a:lnTo>
                    <a:pt x="1496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4994004" y="4142251"/>
              <a:ext cx="223520" cy="255270"/>
            </a:xfrm>
            <a:custGeom>
              <a:avLst/>
              <a:gdLst/>
              <a:ahLst/>
              <a:cxnLst/>
              <a:rect l="l" t="t" r="r" b="b"/>
              <a:pathLst>
                <a:path w="223520" h="255270">
                  <a:moveTo>
                    <a:pt x="223282" y="254803"/>
                  </a:moveTo>
                  <a:lnTo>
                    <a:pt x="149663" y="0"/>
                  </a:lnTo>
                  <a:lnTo>
                    <a:pt x="0" y="111157"/>
                  </a:lnTo>
                  <a:lnTo>
                    <a:pt x="223282" y="254803"/>
                  </a:lnTo>
                  <a:close/>
                </a:path>
              </a:pathLst>
            </a:custGeom>
            <a:ln w="31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1" name="object 21"/>
          <p:cNvSpPr/>
          <p:nvPr/>
        </p:nvSpPr>
        <p:spPr>
          <a:xfrm>
            <a:off x="3147715" y="3330209"/>
            <a:ext cx="880021" cy="353135"/>
          </a:xfrm>
          <a:custGeom>
            <a:avLst/>
            <a:gdLst/>
            <a:ahLst/>
            <a:cxnLst/>
            <a:rect l="l" t="t" r="r" b="b"/>
            <a:pathLst>
              <a:path w="1430654" h="551814">
                <a:moveTo>
                  <a:pt x="1430101" y="551295"/>
                </a:moveTo>
                <a:lnTo>
                  <a:pt x="0" y="0"/>
                </a:lnTo>
              </a:path>
            </a:pathLst>
          </a:custGeom>
          <a:ln w="310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2"/>
          <p:cNvSpPr txBox="1"/>
          <p:nvPr/>
        </p:nvSpPr>
        <p:spPr>
          <a:xfrm>
            <a:off x="345785" y="4247985"/>
            <a:ext cx="8421588" cy="524091"/>
          </a:xfrm>
          <a:prstGeom prst="rect">
            <a:avLst/>
          </a:prstGeom>
        </p:spPr>
        <p:txBody>
          <a:bodyPr vert="horz" wrap="square" lIns="0" tIns="8037" rIns="0" bIns="0" rtlCol="0">
            <a:spAutoFit/>
          </a:bodyPr>
          <a:lstStyle/>
          <a:p>
            <a:pPr marL="8929" marR="3572">
              <a:lnSpc>
                <a:spcPct val="101499"/>
              </a:lnSpc>
              <a:spcBef>
                <a:spcPts val="63"/>
              </a:spcBef>
            </a:pPr>
            <a:r>
              <a:rPr sz="1687" spc="18" dirty="0">
                <a:latin typeface="cmr10"/>
                <a:cs typeface="cmr10"/>
              </a:rPr>
              <a:t>Figure</a:t>
            </a:r>
            <a:r>
              <a:rPr sz="1687" spc="11" dirty="0">
                <a:latin typeface="cmr10"/>
                <a:cs typeface="cmr10"/>
              </a:rPr>
              <a:t> </a:t>
            </a:r>
            <a:r>
              <a:rPr sz="1687" spc="14" dirty="0">
                <a:latin typeface="cmr10"/>
                <a:cs typeface="cmr10"/>
              </a:rPr>
              <a:t>2.1:</a:t>
            </a:r>
            <a:r>
              <a:rPr sz="1687" spc="200" dirty="0">
                <a:latin typeface="cmr10"/>
                <a:cs typeface="cmr10"/>
              </a:rPr>
              <a:t> </a:t>
            </a:r>
            <a:r>
              <a:rPr sz="1687" spc="21" dirty="0">
                <a:latin typeface="cmr10"/>
                <a:cs typeface="cmr10"/>
              </a:rPr>
              <a:t>The</a:t>
            </a:r>
            <a:r>
              <a:rPr sz="1687" spc="11" dirty="0">
                <a:latin typeface="cmr10"/>
                <a:cs typeface="cmr10"/>
              </a:rPr>
              <a:t> </a:t>
            </a:r>
            <a:r>
              <a:rPr sz="1687" spc="21" dirty="0">
                <a:latin typeface="cmr10"/>
                <a:cs typeface="cmr10"/>
              </a:rPr>
              <a:t>transpose</a:t>
            </a:r>
            <a:r>
              <a:rPr sz="1687" spc="11" dirty="0">
                <a:latin typeface="cmr10"/>
                <a:cs typeface="cmr10"/>
              </a:rPr>
              <a:t> </a:t>
            </a:r>
            <a:r>
              <a:rPr sz="1687" spc="14" dirty="0">
                <a:latin typeface="cmr10"/>
                <a:cs typeface="cmr10"/>
              </a:rPr>
              <a:t>of </a:t>
            </a:r>
            <a:r>
              <a:rPr sz="1687" spc="18" dirty="0">
                <a:latin typeface="cmr10"/>
                <a:cs typeface="cmr10"/>
              </a:rPr>
              <a:t>the</a:t>
            </a:r>
            <a:r>
              <a:rPr sz="1687" spc="11" dirty="0">
                <a:latin typeface="cmr10"/>
                <a:cs typeface="cmr10"/>
              </a:rPr>
              <a:t> </a:t>
            </a:r>
            <a:r>
              <a:rPr sz="1687" spc="18" dirty="0">
                <a:latin typeface="cmr10"/>
                <a:cs typeface="cmr10"/>
              </a:rPr>
              <a:t>matrix</a:t>
            </a:r>
            <a:r>
              <a:rPr sz="1687" spc="7" dirty="0">
                <a:latin typeface="cmr10"/>
                <a:cs typeface="cmr10"/>
              </a:rPr>
              <a:t> </a:t>
            </a:r>
            <a:r>
              <a:rPr sz="1687" spc="18" dirty="0">
                <a:latin typeface="cmr10"/>
                <a:cs typeface="cmr10"/>
              </a:rPr>
              <a:t>can</a:t>
            </a:r>
            <a:r>
              <a:rPr sz="1687" spc="11" dirty="0">
                <a:latin typeface="cmr10"/>
                <a:cs typeface="cmr10"/>
              </a:rPr>
              <a:t> </a:t>
            </a:r>
            <a:r>
              <a:rPr sz="1687" spc="42" dirty="0">
                <a:latin typeface="cmr10"/>
                <a:cs typeface="cmr10"/>
              </a:rPr>
              <a:t>be</a:t>
            </a:r>
            <a:r>
              <a:rPr sz="1687" spc="11" dirty="0">
                <a:latin typeface="cmr10"/>
                <a:cs typeface="cmr10"/>
              </a:rPr>
              <a:t> thought </a:t>
            </a:r>
            <a:r>
              <a:rPr sz="1687" spc="14" dirty="0">
                <a:latin typeface="cmr10"/>
                <a:cs typeface="cmr10"/>
              </a:rPr>
              <a:t>of</a:t>
            </a:r>
            <a:r>
              <a:rPr sz="1687" spc="11" dirty="0">
                <a:latin typeface="cmr10"/>
                <a:cs typeface="cmr10"/>
              </a:rPr>
              <a:t> </a:t>
            </a:r>
            <a:r>
              <a:rPr sz="1687" spc="14" dirty="0">
                <a:latin typeface="cmr10"/>
                <a:cs typeface="cmr10"/>
              </a:rPr>
              <a:t>as </a:t>
            </a:r>
            <a:r>
              <a:rPr sz="1687" spc="21" dirty="0">
                <a:latin typeface="cmr10"/>
                <a:cs typeface="cmr10"/>
              </a:rPr>
              <a:t>a</a:t>
            </a:r>
            <a:r>
              <a:rPr sz="1687" spc="11" dirty="0">
                <a:latin typeface="cmr10"/>
                <a:cs typeface="cmr10"/>
              </a:rPr>
              <a:t> </a:t>
            </a:r>
            <a:r>
              <a:rPr sz="1687" spc="18" dirty="0">
                <a:latin typeface="cmr10"/>
                <a:cs typeface="cmr10"/>
              </a:rPr>
              <a:t>mirror</a:t>
            </a:r>
            <a:r>
              <a:rPr sz="1687" spc="11" dirty="0">
                <a:latin typeface="cmr10"/>
                <a:cs typeface="cmr10"/>
              </a:rPr>
              <a:t> </a:t>
            </a:r>
            <a:r>
              <a:rPr sz="1687" spc="18" dirty="0">
                <a:latin typeface="cmr10"/>
                <a:cs typeface="cmr10"/>
              </a:rPr>
              <a:t>image</a:t>
            </a:r>
            <a:r>
              <a:rPr sz="1687" spc="11" dirty="0">
                <a:latin typeface="cmr10"/>
                <a:cs typeface="cmr10"/>
              </a:rPr>
              <a:t> </a:t>
            </a:r>
            <a:r>
              <a:rPr sz="1687" spc="14" dirty="0">
                <a:latin typeface="cmr10"/>
                <a:cs typeface="cmr10"/>
              </a:rPr>
              <a:t>across</a:t>
            </a:r>
            <a:r>
              <a:rPr sz="1687" spc="11" dirty="0">
                <a:latin typeface="cmr10"/>
                <a:cs typeface="cmr10"/>
              </a:rPr>
              <a:t> </a:t>
            </a:r>
            <a:r>
              <a:rPr sz="1687" spc="18" dirty="0">
                <a:latin typeface="cmr10"/>
                <a:cs typeface="cmr10"/>
              </a:rPr>
              <a:t>the </a:t>
            </a:r>
            <a:r>
              <a:rPr sz="1687" spc="-552" dirty="0">
                <a:latin typeface="cmr10"/>
                <a:cs typeface="cmr10"/>
              </a:rPr>
              <a:t> </a:t>
            </a:r>
            <a:r>
              <a:rPr sz="1687" spc="14" dirty="0">
                <a:latin typeface="cmr10"/>
                <a:cs typeface="cmr10"/>
              </a:rPr>
              <a:t>main</a:t>
            </a:r>
            <a:r>
              <a:rPr sz="1687" spc="4" dirty="0">
                <a:latin typeface="cmr10"/>
                <a:cs typeface="cmr10"/>
              </a:rPr>
              <a:t> </a:t>
            </a:r>
            <a:r>
              <a:rPr sz="1687" spc="11" dirty="0">
                <a:latin typeface="cmr10"/>
                <a:cs typeface="cmr10"/>
              </a:rPr>
              <a:t>diagonal.</a:t>
            </a:r>
            <a:endParaRPr sz="1687" dirty="0">
              <a:latin typeface="cmr10"/>
              <a:cs typeface="cmr1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10509" y="2055001"/>
            <a:ext cx="517475" cy="302436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898" spc="4" dirty="0">
                <a:latin typeface="cmb10"/>
                <a:cs typeface="cmb10"/>
              </a:rPr>
              <a:t>(2.3)</a:t>
            </a:r>
            <a:endParaRPr sz="1898">
              <a:latin typeface="cmb10"/>
              <a:cs typeface="cmb1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64285" y="5494465"/>
            <a:ext cx="717500" cy="422023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2672" dirty="0">
                <a:latin typeface="cmb10"/>
                <a:cs typeface="cmb10"/>
              </a:rPr>
              <a:t>(2.9)</a:t>
            </a:r>
            <a:endParaRPr sz="2672">
              <a:latin typeface="cmb10"/>
              <a:cs typeface="cmb1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9BA4E3-6E7F-4CCE-B915-0BC8A425C6B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28272" y="2067116"/>
            <a:ext cx="1543880" cy="3067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9D71147-47CB-4216-95CE-F8EA7CCBA32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472794" y="5354554"/>
            <a:ext cx="2437989" cy="4058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7693" y="2132012"/>
            <a:ext cx="71158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A mix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dirty="0">
                <a:latin typeface="Arial"/>
                <a:cs typeface="Arial"/>
              </a:rPr>
              <a:t>scalar multiplication </a:t>
            </a:r>
            <a:r>
              <a:rPr sz="3000" spc="-5" dirty="0">
                <a:latin typeface="Arial"/>
                <a:cs typeface="Arial"/>
              </a:rPr>
              <a:t>and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addition.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" y="3067051"/>
            <a:ext cx="2933699" cy="2933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0176" y="3062287"/>
            <a:ext cx="2933699" cy="2938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351" y="3067038"/>
            <a:ext cx="2933699" cy="2933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98064BE-6D36-C142-A981-82D4BDD3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and Transposition</a:t>
            </a:r>
          </a:p>
        </p:txBody>
      </p:sp>
    </p:spTree>
    <p:extLst>
      <p:ext uri="{BB962C8B-B14F-4D97-AF65-F5344CB8AC3E}">
        <p14:creationId xmlns:p14="http://schemas.microsoft.com/office/powerpoint/2010/main" val="311913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Get </a:t>
            </a:r>
            <a:r>
              <a:rPr spc="-5" dirty="0"/>
              <a:t>the</a:t>
            </a:r>
            <a:r>
              <a:rPr spc="-90" dirty="0"/>
              <a:t> </a:t>
            </a:r>
            <a:r>
              <a:rPr dirty="0"/>
              <a:t>Matrix!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85811-1442-264E-BD50-FA975C01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>
              <a:spcBef>
                <a:spcPts val="100"/>
              </a:spcBef>
            </a:pPr>
            <a:r>
              <a:rPr lang="en-US" spc="-5" dirty="0">
                <a:latin typeface="Arial"/>
                <a:cs typeface="Arial"/>
              </a:rPr>
              <a:t>The </a:t>
            </a:r>
            <a:r>
              <a:rPr lang="en-US" dirty="0">
                <a:latin typeface="Arial"/>
                <a:cs typeface="Arial"/>
              </a:rPr>
              <a:t>most critical </a:t>
            </a:r>
            <a:r>
              <a:rPr lang="en-US" spc="-5" dirty="0">
                <a:latin typeface="Arial"/>
                <a:cs typeface="Arial"/>
              </a:rPr>
              <a:t>part of </a:t>
            </a:r>
            <a:r>
              <a:rPr lang="en-US" dirty="0">
                <a:latin typeface="Arial"/>
                <a:cs typeface="Arial"/>
              </a:rPr>
              <a:t>your </a:t>
            </a:r>
            <a:r>
              <a:rPr lang="en-US" spc="-5" dirty="0">
                <a:latin typeface="Arial"/>
                <a:cs typeface="Arial"/>
              </a:rPr>
              <a:t>data </a:t>
            </a:r>
            <a:r>
              <a:rPr lang="en-US" dirty="0">
                <a:latin typeface="Arial"/>
                <a:cs typeface="Arial"/>
              </a:rPr>
              <a:t>science  </a:t>
            </a:r>
            <a:r>
              <a:rPr lang="en-US" spc="-5" dirty="0">
                <a:latin typeface="Arial"/>
                <a:cs typeface="Arial"/>
              </a:rPr>
              <a:t>project is </a:t>
            </a:r>
            <a:r>
              <a:rPr lang="en-US" dirty="0">
                <a:latin typeface="Arial"/>
                <a:cs typeface="Arial"/>
              </a:rPr>
              <a:t>reducing </a:t>
            </a:r>
            <a:r>
              <a:rPr lang="en-US" spc="-5" dirty="0">
                <a:latin typeface="Arial"/>
                <a:cs typeface="Arial"/>
              </a:rPr>
              <a:t>all the information </a:t>
            </a:r>
            <a:r>
              <a:rPr lang="en-US" dirty="0">
                <a:latin typeface="Arial"/>
                <a:cs typeface="Arial"/>
              </a:rPr>
              <a:t>you can </a:t>
            </a:r>
            <a:r>
              <a:rPr lang="en-US" spc="-5" dirty="0">
                <a:latin typeface="Arial"/>
                <a:cs typeface="Arial"/>
              </a:rPr>
              <a:t>find one or </a:t>
            </a:r>
            <a:r>
              <a:rPr lang="en-US" dirty="0">
                <a:latin typeface="Arial"/>
                <a:cs typeface="Arial"/>
              </a:rPr>
              <a:t>more </a:t>
            </a:r>
            <a:r>
              <a:rPr lang="en-US" spc="-5" dirty="0">
                <a:latin typeface="Arial"/>
                <a:cs typeface="Arial"/>
              </a:rPr>
              <a:t>data </a:t>
            </a:r>
            <a:r>
              <a:rPr lang="en-US" dirty="0">
                <a:latin typeface="Arial"/>
                <a:cs typeface="Arial"/>
              </a:rPr>
              <a:t>matrices, </a:t>
            </a:r>
            <a:r>
              <a:rPr lang="en-US" spc="-5" dirty="0">
                <a:latin typeface="Arial"/>
                <a:cs typeface="Arial"/>
              </a:rPr>
              <a:t>ideally as large as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possible.</a:t>
            </a:r>
            <a:endParaRPr lang="en-US" dirty="0">
              <a:latin typeface="Arial"/>
              <a:cs typeface="Arial"/>
            </a:endParaRPr>
          </a:p>
          <a:p>
            <a:pPr marL="12700">
              <a:spcBef>
                <a:spcPts val="600"/>
              </a:spcBef>
            </a:pPr>
            <a:r>
              <a:rPr lang="en-US" spc="-5" dirty="0">
                <a:latin typeface="Arial"/>
                <a:cs typeface="Arial"/>
              </a:rPr>
              <a:t>Rows are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examples.</a:t>
            </a:r>
            <a:endParaRPr lang="en-US" dirty="0">
              <a:latin typeface="Arial"/>
              <a:cs typeface="Arial"/>
            </a:endParaRPr>
          </a:p>
          <a:p>
            <a:pPr marL="12700" marR="1020444">
              <a:lnSpc>
                <a:spcPts val="4200"/>
              </a:lnSpc>
              <a:spcBef>
                <a:spcPts val="240"/>
              </a:spcBef>
            </a:pPr>
            <a:r>
              <a:rPr lang="en-US" spc="-5" dirty="0">
                <a:latin typeface="Arial"/>
                <a:cs typeface="Arial"/>
              </a:rPr>
              <a:t>Columns are distinct features/attributes.  </a:t>
            </a:r>
            <a:r>
              <a:rPr lang="en-US" spc="-10" dirty="0">
                <a:solidFill>
                  <a:srgbClr val="FF0000"/>
                </a:solidFill>
                <a:latin typeface="Arial"/>
                <a:cs typeface="Arial"/>
              </a:rPr>
              <a:t>You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need to be building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your matrix</a:t>
            </a:r>
            <a:r>
              <a:rPr lang="en-US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now!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23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228600" y="2774560"/>
            <a:ext cx="8686800" cy="2938780"/>
            <a:chOff x="0" y="2205025"/>
            <a:chExt cx="8686800" cy="2938780"/>
          </a:xfrm>
        </p:grpSpPr>
        <p:sp>
          <p:nvSpPr>
            <p:cNvPr id="5" name="object 5"/>
            <p:cNvSpPr/>
            <p:nvPr/>
          </p:nvSpPr>
          <p:spPr>
            <a:xfrm>
              <a:off x="0" y="2209800"/>
              <a:ext cx="5876912" cy="2933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43562" y="2205025"/>
              <a:ext cx="2943224" cy="29384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105512" y="2017985"/>
            <a:ext cx="2790824" cy="371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7700" y="2078818"/>
            <a:ext cx="4869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Mix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scalar multiplication/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addition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5DEE44-6C56-A845-9846-4ECE5977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Combination: B=(A+C)/2</a:t>
            </a:r>
          </a:p>
        </p:txBody>
      </p:sp>
    </p:spTree>
    <p:extLst>
      <p:ext uri="{BB962C8B-B14F-4D97-AF65-F5344CB8AC3E}">
        <p14:creationId xmlns:p14="http://schemas.microsoft.com/office/powerpoint/2010/main" val="2029532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28" y="701882"/>
            <a:ext cx="8525947" cy="788077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8929">
              <a:spcBef>
                <a:spcPts val="70"/>
              </a:spcBef>
            </a:pPr>
            <a:r>
              <a:rPr sz="5625" spc="14" dirty="0"/>
              <a:t>Matrix</a:t>
            </a:r>
            <a:r>
              <a:rPr sz="5625" spc="492" dirty="0"/>
              <a:t> </a:t>
            </a:r>
            <a:r>
              <a:rPr lang="en-US" sz="5625" spc="46" dirty="0"/>
              <a:t>Vector Multiplication</a:t>
            </a:r>
            <a:endParaRPr sz="5625" dirty="0"/>
          </a:p>
        </p:txBody>
      </p:sp>
      <p:sp>
        <p:nvSpPr>
          <p:cNvPr id="101" name="object 101"/>
          <p:cNvSpPr txBox="1">
            <a:spLocks noGrp="1"/>
          </p:cNvSpPr>
          <p:nvPr>
            <p:ph type="ftr" sz="quarter" idx="4294967295"/>
          </p:nvPr>
        </p:nvSpPr>
        <p:spPr>
          <a:xfrm>
            <a:off x="7899400" y="9345613"/>
            <a:ext cx="124460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spcBef>
                <a:spcPts val="148"/>
              </a:spcBef>
            </a:pPr>
            <a:r>
              <a:rPr lang="en-US" spc="-15"/>
              <a:t>(Goodfellow</a:t>
            </a:r>
            <a:r>
              <a:rPr lang="en-US" spc="40"/>
              <a:t> </a:t>
            </a:r>
            <a:r>
              <a:rPr lang="en-US" spc="-40"/>
              <a:t>2016)</a:t>
            </a:r>
            <a:endParaRPr spc="-28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1D27B3B4-3C92-71C4-8D85-7CA819C7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52915"/>
            <a:ext cx="7772400" cy="4371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4330E3-9DE2-CD63-7BE9-8FFAB7E2BBD2}"/>
                  </a:ext>
                </a:extLst>
              </p14:cNvPr>
              <p14:cNvContentPartPr/>
              <p14:nvPr/>
            </p14:nvContentPartPr>
            <p14:xfrm>
              <a:off x="3693289" y="3868828"/>
              <a:ext cx="1803960" cy="542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4330E3-9DE2-CD63-7BE9-8FFAB7E2BB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85729" y="3861268"/>
                <a:ext cx="181908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ECF6369-74BF-665B-0E7A-390DE13580D8}"/>
                  </a:ext>
                </a:extLst>
              </p14:cNvPr>
              <p14:cNvContentPartPr/>
              <p14:nvPr/>
            </p14:nvContentPartPr>
            <p14:xfrm>
              <a:off x="2902729" y="4339708"/>
              <a:ext cx="2372040" cy="45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ECF6369-74BF-665B-0E7A-390DE13580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95169" y="4332154"/>
                <a:ext cx="2387160" cy="469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A3E3E05-1144-A06C-D22F-0423B8B92C63}"/>
                  </a:ext>
                </a:extLst>
              </p14:cNvPr>
              <p14:cNvContentPartPr/>
              <p14:nvPr/>
            </p14:nvContentPartPr>
            <p14:xfrm>
              <a:off x="2669449" y="4743268"/>
              <a:ext cx="893880" cy="492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A3E3E05-1144-A06C-D22F-0423B8B92C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61889" y="4735708"/>
                <a:ext cx="9090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E4B8DE8-51F3-434A-D1FC-ABEA2B516392}"/>
                  </a:ext>
                </a:extLst>
              </p14:cNvPr>
              <p14:cNvContentPartPr/>
              <p14:nvPr/>
            </p14:nvContentPartPr>
            <p14:xfrm>
              <a:off x="5733049" y="3940108"/>
              <a:ext cx="50760" cy="408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E4B8DE8-51F3-434A-D1FC-ABEA2B5163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22969" y="3930028"/>
                <a:ext cx="709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C7992C9-E230-73C9-8C9B-99505D43268F}"/>
                  </a:ext>
                </a:extLst>
              </p14:cNvPr>
              <p14:cNvContentPartPr/>
              <p14:nvPr/>
            </p14:nvContentPartPr>
            <p14:xfrm>
              <a:off x="3546769" y="4028308"/>
              <a:ext cx="1476000" cy="1468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C7992C9-E230-73C9-8C9B-99505D43268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36689" y="4020746"/>
                <a:ext cx="1493640" cy="14860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307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026" y="491623"/>
            <a:ext cx="8525947" cy="788077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8929">
              <a:spcBef>
                <a:spcPts val="70"/>
              </a:spcBef>
            </a:pPr>
            <a:r>
              <a:rPr sz="5625" spc="14" dirty="0"/>
              <a:t>Matrix</a:t>
            </a:r>
            <a:r>
              <a:rPr sz="5625" spc="492" dirty="0"/>
              <a:t> </a:t>
            </a:r>
            <a:r>
              <a:rPr lang="en-US" sz="5625" spc="46" dirty="0"/>
              <a:t>Vector Multiplication</a:t>
            </a:r>
            <a:endParaRPr sz="5625" dirty="0"/>
          </a:p>
        </p:txBody>
      </p:sp>
      <p:sp>
        <p:nvSpPr>
          <p:cNvPr id="101" name="object 101"/>
          <p:cNvSpPr txBox="1">
            <a:spLocks noGrp="1"/>
          </p:cNvSpPr>
          <p:nvPr>
            <p:ph type="ftr" sz="quarter" idx="4294967295"/>
          </p:nvPr>
        </p:nvSpPr>
        <p:spPr>
          <a:xfrm>
            <a:off x="7899400" y="9345613"/>
            <a:ext cx="124460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spcBef>
                <a:spcPts val="148"/>
              </a:spcBef>
            </a:pPr>
            <a:r>
              <a:rPr lang="en-US" spc="-15"/>
              <a:t>(Goodfellow</a:t>
            </a:r>
            <a:r>
              <a:rPr lang="en-US" spc="40"/>
              <a:t> </a:t>
            </a:r>
            <a:r>
              <a:rPr lang="en-US" spc="-40"/>
              <a:t>2016)</a:t>
            </a:r>
            <a:endParaRPr spc="-28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9DD74-87E6-9968-FD32-E66DC103D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00363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7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8929">
              <a:spcBef>
                <a:spcPts val="70"/>
              </a:spcBef>
            </a:pPr>
            <a:r>
              <a:rPr sz="5625" spc="14" dirty="0"/>
              <a:t>Matrix</a:t>
            </a:r>
            <a:r>
              <a:rPr sz="5625" spc="492" dirty="0"/>
              <a:t> </a:t>
            </a:r>
            <a:r>
              <a:rPr sz="5625" spc="46" dirty="0"/>
              <a:t>(Dot)</a:t>
            </a:r>
            <a:r>
              <a:rPr sz="5625" spc="496" dirty="0"/>
              <a:t> </a:t>
            </a:r>
            <a:r>
              <a:rPr sz="5625" spc="25" dirty="0"/>
              <a:t>Product</a:t>
            </a:r>
            <a:endParaRPr sz="5625"/>
          </a:p>
        </p:txBody>
      </p:sp>
      <p:sp>
        <p:nvSpPr>
          <p:cNvPr id="101" name="object 101"/>
          <p:cNvSpPr txBox="1">
            <a:spLocks noGrp="1"/>
          </p:cNvSpPr>
          <p:nvPr>
            <p:ph type="ftr" sz="quarter" idx="4294967295"/>
          </p:nvPr>
        </p:nvSpPr>
        <p:spPr>
          <a:xfrm>
            <a:off x="7899400" y="9345613"/>
            <a:ext cx="124460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spcBef>
                <a:spcPts val="148"/>
              </a:spcBef>
            </a:pPr>
            <a:r>
              <a:rPr lang="en-US" spc="-15"/>
              <a:t>(Goodfellow</a:t>
            </a:r>
            <a:r>
              <a:rPr lang="en-US" spc="40"/>
              <a:t> </a:t>
            </a:r>
            <a:r>
              <a:rPr lang="en-US" spc="-40"/>
              <a:t>2016)</a:t>
            </a:r>
            <a:endParaRPr spc="-28" dirty="0"/>
          </a:p>
        </p:txBody>
      </p:sp>
      <p:sp>
        <p:nvSpPr>
          <p:cNvPr id="3" name="object 3"/>
          <p:cNvSpPr txBox="1"/>
          <p:nvPr/>
        </p:nvSpPr>
        <p:spPr>
          <a:xfrm>
            <a:off x="3250406" y="4166754"/>
            <a:ext cx="887611" cy="51761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05" b="1" spc="88" dirty="0">
                <a:latin typeface="Verdana"/>
                <a:cs typeface="Verdana"/>
              </a:rPr>
              <a:t>=</a:t>
            </a:r>
            <a:r>
              <a:rPr sz="3305" b="1" dirty="0">
                <a:latin typeface="Verdana"/>
                <a:cs typeface="Verdana"/>
              </a:rPr>
              <a:t> </a:t>
            </a:r>
            <a:r>
              <a:rPr sz="4957" i="1" spc="190" baseline="-1182" dirty="0">
                <a:latin typeface="Palatino Linotype"/>
                <a:cs typeface="Palatino Linotype"/>
              </a:rPr>
              <a:t>m</a:t>
            </a:r>
            <a:endParaRPr sz="4957" baseline="-1182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78" y="4175683"/>
            <a:ext cx="360759" cy="51761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05" i="1" spc="127" dirty="0">
                <a:latin typeface="Palatino Linotype"/>
                <a:cs typeface="Palatino Linotype"/>
              </a:rPr>
              <a:t>m</a:t>
            </a:r>
            <a:endParaRPr sz="3305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4501" y="5354402"/>
            <a:ext cx="232618" cy="51761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05" i="1" spc="35" dirty="0">
                <a:latin typeface="Palatino Linotype"/>
                <a:cs typeface="Palatino Linotype"/>
              </a:rPr>
              <a:t>p</a:t>
            </a:r>
            <a:endParaRPr sz="3305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0063" y="3497027"/>
            <a:ext cx="2659707" cy="1972121"/>
            <a:chOff x="711200" y="5334000"/>
            <a:chExt cx="3782695" cy="28047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" y="5334000"/>
              <a:ext cx="913876" cy="9138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300" y="5346699"/>
              <a:ext cx="837676" cy="8376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9300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7416" y="5334000"/>
              <a:ext cx="913876" cy="9138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5516" y="5346699"/>
              <a:ext cx="837675" cy="8376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05516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3630" y="5334000"/>
              <a:ext cx="913876" cy="9138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1730" y="5346699"/>
              <a:ext cx="837676" cy="8376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61730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" y="6279224"/>
              <a:ext cx="913876" cy="9138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300" y="6291924"/>
              <a:ext cx="837676" cy="83767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49300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7416" y="6279224"/>
              <a:ext cx="913876" cy="91387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5516" y="6291924"/>
              <a:ext cx="837675" cy="83767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05516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0930" y="6266524"/>
              <a:ext cx="939276" cy="9392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661730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019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" name="object 24"/>
            <p:cNvSpPr/>
            <p:nvPr/>
          </p:nvSpPr>
          <p:spPr>
            <a:xfrm>
              <a:off x="2661730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" y="7224448"/>
              <a:ext cx="913876" cy="91387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300" y="7237148"/>
              <a:ext cx="837676" cy="83767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49300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7416" y="7224448"/>
              <a:ext cx="913876" cy="91387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5516" y="7237148"/>
              <a:ext cx="837675" cy="83767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05516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3630" y="7224448"/>
              <a:ext cx="913876" cy="91387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1730" y="7237148"/>
              <a:ext cx="837676" cy="8376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661730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9846" y="5334000"/>
              <a:ext cx="913876" cy="91387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7946" y="5346699"/>
              <a:ext cx="837675" cy="83767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617946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9846" y="6279224"/>
              <a:ext cx="913876" cy="91387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7946" y="6291924"/>
              <a:ext cx="837675" cy="83767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617946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9846" y="7224448"/>
              <a:ext cx="913876" cy="91387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7946" y="7237148"/>
              <a:ext cx="837675" cy="83767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617946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4194988" y="3497027"/>
            <a:ext cx="1333202" cy="1972121"/>
            <a:chOff x="5966205" y="5334000"/>
            <a:chExt cx="1896110" cy="2804795"/>
          </a:xfrm>
        </p:grpSpPr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8905" y="5334000"/>
              <a:ext cx="913876" cy="91387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7005" y="5346699"/>
              <a:ext cx="837676" cy="83767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017005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5122" y="5334000"/>
              <a:ext cx="913876" cy="91387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3222" y="5346699"/>
              <a:ext cx="837675" cy="83767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973222" y="5346699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6205" y="6266524"/>
              <a:ext cx="939276" cy="93927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017005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019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2" name="object 52"/>
            <p:cNvSpPr/>
            <p:nvPr/>
          </p:nvSpPr>
          <p:spPr>
            <a:xfrm>
              <a:off x="6017005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2422" y="6266524"/>
              <a:ext cx="939276" cy="93927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973222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5" y="0"/>
                  </a:lnTo>
                  <a:lnTo>
                    <a:pt x="837675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019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5" name="object 55"/>
            <p:cNvSpPr/>
            <p:nvPr/>
          </p:nvSpPr>
          <p:spPr>
            <a:xfrm>
              <a:off x="6973222" y="6291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8905" y="7224448"/>
              <a:ext cx="913876" cy="91387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7005" y="7237148"/>
              <a:ext cx="837676" cy="83767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017005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6" y="837676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5122" y="7224448"/>
              <a:ext cx="913876" cy="91387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3222" y="7237148"/>
              <a:ext cx="837675" cy="83767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973222" y="7237148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6"/>
                  </a:lnTo>
                  <a:lnTo>
                    <a:pt x="837675" y="837676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6306748" y="3820401"/>
            <a:ext cx="2659707" cy="1325166"/>
            <a:chOff x="8969597" y="5793911"/>
            <a:chExt cx="3782695" cy="1884680"/>
          </a:xfrm>
        </p:grpSpPr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9597" y="5806611"/>
              <a:ext cx="913876" cy="91387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7697" y="5819312"/>
              <a:ext cx="837675" cy="837675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9007697" y="581931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5" y="837675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5812" y="5806611"/>
              <a:ext cx="913876" cy="91387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3912" y="5819312"/>
              <a:ext cx="837676" cy="837675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9963912" y="581931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6" y="837675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9328" y="5793911"/>
              <a:ext cx="939276" cy="939276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0920128" y="581931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5" y="0"/>
                  </a:lnTo>
                  <a:lnTo>
                    <a:pt x="837675" y="837675"/>
                  </a:lnTo>
                  <a:lnTo>
                    <a:pt x="0" y="837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019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1" name="object 71"/>
            <p:cNvSpPr/>
            <p:nvPr/>
          </p:nvSpPr>
          <p:spPr>
            <a:xfrm>
              <a:off x="10920128" y="581931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2" name="object 7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9597" y="6751836"/>
              <a:ext cx="913876" cy="91387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7697" y="6764536"/>
              <a:ext cx="837675" cy="83767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9007697" y="676453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5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5" y="837675"/>
                  </a:lnTo>
                  <a:lnTo>
                    <a:pt x="837675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5812" y="6751836"/>
              <a:ext cx="913876" cy="913876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3912" y="6764536"/>
              <a:ext cx="837676" cy="837675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9963912" y="676453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6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6" y="837675"/>
                  </a:lnTo>
                  <a:lnTo>
                    <a:pt x="837676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78" name="object 7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9328" y="6739136"/>
              <a:ext cx="939276" cy="939276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0920128" y="676453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5" y="0"/>
                  </a:lnTo>
                  <a:lnTo>
                    <a:pt x="837675" y="837675"/>
                  </a:lnTo>
                  <a:lnTo>
                    <a:pt x="0" y="837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019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0" name="object 80"/>
            <p:cNvSpPr/>
            <p:nvPr/>
          </p:nvSpPr>
          <p:spPr>
            <a:xfrm>
              <a:off x="10920128" y="676453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0"/>
                  </a:moveTo>
                  <a:lnTo>
                    <a:pt x="837676" y="0"/>
                  </a:lnTo>
                  <a:lnTo>
                    <a:pt x="837676" y="837676"/>
                  </a:lnTo>
                  <a:lnTo>
                    <a:pt x="0" y="8376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1" name="object 8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38242" y="5806611"/>
              <a:ext cx="913876" cy="913876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6342" y="5819312"/>
              <a:ext cx="837678" cy="837675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11876342" y="581931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8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8" y="837675"/>
                  </a:lnTo>
                  <a:lnTo>
                    <a:pt x="837678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38242" y="6751836"/>
              <a:ext cx="913876" cy="913876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6342" y="6764536"/>
              <a:ext cx="837678" cy="83767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1876342" y="676453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78" y="0"/>
                  </a:moveTo>
                  <a:lnTo>
                    <a:pt x="0" y="0"/>
                  </a:lnTo>
                  <a:lnTo>
                    <a:pt x="0" y="837675"/>
                  </a:lnTo>
                  <a:lnTo>
                    <a:pt x="837678" y="837675"/>
                  </a:lnTo>
                  <a:lnTo>
                    <a:pt x="837678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518797" y="5050793"/>
            <a:ext cx="232618" cy="51761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05" i="1" spc="35" dirty="0">
                <a:latin typeface="Palatino Linotype"/>
                <a:cs typeface="Palatino Linotype"/>
              </a:rPr>
              <a:t>p</a:t>
            </a:r>
            <a:endParaRPr sz="3305">
              <a:latin typeface="Palatino Linotype"/>
              <a:cs typeface="Palatino Linotype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643438" y="5354402"/>
            <a:ext cx="254050" cy="51761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3305" i="1" spc="18" dirty="0">
                <a:latin typeface="Palatino Linotype"/>
                <a:cs typeface="Palatino Linotype"/>
              </a:rPr>
              <a:t>n</a:t>
            </a:r>
            <a:endParaRPr sz="3305">
              <a:latin typeface="Palatino Linotype"/>
              <a:cs typeface="Palatino Linotype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607844" y="4166754"/>
            <a:ext cx="638026" cy="51755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92892" indent="-383963">
              <a:spcBef>
                <a:spcPts val="70"/>
              </a:spcBef>
              <a:buFont typeface="Verdana"/>
              <a:buChar char="•"/>
              <a:tabLst>
                <a:tab pos="392892" algn="l"/>
              </a:tabLst>
            </a:pPr>
            <a:r>
              <a:rPr sz="4957" i="1" spc="26" baseline="-1182" dirty="0">
                <a:latin typeface="Palatino Linotype"/>
                <a:cs typeface="Palatino Linotype"/>
              </a:rPr>
              <a:t>n</a:t>
            </a:r>
            <a:endParaRPr sz="4957" baseline="-1182">
              <a:latin typeface="Palatino Linotype"/>
              <a:cs typeface="Palatino Linotype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4971344" y="4653584"/>
            <a:ext cx="1283643" cy="1077813"/>
            <a:chOff x="7070356" y="6978881"/>
            <a:chExt cx="1825625" cy="1532890"/>
          </a:xfrm>
        </p:grpSpPr>
        <p:sp>
          <p:nvSpPr>
            <p:cNvPr id="91" name="object 91"/>
            <p:cNvSpPr/>
            <p:nvPr/>
          </p:nvSpPr>
          <p:spPr>
            <a:xfrm>
              <a:off x="7171624" y="7079784"/>
              <a:ext cx="1711325" cy="1359535"/>
            </a:xfrm>
            <a:custGeom>
              <a:avLst/>
              <a:gdLst/>
              <a:ahLst/>
              <a:cxnLst/>
              <a:rect l="l" t="t" r="r" b="b"/>
              <a:pathLst>
                <a:path w="1711325" h="1359534">
                  <a:moveTo>
                    <a:pt x="0" y="1359505"/>
                  </a:moveTo>
                  <a:lnTo>
                    <a:pt x="12652" y="1358409"/>
                  </a:lnTo>
                  <a:lnTo>
                    <a:pt x="1711097" y="1211266"/>
                  </a:lnTo>
                  <a:lnTo>
                    <a:pt x="1560095" y="12605"/>
                  </a:lnTo>
                  <a:lnTo>
                    <a:pt x="155850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2" name="object 92"/>
            <p:cNvSpPr/>
            <p:nvPr/>
          </p:nvSpPr>
          <p:spPr>
            <a:xfrm>
              <a:off x="8671236" y="6991581"/>
              <a:ext cx="121285" cy="108585"/>
            </a:xfrm>
            <a:custGeom>
              <a:avLst/>
              <a:gdLst/>
              <a:ahLst/>
              <a:cxnLst/>
              <a:rect l="l" t="t" r="r" b="b"/>
              <a:pathLst>
                <a:path w="121284" h="108584">
                  <a:moveTo>
                    <a:pt x="120964" y="93184"/>
                  </a:moveTo>
                  <a:lnTo>
                    <a:pt x="47784" y="0"/>
                  </a:lnTo>
                  <a:lnTo>
                    <a:pt x="0" y="108422"/>
                  </a:lnTo>
                </a:path>
                <a:path w="121284" h="108584">
                  <a:moveTo>
                    <a:pt x="60482" y="100803"/>
                  </a:moveTo>
                  <a:lnTo>
                    <a:pt x="47784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3" name="object 93"/>
            <p:cNvSpPr/>
            <p:nvPr/>
          </p:nvSpPr>
          <p:spPr>
            <a:xfrm>
              <a:off x="7083056" y="8377461"/>
              <a:ext cx="106680" cy="121920"/>
            </a:xfrm>
            <a:custGeom>
              <a:avLst/>
              <a:gdLst/>
              <a:ahLst/>
              <a:cxnLst/>
              <a:rect l="l" t="t" r="r" b="b"/>
              <a:pathLst>
                <a:path w="106679" h="121920">
                  <a:moveTo>
                    <a:pt x="95959" y="0"/>
                  </a:moveTo>
                  <a:lnTo>
                    <a:pt x="0" y="69501"/>
                  </a:lnTo>
                  <a:lnTo>
                    <a:pt x="106482" y="121465"/>
                  </a:lnTo>
                </a:path>
                <a:path w="106679" h="121920">
                  <a:moveTo>
                    <a:pt x="101220" y="60732"/>
                  </a:moveTo>
                  <a:lnTo>
                    <a:pt x="0" y="6950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6197203" y="5413337"/>
            <a:ext cx="691158" cy="68266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53576">
              <a:lnSpc>
                <a:spcPct val="116100"/>
              </a:lnSpc>
              <a:spcBef>
                <a:spcPts val="70"/>
              </a:spcBef>
            </a:pPr>
            <a:r>
              <a:rPr sz="1969" spc="-14" dirty="0">
                <a:latin typeface="Georgia"/>
                <a:cs typeface="Georgia"/>
              </a:rPr>
              <a:t>Must </a:t>
            </a:r>
            <a:r>
              <a:rPr sz="1969" spc="-468" dirty="0">
                <a:latin typeface="Georgia"/>
                <a:cs typeface="Georgia"/>
              </a:rPr>
              <a:t> </a:t>
            </a:r>
            <a:r>
              <a:rPr sz="1969" spc="-11" dirty="0">
                <a:latin typeface="Georgia"/>
                <a:cs typeface="Georgia"/>
              </a:rPr>
              <a:t>mat</a:t>
            </a:r>
            <a:r>
              <a:rPr sz="1969" spc="-67" dirty="0">
                <a:latin typeface="Georgia"/>
                <a:cs typeface="Georgia"/>
              </a:rPr>
              <a:t>c</a:t>
            </a:r>
            <a:r>
              <a:rPr sz="1969" spc="-56" dirty="0">
                <a:latin typeface="Georgia"/>
                <a:cs typeface="Georgia"/>
              </a:rPr>
              <a:t>h</a:t>
            </a:r>
            <a:endParaRPr sz="1969">
              <a:latin typeface="Georgia"/>
              <a:cs typeface="Georgi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347318" y="2047769"/>
            <a:ext cx="6209705" cy="9429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8929">
              <a:spcBef>
                <a:spcPts val="900"/>
              </a:spcBef>
              <a:tabLst>
                <a:tab pos="5559872" algn="l"/>
              </a:tabLst>
            </a:pPr>
            <a:r>
              <a:rPr sz="2461" i="1" dirty="0">
                <a:latin typeface="DejaVu Sans"/>
                <a:cs typeface="DejaVu Sans"/>
              </a:rPr>
              <a:t>	</a:t>
            </a:r>
            <a:r>
              <a:rPr sz="2461" spc="-7" dirty="0">
                <a:latin typeface="cmb10"/>
                <a:cs typeface="cmb10"/>
              </a:rPr>
              <a:t>(2</a:t>
            </a:r>
            <a:r>
              <a:rPr sz="2461" spc="-4" dirty="0">
                <a:latin typeface="cmb10"/>
                <a:cs typeface="cmb10"/>
              </a:rPr>
              <a:t>.</a:t>
            </a:r>
            <a:r>
              <a:rPr sz="2461" spc="-7" dirty="0">
                <a:latin typeface="cmb10"/>
                <a:cs typeface="cmb10"/>
              </a:rPr>
              <a:t>4)</a:t>
            </a:r>
            <a:endParaRPr sz="2461" dirty="0">
              <a:latin typeface="cmb10"/>
              <a:cs typeface="cmb10"/>
            </a:endParaRPr>
          </a:p>
          <a:p>
            <a:pPr marL="799179">
              <a:spcBef>
                <a:spcPts val="777"/>
              </a:spcBef>
            </a:pPr>
            <a:endParaRPr sz="2250" dirty="0">
              <a:latin typeface="Gill Sans MT"/>
              <a:cs typeface="Gill Sans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071793" y="2898397"/>
            <a:ext cx="4521547" cy="356617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26788">
              <a:spcBef>
                <a:spcPts val="80"/>
              </a:spcBef>
              <a:tabLst>
                <a:tab pos="3906599" algn="l"/>
              </a:tabLst>
            </a:pPr>
            <a:r>
              <a:rPr sz="2250" i="1" spc="-91" dirty="0">
                <a:latin typeface="DejaVu Serif"/>
                <a:cs typeface="DejaVu Serif"/>
              </a:rPr>
              <a:t>	</a:t>
            </a:r>
            <a:r>
              <a:rPr sz="2250" spc="-4" dirty="0">
                <a:latin typeface="cmb10"/>
                <a:cs typeface="cmb10"/>
              </a:rPr>
              <a:t>(2.5)</a:t>
            </a:r>
            <a:endParaRPr sz="2250" dirty="0">
              <a:latin typeface="cmb10"/>
              <a:cs typeface="cmb1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9A677981-53FF-4713-9362-F4698AA9E897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409062" y="2229146"/>
            <a:ext cx="1027287" cy="22593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DF07C07C-E0A8-475B-82E8-165449E61F90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346707" y="2884464"/>
            <a:ext cx="1725699" cy="26307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36428"/>
            <a:ext cx="8915400" cy="7053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Matrix Multiplication </a:t>
            </a:r>
            <a:r>
              <a:rPr dirty="0"/>
              <a:t>/ </a:t>
            </a:r>
            <a:r>
              <a:rPr spc="-5" dirty="0"/>
              <a:t>Dot</a:t>
            </a:r>
            <a:r>
              <a:rPr spc="-100" dirty="0"/>
              <a:t> </a:t>
            </a:r>
            <a:r>
              <a:rPr spc="-5" dirty="0"/>
              <a:t>Products</a:t>
            </a:r>
          </a:p>
        </p:txBody>
      </p:sp>
      <p:sp>
        <p:nvSpPr>
          <p:cNvPr id="3" name="object 3"/>
          <p:cNvSpPr/>
          <p:nvPr/>
        </p:nvSpPr>
        <p:spPr>
          <a:xfrm>
            <a:off x="4848213" y="3534702"/>
            <a:ext cx="3809999" cy="1323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73051" y="1404841"/>
            <a:ext cx="1581149" cy="495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0175" y="1371600"/>
            <a:ext cx="7578090" cy="31877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spcBef>
                <a:spcPts val="700"/>
              </a:spcBef>
            </a:pPr>
            <a:r>
              <a:rPr sz="3000" spc="-5" dirty="0">
                <a:latin typeface="Arial"/>
                <a:cs typeface="Arial"/>
              </a:rPr>
              <a:t>The product </a:t>
            </a:r>
            <a:r>
              <a:rPr sz="3000" spc="-10" dirty="0">
                <a:latin typeface="Arial"/>
                <a:cs typeface="Arial"/>
              </a:rPr>
              <a:t>A*B </a:t>
            </a:r>
            <a:r>
              <a:rPr sz="3000" spc="-5" dirty="0">
                <a:latin typeface="Arial"/>
                <a:cs typeface="Arial"/>
              </a:rPr>
              <a:t>is defined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by:</a:t>
            </a:r>
            <a:endParaRPr sz="3000" dirty="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300"/>
              </a:spcBef>
            </a:pPr>
            <a:r>
              <a:rPr sz="3000" spc="-10" dirty="0">
                <a:latin typeface="Arial"/>
                <a:cs typeface="Arial"/>
              </a:rPr>
              <a:t>A*B </a:t>
            </a:r>
            <a:r>
              <a:rPr sz="3000" dirty="0">
                <a:latin typeface="Arial"/>
                <a:cs typeface="Arial"/>
              </a:rPr>
              <a:t>must share </a:t>
            </a:r>
            <a:r>
              <a:rPr sz="3000" spc="-5" dirty="0">
                <a:latin typeface="Arial"/>
                <a:cs typeface="Arial"/>
              </a:rPr>
              <a:t>inner dimensions to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multiply.  </a:t>
            </a:r>
            <a:r>
              <a:rPr sz="3000" spc="-10" dirty="0">
                <a:latin typeface="Arial"/>
                <a:cs typeface="Arial"/>
              </a:rPr>
              <a:t>Each </a:t>
            </a:r>
            <a:r>
              <a:rPr sz="3000" spc="-5" dirty="0">
                <a:latin typeface="Arial"/>
                <a:cs typeface="Arial"/>
              </a:rPr>
              <a:t>element of the product </a:t>
            </a:r>
            <a:r>
              <a:rPr sz="3000" dirty="0">
                <a:latin typeface="Arial"/>
                <a:cs typeface="Arial"/>
              </a:rPr>
              <a:t>matrix </a:t>
            </a:r>
            <a:r>
              <a:rPr sz="3000" spc="-5" dirty="0">
                <a:latin typeface="Arial"/>
                <a:cs typeface="Arial"/>
              </a:rPr>
              <a:t>is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dot  product of </a:t>
            </a:r>
            <a:r>
              <a:rPr sz="3000" dirty="0">
                <a:latin typeface="Arial"/>
                <a:cs typeface="Arial"/>
              </a:rPr>
              <a:t>row/column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vectors.</a:t>
            </a:r>
          </a:p>
          <a:p>
            <a:pPr marL="163830" marR="3748404" algn="just">
              <a:lnSpc>
                <a:spcPct val="100699"/>
              </a:lnSpc>
              <a:spcBef>
                <a:spcPts val="2170"/>
              </a:spcBef>
            </a:pP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Dot products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measure </a:t>
            </a: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“in</a:t>
            </a:r>
            <a:r>
              <a:rPr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sync”  </a:t>
            </a: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the two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vectors </a:t>
            </a: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are, as in</a:t>
            </a:r>
            <a:r>
              <a:rPr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computing  covariance </a:t>
            </a: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correlation.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155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17316"/>
            <a:ext cx="8686800" cy="7053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Properties </a:t>
            </a:r>
            <a:r>
              <a:rPr spc="-5" dirty="0"/>
              <a:t>of Matrix</a:t>
            </a:r>
            <a:r>
              <a:rPr lang="en-US" spc="-5" dirty="0"/>
              <a:t> </a:t>
            </a:r>
            <a:r>
              <a:rPr dirty="0"/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6" y="1524000"/>
            <a:ext cx="7452359" cy="3601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It is associative but not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commutative:</a:t>
            </a:r>
          </a:p>
          <a:p>
            <a:pPr>
              <a:lnSpc>
                <a:spcPct val="100000"/>
              </a:lnSpc>
            </a:pPr>
            <a:endParaRPr sz="3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0" dirty="0">
              <a:latin typeface="Arial"/>
              <a:cs typeface="Arial"/>
            </a:endParaRPr>
          </a:p>
          <a:p>
            <a:pPr marL="12700" marR="383540">
              <a:lnSpc>
                <a:spcPct val="116700"/>
              </a:lnSpc>
              <a:spcBef>
                <a:spcPts val="5"/>
              </a:spcBef>
            </a:pPr>
            <a:r>
              <a:rPr sz="3000" dirty="0">
                <a:latin typeface="Arial"/>
                <a:cs typeface="Arial"/>
              </a:rPr>
              <a:t>Multiplication </a:t>
            </a:r>
            <a:r>
              <a:rPr sz="3000" spc="-5" dirty="0">
                <a:latin typeface="Arial"/>
                <a:cs typeface="Arial"/>
              </a:rPr>
              <a:t>by the identity </a:t>
            </a:r>
            <a:r>
              <a:rPr sz="3000" dirty="0">
                <a:latin typeface="Arial"/>
                <a:cs typeface="Arial"/>
              </a:rPr>
              <a:t>commutes:  </a:t>
            </a:r>
            <a:r>
              <a:rPr sz="3000" spc="-10" dirty="0">
                <a:latin typeface="Arial"/>
                <a:cs typeface="Arial"/>
              </a:rPr>
              <a:t>Although </a:t>
            </a:r>
            <a:r>
              <a:rPr sz="3000" spc="-5" dirty="0">
                <a:latin typeface="Arial"/>
                <a:cs typeface="Arial"/>
              </a:rPr>
              <a:t>the algorithm is </a:t>
            </a:r>
            <a:r>
              <a:rPr sz="3000" dirty="0">
                <a:latin typeface="Arial"/>
                <a:cs typeface="Arial"/>
              </a:rPr>
              <a:t>simple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to</a:t>
            </a:r>
            <a:endParaRPr sz="3000" dirty="0">
              <a:latin typeface="Arial"/>
              <a:cs typeface="Arial"/>
            </a:endParaRPr>
          </a:p>
          <a:p>
            <a:pPr marL="12700" marR="5080"/>
            <a:r>
              <a:rPr sz="3000" spc="-5" dirty="0">
                <a:latin typeface="Arial"/>
                <a:cs typeface="Arial"/>
              </a:rPr>
              <a:t>program, faster, </a:t>
            </a:r>
            <a:r>
              <a:rPr sz="3000" dirty="0">
                <a:latin typeface="Arial"/>
                <a:cs typeface="Arial"/>
              </a:rPr>
              <a:t>more </a:t>
            </a:r>
            <a:r>
              <a:rPr sz="3000" spc="-5" dirty="0">
                <a:latin typeface="Arial"/>
                <a:cs typeface="Arial"/>
              </a:rPr>
              <a:t>numerically </a:t>
            </a:r>
            <a:r>
              <a:rPr sz="3000" dirty="0">
                <a:latin typeface="Arial"/>
                <a:cs typeface="Arial"/>
              </a:rPr>
              <a:t>stable  </a:t>
            </a:r>
            <a:r>
              <a:rPr sz="3000" spc="-5" dirty="0">
                <a:latin typeface="Arial"/>
                <a:cs typeface="Arial"/>
              </a:rPr>
              <a:t>algorithms exist in highly optimized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libraries.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2901" y="1532377"/>
            <a:ext cx="1943099" cy="981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7425" y="3295591"/>
            <a:ext cx="1646274" cy="201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0975" y="2057891"/>
            <a:ext cx="3372275" cy="1036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9668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Multiplying </a:t>
            </a:r>
            <a:r>
              <a:rPr spc="-10" dirty="0"/>
              <a:t>Feature</a:t>
            </a:r>
            <a:r>
              <a:rPr spc="-90" dirty="0"/>
              <a:t> </a:t>
            </a:r>
            <a:r>
              <a:rPr dirty="0"/>
              <a:t>Matrices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99" y="2299137"/>
            <a:ext cx="759460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300355"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Suppose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is an n*d data </a:t>
            </a:r>
            <a:r>
              <a:rPr sz="3000" dirty="0">
                <a:latin typeface="Arial"/>
                <a:cs typeface="Arial"/>
              </a:rPr>
              <a:t>matrix. </a:t>
            </a:r>
            <a:r>
              <a:rPr sz="3000" spc="-10" dirty="0">
                <a:latin typeface="Arial"/>
                <a:cs typeface="Arial"/>
              </a:rPr>
              <a:t>What </a:t>
            </a:r>
            <a:r>
              <a:rPr sz="3000" spc="-5" dirty="0">
                <a:latin typeface="Arial"/>
                <a:cs typeface="Arial"/>
              </a:rPr>
              <a:t>is </a:t>
            </a:r>
            <a:r>
              <a:rPr sz="3000" dirty="0">
                <a:latin typeface="Arial"/>
                <a:cs typeface="Arial"/>
              </a:rPr>
              <a:t>A  </a:t>
            </a:r>
            <a:r>
              <a:rPr sz="3000" spc="-5" dirty="0">
                <a:latin typeface="Arial"/>
                <a:cs typeface="Arial"/>
              </a:rPr>
              <a:t>times its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transpose?:</a:t>
            </a:r>
            <a:endParaRPr sz="3000" dirty="0">
              <a:latin typeface="Arial"/>
              <a:cs typeface="Arial"/>
            </a:endParaRPr>
          </a:p>
          <a:p>
            <a:pPr marL="471170" marR="362585" indent="-459105">
              <a:spcBef>
                <a:spcPts val="600"/>
              </a:spcBef>
              <a:buFont typeface="Arial"/>
              <a:buChar char="●"/>
              <a:tabLst>
                <a:tab pos="1631950" algn="l"/>
                <a:tab pos="1632585" algn="l"/>
              </a:tabLst>
            </a:pPr>
            <a:r>
              <a:rPr dirty="0"/>
              <a:t>	</a:t>
            </a:r>
            <a:r>
              <a:rPr sz="3000" spc="-5" dirty="0">
                <a:latin typeface="Arial"/>
                <a:cs typeface="Arial"/>
              </a:rPr>
              <a:t>is an n*n </a:t>
            </a:r>
            <a:r>
              <a:rPr sz="3000" dirty="0">
                <a:latin typeface="Arial"/>
                <a:cs typeface="Arial"/>
              </a:rPr>
              <a:t>matrix </a:t>
            </a:r>
            <a:r>
              <a:rPr sz="3000" spc="-5" dirty="0">
                <a:latin typeface="Arial"/>
                <a:cs typeface="Arial"/>
              </a:rPr>
              <a:t>of dot products,  </a:t>
            </a:r>
            <a:r>
              <a:rPr sz="3000" dirty="0">
                <a:latin typeface="Arial"/>
                <a:cs typeface="Arial"/>
              </a:rPr>
              <a:t>measuring “in sync-ness” </a:t>
            </a:r>
            <a:r>
              <a:rPr sz="3000" spc="-5" dirty="0">
                <a:latin typeface="Arial"/>
                <a:cs typeface="Arial"/>
              </a:rPr>
              <a:t>among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points.</a:t>
            </a:r>
            <a:endParaRPr sz="3000" dirty="0">
              <a:latin typeface="Arial"/>
              <a:cs typeface="Arial"/>
            </a:endParaRPr>
          </a:p>
          <a:p>
            <a:pPr marL="471170" marR="5080" indent="-459105">
              <a:buFont typeface="Arial"/>
              <a:buChar char="●"/>
              <a:tabLst>
                <a:tab pos="1631950" algn="l"/>
                <a:tab pos="1632585" algn="l"/>
              </a:tabLst>
            </a:pPr>
            <a:r>
              <a:rPr dirty="0"/>
              <a:t>	</a:t>
            </a:r>
            <a:r>
              <a:rPr sz="3000" spc="-5" dirty="0">
                <a:latin typeface="Arial"/>
                <a:cs typeface="Arial"/>
              </a:rPr>
              <a:t>is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d*d </a:t>
            </a:r>
            <a:r>
              <a:rPr sz="3000" dirty="0">
                <a:latin typeface="Arial"/>
                <a:cs typeface="Arial"/>
              </a:rPr>
              <a:t>matrix </a:t>
            </a:r>
            <a:r>
              <a:rPr sz="3000" spc="-5" dirty="0">
                <a:latin typeface="Arial"/>
                <a:cs typeface="Arial"/>
              </a:rPr>
              <a:t>of dot products,  </a:t>
            </a:r>
            <a:r>
              <a:rPr sz="3000" dirty="0">
                <a:latin typeface="Arial"/>
                <a:cs typeface="Arial"/>
              </a:rPr>
              <a:t>measuring “in sync-ness” </a:t>
            </a:r>
            <a:r>
              <a:rPr sz="3000" spc="-5" dirty="0">
                <a:latin typeface="Arial"/>
                <a:cs typeface="Arial"/>
              </a:rPr>
              <a:t>among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features.</a:t>
            </a:r>
            <a:endParaRPr sz="3000" dirty="0">
              <a:latin typeface="Arial"/>
              <a:cs typeface="Arial"/>
            </a:endParaRPr>
          </a:p>
          <a:p>
            <a:pPr marL="13970">
              <a:spcBef>
                <a:spcPts val="600"/>
              </a:spcBef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These are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called covariance</a:t>
            </a:r>
            <a:r>
              <a:rPr sz="3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matricies.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7850" y="3346254"/>
            <a:ext cx="1076324" cy="38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7851" y="4332729"/>
            <a:ext cx="1085849" cy="38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8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24" y="228600"/>
            <a:ext cx="8839200" cy="7053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Row or Column Convariance</a:t>
            </a:r>
            <a:r>
              <a:rPr spc="-95" dirty="0"/>
              <a:t> </a:t>
            </a:r>
            <a:r>
              <a:rPr dirty="0"/>
              <a:t>Matrix?</a:t>
            </a:r>
          </a:p>
        </p:txBody>
      </p:sp>
      <p:sp>
        <p:nvSpPr>
          <p:cNvPr id="3" name="object 3"/>
          <p:cNvSpPr/>
          <p:nvPr/>
        </p:nvSpPr>
        <p:spPr>
          <a:xfrm>
            <a:off x="76193" y="1219200"/>
            <a:ext cx="2943212" cy="2943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5612" y="2259711"/>
            <a:ext cx="2943224" cy="2943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1251" y="2254962"/>
            <a:ext cx="2952749" cy="2947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7825" y="1676400"/>
            <a:ext cx="1076324" cy="380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9601" y="1676400"/>
            <a:ext cx="1085849" cy="380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23604DB-7A19-484C-AF29-DB36F5954324}"/>
              </a:ext>
            </a:extLst>
          </p:cNvPr>
          <p:cNvSpPr/>
          <p:nvPr/>
        </p:nvSpPr>
        <p:spPr>
          <a:xfrm rot="16200000">
            <a:off x="176206" y="3376606"/>
            <a:ext cx="2790812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8">
                <a:extLst>
                  <a:ext uri="{FF2B5EF4-FFF2-40B4-BE49-F238E27FC236}">
                    <a16:creationId xmlns:a16="http://schemas.microsoft.com/office/drawing/2014/main" id="{488B18F1-BB7C-2CCD-CC31-BB308B1B8293}"/>
                  </a:ext>
                </a:extLst>
              </p14:cNvPr>
              <p14:cNvContentPartPr/>
              <p14:nvPr/>
            </p14:nvContentPartPr>
            <p14:xfrm>
              <a:off x="2698249" y="2537548"/>
              <a:ext cx="91080" cy="103680"/>
            </p14:xfrm>
          </p:contentPart>
        </mc:Choice>
        <mc:Fallback xmlns="">
          <p:pic>
            <p:nvPicPr>
              <p:cNvPr id="27" name="Ink 28">
                <a:extLst>
                  <a:ext uri="{FF2B5EF4-FFF2-40B4-BE49-F238E27FC236}">
                    <a16:creationId xmlns:a16="http://schemas.microsoft.com/office/drawing/2014/main" id="{488B18F1-BB7C-2CCD-CC31-BB308B1B82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3129" y="2522068"/>
                <a:ext cx="1216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42038463-834E-3C87-CA3C-15A37A506EB6}"/>
                  </a:ext>
                </a:extLst>
              </p14:cNvPr>
              <p14:cNvContentPartPr/>
              <p14:nvPr/>
            </p14:nvContentPartPr>
            <p14:xfrm>
              <a:off x="70249" y="2060548"/>
              <a:ext cx="2344680" cy="189720"/>
            </p14:xfrm>
          </p:contentPart>
        </mc:Choice>
        <mc:Fallback xmlns=""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42038463-834E-3C87-CA3C-15A37A506E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129" y="2045068"/>
                <a:ext cx="23749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49621572-C0DF-A8D9-9531-033D9D3F5F97}"/>
                  </a:ext>
                </a:extLst>
              </p14:cNvPr>
              <p14:cNvContentPartPr/>
              <p14:nvPr/>
            </p14:nvContentPartPr>
            <p14:xfrm>
              <a:off x="278329" y="2350708"/>
              <a:ext cx="2355480" cy="177120"/>
            </p14:xfrm>
          </p:contentPart>
        </mc:Choice>
        <mc:Fallback xmlns=""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49621572-C0DF-A8D9-9531-033D9D3F5F9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3209" y="2335228"/>
                <a:ext cx="23857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8639D186-DD4E-0452-7C9B-C021A0C9990C}"/>
                  </a:ext>
                </a:extLst>
              </p14:cNvPr>
              <p14:cNvContentPartPr/>
              <p14:nvPr/>
            </p14:nvContentPartPr>
            <p14:xfrm>
              <a:off x="156289" y="1227868"/>
              <a:ext cx="50760" cy="10548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8639D186-DD4E-0452-7C9B-C021A0C999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1169" y="1212388"/>
                <a:ext cx="81360" cy="1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596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17315"/>
            <a:ext cx="8686800" cy="7053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Interpreting </a:t>
            </a:r>
            <a:r>
              <a:rPr spc="-5" dirty="0"/>
              <a:t>Matrix</a:t>
            </a:r>
            <a:r>
              <a:rPr spc="-85" dirty="0"/>
              <a:t> </a:t>
            </a:r>
            <a:r>
              <a:rPr dirty="0"/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700" y="1524000"/>
            <a:ext cx="71735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>
              <a:spcBef>
                <a:spcPts val="100"/>
              </a:spcBef>
              <a:buChar char="●"/>
              <a:tabLst>
                <a:tab pos="471170" algn="l"/>
                <a:tab pos="471805" algn="l"/>
                <a:tab pos="4092575" algn="l"/>
              </a:tabLst>
            </a:pPr>
            <a:r>
              <a:rPr sz="3000" dirty="0">
                <a:latin typeface="Arial"/>
                <a:cs typeface="Arial"/>
              </a:rPr>
              <a:t>Multiplying </a:t>
            </a:r>
            <a:r>
              <a:rPr sz="3000" spc="-5" dirty="0">
                <a:latin typeface="Arial"/>
                <a:cs typeface="Arial"/>
              </a:rPr>
              <a:t>0/1 adjacency </a:t>
            </a:r>
            <a:r>
              <a:rPr sz="3000" dirty="0">
                <a:latin typeface="Arial"/>
                <a:cs typeface="Arial"/>
              </a:rPr>
              <a:t>matrices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yield  </a:t>
            </a:r>
            <a:r>
              <a:rPr sz="3000" spc="-5" dirty="0">
                <a:latin typeface="Arial"/>
                <a:cs typeface="Arial"/>
              </a:rPr>
              <a:t>paths of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length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two:	</a:t>
            </a:r>
            <a:r>
              <a:rPr sz="3000" i="1" spc="-5" dirty="0">
                <a:latin typeface="Arial"/>
                <a:cs typeface="Arial"/>
              </a:rPr>
              <a:t>a[i,k]=a[i,j]*a[j,k]</a:t>
            </a:r>
            <a:endParaRPr sz="3000">
              <a:latin typeface="Arial"/>
              <a:cs typeface="Arial"/>
            </a:endParaRPr>
          </a:p>
          <a:p>
            <a:pPr marL="471170" marR="322580" indent="-459105">
              <a:buChar char="●"/>
              <a:tabLst>
                <a:tab pos="471170" algn="l"/>
                <a:tab pos="471805" algn="l"/>
              </a:tabLst>
            </a:pPr>
            <a:r>
              <a:rPr sz="3000" dirty="0">
                <a:latin typeface="Arial"/>
                <a:cs typeface="Arial"/>
              </a:rPr>
              <a:t>Multiplication </a:t>
            </a:r>
            <a:r>
              <a:rPr sz="3000" spc="-5" dirty="0">
                <a:latin typeface="Arial"/>
                <a:cs typeface="Arial"/>
              </a:rPr>
              <a:t>by permutation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matrices  rearrange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rows/columns: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400" y="2895600"/>
            <a:ext cx="3918649" cy="3084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03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17315"/>
            <a:ext cx="8686800" cy="7053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Interpreting </a:t>
            </a:r>
            <a:r>
              <a:rPr spc="-5" dirty="0"/>
              <a:t>Matrix</a:t>
            </a:r>
            <a:r>
              <a:rPr spc="-85" dirty="0"/>
              <a:t> </a:t>
            </a:r>
            <a:r>
              <a:rPr dirty="0"/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700" y="1054952"/>
            <a:ext cx="4653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9105"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"/>
                <a:cs typeface="Arial"/>
              </a:rPr>
              <a:t>Rotating points in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space: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458" y="5018774"/>
            <a:ext cx="79190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Multiplying something </a:t>
            </a:r>
            <a:r>
              <a:rPr sz="3000" spc="-5" dirty="0">
                <a:latin typeface="Arial"/>
                <a:cs typeface="Arial"/>
              </a:rPr>
              <a:t>by the </a:t>
            </a:r>
            <a:r>
              <a:rPr sz="3000" dirty="0">
                <a:latin typeface="Arial"/>
                <a:cs typeface="Arial"/>
              </a:rPr>
              <a:t>right</a:t>
            </a:r>
            <a:r>
              <a:rPr lang="en-US" sz="3000" dirty="0">
                <a:latin typeface="Arial"/>
                <a:cs typeface="Arial"/>
              </a:rPr>
              <a:t>, </a:t>
            </a:r>
            <a:r>
              <a:rPr sz="3000" dirty="0">
                <a:latin typeface="Arial"/>
                <a:cs typeface="Arial"/>
              </a:rPr>
              <a:t> matrix can  </a:t>
            </a:r>
            <a:r>
              <a:rPr sz="3000" spc="-5" dirty="0">
                <a:latin typeface="Arial"/>
                <a:cs typeface="Arial"/>
              </a:rPr>
              <a:t>have </a:t>
            </a:r>
            <a:r>
              <a:rPr sz="3000" dirty="0">
                <a:latin typeface="Arial"/>
                <a:cs typeface="Arial"/>
              </a:rPr>
              <a:t>magic </a:t>
            </a:r>
            <a:r>
              <a:rPr sz="3000" spc="-5" dirty="0">
                <a:latin typeface="Arial"/>
                <a:cs typeface="Arial"/>
              </a:rPr>
              <a:t>properties, in arbitrary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dimensions.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" y="1669868"/>
            <a:ext cx="8768615" cy="3190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06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Linear</a:t>
            </a:r>
            <a:r>
              <a:rPr spc="-90" dirty="0"/>
              <a:t> </a:t>
            </a:r>
            <a:r>
              <a:rPr spc="-5" dirty="0"/>
              <a:t>Algebra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2041635"/>
            <a:ext cx="8229600" cy="35010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5900">
              <a:lnSpc>
                <a:spcPct val="116700"/>
              </a:lnSpc>
              <a:spcBef>
                <a:spcPts val="95"/>
              </a:spcBef>
            </a:pPr>
            <a:r>
              <a:rPr spc="-5" dirty="0"/>
              <a:t>Linear algebra is the </a:t>
            </a:r>
            <a:r>
              <a:rPr dirty="0"/>
              <a:t>mathematics </a:t>
            </a:r>
            <a:r>
              <a:rPr spc="-5" dirty="0"/>
              <a:t>of</a:t>
            </a:r>
            <a:r>
              <a:rPr spc="-90" dirty="0"/>
              <a:t> </a:t>
            </a:r>
            <a:r>
              <a:rPr dirty="0"/>
              <a:t>matrices.  </a:t>
            </a:r>
            <a:r>
              <a:rPr spc="-5" dirty="0">
                <a:solidFill>
                  <a:srgbClr val="FF0000"/>
                </a:solidFill>
              </a:rPr>
              <a:t>This </a:t>
            </a:r>
            <a:r>
              <a:rPr dirty="0">
                <a:solidFill>
                  <a:srgbClr val="FF0000"/>
                </a:solidFill>
              </a:rPr>
              <a:t>makes </a:t>
            </a:r>
            <a:r>
              <a:rPr spc="-5" dirty="0">
                <a:solidFill>
                  <a:srgbClr val="FF0000"/>
                </a:solidFill>
              </a:rPr>
              <a:t>it the language of data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science.</a:t>
            </a:r>
          </a:p>
          <a:p>
            <a:pPr marL="12700" marR="721995">
              <a:spcBef>
                <a:spcPts val="600"/>
              </a:spcBef>
            </a:pPr>
            <a:r>
              <a:rPr dirty="0"/>
              <a:t>Many machine </a:t>
            </a:r>
            <a:r>
              <a:rPr spc="-5" dirty="0"/>
              <a:t>learning algorithms are best  understood through linear</a:t>
            </a:r>
            <a:r>
              <a:rPr spc="-25" dirty="0"/>
              <a:t> </a:t>
            </a:r>
            <a:r>
              <a:rPr spc="-5" dirty="0"/>
              <a:t>algebra.</a:t>
            </a:r>
          </a:p>
          <a:p>
            <a:pPr marL="12700" marR="5080">
              <a:spcBef>
                <a:spcPts val="600"/>
              </a:spcBef>
            </a:pPr>
            <a:r>
              <a:rPr spc="-10" dirty="0"/>
              <a:t>You </a:t>
            </a:r>
            <a:r>
              <a:rPr spc="-5" dirty="0"/>
              <a:t>presumably had an undergraduate </a:t>
            </a:r>
            <a:r>
              <a:rPr dirty="0"/>
              <a:t>course  </a:t>
            </a:r>
            <a:r>
              <a:rPr spc="-5" dirty="0"/>
              <a:t>in </a:t>
            </a:r>
            <a:r>
              <a:rPr lang="en-US" spc="-5" dirty="0"/>
              <a:t>basic calculus, probability</a:t>
            </a:r>
            <a:r>
              <a:rPr spc="-5" dirty="0"/>
              <a:t>, but here </a:t>
            </a:r>
            <a:r>
              <a:rPr dirty="0"/>
              <a:t>I </a:t>
            </a:r>
            <a:r>
              <a:rPr spc="-5" dirty="0"/>
              <a:t>will </a:t>
            </a:r>
            <a:r>
              <a:rPr dirty="0"/>
              <a:t>review </a:t>
            </a:r>
            <a:r>
              <a:rPr spc="-5" dirty="0"/>
              <a:t>what </a:t>
            </a:r>
            <a:r>
              <a:rPr dirty="0"/>
              <a:t>you  </a:t>
            </a:r>
            <a:r>
              <a:rPr spc="-5" dirty="0"/>
              <a:t>need to</a:t>
            </a:r>
            <a:r>
              <a:rPr spc="-15" dirty="0"/>
              <a:t> </a:t>
            </a:r>
            <a:r>
              <a:rPr dirty="0"/>
              <a:t>know</a:t>
            </a:r>
            <a:r>
              <a:rPr lang="en-US" dirty="0"/>
              <a:t> to understand what we will discuss in this </a:t>
            </a:r>
            <a:r>
              <a:rPr lang="en-US"/>
              <a:t>summer program</a:t>
            </a:r>
            <a: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354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8929">
              <a:spcBef>
                <a:spcPts val="70"/>
              </a:spcBef>
            </a:pPr>
            <a:r>
              <a:rPr sz="5625" spc="-53" dirty="0"/>
              <a:t>Identity</a:t>
            </a:r>
            <a:r>
              <a:rPr sz="5625" spc="446" dirty="0"/>
              <a:t> </a:t>
            </a:r>
            <a:r>
              <a:rPr sz="5625" spc="14" dirty="0"/>
              <a:t>Matrix</a:t>
            </a:r>
            <a:endParaRPr sz="5625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7899400" y="9345613"/>
            <a:ext cx="124460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spcBef>
                <a:spcPts val="148"/>
              </a:spcBef>
            </a:pPr>
            <a:r>
              <a:rPr lang="en-US" spc="-15"/>
              <a:t>(Goodfellow</a:t>
            </a:r>
            <a:r>
              <a:rPr lang="en-US" spc="40"/>
              <a:t> </a:t>
            </a:r>
            <a:r>
              <a:rPr lang="en-US" spc="-40"/>
              <a:t>2016)</a:t>
            </a:r>
            <a:endParaRPr spc="-28" dirty="0"/>
          </a:p>
        </p:txBody>
      </p:sp>
      <p:sp>
        <p:nvSpPr>
          <p:cNvPr id="7" name="object 7"/>
          <p:cNvSpPr txBox="1"/>
          <p:nvPr/>
        </p:nvSpPr>
        <p:spPr>
          <a:xfrm>
            <a:off x="1754243" y="3349633"/>
            <a:ext cx="5623916" cy="331363"/>
          </a:xfrm>
          <a:prstGeom prst="rect">
            <a:avLst/>
          </a:prstGeom>
        </p:spPr>
        <p:txBody>
          <a:bodyPr vert="horz" wrap="square" lIns="0" tIns="12055" rIns="0" bIns="0" rtlCol="0">
            <a:spAutoFit/>
          </a:bodyPr>
          <a:lstStyle/>
          <a:p>
            <a:pPr marL="26788">
              <a:spcBef>
                <a:spcPts val="95"/>
              </a:spcBef>
            </a:pPr>
            <a:r>
              <a:rPr sz="2074" spc="7" dirty="0">
                <a:latin typeface="cmr10"/>
                <a:cs typeface="cmr10"/>
              </a:rPr>
              <a:t>Figure</a:t>
            </a:r>
            <a:r>
              <a:rPr sz="2074" dirty="0">
                <a:latin typeface="cmr10"/>
                <a:cs typeface="cmr10"/>
              </a:rPr>
              <a:t> </a:t>
            </a:r>
            <a:r>
              <a:rPr sz="2074" spc="4" dirty="0">
                <a:latin typeface="cmr10"/>
                <a:cs typeface="cmr10"/>
              </a:rPr>
              <a:t>2.2:</a:t>
            </a:r>
            <a:r>
              <a:rPr sz="2074" spc="236" dirty="0">
                <a:latin typeface="cmr10"/>
                <a:cs typeface="cmr10"/>
              </a:rPr>
              <a:t> </a:t>
            </a:r>
            <a:r>
              <a:rPr sz="2074" i="1" spc="67" dirty="0">
                <a:latin typeface="Book Antiqua"/>
                <a:cs typeface="Book Antiqua"/>
              </a:rPr>
              <a:t>Example</a:t>
            </a:r>
            <a:r>
              <a:rPr sz="2074" i="1" spc="221" dirty="0">
                <a:latin typeface="Book Antiqua"/>
                <a:cs typeface="Book Antiqua"/>
              </a:rPr>
              <a:t> </a:t>
            </a:r>
            <a:r>
              <a:rPr sz="2074" i="1" spc="39" dirty="0">
                <a:latin typeface="Book Antiqua"/>
                <a:cs typeface="Book Antiqua"/>
              </a:rPr>
              <a:t>identity</a:t>
            </a:r>
            <a:r>
              <a:rPr sz="2074" i="1" spc="225" dirty="0">
                <a:latin typeface="Book Antiqua"/>
                <a:cs typeface="Book Antiqua"/>
              </a:rPr>
              <a:t> </a:t>
            </a:r>
            <a:r>
              <a:rPr sz="2074" i="1" spc="46" dirty="0">
                <a:latin typeface="Book Antiqua"/>
                <a:cs typeface="Book Antiqua"/>
              </a:rPr>
              <a:t>matrix</a:t>
            </a:r>
            <a:r>
              <a:rPr sz="2074" spc="46" dirty="0">
                <a:latin typeface="cmr10"/>
                <a:cs typeface="cmr10"/>
              </a:rPr>
              <a:t>:</a:t>
            </a:r>
            <a:r>
              <a:rPr sz="2074" spc="229" dirty="0">
                <a:latin typeface="cmr10"/>
                <a:cs typeface="cmr10"/>
              </a:rPr>
              <a:t> </a:t>
            </a:r>
            <a:r>
              <a:rPr sz="2074" spc="7" dirty="0">
                <a:latin typeface="cmr10"/>
                <a:cs typeface="cmr10"/>
              </a:rPr>
              <a:t>This</a:t>
            </a:r>
            <a:r>
              <a:rPr sz="2074" spc="4" dirty="0">
                <a:latin typeface="cmr10"/>
                <a:cs typeface="cmr10"/>
              </a:rPr>
              <a:t> is</a:t>
            </a:r>
            <a:r>
              <a:rPr sz="2074" dirty="0">
                <a:latin typeface="cmr10"/>
                <a:cs typeface="cmr10"/>
              </a:rPr>
              <a:t> </a:t>
            </a:r>
            <a:r>
              <a:rPr lang="en-US" sz="2074" dirty="0">
                <a:latin typeface="cmr10"/>
                <a:cs typeface="cmr10"/>
              </a:rPr>
              <a:t>    </a:t>
            </a:r>
            <a:r>
              <a:rPr sz="2074" spc="11" dirty="0">
                <a:latin typeface="cmr10"/>
                <a:cs typeface="cmr10"/>
              </a:rPr>
              <a:t>.</a:t>
            </a:r>
            <a:endParaRPr sz="2074" dirty="0">
              <a:latin typeface="cmr10"/>
              <a:cs typeface="cmr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25188" y="4834752"/>
            <a:ext cx="989856" cy="475111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3023" spc="-18" dirty="0">
                <a:latin typeface="cmb10"/>
                <a:cs typeface="cmb10"/>
              </a:rPr>
              <a:t>(2.20)</a:t>
            </a:r>
            <a:endParaRPr sz="3023">
              <a:latin typeface="cmb10"/>
              <a:cs typeface="cmb1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066582-9FAF-41AF-A596-CC6B6870E24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39076" y="1983623"/>
            <a:ext cx="1429440" cy="1070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3D22A4-B812-4654-A397-88124A92F39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998196" y="3377618"/>
            <a:ext cx="323032" cy="2678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24AE27-E9DE-4D8A-89CA-7708F026E67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625203" y="4947225"/>
            <a:ext cx="2678906" cy="36749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Dividing</a:t>
            </a:r>
            <a:r>
              <a:rPr spc="-90" dirty="0"/>
              <a:t> </a:t>
            </a:r>
            <a:r>
              <a:rPr dirty="0"/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0226" y="2191384"/>
                <a:ext cx="7803515" cy="266887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991869">
                  <a:spcBef>
                    <a:spcPts val="100"/>
                  </a:spcBef>
                </a:pPr>
                <a:r>
                  <a:rPr lang="en-US" sz="3000" spc="-5" dirty="0">
                    <a:latin typeface="Arial"/>
                    <a:cs typeface="Arial"/>
                  </a:rPr>
                  <a:t>The inverse operation to </a:t>
                </a:r>
                <a:r>
                  <a:rPr lang="en-US" sz="3000" dirty="0">
                    <a:latin typeface="Arial"/>
                    <a:cs typeface="Arial"/>
                  </a:rPr>
                  <a:t>multiplication</a:t>
                </a:r>
                <a:r>
                  <a:rPr lang="en-US" sz="3000" spc="-95" dirty="0">
                    <a:latin typeface="Arial"/>
                    <a:cs typeface="Arial"/>
                  </a:rPr>
                  <a:t> </a:t>
                </a:r>
                <a:r>
                  <a:rPr lang="en-US" sz="3000" spc="-5" dirty="0">
                    <a:latin typeface="Arial"/>
                    <a:cs typeface="Arial"/>
                  </a:rPr>
                  <a:t>is  division.</a:t>
                </a:r>
                <a:endParaRPr lang="en-US" sz="3000" dirty="0">
                  <a:latin typeface="Arial"/>
                  <a:cs typeface="Arial"/>
                </a:endParaRPr>
              </a:p>
              <a:p>
                <a:pPr marL="12700" marR="969644">
                  <a:spcBef>
                    <a:spcPts val="600"/>
                  </a:spcBef>
                </a:pPr>
                <a:r>
                  <a:rPr lang="en-US" sz="3000" spc="-5" dirty="0">
                    <a:latin typeface="Arial"/>
                    <a:cs typeface="Arial"/>
                  </a:rPr>
                  <a:t>An important </a:t>
                </a:r>
                <a:r>
                  <a:rPr lang="en-US" sz="3000" dirty="0">
                    <a:latin typeface="Arial"/>
                    <a:cs typeface="Arial"/>
                  </a:rPr>
                  <a:t>special case </a:t>
                </a:r>
                <a:r>
                  <a:rPr lang="en-US" sz="3000" spc="-5" dirty="0">
                    <a:latin typeface="Arial"/>
                    <a:cs typeface="Arial"/>
                  </a:rPr>
                  <a:t>of division is  inversion: </a:t>
                </a:r>
                <a14:m>
                  <m:oMath xmlns:m="http://schemas.openxmlformats.org/officeDocument/2006/math">
                    <m:r>
                      <a:rPr lang="en-US" sz="3000" i="1" spc="-5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sSup>
                      <m:sSupPr>
                        <m:ctrlPr>
                          <a:rPr lang="en-US" sz="3000" b="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30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p>
                        <m:r>
                          <a:rPr lang="en-US" sz="30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lang="en-US" sz="3000" i="1" spc="-5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3000" b="0" i="1" spc="-5" smtClean="0">
                        <a:latin typeface="Cambria Math" panose="02040503050406030204" pitchFamily="18" charset="0"/>
                        <a:cs typeface="Arial"/>
                      </a:rPr>
                      <m:t>𝐼</m:t>
                    </m:r>
                    <m:r>
                      <a:rPr lang="en-US" sz="3000" b="0" i="1" spc="-5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3000" b="0" i="1" spc="-5" smtClean="0">
                        <a:latin typeface="Cambria Math" panose="02040503050406030204" pitchFamily="18" charset="0"/>
                        <a:cs typeface="Arial"/>
                      </a:rPr>
                      <m:t>𝑖𝑚𝑝𝑙𝑖𝑒𝑠</m:t>
                    </m:r>
                    <m:r>
                      <a:rPr lang="en-US" sz="3000" b="0" i="1" spc="-5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sSup>
                      <m:sSupPr>
                        <m:ctrlPr>
                          <a:rPr lang="en-US" sz="3000" b="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30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p>
                        <m:r>
                          <a:rPr lang="en-US" sz="30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lang="en-US" sz="3000" b="0" i="1" spc="-5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3000" b="0" i="1" spc="-5" smtClean="0">
                        <a:latin typeface="Cambria Math" panose="02040503050406030204" pitchFamily="18" charset="0"/>
                        <a:cs typeface="Arial"/>
                      </a:rPr>
                      <m:t>𝐼</m:t>
                    </m:r>
                    <m:r>
                      <a:rPr lang="en-US" sz="3000" b="0" i="1" spc="-5" smtClean="0"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r>
                      <a:rPr lang="en-US" sz="3000" b="0" i="1" spc="-5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endParaRPr lang="en-US" sz="3000" i="1" spc="-10" dirty="0">
                  <a:latin typeface="Arial"/>
                  <a:cs typeface="Arial"/>
                </a:endParaRPr>
              </a:p>
              <a:p>
                <a:pPr marL="12700">
                  <a:spcBef>
                    <a:spcPts val="600"/>
                  </a:spcBef>
                </a:pPr>
                <a:r>
                  <a:rPr lang="en-US" sz="3000"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In fact it is equivalent, 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3000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num>
                      <m:den>
                        <m:r>
                          <a:rPr lang="en-US" sz="3000" b="0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𝐵</m:t>
                        </m:r>
                      </m:den>
                    </m:f>
                    <m:r>
                      <a:rPr lang="en-US" sz="3000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3000" b="0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sz="3000" b="0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/>
                      </a:rPr>
                      <m:t>×</m:t>
                    </m:r>
                    <m:sSup>
                      <m:sSupPr>
                        <m:ctrlPr>
                          <a:rPr lang="en-US" sz="3000" b="0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3000" b="0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𝐵</m:t>
                        </m:r>
                      </m:e>
                      <m:sup>
                        <m:r>
                          <a:rPr lang="en-US" sz="3000" b="0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000"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endParaRPr sz="3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26" y="2191384"/>
                <a:ext cx="7803515" cy="2668872"/>
              </a:xfrm>
              <a:prstGeom prst="rect">
                <a:avLst/>
              </a:prstGeom>
              <a:blipFill>
                <a:blip r:embed="rId2"/>
                <a:stretch>
                  <a:fillRect l="-2764" t="-3791" b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815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Matrix</a:t>
            </a:r>
            <a:r>
              <a:rPr spc="-90" dirty="0"/>
              <a:t> </a:t>
            </a:r>
            <a:r>
              <a:rPr spc="-5" dirty="0"/>
              <a:t>Inversion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4880262" y="3880943"/>
            <a:ext cx="3778575" cy="1952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16912" y="2725710"/>
            <a:ext cx="3248024" cy="723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704225" y="2585543"/>
                <a:ext cx="3883025" cy="2985561"/>
              </a:xfrm>
              <a:prstGeom prst="rect">
                <a:avLst/>
              </a:prstGeom>
            </p:spPr>
            <p:txBody>
              <a:bodyPr vert="horz" wrap="square" lIns="0" tIns="27940" rIns="0" bIns="0" rtlCol="0">
                <a:spAutoFit/>
              </a:bodyPr>
              <a:lstStyle/>
              <a:p>
                <a:pPr marL="12700" marR="5080">
                  <a:lnSpc>
                    <a:spcPts val="2850"/>
                  </a:lnSpc>
                  <a:spcBef>
                    <a:spcPts val="22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2400" b="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ar-AE" sz="2400" i="1" spc="-5" smtClean="0"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p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spc="-5" dirty="0">
                    <a:latin typeface="Arial"/>
                    <a:cs typeface="Arial"/>
                  </a:rPr>
                  <a:t>is the </a:t>
                </a:r>
                <a:r>
                  <a:rPr lang="en-US" sz="2400" dirty="0">
                    <a:latin typeface="Arial"/>
                    <a:cs typeface="Arial"/>
                  </a:rPr>
                  <a:t>multiplicative  </a:t>
                </a:r>
                <a:r>
                  <a:rPr lang="en-US" sz="2400" spc="-5" dirty="0">
                    <a:latin typeface="Arial"/>
                    <a:cs typeface="Arial"/>
                  </a:rPr>
                  <a:t>inverse of </a:t>
                </a:r>
                <a:r>
                  <a:rPr lang="en-US" sz="2400" dirty="0">
                    <a:latin typeface="Arial"/>
                    <a:cs typeface="Arial"/>
                  </a:rPr>
                  <a:t>A </a:t>
                </a:r>
                <a:r>
                  <a:rPr lang="en-US" sz="2400" spc="-5" dirty="0">
                    <a:latin typeface="Arial"/>
                    <a:cs typeface="Arial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i="1" spc="-5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×</m:t>
                        </m:r>
                        <m:r>
                          <a:rPr lang="ar-AE" sz="2400" i="1" spc="-5"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p>
                        <m:r>
                          <a:rPr lang="en-US" sz="2400" i="1" spc="-5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lang="en-US" sz="2400" b="0" i="1" spc="-5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  <a:cs typeface="Arial"/>
                      </a:rPr>
                      <m:t>𝐼</m:t>
                    </m:r>
                  </m:oMath>
                </a14:m>
                <a:r>
                  <a:rPr lang="en-US" sz="2400" spc="-5" dirty="0">
                    <a:latin typeface="Arial"/>
                    <a:cs typeface="Arial"/>
                  </a:rPr>
                  <a:t>,  where </a:t>
                </a:r>
                <a:r>
                  <a:rPr lang="en-US" sz="2400" dirty="0">
                    <a:latin typeface="Arial"/>
                    <a:cs typeface="Arial"/>
                  </a:rPr>
                  <a:t>I </a:t>
                </a:r>
                <a:r>
                  <a:rPr lang="en-US" sz="2400" spc="-5" dirty="0">
                    <a:latin typeface="Arial"/>
                    <a:cs typeface="Arial"/>
                  </a:rPr>
                  <a:t>is the identity</a:t>
                </a:r>
                <a:r>
                  <a:rPr lang="en-US" sz="2400" spc="-100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matrix.</a:t>
                </a:r>
              </a:p>
              <a:p>
                <a:pPr>
                  <a:spcBef>
                    <a:spcPts val="30"/>
                  </a:spcBef>
                </a:pPr>
                <a:endParaRPr lang="en-US" sz="2450" dirty="0">
                  <a:latin typeface="Arial"/>
                  <a:cs typeface="Arial"/>
                </a:endParaRPr>
              </a:p>
              <a:p>
                <a:pPr marL="12700" marR="85090">
                  <a:lnSpc>
                    <a:spcPts val="2850"/>
                  </a:lnSpc>
                </a:pPr>
                <a:r>
                  <a:rPr lang="en-US" sz="2400" spc="-5" dirty="0">
                    <a:latin typeface="Arial"/>
                    <a:cs typeface="Arial"/>
                  </a:rPr>
                  <a:t>If </a:t>
                </a:r>
                <a:r>
                  <a:rPr lang="en-US" sz="2400" dirty="0">
                    <a:latin typeface="Arial"/>
                    <a:cs typeface="Arial"/>
                  </a:rPr>
                  <a:t>matrix A </a:t>
                </a:r>
                <a:r>
                  <a:rPr lang="en-US" sz="2400" spc="-5" dirty="0">
                    <a:latin typeface="Arial"/>
                    <a:cs typeface="Arial"/>
                  </a:rPr>
                  <a:t>has an inverse, it  </a:t>
                </a:r>
                <a:r>
                  <a:rPr lang="en-US" sz="2400" dirty="0">
                    <a:latin typeface="Arial"/>
                    <a:cs typeface="Arial"/>
                  </a:rPr>
                  <a:t>can </a:t>
                </a:r>
                <a:r>
                  <a:rPr lang="en-US" sz="2400" spc="-5" dirty="0">
                    <a:latin typeface="Arial"/>
                    <a:cs typeface="Arial"/>
                  </a:rPr>
                  <a:t>be </a:t>
                </a:r>
                <a:r>
                  <a:rPr lang="en-US" sz="2400" dirty="0">
                    <a:latin typeface="Arial"/>
                    <a:cs typeface="Arial"/>
                  </a:rPr>
                  <a:t>computed </a:t>
                </a:r>
                <a:r>
                  <a:rPr lang="en-US" sz="2400" spc="-5" dirty="0">
                    <a:latin typeface="Arial"/>
                    <a:cs typeface="Arial"/>
                  </a:rPr>
                  <a:t>by</a:t>
                </a:r>
                <a:r>
                  <a:rPr lang="en-US" sz="2400" spc="-105" dirty="0"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solving  a </a:t>
                </a:r>
                <a:r>
                  <a:rPr lang="en-US" sz="2400" spc="-5" dirty="0">
                    <a:latin typeface="Arial"/>
                    <a:cs typeface="Arial"/>
                  </a:rPr>
                  <a:t>linear </a:t>
                </a:r>
                <a:r>
                  <a:rPr lang="en-US" sz="2400" dirty="0">
                    <a:latin typeface="Arial"/>
                    <a:cs typeface="Arial"/>
                  </a:rPr>
                  <a:t>system </a:t>
                </a:r>
                <a:r>
                  <a:rPr lang="en-US" sz="2400" spc="-5" dirty="0">
                    <a:latin typeface="Arial"/>
                    <a:cs typeface="Arial"/>
                  </a:rPr>
                  <a:t>using  Gaussian</a:t>
                </a:r>
                <a:r>
                  <a:rPr lang="en-US" sz="2400" spc="-20" dirty="0">
                    <a:latin typeface="Arial"/>
                    <a:cs typeface="Arial"/>
                  </a:rPr>
                  <a:t> </a:t>
                </a:r>
                <a:r>
                  <a:rPr lang="en-US" sz="2400" spc="-5" dirty="0">
                    <a:latin typeface="Arial"/>
                    <a:cs typeface="Arial"/>
                  </a:rPr>
                  <a:t>elimination.</a:t>
                </a:r>
                <a:endParaRPr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25" y="2585543"/>
                <a:ext cx="3883025" cy="2985561"/>
              </a:xfrm>
              <a:prstGeom prst="rect">
                <a:avLst/>
              </a:prstGeom>
              <a:blipFill>
                <a:blip r:embed="rId4"/>
                <a:stretch>
                  <a:fillRect l="-4560" t="-2542" r="-651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280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Inverse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spc="-5" dirty="0"/>
              <a:t>Lincoln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2890227"/>
            <a:ext cx="2933699" cy="2933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0387" y="2895001"/>
            <a:ext cx="2943224" cy="2924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0325" y="2894988"/>
            <a:ext cx="2933674" cy="2924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62824" y="2341177"/>
            <a:ext cx="828674" cy="3428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7300" y="2381638"/>
            <a:ext cx="219074" cy="2571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4326" y="2341177"/>
            <a:ext cx="590549" cy="3428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1115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8929">
              <a:spcBef>
                <a:spcPts val="70"/>
              </a:spcBef>
            </a:pPr>
            <a:r>
              <a:rPr sz="5625" spc="-161" dirty="0"/>
              <a:t>I</a:t>
            </a:r>
            <a:r>
              <a:rPr sz="5625" spc="-362" dirty="0"/>
              <a:t>n</a:t>
            </a:r>
            <a:r>
              <a:rPr sz="5625" spc="11" dirty="0"/>
              <a:t>v</a:t>
            </a:r>
            <a:r>
              <a:rPr sz="5625" spc="-56" dirty="0"/>
              <a:t>ertibili</a:t>
            </a:r>
            <a:r>
              <a:rPr sz="5625" spc="80" dirty="0"/>
              <a:t>t</a:t>
            </a:r>
            <a:r>
              <a:rPr sz="5625" spc="193" dirty="0"/>
              <a:t>y</a:t>
            </a:r>
            <a:endParaRPr sz="5625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899400" y="9345613"/>
            <a:ext cx="124460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spcBef>
                <a:spcPts val="148"/>
              </a:spcBef>
            </a:pPr>
            <a:r>
              <a:rPr lang="en-US" spc="-15"/>
              <a:t>(Goodfellow</a:t>
            </a:r>
            <a:r>
              <a:rPr lang="en-US" spc="40"/>
              <a:t> </a:t>
            </a:r>
            <a:r>
              <a:rPr lang="en-US" spc="-40"/>
              <a:t>2016)</a:t>
            </a:r>
            <a:endParaRPr spc="-28" dirty="0"/>
          </a:p>
        </p:txBody>
      </p:sp>
      <p:sp>
        <p:nvSpPr>
          <p:cNvPr id="3" name="object 3"/>
          <p:cNvSpPr txBox="1"/>
          <p:nvPr/>
        </p:nvSpPr>
        <p:spPr>
          <a:xfrm>
            <a:off x="706821" y="2204597"/>
            <a:ext cx="7387530" cy="334756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30387" indent="-312528">
              <a:spcBef>
                <a:spcPts val="70"/>
              </a:spcBef>
              <a:buSzPct val="75000"/>
              <a:buChar char="•"/>
              <a:tabLst>
                <a:tab pos="329940" algn="l"/>
                <a:tab pos="330387" algn="l"/>
              </a:tabLst>
            </a:pPr>
            <a:r>
              <a:rPr sz="2531" spc="4" dirty="0">
                <a:latin typeface="Georgia"/>
                <a:cs typeface="Georgia"/>
              </a:rPr>
              <a:t>Matrix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21" dirty="0">
                <a:latin typeface="Georgia"/>
                <a:cs typeface="Georgia"/>
              </a:rPr>
              <a:t>can’t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21" dirty="0">
                <a:latin typeface="Georgia"/>
                <a:cs typeface="Georgia"/>
              </a:rPr>
              <a:t>be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49" dirty="0">
                <a:latin typeface="Georgia"/>
                <a:cs typeface="Georgia"/>
              </a:rPr>
              <a:t>inverted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11" dirty="0">
                <a:latin typeface="Georgia"/>
                <a:cs typeface="Georgia"/>
              </a:rPr>
              <a:t>if…</a:t>
            </a:r>
            <a:endParaRPr sz="2531" dirty="0">
              <a:latin typeface="Georgia"/>
              <a:cs typeface="Georgia"/>
            </a:endParaRPr>
          </a:p>
          <a:p>
            <a:pPr>
              <a:spcBef>
                <a:spcPts val="35"/>
              </a:spcBef>
              <a:buFont typeface="Georgia"/>
              <a:buChar char="•"/>
            </a:pPr>
            <a:endParaRPr sz="2988" dirty="0">
              <a:latin typeface="Georgia"/>
              <a:cs typeface="Georgia"/>
            </a:endParaRPr>
          </a:p>
          <a:p>
            <a:pPr marL="642915" lvl="1" indent="-312528">
              <a:buSzPct val="75000"/>
              <a:buChar char="•"/>
              <a:tabLst>
                <a:tab pos="642468" algn="l"/>
                <a:tab pos="642915" algn="l"/>
              </a:tabLst>
            </a:pPr>
            <a:r>
              <a:rPr sz="2531" spc="-70" dirty="0">
                <a:latin typeface="Georgia"/>
                <a:cs typeface="Georgia"/>
              </a:rPr>
              <a:t>More</a:t>
            </a:r>
            <a:r>
              <a:rPr sz="2531" spc="218" dirty="0">
                <a:latin typeface="Georgia"/>
                <a:cs typeface="Georgia"/>
              </a:rPr>
              <a:t> </a:t>
            </a:r>
            <a:r>
              <a:rPr sz="2531" spc="-91" dirty="0">
                <a:latin typeface="Georgia"/>
                <a:cs typeface="Georgia"/>
              </a:rPr>
              <a:t>rows</a:t>
            </a:r>
            <a:r>
              <a:rPr sz="2531" spc="221" dirty="0">
                <a:latin typeface="Georgia"/>
                <a:cs typeface="Georgia"/>
              </a:rPr>
              <a:t> </a:t>
            </a:r>
            <a:r>
              <a:rPr sz="2531" spc="-18" dirty="0">
                <a:latin typeface="Georgia"/>
                <a:cs typeface="Georgia"/>
              </a:rPr>
              <a:t>than</a:t>
            </a:r>
            <a:r>
              <a:rPr sz="2531" spc="221" dirty="0">
                <a:latin typeface="Georgia"/>
                <a:cs typeface="Georgia"/>
              </a:rPr>
              <a:t> </a:t>
            </a:r>
            <a:r>
              <a:rPr sz="2531" spc="-74" dirty="0">
                <a:latin typeface="Georgia"/>
                <a:cs typeface="Georgia"/>
              </a:rPr>
              <a:t>columns</a:t>
            </a:r>
            <a:endParaRPr sz="2531" dirty="0">
              <a:latin typeface="Georgia"/>
              <a:cs typeface="Georgia"/>
            </a:endParaRPr>
          </a:p>
          <a:p>
            <a:pPr lvl="1">
              <a:spcBef>
                <a:spcPts val="35"/>
              </a:spcBef>
              <a:buFont typeface="Georgia"/>
              <a:buChar char="•"/>
            </a:pPr>
            <a:endParaRPr sz="2988" dirty="0">
              <a:latin typeface="Georgia"/>
              <a:cs typeface="Georgia"/>
            </a:endParaRPr>
          </a:p>
          <a:p>
            <a:pPr marL="642915" lvl="1" indent="-312528">
              <a:buSzPct val="75000"/>
              <a:buChar char="•"/>
              <a:tabLst>
                <a:tab pos="642468" algn="l"/>
                <a:tab pos="642915" algn="l"/>
              </a:tabLst>
            </a:pPr>
            <a:r>
              <a:rPr sz="2531" spc="-70" dirty="0">
                <a:latin typeface="Georgia"/>
                <a:cs typeface="Georgia"/>
              </a:rPr>
              <a:t>More</a:t>
            </a:r>
            <a:r>
              <a:rPr sz="2531" spc="218" dirty="0">
                <a:latin typeface="Georgia"/>
                <a:cs typeface="Georgia"/>
              </a:rPr>
              <a:t> </a:t>
            </a:r>
            <a:r>
              <a:rPr sz="2531" spc="-74" dirty="0">
                <a:latin typeface="Georgia"/>
                <a:cs typeface="Georgia"/>
              </a:rPr>
              <a:t>columns</a:t>
            </a:r>
            <a:r>
              <a:rPr sz="2531" spc="221" dirty="0">
                <a:latin typeface="Georgia"/>
                <a:cs typeface="Georgia"/>
              </a:rPr>
              <a:t> </a:t>
            </a:r>
            <a:r>
              <a:rPr sz="2531" spc="-18" dirty="0">
                <a:latin typeface="Georgia"/>
                <a:cs typeface="Georgia"/>
              </a:rPr>
              <a:t>than</a:t>
            </a:r>
            <a:r>
              <a:rPr sz="2531" spc="221" dirty="0">
                <a:latin typeface="Georgia"/>
                <a:cs typeface="Georgia"/>
              </a:rPr>
              <a:t> </a:t>
            </a:r>
            <a:r>
              <a:rPr sz="2531" spc="-91" dirty="0">
                <a:latin typeface="Georgia"/>
                <a:cs typeface="Georgia"/>
              </a:rPr>
              <a:t>rows</a:t>
            </a:r>
            <a:endParaRPr sz="2531" dirty="0">
              <a:latin typeface="Georgia"/>
              <a:cs typeface="Georgia"/>
            </a:endParaRPr>
          </a:p>
          <a:p>
            <a:pPr marL="642915" marR="12501" lvl="1" indent="-312528">
              <a:lnSpc>
                <a:spcPct val="115700"/>
              </a:lnSpc>
              <a:spcBef>
                <a:spcPts val="2953"/>
              </a:spcBef>
              <a:buSzPct val="75000"/>
              <a:buChar char="•"/>
              <a:tabLst>
                <a:tab pos="642468" algn="l"/>
                <a:tab pos="642915" algn="l"/>
              </a:tabLst>
            </a:pPr>
            <a:r>
              <a:rPr sz="2531" spc="-39" dirty="0">
                <a:latin typeface="Georgia"/>
                <a:cs typeface="Georgia"/>
              </a:rPr>
              <a:t>Redundant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67" dirty="0">
                <a:latin typeface="Georgia"/>
                <a:cs typeface="Georgia"/>
              </a:rPr>
              <a:t>rows/columns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42" dirty="0">
                <a:latin typeface="Georgia"/>
                <a:cs typeface="Georgia"/>
              </a:rPr>
              <a:t>(“linearly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63" dirty="0">
                <a:latin typeface="Georgia"/>
                <a:cs typeface="Georgia"/>
              </a:rPr>
              <a:t>dependent”, </a:t>
            </a:r>
            <a:r>
              <a:rPr sz="2531" spc="-601" dirty="0">
                <a:latin typeface="Georgia"/>
                <a:cs typeface="Georgia"/>
              </a:rPr>
              <a:t> </a:t>
            </a:r>
            <a:r>
              <a:rPr sz="2531" spc="-109" dirty="0">
                <a:latin typeface="Georgia"/>
                <a:cs typeface="Georgia"/>
              </a:rPr>
              <a:t>“low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56" dirty="0">
                <a:latin typeface="Georgia"/>
                <a:cs typeface="Georgia"/>
              </a:rPr>
              <a:t>rank”)</a:t>
            </a:r>
            <a:endParaRPr sz="2531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8929">
              <a:spcBef>
                <a:spcPts val="70"/>
              </a:spcBef>
            </a:pPr>
            <a:r>
              <a:rPr sz="4781" spc="-53" dirty="0"/>
              <a:t>Special</a:t>
            </a:r>
            <a:r>
              <a:rPr sz="4781" spc="429" dirty="0"/>
              <a:t> </a:t>
            </a:r>
            <a:r>
              <a:rPr sz="4781" spc="-60" dirty="0"/>
              <a:t>Matrices</a:t>
            </a:r>
            <a:r>
              <a:rPr sz="4781" spc="429" dirty="0"/>
              <a:t> </a:t>
            </a:r>
            <a:r>
              <a:rPr sz="4781" spc="-95" dirty="0"/>
              <a:t>and</a:t>
            </a:r>
            <a:r>
              <a:rPr sz="4781" spc="432" dirty="0"/>
              <a:t> </a:t>
            </a:r>
            <a:r>
              <a:rPr sz="4781" spc="-70" dirty="0"/>
              <a:t>Vectors</a:t>
            </a:r>
            <a:endParaRPr sz="4781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899400" y="9345613"/>
            <a:ext cx="124460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spcBef>
                <a:spcPts val="148"/>
              </a:spcBef>
            </a:pPr>
            <a:r>
              <a:rPr lang="en-US" spc="-15"/>
              <a:t>(Goodfellow</a:t>
            </a:r>
            <a:r>
              <a:rPr lang="en-US" spc="40"/>
              <a:t> </a:t>
            </a:r>
            <a:r>
              <a:rPr lang="en-US" spc="-40"/>
              <a:t>2016)</a:t>
            </a:r>
            <a:endParaRPr spc="-28" dirty="0"/>
          </a:p>
        </p:txBody>
      </p:sp>
      <p:sp>
        <p:nvSpPr>
          <p:cNvPr id="2" name="object 2"/>
          <p:cNvSpPr txBox="1"/>
          <p:nvPr/>
        </p:nvSpPr>
        <p:spPr>
          <a:xfrm>
            <a:off x="814586" y="1758702"/>
            <a:ext cx="7084814" cy="2894427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330387" indent="-312528">
              <a:spcBef>
                <a:spcPts val="77"/>
              </a:spcBef>
              <a:buSzPct val="74647"/>
              <a:buChar char="•"/>
              <a:tabLst>
                <a:tab pos="329940" algn="l"/>
                <a:tab pos="330387" algn="l"/>
              </a:tabLst>
            </a:pPr>
            <a:r>
              <a:rPr sz="2496" spc="-7" dirty="0">
                <a:latin typeface="Georgia"/>
                <a:cs typeface="Georgia"/>
              </a:rPr>
              <a:t>Unit</a:t>
            </a:r>
            <a:r>
              <a:rPr sz="2496" spc="204" dirty="0">
                <a:latin typeface="Georgia"/>
                <a:cs typeface="Georgia"/>
              </a:rPr>
              <a:t> </a:t>
            </a:r>
            <a:r>
              <a:rPr sz="2496" spc="-32" dirty="0">
                <a:latin typeface="Georgia"/>
                <a:cs typeface="Georgia"/>
              </a:rPr>
              <a:t>vector:</a:t>
            </a:r>
            <a:endParaRPr sz="2496" dirty="0">
              <a:latin typeface="Georgia"/>
              <a:cs typeface="Georgia"/>
            </a:endParaRPr>
          </a:p>
          <a:p>
            <a:pPr marL="992053">
              <a:spcBef>
                <a:spcPts val="3238"/>
              </a:spcBef>
              <a:tabLst>
                <a:tab pos="6285830" algn="l"/>
              </a:tabLst>
            </a:pPr>
            <a:r>
              <a:rPr sz="2426" i="1" spc="-56" dirty="0">
                <a:latin typeface="DejaVu Sans"/>
                <a:cs typeface="DejaVu Sans"/>
              </a:rPr>
              <a:t>	</a:t>
            </a:r>
            <a:r>
              <a:rPr lang="en-US" sz="2426" spc="-14" dirty="0">
                <a:latin typeface="cmb10"/>
                <a:cs typeface="cmb10"/>
              </a:rPr>
              <a:t>(2.36)</a:t>
            </a:r>
            <a:endParaRPr lang="en-US" sz="2426" dirty="0">
              <a:latin typeface="cmb10"/>
              <a:cs typeface="cmb10"/>
            </a:endParaRPr>
          </a:p>
          <a:p>
            <a:pPr marL="330387" indent="-312528">
              <a:spcBef>
                <a:spcPts val="3582"/>
              </a:spcBef>
              <a:buSzPct val="74647"/>
              <a:buChar char="•"/>
              <a:tabLst>
                <a:tab pos="329940" algn="l"/>
                <a:tab pos="330387" algn="l"/>
              </a:tabLst>
            </a:pPr>
            <a:r>
              <a:rPr lang="en-US" sz="2496" spc="-28" dirty="0">
                <a:latin typeface="Georgia"/>
                <a:cs typeface="Georgia"/>
              </a:rPr>
              <a:t>Symmetric</a:t>
            </a:r>
            <a:r>
              <a:rPr lang="en-US" sz="2496" spc="211" dirty="0">
                <a:latin typeface="Georgia"/>
                <a:cs typeface="Georgia"/>
              </a:rPr>
              <a:t> </a:t>
            </a:r>
            <a:r>
              <a:rPr lang="en-US" sz="2496" spc="-4" dirty="0">
                <a:latin typeface="Georgia"/>
                <a:cs typeface="Georgia"/>
              </a:rPr>
              <a:t>Matrix:</a:t>
            </a:r>
            <a:endParaRPr lang="en-US" sz="2496" dirty="0">
              <a:latin typeface="Georgia"/>
              <a:cs typeface="Georgia"/>
            </a:endParaRPr>
          </a:p>
          <a:p>
            <a:pPr>
              <a:spcBef>
                <a:spcPts val="21"/>
              </a:spcBef>
            </a:pPr>
            <a:endParaRPr sz="3199" dirty="0">
              <a:latin typeface="Georgia"/>
              <a:cs typeface="Georgia"/>
            </a:endParaRPr>
          </a:p>
          <a:p>
            <a:pPr marL="910349">
              <a:tabLst>
                <a:tab pos="6251452" algn="l"/>
              </a:tabLst>
            </a:pPr>
            <a:r>
              <a:rPr sz="2461" i="1" spc="74" dirty="0">
                <a:latin typeface="DejaVu Sans"/>
                <a:cs typeface="DejaVu Sans"/>
              </a:rPr>
              <a:t>	</a:t>
            </a:r>
            <a:r>
              <a:rPr sz="2461" spc="-11" dirty="0">
                <a:latin typeface="cmb10"/>
                <a:cs typeface="cmb10"/>
              </a:rPr>
              <a:t>(2.35)</a:t>
            </a:r>
            <a:endParaRPr sz="2461" dirty="0">
              <a:latin typeface="cmb10"/>
              <a:cs typeface="cmb1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079" y="4732873"/>
            <a:ext cx="3292822" cy="702288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339316" indent="-312528">
              <a:spcBef>
                <a:spcPts val="77"/>
              </a:spcBef>
              <a:buSzPct val="74647"/>
              <a:buChar char="•"/>
              <a:tabLst>
                <a:tab pos="338870" algn="l"/>
                <a:tab pos="339316" algn="l"/>
              </a:tabLst>
            </a:pPr>
            <a:r>
              <a:rPr sz="2496" spc="-25" dirty="0">
                <a:latin typeface="Georgia"/>
                <a:cs typeface="Georgia"/>
              </a:rPr>
              <a:t>Orthogonal</a:t>
            </a:r>
            <a:r>
              <a:rPr sz="2496" spc="214" dirty="0">
                <a:latin typeface="Georgia"/>
                <a:cs typeface="Georgia"/>
              </a:rPr>
              <a:t> </a:t>
            </a:r>
            <a:r>
              <a:rPr sz="2496" spc="-18" dirty="0">
                <a:latin typeface="Georgia"/>
                <a:cs typeface="Georgia"/>
              </a:rPr>
              <a:t>matrix:</a:t>
            </a:r>
            <a:endParaRPr sz="2496" dirty="0">
              <a:latin typeface="Georgia"/>
              <a:cs typeface="Georgia"/>
            </a:endParaRPr>
          </a:p>
          <a:p>
            <a:pPr marL="884008">
              <a:lnSpc>
                <a:spcPts val="2745"/>
              </a:lnSpc>
              <a:tabLst>
                <a:tab pos="1580052" algn="l"/>
              </a:tabLst>
            </a:pPr>
            <a:endParaRPr sz="1828" dirty="0">
              <a:latin typeface="DejaVu Sans"/>
              <a:cs typeface="DejaVu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AB87AB-6814-44A8-B483-D0E3703105D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25203" y="2403253"/>
            <a:ext cx="1288666" cy="346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13DAA8-3480-4073-8683-FC11CE14EBA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682967" y="4010597"/>
            <a:ext cx="1230902" cy="328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EB30C7-608C-423C-84BB-E83CD568CA2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569362" y="5271529"/>
            <a:ext cx="2607841" cy="3283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88E9B6-435A-4451-A87C-0DFF4D3E2EDC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574189" y="5701103"/>
            <a:ext cx="1550603" cy="32835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Factoring</a:t>
            </a:r>
            <a:r>
              <a:rPr spc="-90" dirty="0"/>
              <a:t> </a:t>
            </a:r>
            <a:r>
              <a:rPr dirty="0"/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28650" y="2199290"/>
                <a:ext cx="8229600" cy="2953244"/>
              </a:xfrm>
              <a:prstGeom prst="rect">
                <a:avLst/>
              </a:prstGeom>
            </p:spPr>
            <p:txBody>
              <a:bodyPr vert="horz" wrap="square" lIns="0" tIns="88900" rIns="0" bIns="0" rtlCol="0">
                <a:spAutoFit/>
              </a:bodyPr>
              <a:lstStyle/>
              <a:p>
                <a:pPr marL="12700" marR="555625">
                  <a:spcBef>
                    <a:spcPts val="100"/>
                  </a:spcBef>
                </a:pPr>
                <a:r>
                  <a:rPr lang="en-US" dirty="0"/>
                  <a:t>Many </a:t>
                </a:r>
                <a:r>
                  <a:rPr lang="en-US" spc="-5" dirty="0"/>
                  <a:t>important </a:t>
                </a:r>
                <a:r>
                  <a:rPr lang="en-US" dirty="0"/>
                  <a:t>machine </a:t>
                </a:r>
                <a:r>
                  <a:rPr lang="en-US" spc="-5" dirty="0"/>
                  <a:t>learning algorithms  </a:t>
                </a:r>
                <a:r>
                  <a:rPr lang="en-US" dirty="0"/>
                  <a:t>can </a:t>
                </a:r>
                <a:r>
                  <a:rPr lang="en-US" spc="-5" dirty="0"/>
                  <a:t>be </a:t>
                </a:r>
                <a:r>
                  <a:rPr lang="en-US" dirty="0"/>
                  <a:t>viewed </a:t>
                </a:r>
                <a:r>
                  <a:rPr lang="en-US" spc="-5" dirty="0"/>
                  <a:t>as factoring </a:t>
                </a:r>
                <a:r>
                  <a:rPr lang="en-US" dirty="0"/>
                  <a:t>a</a:t>
                </a:r>
                <a:r>
                  <a:rPr lang="en-US" spc="-50" dirty="0"/>
                  <a:t> </a:t>
                </a:r>
                <a:r>
                  <a:rPr lang="en-US" dirty="0"/>
                  <a:t>matrix.</a:t>
                </a:r>
              </a:p>
              <a:p>
                <a:pPr marL="12700" marR="5080">
                  <a:spcBef>
                    <a:spcPts val="600"/>
                  </a:spcBef>
                </a:pPr>
                <a:r>
                  <a:rPr lang="en-US" spc="-10" dirty="0"/>
                  <a:t>Suppose </a:t>
                </a:r>
                <a14:m>
                  <m:oMath xmlns:m="http://schemas.openxmlformats.org/officeDocument/2006/math">
                    <m:r>
                      <a:rPr lang="en-US" i="1" spc="-5" dirty="0" smtClean="0"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Arial"/>
                      </a:rPr>
                      <m:t>×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r>
                  <a:rPr lang="en-US" i="1" spc="-5" dirty="0">
                    <a:latin typeface="Arial"/>
                    <a:cs typeface="Arial"/>
                  </a:rPr>
                  <a:t> </a:t>
                </a:r>
                <a:r>
                  <a:rPr lang="en-US" dirty="0"/>
                  <a:t>matrix </a:t>
                </a:r>
                <a:r>
                  <a:rPr lang="en-US" i="1" dirty="0">
                    <a:latin typeface="Arial"/>
                    <a:cs typeface="Arial"/>
                  </a:rPr>
                  <a:t>A </a:t>
                </a:r>
                <a:r>
                  <a:rPr lang="en-US" dirty="0"/>
                  <a:t>can </a:t>
                </a:r>
                <a:r>
                  <a:rPr lang="en-US" spc="-5" dirty="0"/>
                  <a:t>be expressed as the  product </a:t>
                </a:r>
                <a14:m>
                  <m:oMath xmlns:m="http://schemas.openxmlformats.org/officeDocument/2006/math">
                    <m:r>
                      <a:rPr lang="en-US" b="0" i="1" spc="-5" dirty="0" smtClean="0">
                        <a:latin typeface="Cambria Math" panose="02040503050406030204" pitchFamily="18" charset="0"/>
                        <a:cs typeface="Arial"/>
                      </a:rPr>
                      <m:t>𝐵</m:t>
                    </m:r>
                    <m:r>
                      <a:rPr lang="en-US" i="1" spc="-5" dirty="0">
                        <a:latin typeface="Cambria Math" panose="02040503050406030204" pitchFamily="18" charset="0"/>
                        <a:cs typeface="Arial"/>
                      </a:rPr>
                      <m:t>×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Arial"/>
                      </a:rPr>
                      <m:t>𝐶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</m:oMath>
                </a14:m>
                <a:r>
                  <a:rPr lang="en-US" spc="-5" dirty="0"/>
                  <a:t> i.e an </a:t>
                </a:r>
                <a14:m>
                  <m:oMath xmlns:m="http://schemas.openxmlformats.org/officeDocument/2006/math">
                    <m:r>
                      <a:rPr lang="en-US" i="1" spc="-5" dirty="0"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  <m:r>
                      <a:rPr lang="en-US" i="1" spc="-5" dirty="0">
                        <a:latin typeface="Cambria Math" panose="02040503050406030204" pitchFamily="18" charset="0"/>
                        <a:cs typeface="Arial"/>
                      </a:rPr>
                      <m:t>×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</m:oMath>
                </a14:m>
                <a:r>
                  <a:rPr lang="en-US" i="1" spc="-5" dirty="0">
                    <a:latin typeface="Arial"/>
                    <a:cs typeface="Arial"/>
                  </a:rPr>
                  <a:t> </a:t>
                </a:r>
                <a:r>
                  <a:rPr lang="en-US" dirty="0"/>
                  <a:t>matrix </a:t>
                </a:r>
                <a:r>
                  <a:rPr lang="en-US" spc="-5" dirty="0"/>
                  <a:t>times </a:t>
                </a: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pc="-5" dirty="0" smtClean="0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en-US" i="1" spc="-5" dirty="0">
                        <a:latin typeface="Cambria Math" panose="02040503050406030204" pitchFamily="18" charset="0"/>
                        <a:cs typeface="Arial"/>
                      </a:rPr>
                      <m:t>×</m:t>
                    </m:r>
                    <m:r>
                      <a:rPr lang="en-US" i="1" spc="-5" dirty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n-US" i="1" spc="-5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dirty="0"/>
                  <a:t>matrix.</a:t>
                </a:r>
              </a:p>
              <a:p>
                <a:pPr marL="12700" marR="121285">
                  <a:lnSpc>
                    <a:spcPts val="4200"/>
                  </a:lnSpc>
                  <a:spcBef>
                    <a:spcPts val="240"/>
                  </a:spcBef>
                </a:pPr>
                <a:r>
                  <a:rPr lang="en-US" spc="-5" dirty="0">
                    <a:solidFill>
                      <a:srgbClr val="0000FF"/>
                    </a:solidFill>
                  </a:rPr>
                  <a:t>If </a:t>
                </a:r>
                <a:r>
                  <a:rPr lang="en-US" dirty="0">
                    <a:solidFill>
                      <a:srgbClr val="0000FF"/>
                    </a:solidFill>
                  </a:rPr>
                  <a:t>k&lt;min(n,m), B </a:t>
                </a:r>
                <a:r>
                  <a:rPr lang="en-US" spc="-5" dirty="0">
                    <a:solidFill>
                      <a:srgbClr val="0000FF"/>
                    </a:solidFill>
                  </a:rPr>
                  <a:t>and </a:t>
                </a:r>
                <a:r>
                  <a:rPr lang="en-US" dirty="0">
                    <a:solidFill>
                      <a:srgbClr val="0000FF"/>
                    </a:solidFill>
                  </a:rPr>
                  <a:t>C compress matrix </a:t>
                </a:r>
                <a:r>
                  <a:rPr lang="en-US" spc="-5" dirty="0">
                    <a:solidFill>
                      <a:srgbClr val="0000FF"/>
                    </a:solidFill>
                  </a:rPr>
                  <a:t>A.  </a:t>
                </a:r>
                <a:r>
                  <a:rPr lang="en-US" spc="-5" dirty="0">
                    <a:solidFill>
                      <a:srgbClr val="FF0000"/>
                    </a:solidFill>
                  </a:rPr>
                  <a:t>Further, </a:t>
                </a:r>
                <a:r>
                  <a:rPr lang="en-US" dirty="0">
                    <a:solidFill>
                      <a:srgbClr val="FF0000"/>
                    </a:solidFill>
                  </a:rPr>
                  <a:t>B </a:t>
                </a:r>
                <a:r>
                  <a:rPr lang="en-US" spc="-5" dirty="0">
                    <a:solidFill>
                      <a:srgbClr val="FF0000"/>
                    </a:solidFill>
                  </a:rPr>
                  <a:t>is </a:t>
                </a:r>
                <a:r>
                  <a:rPr lang="en-US" dirty="0">
                    <a:solidFill>
                      <a:srgbClr val="FF0000"/>
                    </a:solidFill>
                  </a:rPr>
                  <a:t>a small </a:t>
                </a:r>
                <a:r>
                  <a:rPr lang="en-US" spc="-5" dirty="0">
                    <a:solidFill>
                      <a:srgbClr val="FF0000"/>
                    </a:solidFill>
                  </a:rPr>
                  <a:t>feature </a:t>
                </a:r>
                <a:r>
                  <a:rPr lang="en-US" dirty="0">
                    <a:solidFill>
                      <a:srgbClr val="FF0000"/>
                    </a:solidFill>
                  </a:rPr>
                  <a:t>matrix replacing</a:t>
                </a:r>
                <a:r>
                  <a:rPr lang="en-US" spc="-125" dirty="0">
                    <a:solidFill>
                      <a:srgbClr val="FF0000"/>
                    </a:solidFill>
                  </a:rPr>
                  <a:t> </a:t>
                </a:r>
                <a:r>
                  <a:rPr lang="en-US" spc="-5" dirty="0">
                    <a:solidFill>
                      <a:srgbClr val="FF0000"/>
                    </a:solidFill>
                  </a:rPr>
                  <a:t>A.</a:t>
                </a:r>
                <a:endParaRPr spc="-5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199290"/>
                <a:ext cx="8229600" cy="2953244"/>
              </a:xfrm>
              <a:prstGeom prst="rect">
                <a:avLst/>
              </a:prstGeom>
              <a:blipFill>
                <a:blip r:embed="rId2"/>
                <a:stretch>
                  <a:fillRect l="-2465" t="-2146" b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771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195215"/>
            <a:ext cx="8915400" cy="7053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Factoring Word-Document</a:t>
            </a:r>
            <a:r>
              <a:rPr spc="-85" dirty="0"/>
              <a:t> </a:t>
            </a:r>
            <a:r>
              <a:rPr dirty="0"/>
              <a:t>Matricies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98600"/>
            <a:ext cx="7738109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161925"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If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is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document/word </a:t>
            </a:r>
            <a:r>
              <a:rPr sz="3000" dirty="0">
                <a:latin typeface="Arial"/>
                <a:cs typeface="Arial"/>
              </a:rPr>
              <a:t>co-ocurrence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matrix,  </a:t>
            </a:r>
            <a:r>
              <a:rPr sz="3000" spc="-5" dirty="0">
                <a:latin typeface="Arial"/>
                <a:cs typeface="Arial"/>
              </a:rPr>
              <a:t>and </a:t>
            </a:r>
            <a:r>
              <a:rPr sz="3000" spc="-10" dirty="0">
                <a:latin typeface="Arial"/>
                <a:cs typeface="Arial"/>
              </a:rPr>
              <a:t>A=BC, </a:t>
            </a:r>
            <a:r>
              <a:rPr sz="3000" spc="-5" dirty="0">
                <a:latin typeface="Arial"/>
                <a:cs typeface="Arial"/>
              </a:rPr>
              <a:t>where </a:t>
            </a:r>
            <a:r>
              <a:rPr sz="3000" dirty="0">
                <a:latin typeface="Arial"/>
                <a:cs typeface="Arial"/>
              </a:rPr>
              <a:t>B </a:t>
            </a:r>
            <a:r>
              <a:rPr sz="3000" spc="-5" dirty="0">
                <a:latin typeface="Arial"/>
                <a:cs typeface="Arial"/>
              </a:rPr>
              <a:t>is d*k and </a:t>
            </a:r>
            <a:r>
              <a:rPr sz="3000" dirty="0">
                <a:latin typeface="Arial"/>
                <a:cs typeface="Arial"/>
              </a:rPr>
              <a:t>C </a:t>
            </a:r>
            <a:r>
              <a:rPr sz="3000" spc="-5" dirty="0">
                <a:latin typeface="Arial"/>
                <a:cs typeface="Arial"/>
              </a:rPr>
              <a:t>is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k*w:</a:t>
            </a:r>
          </a:p>
          <a:p>
            <a:pPr marL="471170" indent="-459105">
              <a:spcBef>
                <a:spcPts val="6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dirty="0">
                <a:latin typeface="Arial"/>
                <a:cs typeface="Arial"/>
              </a:rPr>
              <a:t>B </a:t>
            </a:r>
            <a:r>
              <a:rPr sz="3000" spc="-5" dirty="0">
                <a:latin typeface="Arial"/>
                <a:cs typeface="Arial"/>
              </a:rPr>
              <a:t>is </a:t>
            </a:r>
            <a:r>
              <a:rPr sz="3000" dirty="0">
                <a:latin typeface="Arial"/>
                <a:cs typeface="Arial"/>
              </a:rPr>
              <a:t>a compressed </a:t>
            </a:r>
            <a:r>
              <a:rPr sz="3000" spc="-5" dirty="0">
                <a:latin typeface="Arial"/>
                <a:cs typeface="Arial"/>
              </a:rPr>
              <a:t>feature </a:t>
            </a:r>
            <a:r>
              <a:rPr sz="3000" dirty="0">
                <a:latin typeface="Arial"/>
                <a:cs typeface="Arial"/>
              </a:rPr>
              <a:t>vector </a:t>
            </a:r>
            <a:r>
              <a:rPr sz="3000" spc="-5" dirty="0">
                <a:latin typeface="Arial"/>
                <a:cs typeface="Arial"/>
              </a:rPr>
              <a:t>for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docs</a:t>
            </a:r>
            <a:endParaRPr sz="3000" dirty="0">
              <a:latin typeface="Arial"/>
              <a:cs typeface="Arial"/>
            </a:endParaRPr>
          </a:p>
          <a:p>
            <a:pPr marL="471170" indent="-459105">
              <a:buChar char="●"/>
              <a:tabLst>
                <a:tab pos="471170" algn="l"/>
                <a:tab pos="471805" algn="l"/>
              </a:tabLst>
            </a:pPr>
            <a:r>
              <a:rPr sz="3000" dirty="0">
                <a:latin typeface="Arial"/>
                <a:cs typeface="Arial"/>
              </a:rPr>
              <a:t>C </a:t>
            </a:r>
            <a:r>
              <a:rPr sz="3000" spc="-5" dirty="0">
                <a:latin typeface="Arial"/>
                <a:cs typeface="Arial"/>
              </a:rPr>
              <a:t>is </a:t>
            </a:r>
            <a:r>
              <a:rPr sz="3000" dirty="0">
                <a:latin typeface="Arial"/>
                <a:cs typeface="Arial"/>
              </a:rPr>
              <a:t>a compressed </a:t>
            </a:r>
            <a:r>
              <a:rPr sz="3000" spc="-5" dirty="0">
                <a:latin typeface="Arial"/>
                <a:cs typeface="Arial"/>
              </a:rPr>
              <a:t>feature </a:t>
            </a:r>
            <a:r>
              <a:rPr sz="3000" dirty="0">
                <a:latin typeface="Arial"/>
                <a:cs typeface="Arial"/>
              </a:rPr>
              <a:t>vector </a:t>
            </a:r>
            <a:r>
              <a:rPr sz="3000" spc="-5" dirty="0">
                <a:latin typeface="Arial"/>
                <a:cs typeface="Arial"/>
              </a:rPr>
              <a:t>for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words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3810000"/>
            <a:ext cx="54864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446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50AC-F72D-744A-A914-04FEBCB8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Our Approach (Factorization and Completion)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AD16-66CC-D74C-89FE-21C03E4D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08629"/>
            <a:ext cx="8686800" cy="2303145"/>
          </a:xfrm>
        </p:spPr>
        <p:txBody>
          <a:bodyPr>
            <a:normAutofit/>
          </a:bodyPr>
          <a:lstStyle/>
          <a:p>
            <a:r>
              <a:rPr lang="en-US" sz="2400" dirty="0"/>
              <a:t>Movie prediction is essentially a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98600-7E53-2046-98B6-199C38DA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3582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2800" kern="1200">
                <a:solidFill>
                  <a:schemeClr val="tx1">
                    <a:tint val="9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AE8168-638A-5545-AC91-A8A2302D6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137547"/>
            <a:ext cx="7086600" cy="23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53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Eigenvalues </a:t>
            </a:r>
            <a:r>
              <a:rPr spc="-5" dirty="0"/>
              <a:t>and</a:t>
            </a:r>
            <a:r>
              <a:rPr spc="-90" dirty="0"/>
              <a:t> </a:t>
            </a:r>
            <a:r>
              <a:rPr spc="-5" dirty="0"/>
              <a:t>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0224" y="2133599"/>
                <a:ext cx="7886699" cy="93615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spcBef>
                    <a:spcPts val="100"/>
                  </a:spcBef>
                </a:pPr>
                <a:r>
                  <a:rPr lang="en-US" sz="3000" dirty="0">
                    <a:latin typeface="Arial"/>
                    <a:cs typeface="Arial"/>
                  </a:rPr>
                  <a:t>Multiplying a vector U </a:t>
                </a:r>
                <a:r>
                  <a:rPr lang="en-US" sz="3000" spc="-5" dirty="0">
                    <a:latin typeface="Arial"/>
                    <a:cs typeface="Arial"/>
                  </a:rPr>
                  <a:t>by </a:t>
                </a:r>
                <a:r>
                  <a:rPr lang="en-US" sz="3000" dirty="0">
                    <a:latin typeface="Arial"/>
                    <a:cs typeface="Arial"/>
                  </a:rPr>
                  <a:t>a matrix A can</a:t>
                </a:r>
                <a:r>
                  <a:rPr lang="en-US" sz="3000" spc="-140" dirty="0">
                    <a:latin typeface="Arial"/>
                    <a:cs typeface="Arial"/>
                  </a:rPr>
                  <a:t> </a:t>
                </a:r>
                <a:r>
                  <a:rPr lang="en-US" sz="3000" spc="-5" dirty="0">
                    <a:latin typeface="Arial"/>
                    <a:cs typeface="Arial"/>
                  </a:rPr>
                  <a:t>have the </a:t>
                </a:r>
                <a:r>
                  <a:rPr lang="en-US" sz="3000" dirty="0">
                    <a:latin typeface="Arial"/>
                    <a:cs typeface="Arial"/>
                  </a:rPr>
                  <a:t>same </a:t>
                </a:r>
                <a:r>
                  <a:rPr lang="en-US" sz="3000" spc="-5" dirty="0">
                    <a:latin typeface="Arial"/>
                    <a:cs typeface="Arial"/>
                  </a:rPr>
                  <a:t>effect as </a:t>
                </a:r>
                <a:r>
                  <a:rPr lang="en-US" sz="3000" dirty="0">
                    <a:latin typeface="Arial"/>
                    <a:cs typeface="Arial"/>
                  </a:rPr>
                  <a:t>multiplying </a:t>
                </a:r>
                <a:r>
                  <a:rPr lang="en-US" sz="3000" spc="-5" dirty="0">
                    <a:latin typeface="Arial"/>
                    <a:cs typeface="Arial"/>
                  </a:rPr>
                  <a:t>it by </a:t>
                </a:r>
                <a:r>
                  <a:rPr lang="en-US" sz="3000" dirty="0">
                    <a:latin typeface="Arial"/>
                    <a:cs typeface="Arial"/>
                  </a:rPr>
                  <a:t>a scalar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Arial"/>
                      </a:rPr>
                      <m:t>𝜆</m:t>
                    </m:r>
                  </m:oMath>
                </a14:m>
                <a:r>
                  <a:rPr lang="en-US" sz="3000" spc="-5" dirty="0">
                    <a:latin typeface="Arial"/>
                    <a:cs typeface="Arial"/>
                  </a:rPr>
                  <a:t>.</a:t>
                </a:r>
                <a:endParaRPr sz="3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24" y="2133599"/>
                <a:ext cx="7886699" cy="936154"/>
              </a:xfrm>
              <a:prstGeom prst="rect">
                <a:avLst/>
              </a:prstGeom>
              <a:blipFill>
                <a:blip r:embed="rId2"/>
                <a:stretch>
                  <a:fillRect l="-2733" t="-12162" r="-161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530226" y="4724400"/>
                <a:ext cx="8402018" cy="93615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spcBef>
                    <a:spcPts val="100"/>
                  </a:spcBef>
                </a:pPr>
                <a:r>
                  <a:rPr sz="3000"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Thus the eigenvalue-eigenvector pair </a:t>
                </a:r>
                <a:r>
                  <a:rPr sz="3000" dirty="0">
                    <a:solidFill>
                      <a:srgbClr val="FF0000"/>
                    </a:solidFill>
                    <a:latin typeface="Arial"/>
                    <a:cs typeface="Arial"/>
                  </a:rPr>
                  <a:t>(U,</a:t>
                </a:r>
                <a:r>
                  <a:rPr lang="en-US" sz="3000" b="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Arial"/>
                      </a:rPr>
                      <m:t>𝜆</m:t>
                    </m:r>
                  </m:oMath>
                </a14:m>
                <a:r>
                  <a:rPr lang="en-US" sz="3000" spc="-5" dirty="0">
                    <a:latin typeface="Arial"/>
                    <a:cs typeface="Arial"/>
                  </a:rPr>
                  <a:t>.</a:t>
                </a:r>
                <a:r>
                  <a:rPr sz="3000" dirty="0">
                    <a:solidFill>
                      <a:srgbClr val="FF0000"/>
                    </a:solidFill>
                    <a:latin typeface="Arial"/>
                    <a:cs typeface="Arial"/>
                  </a:rPr>
                  <a:t>) must  </a:t>
                </a:r>
                <a:r>
                  <a:rPr sz="3000"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encode </a:t>
                </a:r>
                <a:r>
                  <a:rPr sz="3000" dirty="0">
                    <a:solidFill>
                      <a:srgbClr val="FF0000"/>
                    </a:solidFill>
                    <a:latin typeface="Arial"/>
                    <a:cs typeface="Arial"/>
                  </a:rPr>
                  <a:t>a </a:t>
                </a:r>
                <a:r>
                  <a:rPr sz="3000"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lot of information about </a:t>
                </a:r>
                <a:r>
                  <a:rPr sz="3000" dirty="0">
                    <a:solidFill>
                      <a:srgbClr val="FF0000"/>
                    </a:solidFill>
                    <a:latin typeface="Arial"/>
                    <a:cs typeface="Arial"/>
                  </a:rPr>
                  <a:t>matrix</a:t>
                </a:r>
                <a:r>
                  <a:rPr sz="3000" spc="-45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3000"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A!</a:t>
                </a:r>
                <a:endParaRPr sz="3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26" y="4724400"/>
                <a:ext cx="8402018" cy="936154"/>
              </a:xfrm>
              <a:prstGeom prst="rect">
                <a:avLst/>
              </a:prstGeom>
              <a:blipFill>
                <a:blip r:embed="rId3"/>
                <a:stretch>
                  <a:fillRect l="-2564" t="-13514" r="-4223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530225" y="3643346"/>
            <a:ext cx="3571874" cy="866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48177" y="3643346"/>
            <a:ext cx="4124324" cy="866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941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8929">
              <a:spcBef>
                <a:spcPts val="70"/>
              </a:spcBef>
            </a:pPr>
            <a:r>
              <a:rPr sz="5625" spc="-74" dirty="0"/>
              <a:t>Scalars</a:t>
            </a:r>
            <a:endParaRPr sz="5625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899400" y="9345613"/>
            <a:ext cx="124460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spcBef>
                <a:spcPts val="148"/>
              </a:spcBef>
            </a:pPr>
            <a:r>
              <a:rPr lang="en-US" spc="-15"/>
              <a:t>(Goodfellow</a:t>
            </a:r>
            <a:r>
              <a:rPr lang="en-US" spc="40"/>
              <a:t> </a:t>
            </a:r>
            <a:r>
              <a:rPr lang="en-US" spc="-40"/>
              <a:t>2016)</a:t>
            </a:r>
            <a:endParaRPr spc="-28" dirty="0"/>
          </a:p>
        </p:txBody>
      </p:sp>
      <p:sp>
        <p:nvSpPr>
          <p:cNvPr id="3" name="object 3"/>
          <p:cNvSpPr txBox="1"/>
          <p:nvPr/>
        </p:nvSpPr>
        <p:spPr>
          <a:xfrm>
            <a:off x="678656" y="1973461"/>
            <a:ext cx="6762452" cy="288608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39316" indent="-312528">
              <a:spcBef>
                <a:spcPts val="70"/>
              </a:spcBef>
              <a:buSzPct val="75000"/>
              <a:buChar char="•"/>
              <a:tabLst>
                <a:tab pos="338870" algn="l"/>
                <a:tab pos="339316" algn="l"/>
              </a:tabLst>
            </a:pPr>
            <a:r>
              <a:rPr sz="2531" spc="197" dirty="0">
                <a:latin typeface="Georgia"/>
                <a:cs typeface="Georgia"/>
              </a:rPr>
              <a:t>A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39" dirty="0">
                <a:latin typeface="Georgia"/>
                <a:cs typeface="Georgia"/>
              </a:rPr>
              <a:t>scalar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70" dirty="0">
                <a:latin typeface="Georgia"/>
                <a:cs typeface="Georgia"/>
              </a:rPr>
              <a:t>is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11" dirty="0">
                <a:latin typeface="Georgia"/>
                <a:cs typeface="Georgia"/>
              </a:rPr>
              <a:t>a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63" dirty="0">
                <a:latin typeface="Georgia"/>
                <a:cs typeface="Georgia"/>
              </a:rPr>
              <a:t>single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84" dirty="0">
                <a:latin typeface="Georgia"/>
                <a:cs typeface="Georgia"/>
              </a:rPr>
              <a:t>number</a:t>
            </a:r>
            <a:endParaRPr sz="2531" dirty="0">
              <a:latin typeface="Georgia"/>
              <a:cs typeface="Georgia"/>
            </a:endParaRPr>
          </a:p>
          <a:p>
            <a:pPr>
              <a:spcBef>
                <a:spcPts val="35"/>
              </a:spcBef>
              <a:buFont typeface="Georgia"/>
              <a:buChar char="•"/>
            </a:pPr>
            <a:endParaRPr sz="2988" dirty="0">
              <a:latin typeface="Georgia"/>
              <a:cs typeface="Georgia"/>
            </a:endParaRPr>
          </a:p>
          <a:p>
            <a:pPr marL="339316" indent="-312528">
              <a:buSzPct val="75000"/>
              <a:buChar char="•"/>
              <a:tabLst>
                <a:tab pos="338870" algn="l"/>
                <a:tab pos="339316" algn="l"/>
              </a:tabLst>
            </a:pPr>
            <a:r>
              <a:rPr sz="2531" spc="-56" dirty="0">
                <a:latin typeface="Georgia"/>
                <a:cs typeface="Georgia"/>
              </a:rPr>
              <a:t>Integers,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46" dirty="0">
                <a:latin typeface="Georgia"/>
                <a:cs typeface="Georgia"/>
              </a:rPr>
              <a:t>real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74" dirty="0">
                <a:latin typeface="Georgia"/>
                <a:cs typeface="Georgia"/>
              </a:rPr>
              <a:t>numbers,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28" dirty="0">
                <a:latin typeface="Georgia"/>
                <a:cs typeface="Georgia"/>
              </a:rPr>
              <a:t>rational</a:t>
            </a:r>
            <a:r>
              <a:rPr sz="2531" spc="236" dirty="0">
                <a:latin typeface="Georgia"/>
                <a:cs typeface="Georgia"/>
              </a:rPr>
              <a:t> </a:t>
            </a:r>
            <a:r>
              <a:rPr sz="2531" spc="-74" dirty="0">
                <a:latin typeface="Georgia"/>
                <a:cs typeface="Georgia"/>
              </a:rPr>
              <a:t>numbers,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dirty="0">
                <a:latin typeface="Georgia"/>
                <a:cs typeface="Georgia"/>
              </a:rPr>
              <a:t>etc.</a:t>
            </a:r>
          </a:p>
          <a:p>
            <a:pPr>
              <a:spcBef>
                <a:spcPts val="35"/>
              </a:spcBef>
              <a:buFont typeface="Georgia"/>
              <a:buChar char="•"/>
            </a:pPr>
            <a:endParaRPr sz="2988" dirty="0">
              <a:latin typeface="Georgia"/>
              <a:cs typeface="Georgia"/>
            </a:endParaRPr>
          </a:p>
          <a:p>
            <a:pPr marL="339316" indent="-312528">
              <a:buSzPct val="75000"/>
              <a:buChar char="•"/>
              <a:tabLst>
                <a:tab pos="338870" algn="l"/>
                <a:tab pos="339316" algn="l"/>
              </a:tabLst>
            </a:pPr>
            <a:r>
              <a:rPr sz="2531" spc="-91" dirty="0">
                <a:latin typeface="Georgia"/>
                <a:cs typeface="Georgia"/>
              </a:rPr>
              <a:t>We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56" dirty="0">
                <a:latin typeface="Georgia"/>
                <a:cs typeface="Georgia"/>
              </a:rPr>
              <a:t>denote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32" dirty="0">
                <a:latin typeface="Georgia"/>
                <a:cs typeface="Georgia"/>
              </a:rPr>
              <a:t>it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11" dirty="0">
                <a:latin typeface="Georgia"/>
                <a:cs typeface="Georgia"/>
              </a:rPr>
              <a:t>with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7" dirty="0">
                <a:latin typeface="Georgia"/>
                <a:cs typeface="Georgia"/>
              </a:rPr>
              <a:t>italic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60" dirty="0">
                <a:latin typeface="Georgia"/>
                <a:cs typeface="Georgia"/>
              </a:rPr>
              <a:t>font:</a:t>
            </a:r>
            <a:endParaRPr sz="2531" dirty="0">
              <a:latin typeface="Georgia"/>
              <a:cs typeface="Georgia"/>
            </a:endParaRPr>
          </a:p>
          <a:p>
            <a:pPr marL="1030003" algn="ctr">
              <a:spcBef>
                <a:spcPts val="3227"/>
              </a:spcBef>
            </a:pPr>
            <a:endParaRPr lang="en-US" sz="2461" dirty="0">
              <a:latin typeface="DejaVu Serif"/>
              <a:cs typeface="DejaVu Serif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CA3A86-B0B3-4A64-888D-4EA26980BE6F}"/>
                  </a:ext>
                </a:extLst>
              </p:cNvPr>
              <p:cNvSpPr txBox="1"/>
              <p:nvPr/>
            </p:nvSpPr>
            <p:spPr>
              <a:xfrm>
                <a:off x="4572000" y="4339828"/>
                <a:ext cx="1339453" cy="476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94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094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094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94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094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094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CA3A86-B0B3-4A64-888D-4EA26980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39828"/>
                <a:ext cx="1339453" cy="4761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Computing</a:t>
            </a:r>
            <a:r>
              <a:rPr spc="-90" dirty="0"/>
              <a:t> </a:t>
            </a:r>
            <a:r>
              <a:rPr spc="-5" dirty="0"/>
              <a:t>Eigenvalues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786757"/>
            <a:ext cx="7472680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n </a:t>
            </a:r>
            <a:r>
              <a:rPr sz="3000" spc="-5" dirty="0">
                <a:latin typeface="Arial"/>
                <a:cs typeface="Arial"/>
              </a:rPr>
              <a:t>distinct eigenvalues of </a:t>
            </a:r>
            <a:r>
              <a:rPr sz="3000" dirty="0">
                <a:latin typeface="Arial"/>
                <a:cs typeface="Arial"/>
              </a:rPr>
              <a:t>a rank n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matrix  can </a:t>
            </a:r>
            <a:r>
              <a:rPr sz="3000" spc="-5" dirty="0">
                <a:latin typeface="Arial"/>
                <a:cs typeface="Arial"/>
              </a:rPr>
              <a:t>be found by factoring its </a:t>
            </a:r>
            <a:r>
              <a:rPr sz="3000" dirty="0">
                <a:latin typeface="Arial"/>
                <a:cs typeface="Arial"/>
              </a:rPr>
              <a:t>characteristic  </a:t>
            </a:r>
            <a:r>
              <a:rPr sz="3000" spc="-5" dirty="0">
                <a:latin typeface="Arial"/>
                <a:cs typeface="Arial"/>
              </a:rPr>
              <a:t>equation:</a:t>
            </a:r>
            <a:endParaRPr lang="en-US" sz="3000" spc="-5" dirty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5204950"/>
            <a:ext cx="726185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Faster algorithms exist to find the largest  eigenvalues, which are the </a:t>
            </a:r>
            <a:r>
              <a:rPr sz="3000" dirty="0">
                <a:latin typeface="Arial"/>
                <a:cs typeface="Arial"/>
              </a:rPr>
              <a:t>most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important.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7574" y="2819924"/>
            <a:ext cx="5106225" cy="2243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075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Properties </a:t>
            </a:r>
            <a:r>
              <a:rPr spc="-5" dirty="0"/>
              <a:t>of</a:t>
            </a:r>
            <a:r>
              <a:rPr spc="-100" dirty="0"/>
              <a:t> </a:t>
            </a:r>
            <a:r>
              <a:rPr spc="-5" dirty="0"/>
              <a:t>Eigenvalues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1773621"/>
            <a:ext cx="8229600" cy="3105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9105"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full-rank </a:t>
            </a:r>
            <a:r>
              <a:rPr sz="2800" dirty="0">
                <a:latin typeface="Arial"/>
                <a:cs typeface="Arial"/>
              </a:rPr>
              <a:t>matrix </a:t>
            </a:r>
            <a:r>
              <a:rPr sz="2800" spc="-5" dirty="0">
                <a:latin typeface="Arial"/>
                <a:cs typeface="Arial"/>
              </a:rPr>
              <a:t>has </a:t>
            </a:r>
            <a:r>
              <a:rPr sz="2800" dirty="0">
                <a:latin typeface="Arial"/>
                <a:cs typeface="Arial"/>
              </a:rPr>
              <a:t>n vector-value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pairs.</a:t>
            </a:r>
            <a:endParaRPr sz="2800" dirty="0">
              <a:latin typeface="Arial"/>
              <a:cs typeface="Arial"/>
            </a:endParaRPr>
          </a:p>
          <a:p>
            <a:pPr marL="471170" marR="7620" indent="-459105">
              <a:buChar char="●"/>
              <a:tabLst>
                <a:tab pos="471170" algn="l"/>
                <a:tab pos="471805" algn="l"/>
              </a:tabLst>
            </a:pPr>
            <a:r>
              <a:rPr sz="2800" spc="-10" dirty="0">
                <a:latin typeface="Arial"/>
                <a:cs typeface="Arial"/>
              </a:rPr>
              <a:t>Each </a:t>
            </a:r>
            <a:r>
              <a:rPr sz="2800" spc="-5" dirty="0">
                <a:latin typeface="Arial"/>
                <a:cs typeface="Arial"/>
              </a:rPr>
              <a:t>pair of </a:t>
            </a:r>
            <a:r>
              <a:rPr lang="en-US" sz="2800" spc="-5" dirty="0">
                <a:latin typeface="Arial"/>
                <a:cs typeface="Arial"/>
              </a:rPr>
              <a:t>Eigen </a:t>
            </a:r>
            <a:r>
              <a:rPr sz="2800" dirty="0">
                <a:latin typeface="Arial"/>
                <a:cs typeface="Arial"/>
              </a:rPr>
              <a:t>vectors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a symmetric matrix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are  </a:t>
            </a:r>
            <a:r>
              <a:rPr sz="2800" dirty="0">
                <a:latin typeface="Arial"/>
                <a:cs typeface="Arial"/>
              </a:rPr>
              <a:t>mutually </a:t>
            </a:r>
            <a:r>
              <a:rPr sz="2800" spc="-5" dirty="0">
                <a:latin typeface="Arial"/>
                <a:cs typeface="Arial"/>
              </a:rPr>
              <a:t>orthogonal, like </a:t>
            </a:r>
            <a:r>
              <a:rPr sz="2800" dirty="0">
                <a:latin typeface="Arial"/>
                <a:cs typeface="Arial"/>
              </a:rPr>
              <a:t>x-y </a:t>
            </a:r>
            <a:r>
              <a:rPr sz="2800" spc="-5" dirty="0">
                <a:latin typeface="Arial"/>
                <a:cs typeface="Arial"/>
              </a:rPr>
              <a:t>axes. </a:t>
            </a:r>
            <a:r>
              <a:rPr sz="2800" spc="-10" dirty="0">
                <a:latin typeface="Arial"/>
                <a:cs typeface="Arial"/>
              </a:rPr>
              <a:t>E.g. </a:t>
            </a:r>
            <a:r>
              <a:rPr sz="2800" spc="-5" dirty="0">
                <a:latin typeface="Arial"/>
                <a:cs typeface="Arial"/>
              </a:rPr>
              <a:t>the dot product is of </a:t>
            </a:r>
            <a:r>
              <a:rPr sz="2800" dirty="0">
                <a:latin typeface="Arial"/>
                <a:cs typeface="Arial"/>
              </a:rPr>
              <a:t>(2,-1)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(1,2)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zero.</a:t>
            </a:r>
          </a:p>
          <a:p>
            <a:pPr marL="471170" marR="721360" indent="-459105">
              <a:buChar char="●"/>
              <a:tabLst>
                <a:tab pos="471170" algn="l"/>
                <a:tab pos="471805" algn="l"/>
              </a:tabLst>
            </a:pPr>
            <a:r>
              <a:rPr sz="2800" spc="-5" dirty="0">
                <a:latin typeface="Arial"/>
                <a:cs typeface="Arial"/>
              </a:rPr>
              <a:t>Thus eigenvectors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play the </a:t>
            </a:r>
            <a:r>
              <a:rPr sz="2800" dirty="0">
                <a:latin typeface="Arial"/>
                <a:cs typeface="Arial"/>
              </a:rPr>
              <a:t>role </a:t>
            </a:r>
            <a:r>
              <a:rPr sz="2800" spc="-5" dirty="0">
                <a:latin typeface="Arial"/>
                <a:cs typeface="Arial"/>
              </a:rPr>
              <a:t>of  dimensions or basis in n-dimensional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space.</a:t>
            </a:r>
          </a:p>
          <a:p>
            <a:pPr marL="13970">
              <a:spcBef>
                <a:spcPts val="600"/>
              </a:spcBef>
            </a:pPr>
            <a:r>
              <a:rPr sz="2800" spc="-10" dirty="0">
                <a:latin typeface="Arial"/>
                <a:cs typeface="Arial"/>
              </a:rPr>
              <a:t>Vectors/values </a:t>
            </a:r>
            <a:r>
              <a:rPr sz="2800" spc="-5" dirty="0">
                <a:latin typeface="Arial"/>
                <a:cs typeface="Arial"/>
              </a:rPr>
              <a:t>are found by </a:t>
            </a:r>
            <a:r>
              <a:rPr sz="2800" dirty="0">
                <a:latin typeface="Arial"/>
                <a:cs typeface="Arial"/>
              </a:rPr>
              <a:t>solving </a:t>
            </a:r>
            <a:r>
              <a:rPr sz="2800" spc="-5" dirty="0">
                <a:latin typeface="Arial"/>
                <a:cs typeface="Arial"/>
              </a:rPr>
              <a:t>linear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systems.</a:t>
            </a:r>
          </a:p>
        </p:txBody>
      </p:sp>
    </p:spTree>
    <p:extLst>
      <p:ext uri="{BB962C8B-B14F-4D97-AF65-F5344CB8AC3E}">
        <p14:creationId xmlns:p14="http://schemas.microsoft.com/office/powerpoint/2010/main" val="2705194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Eigenvalue</a:t>
            </a:r>
            <a:r>
              <a:rPr spc="-95" dirty="0"/>
              <a:t> </a:t>
            </a:r>
            <a:r>
              <a:rPr spc="-5" dirty="0"/>
              <a:t>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141" y="1889226"/>
            <a:ext cx="7475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Any </a:t>
            </a:r>
            <a:r>
              <a:rPr sz="3000" i="1" spc="-5" dirty="0">
                <a:latin typeface="Arial"/>
                <a:cs typeface="Arial"/>
              </a:rPr>
              <a:t>n*n </a:t>
            </a:r>
            <a:r>
              <a:rPr sz="3000" dirty="0">
                <a:latin typeface="Arial"/>
                <a:cs typeface="Arial"/>
              </a:rPr>
              <a:t>symmetric matrix </a:t>
            </a:r>
            <a:r>
              <a:rPr sz="3000" i="1" dirty="0">
                <a:latin typeface="Arial"/>
                <a:cs typeface="Arial"/>
              </a:rPr>
              <a:t>M </a:t>
            </a:r>
            <a:r>
              <a:rPr sz="3000" dirty="0">
                <a:latin typeface="Arial"/>
                <a:cs typeface="Arial"/>
              </a:rPr>
              <a:t>can </a:t>
            </a:r>
            <a:r>
              <a:rPr sz="3000" spc="-5" dirty="0">
                <a:latin typeface="Arial"/>
                <a:cs typeface="Arial"/>
              </a:rPr>
              <a:t>be  decomposed into its </a:t>
            </a:r>
            <a:r>
              <a:rPr sz="3000" dirty="0">
                <a:latin typeface="Arial"/>
                <a:cs typeface="Arial"/>
              </a:rPr>
              <a:t>n </a:t>
            </a:r>
            <a:r>
              <a:rPr sz="3000" spc="-5" dirty="0">
                <a:latin typeface="Arial"/>
                <a:cs typeface="Arial"/>
              </a:rPr>
              <a:t>eigenvector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products: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266" y="4847872"/>
            <a:ext cx="66713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Larger eigenvalues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correspond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30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more 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important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vector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products.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8341" y="4028087"/>
            <a:ext cx="2133599" cy="828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F788A6-C6C5-204A-84A4-5644085E7BB9}"/>
                  </a:ext>
                </a:extLst>
              </p:cNvPr>
              <p:cNvSpPr txBox="1"/>
              <p:nvPr/>
            </p:nvSpPr>
            <p:spPr>
              <a:xfrm>
                <a:off x="2556640" y="2943967"/>
                <a:ext cx="19237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Λ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F788A6-C6C5-204A-84A4-5644085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640" y="2943967"/>
                <a:ext cx="1923792" cy="27699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08EC96-66DD-1D45-82B9-FD83BA4203C5}"/>
                  </a:ext>
                </a:extLst>
              </p:cNvPr>
              <p:cNvSpPr txBox="1"/>
              <p:nvPr/>
            </p:nvSpPr>
            <p:spPr>
              <a:xfrm>
                <a:off x="692328" y="3236422"/>
                <a:ext cx="64311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itchFamily="34" charset="0"/>
                    <a:cs typeface="Arial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 be the column vector of U, then M is decomposed into </a:t>
                </a:r>
              </a:p>
              <a:p>
                <a:r>
                  <a:rPr lang="en-US" dirty="0">
                    <a:latin typeface="Arial" pitchFamily="34" charset="0"/>
                    <a:cs typeface="Arial" pitchFamily="34" charset="0"/>
                  </a:rPr>
                  <a:t>the outer product of the column vectors of U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08EC96-66DD-1D45-82B9-FD83BA420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28" y="3236422"/>
                <a:ext cx="6431184" cy="646331"/>
              </a:xfrm>
              <a:prstGeom prst="rect">
                <a:avLst/>
              </a:prstGeom>
              <a:blipFill>
                <a:blip r:embed="rId4"/>
                <a:stretch>
                  <a:fillRect l="-78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756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8929">
              <a:spcBef>
                <a:spcPts val="70"/>
              </a:spcBef>
            </a:pPr>
            <a:r>
              <a:rPr sz="5625" spc="-4" dirty="0"/>
              <a:t>E</a:t>
            </a:r>
            <a:r>
              <a:rPr sz="5625" spc="-4" dirty="0">
                <a:latin typeface="Times New Roman"/>
                <a:cs typeface="Times New Roman"/>
              </a:rPr>
              <a:t>ﬀ</a:t>
            </a:r>
            <a:r>
              <a:rPr sz="5625" spc="-4" dirty="0"/>
              <a:t>ect</a:t>
            </a:r>
            <a:r>
              <a:rPr sz="5625" spc="492" dirty="0"/>
              <a:t> </a:t>
            </a:r>
            <a:r>
              <a:rPr sz="5625" spc="-169" dirty="0"/>
              <a:t>of</a:t>
            </a:r>
            <a:r>
              <a:rPr sz="5625" spc="496" dirty="0"/>
              <a:t> </a:t>
            </a:r>
            <a:r>
              <a:rPr sz="5625" spc="-109" dirty="0"/>
              <a:t>Eigenvalues</a:t>
            </a:r>
            <a:endParaRPr sz="5625">
              <a:latin typeface="Times New Roman"/>
              <a:cs typeface="Times New Roman"/>
            </a:endParaRPr>
          </a:p>
        </p:txBody>
      </p:sp>
      <p:sp>
        <p:nvSpPr>
          <p:cNvPr id="179" name="object 179"/>
          <p:cNvSpPr txBox="1">
            <a:spLocks noGrp="1"/>
          </p:cNvSpPr>
          <p:nvPr>
            <p:ph type="ftr" sz="quarter" idx="4294967295"/>
          </p:nvPr>
        </p:nvSpPr>
        <p:spPr>
          <a:xfrm>
            <a:off x="7899400" y="9345613"/>
            <a:ext cx="124460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spcBef>
                <a:spcPts val="148"/>
              </a:spcBef>
            </a:pPr>
            <a:r>
              <a:rPr lang="en-US" spc="-15"/>
              <a:t>(Goodfellow</a:t>
            </a:r>
            <a:r>
              <a:rPr lang="en-US" spc="40"/>
              <a:t> </a:t>
            </a:r>
            <a:r>
              <a:rPr lang="en-US" spc="-40"/>
              <a:t>2016)</a:t>
            </a:r>
            <a:endParaRPr spc="-28" dirty="0"/>
          </a:p>
        </p:txBody>
      </p:sp>
      <p:grpSp>
        <p:nvGrpSpPr>
          <p:cNvPr id="3" name="object 3"/>
          <p:cNvGrpSpPr/>
          <p:nvPr/>
        </p:nvGrpSpPr>
        <p:grpSpPr>
          <a:xfrm>
            <a:off x="2282612" y="3374009"/>
            <a:ext cx="1132731" cy="1134963"/>
            <a:chOff x="3246381" y="4798590"/>
            <a:chExt cx="1610995" cy="1614170"/>
          </a:xfrm>
        </p:grpSpPr>
        <p:sp>
          <p:nvSpPr>
            <p:cNvPr id="4" name="object 4"/>
            <p:cNvSpPr/>
            <p:nvPr/>
          </p:nvSpPr>
          <p:spPr>
            <a:xfrm>
              <a:off x="4051313" y="5043167"/>
              <a:ext cx="561975" cy="563245"/>
            </a:xfrm>
            <a:custGeom>
              <a:avLst/>
              <a:gdLst/>
              <a:ahLst/>
              <a:cxnLst/>
              <a:rect l="l" t="t" r="r" b="b"/>
              <a:pathLst>
                <a:path w="561975" h="563245">
                  <a:moveTo>
                    <a:pt x="561742" y="0"/>
                  </a:moveTo>
                  <a:lnTo>
                    <a:pt x="477524" y="28122"/>
                  </a:lnTo>
                  <a:lnTo>
                    <a:pt x="505314" y="55963"/>
                  </a:lnTo>
                  <a:lnTo>
                    <a:pt x="0" y="562155"/>
                  </a:lnTo>
                  <a:lnTo>
                    <a:pt x="561" y="562720"/>
                  </a:lnTo>
                  <a:lnTo>
                    <a:pt x="505877" y="56525"/>
                  </a:lnTo>
                  <a:lnTo>
                    <a:pt x="533670" y="84366"/>
                  </a:lnTo>
                  <a:lnTo>
                    <a:pt x="5617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" name="object 5"/>
            <p:cNvSpPr/>
            <p:nvPr/>
          </p:nvSpPr>
          <p:spPr>
            <a:xfrm>
              <a:off x="4051313" y="5043167"/>
              <a:ext cx="561975" cy="563245"/>
            </a:xfrm>
            <a:custGeom>
              <a:avLst/>
              <a:gdLst/>
              <a:ahLst/>
              <a:cxnLst/>
              <a:rect l="l" t="t" r="r" b="b"/>
              <a:pathLst>
                <a:path w="561975" h="563245">
                  <a:moveTo>
                    <a:pt x="561742" y="0"/>
                  </a:moveTo>
                  <a:lnTo>
                    <a:pt x="533670" y="84366"/>
                  </a:lnTo>
                  <a:lnTo>
                    <a:pt x="505877" y="56525"/>
                  </a:lnTo>
                  <a:lnTo>
                    <a:pt x="561" y="562720"/>
                  </a:lnTo>
                  <a:lnTo>
                    <a:pt x="0" y="562155"/>
                  </a:lnTo>
                  <a:lnTo>
                    <a:pt x="505314" y="55963"/>
                  </a:lnTo>
                  <a:lnTo>
                    <a:pt x="477524" y="28122"/>
                  </a:lnTo>
                  <a:lnTo>
                    <a:pt x="561742" y="0"/>
                  </a:lnTo>
                  <a:close/>
                </a:path>
              </a:pathLst>
            </a:custGeom>
            <a:ln w="23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6"/>
            <p:cNvSpPr/>
            <p:nvPr/>
          </p:nvSpPr>
          <p:spPr>
            <a:xfrm>
              <a:off x="4051313" y="5605323"/>
              <a:ext cx="561975" cy="563245"/>
            </a:xfrm>
            <a:custGeom>
              <a:avLst/>
              <a:gdLst/>
              <a:ahLst/>
              <a:cxnLst/>
              <a:rect l="l" t="t" r="r" b="b"/>
              <a:pathLst>
                <a:path w="561975" h="563245">
                  <a:moveTo>
                    <a:pt x="561" y="0"/>
                  </a:moveTo>
                  <a:lnTo>
                    <a:pt x="0" y="564"/>
                  </a:lnTo>
                  <a:lnTo>
                    <a:pt x="505314" y="506756"/>
                  </a:lnTo>
                  <a:lnTo>
                    <a:pt x="477524" y="534597"/>
                  </a:lnTo>
                  <a:lnTo>
                    <a:pt x="561742" y="562720"/>
                  </a:lnTo>
                  <a:lnTo>
                    <a:pt x="533670" y="478353"/>
                  </a:lnTo>
                  <a:lnTo>
                    <a:pt x="505877" y="506194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/>
            <p:cNvSpPr/>
            <p:nvPr/>
          </p:nvSpPr>
          <p:spPr>
            <a:xfrm>
              <a:off x="4051313" y="5605323"/>
              <a:ext cx="561975" cy="563245"/>
            </a:xfrm>
            <a:custGeom>
              <a:avLst/>
              <a:gdLst/>
              <a:ahLst/>
              <a:cxnLst/>
              <a:rect l="l" t="t" r="r" b="b"/>
              <a:pathLst>
                <a:path w="561975" h="563245">
                  <a:moveTo>
                    <a:pt x="561742" y="562720"/>
                  </a:moveTo>
                  <a:lnTo>
                    <a:pt x="477524" y="534597"/>
                  </a:lnTo>
                  <a:lnTo>
                    <a:pt x="505314" y="506756"/>
                  </a:lnTo>
                  <a:lnTo>
                    <a:pt x="0" y="564"/>
                  </a:lnTo>
                  <a:lnTo>
                    <a:pt x="561" y="0"/>
                  </a:lnTo>
                  <a:lnTo>
                    <a:pt x="505877" y="506194"/>
                  </a:lnTo>
                  <a:lnTo>
                    <a:pt x="533670" y="478353"/>
                  </a:lnTo>
                  <a:lnTo>
                    <a:pt x="561742" y="562720"/>
                  </a:lnTo>
                  <a:close/>
                </a:path>
              </a:pathLst>
            </a:custGeom>
            <a:ln w="23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/>
            <p:cNvSpPr/>
            <p:nvPr/>
          </p:nvSpPr>
          <p:spPr>
            <a:xfrm>
              <a:off x="3258130" y="4810340"/>
              <a:ext cx="1587500" cy="1590675"/>
            </a:xfrm>
            <a:custGeom>
              <a:avLst/>
              <a:gdLst/>
              <a:ahLst/>
              <a:cxnLst/>
              <a:rect l="l" t="t" r="r" b="b"/>
              <a:pathLst>
                <a:path w="1587500" h="1590675">
                  <a:moveTo>
                    <a:pt x="1587488" y="795265"/>
                  </a:moveTo>
                  <a:lnTo>
                    <a:pt x="1584842" y="730368"/>
                  </a:lnTo>
                  <a:lnTo>
                    <a:pt x="1576918" y="665902"/>
                  </a:lnTo>
                  <a:lnTo>
                    <a:pt x="1563770" y="602299"/>
                  </a:lnTo>
                  <a:lnTo>
                    <a:pt x="1545484" y="539985"/>
                  </a:lnTo>
                  <a:lnTo>
                    <a:pt x="1522183" y="479371"/>
                  </a:lnTo>
                  <a:lnTo>
                    <a:pt x="1494024" y="420863"/>
                  </a:lnTo>
                  <a:lnTo>
                    <a:pt x="1461196" y="364855"/>
                  </a:lnTo>
                  <a:lnTo>
                    <a:pt x="1423913" y="311713"/>
                  </a:lnTo>
                  <a:lnTo>
                    <a:pt x="1382425" y="261797"/>
                  </a:lnTo>
                  <a:lnTo>
                    <a:pt x="1337011" y="215439"/>
                  </a:lnTo>
                  <a:lnTo>
                    <a:pt x="1287972" y="172947"/>
                  </a:lnTo>
                  <a:lnTo>
                    <a:pt x="1235637" y="134605"/>
                  </a:lnTo>
                  <a:lnTo>
                    <a:pt x="1180353" y="100668"/>
                  </a:lnTo>
                  <a:lnTo>
                    <a:pt x="1122488" y="71362"/>
                  </a:lnTo>
                  <a:lnTo>
                    <a:pt x="1062428" y="46882"/>
                  </a:lnTo>
                  <a:lnTo>
                    <a:pt x="1000576" y="27393"/>
                  </a:lnTo>
                  <a:lnTo>
                    <a:pt x="937344" y="13027"/>
                  </a:lnTo>
                  <a:lnTo>
                    <a:pt x="873152" y="3876"/>
                  </a:lnTo>
                  <a:lnTo>
                    <a:pt x="808429" y="0"/>
                  </a:lnTo>
                  <a:lnTo>
                    <a:pt x="743605" y="1430"/>
                  </a:lnTo>
                  <a:lnTo>
                    <a:pt x="679114" y="8149"/>
                  </a:lnTo>
                  <a:lnTo>
                    <a:pt x="615385" y="20121"/>
                  </a:lnTo>
                  <a:lnTo>
                    <a:pt x="552843" y="37260"/>
                  </a:lnTo>
                  <a:lnTo>
                    <a:pt x="491907" y="59454"/>
                  </a:lnTo>
                  <a:lnTo>
                    <a:pt x="432981" y="86553"/>
                  </a:lnTo>
                  <a:lnTo>
                    <a:pt x="376459" y="118378"/>
                  </a:lnTo>
                  <a:lnTo>
                    <a:pt x="322718" y="154719"/>
                  </a:lnTo>
                  <a:lnTo>
                    <a:pt x="272115" y="195329"/>
                  </a:lnTo>
                  <a:lnTo>
                    <a:pt x="224990" y="239939"/>
                  </a:lnTo>
                  <a:lnTo>
                    <a:pt x="181654" y="288254"/>
                  </a:lnTo>
                  <a:lnTo>
                    <a:pt x="142399" y="339949"/>
                  </a:lnTo>
                  <a:lnTo>
                    <a:pt x="107483" y="394680"/>
                  </a:lnTo>
                  <a:lnTo>
                    <a:pt x="77143" y="452081"/>
                  </a:lnTo>
                  <a:lnTo>
                    <a:pt x="51579" y="511773"/>
                  </a:lnTo>
                  <a:lnTo>
                    <a:pt x="30964" y="573353"/>
                  </a:lnTo>
                  <a:lnTo>
                    <a:pt x="15430" y="636415"/>
                  </a:lnTo>
                  <a:lnTo>
                    <a:pt x="5087" y="700535"/>
                  </a:lnTo>
                  <a:lnTo>
                    <a:pt x="0" y="765286"/>
                  </a:lnTo>
                  <a:lnTo>
                    <a:pt x="204" y="830237"/>
                  </a:lnTo>
                  <a:lnTo>
                    <a:pt x="5696" y="894955"/>
                  </a:lnTo>
                  <a:lnTo>
                    <a:pt x="16442" y="959009"/>
                  </a:lnTo>
                  <a:lnTo>
                    <a:pt x="32370" y="1021970"/>
                  </a:lnTo>
                  <a:lnTo>
                    <a:pt x="53373" y="1083421"/>
                  </a:lnTo>
                  <a:lnTo>
                    <a:pt x="79310" y="1142950"/>
                  </a:lnTo>
                  <a:lnTo>
                    <a:pt x="110009" y="1200160"/>
                  </a:lnTo>
                  <a:lnTo>
                    <a:pt x="145266" y="1254671"/>
                  </a:lnTo>
                  <a:lnTo>
                    <a:pt x="184845" y="1306116"/>
                  </a:lnTo>
                  <a:lnTo>
                    <a:pt x="228484" y="1354156"/>
                  </a:lnTo>
                  <a:lnTo>
                    <a:pt x="275888" y="1398470"/>
                  </a:lnTo>
                  <a:lnTo>
                    <a:pt x="326744" y="1438762"/>
                  </a:lnTo>
                  <a:lnTo>
                    <a:pt x="380714" y="1474762"/>
                  </a:lnTo>
                  <a:lnTo>
                    <a:pt x="437433" y="1506232"/>
                  </a:lnTo>
                  <a:lnTo>
                    <a:pt x="496528" y="1532960"/>
                  </a:lnTo>
                  <a:lnTo>
                    <a:pt x="557602" y="1554770"/>
                  </a:lnTo>
                  <a:lnTo>
                    <a:pt x="620250" y="1571514"/>
                  </a:lnTo>
                  <a:lnTo>
                    <a:pt x="684052" y="1583084"/>
                  </a:lnTo>
                  <a:lnTo>
                    <a:pt x="748585" y="1589399"/>
                  </a:lnTo>
                  <a:lnTo>
                    <a:pt x="813416" y="1590420"/>
                  </a:lnTo>
                  <a:lnTo>
                    <a:pt x="878113" y="1586137"/>
                  </a:lnTo>
                  <a:lnTo>
                    <a:pt x="942247" y="1576583"/>
                  </a:lnTo>
                  <a:lnTo>
                    <a:pt x="1005390" y="1561817"/>
                  </a:lnTo>
                  <a:lnTo>
                    <a:pt x="1067117" y="1541940"/>
                  </a:lnTo>
                  <a:lnTo>
                    <a:pt x="1127022" y="1517084"/>
                  </a:lnTo>
                  <a:lnTo>
                    <a:pt x="1184701" y="1487413"/>
                  </a:lnTo>
                  <a:lnTo>
                    <a:pt x="1239772" y="1453131"/>
                  </a:lnTo>
                  <a:lnTo>
                    <a:pt x="1291865" y="1414459"/>
                  </a:lnTo>
                  <a:lnTo>
                    <a:pt x="1340636" y="1371659"/>
                  </a:lnTo>
                  <a:lnTo>
                    <a:pt x="1385759" y="1325014"/>
                  </a:lnTo>
                  <a:lnTo>
                    <a:pt x="1426932" y="1274839"/>
                  </a:lnTo>
                  <a:lnTo>
                    <a:pt x="1463882" y="1221465"/>
                  </a:lnTo>
                  <a:lnTo>
                    <a:pt x="1496360" y="1165250"/>
                  </a:lnTo>
                  <a:lnTo>
                    <a:pt x="1524151" y="1106565"/>
                  </a:lnTo>
                  <a:lnTo>
                    <a:pt x="1547071" y="1045808"/>
                  </a:lnTo>
                  <a:lnTo>
                    <a:pt x="1564965" y="983378"/>
                  </a:lnTo>
                  <a:lnTo>
                    <a:pt x="1577714" y="919693"/>
                  </a:lnTo>
                  <a:lnTo>
                    <a:pt x="1585232" y="855180"/>
                  </a:lnTo>
                  <a:lnTo>
                    <a:pt x="1587474" y="800263"/>
                  </a:lnTo>
                </a:path>
              </a:pathLst>
            </a:custGeom>
            <a:ln w="234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169635" y="2259391"/>
            <a:ext cx="2241798" cy="3364260"/>
            <a:chOff x="1663480" y="3213356"/>
            <a:chExt cx="3188335" cy="4784725"/>
          </a:xfrm>
        </p:grpSpPr>
        <p:sp>
          <p:nvSpPr>
            <p:cNvPr id="10" name="object 10"/>
            <p:cNvSpPr/>
            <p:nvPr/>
          </p:nvSpPr>
          <p:spPr>
            <a:xfrm>
              <a:off x="1669512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9512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080"/>
                  </a:moveTo>
                  <a:lnTo>
                    <a:pt x="0" y="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9512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69512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2463540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2463540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7567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3257567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18"/>
            <p:cNvSpPr/>
            <p:nvPr/>
          </p:nvSpPr>
          <p:spPr>
            <a:xfrm>
              <a:off x="4051592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4051592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20"/>
            <p:cNvSpPr/>
            <p:nvPr/>
          </p:nvSpPr>
          <p:spPr>
            <a:xfrm>
              <a:off x="4845619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4845619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2463540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23"/>
            <p:cNvSpPr/>
            <p:nvPr/>
          </p:nvSpPr>
          <p:spPr>
            <a:xfrm>
              <a:off x="2463540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080"/>
                  </a:moveTo>
                  <a:lnTo>
                    <a:pt x="0" y="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" name="object 24"/>
            <p:cNvSpPr/>
            <p:nvPr/>
          </p:nvSpPr>
          <p:spPr>
            <a:xfrm>
              <a:off x="3257567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" name="object 25"/>
            <p:cNvSpPr/>
            <p:nvPr/>
          </p:nvSpPr>
          <p:spPr>
            <a:xfrm>
              <a:off x="3257567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080"/>
                  </a:moveTo>
                  <a:lnTo>
                    <a:pt x="0" y="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" name="object 26"/>
            <p:cNvSpPr/>
            <p:nvPr/>
          </p:nvSpPr>
          <p:spPr>
            <a:xfrm>
              <a:off x="4051592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1592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080"/>
                  </a:moveTo>
                  <a:lnTo>
                    <a:pt x="0" y="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" name="object 28"/>
            <p:cNvSpPr/>
            <p:nvPr/>
          </p:nvSpPr>
          <p:spPr>
            <a:xfrm>
              <a:off x="4845619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" name="object 29"/>
            <p:cNvSpPr/>
            <p:nvPr/>
          </p:nvSpPr>
          <p:spPr>
            <a:xfrm>
              <a:off x="4845619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080"/>
                  </a:moveTo>
                  <a:lnTo>
                    <a:pt x="0" y="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365388" y="5615748"/>
            <a:ext cx="116979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112" dirty="0">
                <a:latin typeface="Georgia"/>
                <a:cs typeface="Georgia"/>
              </a:rPr>
              <a:t>1</a:t>
            </a:r>
            <a:endParaRPr sz="1547">
              <a:latin typeface="Georgia"/>
              <a:cs typeface="Georg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961135" y="2259391"/>
            <a:ext cx="8483" cy="3364260"/>
            <a:chOff x="5633614" y="3213356"/>
            <a:chExt cx="12065" cy="4784725"/>
          </a:xfrm>
        </p:grpSpPr>
        <p:sp>
          <p:nvSpPr>
            <p:cNvPr id="32" name="object 32"/>
            <p:cNvSpPr/>
            <p:nvPr/>
          </p:nvSpPr>
          <p:spPr>
            <a:xfrm>
              <a:off x="5639647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" name="object 33"/>
            <p:cNvSpPr/>
            <p:nvPr/>
          </p:nvSpPr>
          <p:spPr>
            <a:xfrm>
              <a:off x="5639647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4" name="object 34"/>
            <p:cNvSpPr/>
            <p:nvPr/>
          </p:nvSpPr>
          <p:spPr>
            <a:xfrm>
              <a:off x="5639647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5" name="object 35"/>
            <p:cNvSpPr/>
            <p:nvPr/>
          </p:nvSpPr>
          <p:spPr>
            <a:xfrm>
              <a:off x="5639647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080"/>
                  </a:moveTo>
                  <a:lnTo>
                    <a:pt x="0" y="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916852" y="5615748"/>
            <a:ext cx="116979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-84" dirty="0">
                <a:latin typeface="Georgia"/>
                <a:cs typeface="Georgia"/>
              </a:rPr>
              <a:t>2</a:t>
            </a:r>
            <a:endParaRPr sz="1547">
              <a:latin typeface="Georgia"/>
              <a:cs typeface="Georg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519436" y="2259391"/>
            <a:ext cx="8483" cy="3364260"/>
            <a:chOff x="6427641" y="3213356"/>
            <a:chExt cx="12065" cy="4784725"/>
          </a:xfrm>
        </p:grpSpPr>
        <p:sp>
          <p:nvSpPr>
            <p:cNvPr id="38" name="object 38"/>
            <p:cNvSpPr/>
            <p:nvPr/>
          </p:nvSpPr>
          <p:spPr>
            <a:xfrm>
              <a:off x="6433674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9" name="object 39"/>
            <p:cNvSpPr/>
            <p:nvPr/>
          </p:nvSpPr>
          <p:spPr>
            <a:xfrm>
              <a:off x="6433674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0" name="object 40"/>
            <p:cNvSpPr/>
            <p:nvPr/>
          </p:nvSpPr>
          <p:spPr>
            <a:xfrm>
              <a:off x="6433674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1" name="object 41"/>
            <p:cNvSpPr/>
            <p:nvPr/>
          </p:nvSpPr>
          <p:spPr>
            <a:xfrm>
              <a:off x="6433674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080"/>
                  </a:moveTo>
                  <a:lnTo>
                    <a:pt x="0" y="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473604" y="5615748"/>
            <a:ext cx="116979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-74" dirty="0">
                <a:latin typeface="Georgia"/>
                <a:cs typeface="Georgia"/>
              </a:rPr>
              <a:t>3</a:t>
            </a:r>
            <a:endParaRPr sz="1547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30364" y="5615748"/>
            <a:ext cx="1947118" cy="241653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26788">
              <a:lnSpc>
                <a:spcPts val="1793"/>
              </a:lnSpc>
              <a:spcBef>
                <a:spcPts val="84"/>
              </a:spcBef>
              <a:tabLst>
                <a:tab pos="585766" algn="l"/>
                <a:tab pos="1146977" algn="l"/>
                <a:tab pos="1776498" algn="l"/>
              </a:tabLst>
            </a:pPr>
            <a:r>
              <a:rPr sz="1547" spc="84" dirty="0">
                <a:latin typeface="Georgia"/>
                <a:cs typeface="Georgia"/>
              </a:rPr>
              <a:t>−3	</a:t>
            </a:r>
            <a:r>
              <a:rPr sz="1547" spc="80" dirty="0">
                <a:latin typeface="Georgia"/>
                <a:cs typeface="Georgia"/>
              </a:rPr>
              <a:t>−2	</a:t>
            </a:r>
            <a:r>
              <a:rPr sz="1547" spc="179" dirty="0">
                <a:latin typeface="Georgia"/>
                <a:cs typeface="Georgia"/>
              </a:rPr>
              <a:t>−1	</a:t>
            </a:r>
            <a:r>
              <a:rPr sz="1547" spc="-172" dirty="0">
                <a:latin typeface="Georgia"/>
                <a:cs typeface="Georgia"/>
              </a:rPr>
              <a:t>0</a:t>
            </a:r>
            <a:endParaRPr sz="1547" dirty="0">
              <a:latin typeface="Georgia"/>
              <a:cs typeface="Georgi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69635" y="5615009"/>
            <a:ext cx="3358455" cy="8483"/>
            <a:chOff x="1663480" y="7985790"/>
            <a:chExt cx="4776470" cy="12065"/>
          </a:xfrm>
        </p:grpSpPr>
        <p:sp>
          <p:nvSpPr>
            <p:cNvPr id="45" name="object 45"/>
            <p:cNvSpPr/>
            <p:nvPr/>
          </p:nvSpPr>
          <p:spPr>
            <a:xfrm>
              <a:off x="1669512" y="799182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6" name="object 46"/>
            <p:cNvSpPr/>
            <p:nvPr/>
          </p:nvSpPr>
          <p:spPr>
            <a:xfrm>
              <a:off x="1669512" y="799182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>
                  <a:moveTo>
                    <a:pt x="0" y="0"/>
                  </a:moveTo>
                  <a:lnTo>
                    <a:pt x="93917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7" name="object 47"/>
            <p:cNvSpPr/>
            <p:nvPr/>
          </p:nvSpPr>
          <p:spPr>
            <a:xfrm>
              <a:off x="6339757" y="799182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8" name="object 48"/>
            <p:cNvSpPr/>
            <p:nvPr/>
          </p:nvSpPr>
          <p:spPr>
            <a:xfrm>
              <a:off x="6339757" y="799182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65465" y="5461483"/>
            <a:ext cx="278606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98" dirty="0">
                <a:latin typeface="Georgia"/>
                <a:cs typeface="Georgia"/>
              </a:rPr>
              <a:t>−3</a:t>
            </a:r>
            <a:endParaRPr sz="1547">
              <a:latin typeface="Georgia"/>
              <a:cs typeface="Georgi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165622" y="2255364"/>
            <a:ext cx="3366492" cy="3372296"/>
            <a:chOff x="1657773" y="3207628"/>
            <a:chExt cx="4787900" cy="4796155"/>
          </a:xfrm>
        </p:grpSpPr>
        <p:sp>
          <p:nvSpPr>
            <p:cNvPr id="51" name="object 51"/>
            <p:cNvSpPr/>
            <p:nvPr/>
          </p:nvSpPr>
          <p:spPr>
            <a:xfrm>
              <a:off x="1669512" y="321938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2" name="object 52"/>
            <p:cNvSpPr/>
            <p:nvPr/>
          </p:nvSpPr>
          <p:spPr>
            <a:xfrm>
              <a:off x="1669512" y="321938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>
                  <a:moveTo>
                    <a:pt x="0" y="0"/>
                  </a:moveTo>
                  <a:lnTo>
                    <a:pt x="93917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3" name="object 53"/>
            <p:cNvSpPr/>
            <p:nvPr/>
          </p:nvSpPr>
          <p:spPr>
            <a:xfrm>
              <a:off x="6339757" y="321938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4" name="object 54"/>
            <p:cNvSpPr/>
            <p:nvPr/>
          </p:nvSpPr>
          <p:spPr>
            <a:xfrm>
              <a:off x="6339757" y="321938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5" name="object 55"/>
            <p:cNvSpPr/>
            <p:nvPr/>
          </p:nvSpPr>
          <p:spPr>
            <a:xfrm>
              <a:off x="1669512" y="321938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64161" y="0"/>
                  </a:lnTo>
                </a:path>
              </a:pathLst>
            </a:custGeom>
            <a:ln w="23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6" name="object 56"/>
            <p:cNvSpPr/>
            <p:nvPr/>
          </p:nvSpPr>
          <p:spPr>
            <a:xfrm>
              <a:off x="6339757" y="719641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7" name="object 57"/>
            <p:cNvSpPr/>
            <p:nvPr/>
          </p:nvSpPr>
          <p:spPr>
            <a:xfrm>
              <a:off x="6339757" y="719641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8" name="object 58"/>
            <p:cNvSpPr/>
            <p:nvPr/>
          </p:nvSpPr>
          <p:spPr>
            <a:xfrm>
              <a:off x="6339757" y="640101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9" name="object 59"/>
            <p:cNvSpPr/>
            <p:nvPr/>
          </p:nvSpPr>
          <p:spPr>
            <a:xfrm>
              <a:off x="6339757" y="640101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0" name="object 60"/>
            <p:cNvSpPr/>
            <p:nvPr/>
          </p:nvSpPr>
          <p:spPr>
            <a:xfrm>
              <a:off x="6339757" y="560560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1" name="object 61"/>
            <p:cNvSpPr/>
            <p:nvPr/>
          </p:nvSpPr>
          <p:spPr>
            <a:xfrm>
              <a:off x="6339757" y="560560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2" name="object 62"/>
            <p:cNvSpPr/>
            <p:nvPr/>
          </p:nvSpPr>
          <p:spPr>
            <a:xfrm>
              <a:off x="6339757" y="4810199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3" name="object 63"/>
            <p:cNvSpPr/>
            <p:nvPr/>
          </p:nvSpPr>
          <p:spPr>
            <a:xfrm>
              <a:off x="6339757" y="4810199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4" name="object 64"/>
            <p:cNvSpPr/>
            <p:nvPr/>
          </p:nvSpPr>
          <p:spPr>
            <a:xfrm>
              <a:off x="6339757" y="401479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5" name="object 65"/>
            <p:cNvSpPr/>
            <p:nvPr/>
          </p:nvSpPr>
          <p:spPr>
            <a:xfrm>
              <a:off x="6339757" y="401479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6" name="object 66"/>
            <p:cNvSpPr/>
            <p:nvPr/>
          </p:nvSpPr>
          <p:spPr>
            <a:xfrm>
              <a:off x="1669512" y="3219388"/>
              <a:ext cx="4764405" cy="4772660"/>
            </a:xfrm>
            <a:custGeom>
              <a:avLst/>
              <a:gdLst/>
              <a:ahLst/>
              <a:cxnLst/>
              <a:rect l="l" t="t" r="r" b="b"/>
              <a:pathLst>
                <a:path w="4764405" h="4772659">
                  <a:moveTo>
                    <a:pt x="4764161" y="4772433"/>
                  </a:moveTo>
                  <a:lnTo>
                    <a:pt x="4764161" y="0"/>
                  </a:lnTo>
                </a:path>
                <a:path w="4764405" h="4772659">
                  <a:moveTo>
                    <a:pt x="0" y="4772433"/>
                  </a:moveTo>
                  <a:lnTo>
                    <a:pt x="4764161" y="4772433"/>
                  </a:lnTo>
                </a:path>
              </a:pathLst>
            </a:custGeom>
            <a:ln w="23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7" name="object 67"/>
            <p:cNvSpPr/>
            <p:nvPr/>
          </p:nvSpPr>
          <p:spPr>
            <a:xfrm>
              <a:off x="1669512" y="719641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8" name="object 68"/>
            <p:cNvSpPr/>
            <p:nvPr/>
          </p:nvSpPr>
          <p:spPr>
            <a:xfrm>
              <a:off x="1669512" y="719641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>
                  <a:moveTo>
                    <a:pt x="0" y="0"/>
                  </a:moveTo>
                  <a:lnTo>
                    <a:pt x="93917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9" name="object 69"/>
            <p:cNvSpPr/>
            <p:nvPr/>
          </p:nvSpPr>
          <p:spPr>
            <a:xfrm>
              <a:off x="1669512" y="640101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0" name="object 70"/>
            <p:cNvSpPr/>
            <p:nvPr/>
          </p:nvSpPr>
          <p:spPr>
            <a:xfrm>
              <a:off x="1669512" y="640101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>
                  <a:moveTo>
                    <a:pt x="0" y="0"/>
                  </a:moveTo>
                  <a:lnTo>
                    <a:pt x="93917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1" name="object 71"/>
            <p:cNvSpPr/>
            <p:nvPr/>
          </p:nvSpPr>
          <p:spPr>
            <a:xfrm>
              <a:off x="1669512" y="560560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2" name="object 72"/>
            <p:cNvSpPr/>
            <p:nvPr/>
          </p:nvSpPr>
          <p:spPr>
            <a:xfrm>
              <a:off x="1669512" y="560560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>
                  <a:moveTo>
                    <a:pt x="0" y="0"/>
                  </a:moveTo>
                  <a:lnTo>
                    <a:pt x="93917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3" name="object 73"/>
            <p:cNvSpPr/>
            <p:nvPr/>
          </p:nvSpPr>
          <p:spPr>
            <a:xfrm>
              <a:off x="1669512" y="4810199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4" name="object 74"/>
            <p:cNvSpPr/>
            <p:nvPr/>
          </p:nvSpPr>
          <p:spPr>
            <a:xfrm>
              <a:off x="1669512" y="4810199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>
                  <a:moveTo>
                    <a:pt x="0" y="0"/>
                  </a:moveTo>
                  <a:lnTo>
                    <a:pt x="93917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5" name="object 75"/>
            <p:cNvSpPr/>
            <p:nvPr/>
          </p:nvSpPr>
          <p:spPr>
            <a:xfrm>
              <a:off x="1669512" y="401479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6" name="object 76"/>
            <p:cNvSpPr/>
            <p:nvPr/>
          </p:nvSpPr>
          <p:spPr>
            <a:xfrm>
              <a:off x="1669512" y="401479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>
                  <a:moveTo>
                    <a:pt x="0" y="0"/>
                  </a:moveTo>
                  <a:lnTo>
                    <a:pt x="93917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7" name="object 77"/>
            <p:cNvSpPr/>
            <p:nvPr/>
          </p:nvSpPr>
          <p:spPr>
            <a:xfrm>
              <a:off x="1669512" y="3219388"/>
              <a:ext cx="0" cy="4772660"/>
            </a:xfrm>
            <a:custGeom>
              <a:avLst/>
              <a:gdLst/>
              <a:ahLst/>
              <a:cxnLst/>
              <a:rect l="l" t="t" r="r" b="b"/>
              <a:pathLst>
                <a:path h="4772659">
                  <a:moveTo>
                    <a:pt x="0" y="4772433"/>
                  </a:moveTo>
                  <a:lnTo>
                    <a:pt x="0" y="0"/>
                  </a:lnTo>
                </a:path>
              </a:pathLst>
            </a:custGeom>
            <a:ln w="23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867012" y="4902215"/>
            <a:ext cx="278606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95" dirty="0">
                <a:latin typeface="Georgia"/>
                <a:cs typeface="Georgia"/>
              </a:rPr>
              <a:t>−2</a:t>
            </a:r>
            <a:endParaRPr sz="1547">
              <a:latin typeface="Georgia"/>
              <a:cs typeface="Georg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72945" y="4342944"/>
            <a:ext cx="278606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193" dirty="0">
                <a:latin typeface="Georgia"/>
                <a:cs typeface="Georgia"/>
              </a:rPr>
              <a:t>−1</a:t>
            </a:r>
            <a:endParaRPr sz="1547">
              <a:latin typeface="Georgia"/>
              <a:cs typeface="Georgi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15592" y="3783674"/>
            <a:ext cx="116979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-172" dirty="0">
                <a:latin typeface="Georgia"/>
                <a:cs typeface="Georgia"/>
              </a:rPr>
              <a:t>0</a:t>
            </a:r>
            <a:endParaRPr sz="1547">
              <a:latin typeface="Georgia"/>
              <a:cs typeface="Georg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33391" y="3224404"/>
            <a:ext cx="116979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112" dirty="0">
                <a:latin typeface="Georgia"/>
                <a:cs typeface="Georgia"/>
              </a:rPr>
              <a:t>1</a:t>
            </a:r>
            <a:endParaRPr sz="1547">
              <a:latin typeface="Georgia"/>
              <a:cs typeface="Georg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19720" y="2665134"/>
            <a:ext cx="116979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-84" dirty="0">
                <a:latin typeface="Georgia"/>
                <a:cs typeface="Georgia"/>
              </a:rPr>
              <a:t>2</a:t>
            </a:r>
            <a:endParaRPr sz="1547">
              <a:latin typeface="Georgia"/>
              <a:cs typeface="Georg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016624" y="2105865"/>
            <a:ext cx="116979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-74" dirty="0">
                <a:latin typeface="Georgia"/>
                <a:cs typeface="Georgia"/>
              </a:rPr>
              <a:t>3</a:t>
            </a:r>
            <a:endParaRPr sz="1547">
              <a:latin typeface="Georgia"/>
              <a:cs typeface="Georg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53438" y="3857271"/>
            <a:ext cx="206275" cy="20091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>
              <a:lnSpc>
                <a:spcPts val="1575"/>
              </a:lnSpc>
            </a:pPr>
            <a:r>
              <a:rPr sz="1547" dirty="0">
                <a:latin typeface="cmmi10"/>
                <a:cs typeface="cmmi10"/>
              </a:rPr>
              <a:t>x</a:t>
            </a:r>
            <a:r>
              <a:rPr sz="1635" baseline="-19713" dirty="0">
                <a:latin typeface="cmr10"/>
                <a:cs typeface="cmr10"/>
              </a:rPr>
              <a:t>1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3216766" y="3244332"/>
            <a:ext cx="326827" cy="248835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26788">
              <a:spcBef>
                <a:spcPts val="84"/>
              </a:spcBef>
            </a:pPr>
            <a:r>
              <a:rPr sz="2320" baseline="-23989" dirty="0">
                <a:latin typeface="cmmi10"/>
                <a:cs typeface="cmmi10"/>
              </a:rPr>
              <a:t>v</a:t>
            </a:r>
            <a:r>
              <a:rPr sz="1090" dirty="0">
                <a:latin typeface="cmr10"/>
                <a:cs typeface="cmr10"/>
              </a:rPr>
              <a:t>(1)</a:t>
            </a:r>
            <a:endParaRPr sz="1090">
              <a:latin typeface="cmr10"/>
              <a:cs typeface="cmr10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272595" y="4035259"/>
            <a:ext cx="326827" cy="248835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26788">
              <a:spcBef>
                <a:spcPts val="84"/>
              </a:spcBef>
            </a:pPr>
            <a:r>
              <a:rPr sz="2320" baseline="-23989" dirty="0">
                <a:latin typeface="cmmi10"/>
                <a:cs typeface="cmmi10"/>
              </a:rPr>
              <a:t>v</a:t>
            </a:r>
            <a:r>
              <a:rPr sz="1090" dirty="0">
                <a:latin typeface="cmr10"/>
                <a:cs typeface="cmr10"/>
              </a:rPr>
              <a:t>(</a:t>
            </a:r>
            <a:r>
              <a:rPr lang="en-US" sz="1090" dirty="0">
                <a:latin typeface="cmr10"/>
                <a:cs typeface="cmr10"/>
              </a:rPr>
              <a:t>2</a:t>
            </a:r>
            <a:r>
              <a:rPr sz="1090" dirty="0">
                <a:latin typeface="cmr10"/>
                <a:cs typeface="cmr10"/>
              </a:rPr>
              <a:t>)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1746005" y="1933874"/>
            <a:ext cx="2261443" cy="297050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863" spc="-14" dirty="0">
                <a:latin typeface="Georgia"/>
                <a:cs typeface="Georgia"/>
              </a:rPr>
              <a:t>Before</a:t>
            </a:r>
            <a:r>
              <a:rPr sz="1863" spc="183" dirty="0">
                <a:latin typeface="Georgia"/>
                <a:cs typeface="Georgia"/>
              </a:rPr>
              <a:t> </a:t>
            </a:r>
            <a:r>
              <a:rPr sz="1863" spc="-4" dirty="0">
                <a:latin typeface="Georgia"/>
                <a:cs typeface="Georgia"/>
              </a:rPr>
              <a:t>multiplication</a:t>
            </a:r>
            <a:endParaRPr sz="1863">
              <a:latin typeface="Georgia"/>
              <a:cs typeface="Georgi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659618" y="2730860"/>
            <a:ext cx="2418159" cy="2421731"/>
            <a:chOff x="8049234" y="3883890"/>
            <a:chExt cx="3439160" cy="3444240"/>
          </a:xfrm>
        </p:grpSpPr>
        <p:sp>
          <p:nvSpPr>
            <p:cNvPr id="89" name="object 89"/>
            <p:cNvSpPr/>
            <p:nvPr/>
          </p:nvSpPr>
          <p:spPr>
            <a:xfrm>
              <a:off x="9768306" y="5043168"/>
              <a:ext cx="561975" cy="563245"/>
            </a:xfrm>
            <a:custGeom>
              <a:avLst/>
              <a:gdLst/>
              <a:ahLst/>
              <a:cxnLst/>
              <a:rect l="l" t="t" r="r" b="b"/>
              <a:pathLst>
                <a:path w="561975" h="563245">
                  <a:moveTo>
                    <a:pt x="561742" y="0"/>
                  </a:moveTo>
                  <a:lnTo>
                    <a:pt x="477524" y="28122"/>
                  </a:lnTo>
                  <a:lnTo>
                    <a:pt x="505316" y="55963"/>
                  </a:lnTo>
                  <a:lnTo>
                    <a:pt x="0" y="562155"/>
                  </a:lnTo>
                  <a:lnTo>
                    <a:pt x="561" y="562720"/>
                  </a:lnTo>
                  <a:lnTo>
                    <a:pt x="505877" y="56525"/>
                  </a:lnTo>
                  <a:lnTo>
                    <a:pt x="533670" y="84366"/>
                  </a:lnTo>
                  <a:lnTo>
                    <a:pt x="5617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0" name="object 90"/>
            <p:cNvSpPr/>
            <p:nvPr/>
          </p:nvSpPr>
          <p:spPr>
            <a:xfrm>
              <a:off x="9768306" y="5043168"/>
              <a:ext cx="561975" cy="563245"/>
            </a:xfrm>
            <a:custGeom>
              <a:avLst/>
              <a:gdLst/>
              <a:ahLst/>
              <a:cxnLst/>
              <a:rect l="l" t="t" r="r" b="b"/>
              <a:pathLst>
                <a:path w="561975" h="563245">
                  <a:moveTo>
                    <a:pt x="561742" y="0"/>
                  </a:moveTo>
                  <a:lnTo>
                    <a:pt x="533670" y="84366"/>
                  </a:lnTo>
                  <a:lnTo>
                    <a:pt x="505877" y="56525"/>
                  </a:lnTo>
                  <a:lnTo>
                    <a:pt x="561" y="562720"/>
                  </a:lnTo>
                  <a:lnTo>
                    <a:pt x="0" y="562155"/>
                  </a:lnTo>
                  <a:lnTo>
                    <a:pt x="505316" y="55963"/>
                  </a:lnTo>
                  <a:lnTo>
                    <a:pt x="477524" y="28122"/>
                  </a:lnTo>
                  <a:lnTo>
                    <a:pt x="561742" y="0"/>
                  </a:lnTo>
                  <a:close/>
                </a:path>
              </a:pathLst>
            </a:custGeom>
            <a:ln w="23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1" name="object 91"/>
            <p:cNvSpPr/>
            <p:nvPr/>
          </p:nvSpPr>
          <p:spPr>
            <a:xfrm>
              <a:off x="9768306" y="3918294"/>
              <a:ext cx="1685289" cy="1687830"/>
            </a:xfrm>
            <a:custGeom>
              <a:avLst/>
              <a:gdLst/>
              <a:ahLst/>
              <a:cxnLst/>
              <a:rect l="l" t="t" r="r" b="b"/>
              <a:pathLst>
                <a:path w="1685290" h="1687829">
                  <a:moveTo>
                    <a:pt x="1684667" y="0"/>
                  </a:moveTo>
                  <a:lnTo>
                    <a:pt x="1600447" y="28122"/>
                  </a:lnTo>
                  <a:lnTo>
                    <a:pt x="1628239" y="55963"/>
                  </a:lnTo>
                  <a:lnTo>
                    <a:pt x="0" y="1687028"/>
                  </a:lnTo>
                  <a:lnTo>
                    <a:pt x="561" y="1687593"/>
                  </a:lnTo>
                  <a:lnTo>
                    <a:pt x="1628800" y="56525"/>
                  </a:lnTo>
                  <a:lnTo>
                    <a:pt x="1656593" y="84366"/>
                  </a:lnTo>
                  <a:lnTo>
                    <a:pt x="1684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2" name="object 92"/>
            <p:cNvSpPr/>
            <p:nvPr/>
          </p:nvSpPr>
          <p:spPr>
            <a:xfrm>
              <a:off x="9768306" y="3918294"/>
              <a:ext cx="1685289" cy="1687830"/>
            </a:xfrm>
            <a:custGeom>
              <a:avLst/>
              <a:gdLst/>
              <a:ahLst/>
              <a:cxnLst/>
              <a:rect l="l" t="t" r="r" b="b"/>
              <a:pathLst>
                <a:path w="1685290" h="1687829">
                  <a:moveTo>
                    <a:pt x="1684667" y="0"/>
                  </a:moveTo>
                  <a:lnTo>
                    <a:pt x="1656593" y="84366"/>
                  </a:lnTo>
                  <a:lnTo>
                    <a:pt x="1628800" y="56525"/>
                  </a:lnTo>
                  <a:lnTo>
                    <a:pt x="561" y="1687593"/>
                  </a:lnTo>
                  <a:lnTo>
                    <a:pt x="0" y="1687028"/>
                  </a:lnTo>
                  <a:lnTo>
                    <a:pt x="1628239" y="55963"/>
                  </a:lnTo>
                  <a:lnTo>
                    <a:pt x="1600447" y="28122"/>
                  </a:lnTo>
                  <a:lnTo>
                    <a:pt x="1684667" y="0"/>
                  </a:lnTo>
                  <a:close/>
                </a:path>
              </a:pathLst>
            </a:custGeom>
            <a:ln w="23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3" name="object 93"/>
            <p:cNvSpPr/>
            <p:nvPr/>
          </p:nvSpPr>
          <p:spPr>
            <a:xfrm>
              <a:off x="9768306" y="5605323"/>
              <a:ext cx="561975" cy="563245"/>
            </a:xfrm>
            <a:custGeom>
              <a:avLst/>
              <a:gdLst/>
              <a:ahLst/>
              <a:cxnLst/>
              <a:rect l="l" t="t" r="r" b="b"/>
              <a:pathLst>
                <a:path w="561975" h="563245">
                  <a:moveTo>
                    <a:pt x="561" y="0"/>
                  </a:moveTo>
                  <a:lnTo>
                    <a:pt x="0" y="564"/>
                  </a:lnTo>
                  <a:lnTo>
                    <a:pt x="505316" y="506756"/>
                  </a:lnTo>
                  <a:lnTo>
                    <a:pt x="477524" y="534597"/>
                  </a:lnTo>
                  <a:lnTo>
                    <a:pt x="561742" y="562720"/>
                  </a:lnTo>
                  <a:lnTo>
                    <a:pt x="533670" y="478353"/>
                  </a:lnTo>
                  <a:lnTo>
                    <a:pt x="505877" y="506194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4" name="object 94"/>
            <p:cNvSpPr/>
            <p:nvPr/>
          </p:nvSpPr>
          <p:spPr>
            <a:xfrm>
              <a:off x="9768306" y="5605323"/>
              <a:ext cx="561975" cy="563245"/>
            </a:xfrm>
            <a:custGeom>
              <a:avLst/>
              <a:gdLst/>
              <a:ahLst/>
              <a:cxnLst/>
              <a:rect l="l" t="t" r="r" b="b"/>
              <a:pathLst>
                <a:path w="561975" h="563245">
                  <a:moveTo>
                    <a:pt x="561742" y="562720"/>
                  </a:moveTo>
                  <a:lnTo>
                    <a:pt x="477524" y="534597"/>
                  </a:lnTo>
                  <a:lnTo>
                    <a:pt x="505316" y="506756"/>
                  </a:lnTo>
                  <a:lnTo>
                    <a:pt x="0" y="564"/>
                  </a:lnTo>
                  <a:lnTo>
                    <a:pt x="561" y="0"/>
                  </a:lnTo>
                  <a:lnTo>
                    <a:pt x="505877" y="506194"/>
                  </a:lnTo>
                  <a:lnTo>
                    <a:pt x="533670" y="478353"/>
                  </a:lnTo>
                  <a:lnTo>
                    <a:pt x="561742" y="562720"/>
                  </a:lnTo>
                  <a:close/>
                </a:path>
              </a:pathLst>
            </a:custGeom>
            <a:ln w="23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5" name="object 95"/>
            <p:cNvSpPr/>
            <p:nvPr/>
          </p:nvSpPr>
          <p:spPr>
            <a:xfrm>
              <a:off x="9768306" y="5605323"/>
              <a:ext cx="281305" cy="281940"/>
            </a:xfrm>
            <a:custGeom>
              <a:avLst/>
              <a:gdLst/>
              <a:ahLst/>
              <a:cxnLst/>
              <a:rect l="l" t="t" r="r" b="b"/>
              <a:pathLst>
                <a:path w="281304" h="281939">
                  <a:moveTo>
                    <a:pt x="561" y="0"/>
                  </a:moveTo>
                  <a:lnTo>
                    <a:pt x="0" y="564"/>
                  </a:lnTo>
                  <a:lnTo>
                    <a:pt x="224584" y="225538"/>
                  </a:lnTo>
                  <a:lnTo>
                    <a:pt x="196791" y="253379"/>
                  </a:lnTo>
                  <a:lnTo>
                    <a:pt x="281011" y="281499"/>
                  </a:lnTo>
                  <a:lnTo>
                    <a:pt x="252937" y="197135"/>
                  </a:lnTo>
                  <a:lnTo>
                    <a:pt x="225145" y="224976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6" name="object 96"/>
            <p:cNvSpPr/>
            <p:nvPr/>
          </p:nvSpPr>
          <p:spPr>
            <a:xfrm>
              <a:off x="9768306" y="5605323"/>
              <a:ext cx="281305" cy="281940"/>
            </a:xfrm>
            <a:custGeom>
              <a:avLst/>
              <a:gdLst/>
              <a:ahLst/>
              <a:cxnLst/>
              <a:rect l="l" t="t" r="r" b="b"/>
              <a:pathLst>
                <a:path w="281304" h="281939">
                  <a:moveTo>
                    <a:pt x="281011" y="281499"/>
                  </a:moveTo>
                  <a:lnTo>
                    <a:pt x="196791" y="253379"/>
                  </a:lnTo>
                  <a:lnTo>
                    <a:pt x="224584" y="225538"/>
                  </a:lnTo>
                  <a:lnTo>
                    <a:pt x="0" y="564"/>
                  </a:lnTo>
                  <a:lnTo>
                    <a:pt x="561" y="0"/>
                  </a:lnTo>
                  <a:lnTo>
                    <a:pt x="225145" y="224976"/>
                  </a:lnTo>
                  <a:lnTo>
                    <a:pt x="252937" y="197135"/>
                  </a:lnTo>
                  <a:lnTo>
                    <a:pt x="281011" y="281499"/>
                  </a:lnTo>
                  <a:close/>
                </a:path>
              </a:pathLst>
            </a:custGeom>
            <a:ln w="23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7" name="object 97"/>
            <p:cNvSpPr/>
            <p:nvPr/>
          </p:nvSpPr>
          <p:spPr>
            <a:xfrm>
              <a:off x="8060984" y="3895640"/>
              <a:ext cx="3415665" cy="3420745"/>
            </a:xfrm>
            <a:custGeom>
              <a:avLst/>
              <a:gdLst/>
              <a:ahLst/>
              <a:cxnLst/>
              <a:rect l="l" t="t" r="r" b="b"/>
              <a:pathLst>
                <a:path w="3415665" h="3420745">
                  <a:moveTo>
                    <a:pt x="3097150" y="715708"/>
                  </a:moveTo>
                  <a:lnTo>
                    <a:pt x="3184388" y="589126"/>
                  </a:lnTo>
                  <a:lnTo>
                    <a:pt x="3258519" y="472492"/>
                  </a:lnTo>
                  <a:lnTo>
                    <a:pt x="3315299" y="373524"/>
                  </a:lnTo>
                  <a:lnTo>
                    <a:pt x="3356899" y="290863"/>
                  </a:lnTo>
                  <a:lnTo>
                    <a:pt x="3385544" y="222949"/>
                  </a:lnTo>
                  <a:lnTo>
                    <a:pt x="3403428" y="168109"/>
                  </a:lnTo>
                  <a:lnTo>
                    <a:pt x="3412663" y="124637"/>
                  </a:lnTo>
                  <a:lnTo>
                    <a:pt x="3415220" y="90855"/>
                  </a:lnTo>
                  <a:lnTo>
                    <a:pt x="3412317" y="62252"/>
                  </a:lnTo>
                  <a:lnTo>
                    <a:pt x="3393720" y="24453"/>
                  </a:lnTo>
                  <a:lnTo>
                    <a:pt x="3360813" y="4473"/>
                  </a:lnTo>
                  <a:lnTo>
                    <a:pt x="3337240" y="0"/>
                  </a:lnTo>
                  <a:lnTo>
                    <a:pt x="3305801" y="131"/>
                  </a:lnTo>
                  <a:lnTo>
                    <a:pt x="3222797" y="18336"/>
                  </a:lnTo>
                  <a:lnTo>
                    <a:pt x="3164796" y="39913"/>
                  </a:lnTo>
                  <a:lnTo>
                    <a:pt x="3093596" y="72540"/>
                  </a:lnTo>
                  <a:lnTo>
                    <a:pt x="3007589" y="118381"/>
                  </a:lnTo>
                  <a:lnTo>
                    <a:pt x="2912913" y="174834"/>
                  </a:lnTo>
                  <a:lnTo>
                    <a:pt x="2801987" y="247066"/>
                  </a:lnTo>
                  <a:lnTo>
                    <a:pt x="2673769" y="336993"/>
                  </a:lnTo>
                  <a:lnTo>
                    <a:pt x="2527580" y="446326"/>
                  </a:lnTo>
                  <a:lnTo>
                    <a:pt x="2373112" y="568418"/>
                  </a:lnTo>
                  <a:lnTo>
                    <a:pt x="2201664" y="710743"/>
                  </a:lnTo>
                  <a:lnTo>
                    <a:pt x="2024583" y="864456"/>
                  </a:lnTo>
                  <a:lnTo>
                    <a:pt x="1833192" y="1037677"/>
                  </a:lnTo>
                  <a:lnTo>
                    <a:pt x="1640195" y="1219487"/>
                  </a:lnTo>
                  <a:lnTo>
                    <a:pt x="1448059" y="1407565"/>
                  </a:lnTo>
                  <a:lnTo>
                    <a:pt x="1259241" y="1599508"/>
                  </a:lnTo>
                  <a:lnTo>
                    <a:pt x="1076152" y="1792862"/>
                  </a:lnTo>
                  <a:lnTo>
                    <a:pt x="901130" y="1985155"/>
                  </a:lnTo>
                  <a:lnTo>
                    <a:pt x="736413" y="2173934"/>
                  </a:lnTo>
                  <a:lnTo>
                    <a:pt x="592208" y="2346820"/>
                  </a:lnTo>
                  <a:lnTo>
                    <a:pt x="460717" y="2512449"/>
                  </a:lnTo>
                  <a:lnTo>
                    <a:pt x="349918" y="2660009"/>
                  </a:lnTo>
                  <a:lnTo>
                    <a:pt x="252829" y="2797978"/>
                  </a:lnTo>
                  <a:lnTo>
                    <a:pt x="175134" y="2917370"/>
                  </a:lnTo>
                  <a:lnTo>
                    <a:pt x="114877" y="3019153"/>
                  </a:lnTo>
                  <a:lnTo>
                    <a:pt x="69947" y="3104616"/>
                  </a:lnTo>
                  <a:lnTo>
                    <a:pt x="38156" y="3175263"/>
                  </a:lnTo>
                  <a:lnTo>
                    <a:pt x="15855" y="3237584"/>
                  </a:lnTo>
                  <a:lnTo>
                    <a:pt x="3852" y="3287094"/>
                  </a:lnTo>
                  <a:lnTo>
                    <a:pt x="0" y="3325575"/>
                  </a:lnTo>
                  <a:lnTo>
                    <a:pt x="2296" y="3354759"/>
                  </a:lnTo>
                  <a:lnTo>
                    <a:pt x="19823" y="3393609"/>
                  </a:lnTo>
                  <a:lnTo>
                    <a:pt x="51738" y="3414596"/>
                  </a:lnTo>
                  <a:lnTo>
                    <a:pt x="101972" y="3420302"/>
                  </a:lnTo>
                  <a:lnTo>
                    <a:pt x="137393" y="3415918"/>
                  </a:lnTo>
                  <a:lnTo>
                    <a:pt x="182631" y="3404652"/>
                  </a:lnTo>
                  <a:lnTo>
                    <a:pt x="239338" y="3384538"/>
                  </a:lnTo>
                  <a:lnTo>
                    <a:pt x="309184" y="3353479"/>
                  </a:lnTo>
                  <a:lnTo>
                    <a:pt x="386978" y="3313081"/>
                  </a:lnTo>
                  <a:lnTo>
                    <a:pt x="479707" y="3259046"/>
                  </a:lnTo>
                  <a:lnTo>
                    <a:pt x="588705" y="3189316"/>
                  </a:lnTo>
                  <a:lnTo>
                    <a:pt x="715068" y="3101925"/>
                  </a:lnTo>
                  <a:lnTo>
                    <a:pt x="850241" y="3002181"/>
                  </a:lnTo>
                  <a:lnTo>
                    <a:pt x="1002784" y="2883167"/>
                  </a:lnTo>
                  <a:lnTo>
                    <a:pt x="1172621" y="2743764"/>
                  </a:lnTo>
                  <a:lnTo>
                    <a:pt x="1348556" y="2592577"/>
                  </a:lnTo>
                  <a:lnTo>
                    <a:pt x="1539257" y="2421569"/>
                  </a:lnTo>
                  <a:lnTo>
                    <a:pt x="1732109" y="2241469"/>
                  </a:lnTo>
                  <a:lnTo>
                    <a:pt x="1924649" y="2054579"/>
                  </a:lnTo>
                  <a:lnTo>
                    <a:pt x="2114415" y="1863285"/>
                  </a:lnTo>
                  <a:lnTo>
                    <a:pt x="2298984" y="1670033"/>
                  </a:lnTo>
                  <a:lnTo>
                    <a:pt x="2475994" y="1477288"/>
                  </a:lnTo>
                  <a:lnTo>
                    <a:pt x="2643188" y="1287519"/>
                  </a:lnTo>
                  <a:lnTo>
                    <a:pt x="2790152" y="1113209"/>
                  </a:lnTo>
                  <a:lnTo>
                    <a:pt x="2924775" y="945699"/>
                  </a:lnTo>
                  <a:lnTo>
                    <a:pt x="3038832" y="795968"/>
                  </a:lnTo>
                  <a:lnTo>
                    <a:pt x="3090886" y="724474"/>
                  </a:lnTo>
                </a:path>
              </a:pathLst>
            </a:custGeom>
            <a:ln w="234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5189395" y="2259391"/>
            <a:ext cx="2241798" cy="3364260"/>
            <a:chOff x="7380473" y="3213356"/>
            <a:chExt cx="3188335" cy="4784725"/>
          </a:xfrm>
        </p:grpSpPr>
        <p:sp>
          <p:nvSpPr>
            <p:cNvPr id="99" name="object 99"/>
            <p:cNvSpPr/>
            <p:nvPr/>
          </p:nvSpPr>
          <p:spPr>
            <a:xfrm>
              <a:off x="7386506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386506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080"/>
                  </a:moveTo>
                  <a:lnTo>
                    <a:pt x="0" y="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386506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86506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180533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180533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974560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974560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768588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768588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562613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562613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80533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80533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080"/>
                  </a:moveTo>
                  <a:lnTo>
                    <a:pt x="0" y="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974560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974560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080"/>
                  </a:moveTo>
                  <a:lnTo>
                    <a:pt x="0" y="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768588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768588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080"/>
                  </a:moveTo>
                  <a:lnTo>
                    <a:pt x="0" y="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562613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562613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080"/>
                  </a:moveTo>
                  <a:lnTo>
                    <a:pt x="0" y="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7385149" y="5615748"/>
            <a:ext cx="116979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112" dirty="0">
                <a:latin typeface="Georgia"/>
                <a:cs typeface="Georgia"/>
              </a:rPr>
              <a:t>1</a:t>
            </a:r>
            <a:endParaRPr sz="1547">
              <a:latin typeface="Georgia"/>
              <a:cs typeface="Georgia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7980896" y="2259391"/>
            <a:ext cx="8483" cy="3364260"/>
            <a:chOff x="11350607" y="3213356"/>
            <a:chExt cx="12065" cy="4784725"/>
          </a:xfrm>
        </p:grpSpPr>
        <p:sp>
          <p:nvSpPr>
            <p:cNvPr id="121" name="object 121"/>
            <p:cNvSpPr/>
            <p:nvPr/>
          </p:nvSpPr>
          <p:spPr>
            <a:xfrm>
              <a:off x="11356640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1356640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1356640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1356640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080"/>
                  </a:moveTo>
                  <a:lnTo>
                    <a:pt x="0" y="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7936613" y="5615748"/>
            <a:ext cx="116979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-84" dirty="0">
                <a:latin typeface="Georgia"/>
                <a:cs typeface="Georgia"/>
              </a:rPr>
              <a:t>2</a:t>
            </a:r>
            <a:endParaRPr sz="1547">
              <a:latin typeface="Georgia"/>
              <a:cs typeface="Georgia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8539197" y="2259391"/>
            <a:ext cx="8483" cy="3364260"/>
            <a:chOff x="12144635" y="3213356"/>
            <a:chExt cx="12065" cy="4784725"/>
          </a:xfrm>
        </p:grpSpPr>
        <p:sp>
          <p:nvSpPr>
            <p:cNvPr id="127" name="object 127"/>
            <p:cNvSpPr/>
            <p:nvPr/>
          </p:nvSpPr>
          <p:spPr>
            <a:xfrm>
              <a:off x="12150667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2150667" y="321938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2150667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0"/>
                  </a:moveTo>
                  <a:lnTo>
                    <a:pt x="0" y="9408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2150667" y="789774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080"/>
                  </a:moveTo>
                  <a:lnTo>
                    <a:pt x="0" y="0"/>
                  </a:lnTo>
                </a:path>
              </a:pathLst>
            </a:custGeom>
            <a:ln w="1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8493365" y="5615748"/>
            <a:ext cx="116979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-74" dirty="0">
                <a:latin typeface="Georgia"/>
                <a:cs typeface="Georgia"/>
              </a:rPr>
              <a:t>3</a:t>
            </a:r>
            <a:endParaRPr sz="1547">
              <a:latin typeface="Georgia"/>
              <a:cs typeface="Georgia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050125" y="5615748"/>
            <a:ext cx="1940421" cy="203181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26788">
              <a:lnSpc>
                <a:spcPts val="1459"/>
              </a:lnSpc>
              <a:spcBef>
                <a:spcPts val="84"/>
              </a:spcBef>
              <a:tabLst>
                <a:tab pos="585766" algn="l"/>
                <a:tab pos="1146977" algn="l"/>
                <a:tab pos="1776498" algn="l"/>
              </a:tabLst>
            </a:pPr>
            <a:r>
              <a:rPr sz="1547" spc="84" dirty="0">
                <a:latin typeface="Georgia"/>
                <a:cs typeface="Georgia"/>
              </a:rPr>
              <a:t>−3	</a:t>
            </a:r>
            <a:r>
              <a:rPr sz="1547" spc="80" dirty="0">
                <a:latin typeface="Georgia"/>
                <a:cs typeface="Georgia"/>
              </a:rPr>
              <a:t>−2	</a:t>
            </a:r>
            <a:r>
              <a:rPr sz="1547" spc="179" dirty="0">
                <a:latin typeface="Georgia"/>
                <a:cs typeface="Georgia"/>
              </a:rPr>
              <a:t>−1	</a:t>
            </a:r>
            <a:r>
              <a:rPr sz="1547" spc="-172" dirty="0">
                <a:latin typeface="Georgia"/>
                <a:cs typeface="Georgia"/>
              </a:rPr>
              <a:t>0</a:t>
            </a:r>
            <a:endParaRPr sz="1547" dirty="0">
              <a:latin typeface="Georgia"/>
              <a:cs typeface="Georgia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5189395" y="5615009"/>
            <a:ext cx="3358455" cy="8483"/>
            <a:chOff x="7380473" y="7985790"/>
            <a:chExt cx="4776470" cy="12065"/>
          </a:xfrm>
        </p:grpSpPr>
        <p:sp>
          <p:nvSpPr>
            <p:cNvPr id="134" name="object 134"/>
            <p:cNvSpPr/>
            <p:nvPr/>
          </p:nvSpPr>
          <p:spPr>
            <a:xfrm>
              <a:off x="7386506" y="799182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386506" y="799182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917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056750" y="799182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2056750" y="799182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4885227" y="5461483"/>
            <a:ext cx="278606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98" dirty="0">
                <a:latin typeface="Georgia"/>
                <a:cs typeface="Georgia"/>
              </a:rPr>
              <a:t>−3</a:t>
            </a:r>
            <a:endParaRPr sz="1547">
              <a:latin typeface="Georgia"/>
              <a:cs typeface="Georgia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5185382" y="2255364"/>
            <a:ext cx="3366492" cy="3372296"/>
            <a:chOff x="7374766" y="3207628"/>
            <a:chExt cx="4787900" cy="4796155"/>
          </a:xfrm>
        </p:grpSpPr>
        <p:sp>
          <p:nvSpPr>
            <p:cNvPr id="140" name="object 140"/>
            <p:cNvSpPr/>
            <p:nvPr/>
          </p:nvSpPr>
          <p:spPr>
            <a:xfrm>
              <a:off x="7386506" y="321938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386506" y="321938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917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2056750" y="321938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2056750" y="321938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386506" y="321938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64161" y="0"/>
                  </a:lnTo>
                </a:path>
              </a:pathLst>
            </a:custGeom>
            <a:ln w="23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2056750" y="719641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2056750" y="719641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2056750" y="640101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2056750" y="640101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2056750" y="560560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2056750" y="560560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2056750" y="4810199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2056750" y="4810199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2056750" y="401479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2056750" y="401479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386506" y="3219388"/>
              <a:ext cx="4764405" cy="4772660"/>
            </a:xfrm>
            <a:custGeom>
              <a:avLst/>
              <a:gdLst/>
              <a:ahLst/>
              <a:cxnLst/>
              <a:rect l="l" t="t" r="r" b="b"/>
              <a:pathLst>
                <a:path w="4764405" h="4772659">
                  <a:moveTo>
                    <a:pt x="4764161" y="4772433"/>
                  </a:moveTo>
                  <a:lnTo>
                    <a:pt x="4764161" y="0"/>
                  </a:lnTo>
                </a:path>
                <a:path w="4764405" h="4772659">
                  <a:moveTo>
                    <a:pt x="0" y="4772433"/>
                  </a:moveTo>
                  <a:lnTo>
                    <a:pt x="4764161" y="4772433"/>
                  </a:lnTo>
                </a:path>
              </a:pathLst>
            </a:custGeom>
            <a:ln w="23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386506" y="719641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386506" y="7196418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917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386506" y="640101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386506" y="640101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917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386506" y="560560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386506" y="5605605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917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386506" y="4810199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386506" y="4810199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917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386506" y="401479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9391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386506" y="4014792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917" y="0"/>
                  </a:lnTo>
                </a:path>
              </a:pathLst>
            </a:custGeom>
            <a:ln w="11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386506" y="3219388"/>
              <a:ext cx="0" cy="4772660"/>
            </a:xfrm>
            <a:custGeom>
              <a:avLst/>
              <a:gdLst/>
              <a:ahLst/>
              <a:cxnLst/>
              <a:rect l="l" t="t" r="r" b="b"/>
              <a:pathLst>
                <a:path h="4772659">
                  <a:moveTo>
                    <a:pt x="0" y="4772433"/>
                  </a:moveTo>
                  <a:lnTo>
                    <a:pt x="0" y="0"/>
                  </a:lnTo>
                </a:path>
              </a:pathLst>
            </a:custGeom>
            <a:ln w="23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4886774" y="4902215"/>
            <a:ext cx="278606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95" dirty="0">
                <a:latin typeface="Georgia"/>
                <a:cs typeface="Georgia"/>
              </a:rPr>
              <a:t>−2</a:t>
            </a:r>
            <a:endParaRPr sz="1547">
              <a:latin typeface="Georgia"/>
              <a:cs typeface="Georgia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892707" y="4342944"/>
            <a:ext cx="278606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193" dirty="0">
                <a:latin typeface="Georgia"/>
                <a:cs typeface="Georgia"/>
              </a:rPr>
              <a:t>−1</a:t>
            </a:r>
            <a:endParaRPr sz="1547">
              <a:latin typeface="Georgia"/>
              <a:cs typeface="Georgia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035353" y="3783674"/>
            <a:ext cx="116979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-172" dirty="0">
                <a:latin typeface="Georgia"/>
                <a:cs typeface="Georgia"/>
              </a:rPr>
              <a:t>0</a:t>
            </a:r>
            <a:endParaRPr sz="1547">
              <a:latin typeface="Georgia"/>
              <a:cs typeface="Georgia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5053153" y="3224404"/>
            <a:ext cx="116979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112" dirty="0">
                <a:latin typeface="Georgia"/>
                <a:cs typeface="Georgia"/>
              </a:rPr>
              <a:t>1</a:t>
            </a:r>
            <a:endParaRPr sz="1547">
              <a:latin typeface="Georgia"/>
              <a:cs typeface="Georgia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5039480" y="2665134"/>
            <a:ext cx="116979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-84" dirty="0">
                <a:latin typeface="Georgia"/>
                <a:cs typeface="Georgia"/>
              </a:rPr>
              <a:t>2</a:t>
            </a:r>
            <a:endParaRPr sz="1547">
              <a:latin typeface="Georgia"/>
              <a:cs typeface="Georgia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5036384" y="2105865"/>
            <a:ext cx="116979" cy="24889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547" spc="-74" dirty="0">
                <a:latin typeface="Georgia"/>
                <a:cs typeface="Georgia"/>
              </a:rPr>
              <a:t>3</a:t>
            </a:r>
            <a:endParaRPr sz="1547">
              <a:latin typeface="Georgia"/>
              <a:cs typeface="Georgia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694965" y="3864415"/>
            <a:ext cx="167803" cy="19377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>
              <a:lnSpc>
                <a:spcPts val="1150"/>
              </a:lnSpc>
            </a:pPr>
            <a:r>
              <a:rPr sz="2320" baseline="-23989" dirty="0">
                <a:latin typeface="cmmi10"/>
                <a:cs typeface="cmmi10"/>
              </a:rPr>
              <a:t>x</a:t>
            </a:r>
            <a:r>
              <a:rPr sz="1635" spc="-538" baseline="-53763" dirty="0">
                <a:latin typeface="cmr10"/>
                <a:cs typeface="cmr10"/>
              </a:rPr>
              <a:t>1</a:t>
            </a:r>
            <a:r>
              <a:rPr sz="1090" dirty="0">
                <a:latin typeface="Arial"/>
                <a:cs typeface="Arial"/>
              </a:rPr>
              <a:t>′</a:t>
            </a:r>
          </a:p>
        </p:txBody>
      </p:sp>
      <p:sp>
        <p:nvSpPr>
          <p:cNvPr id="174" name="object 174"/>
          <p:cNvSpPr txBox="1"/>
          <p:nvPr/>
        </p:nvSpPr>
        <p:spPr>
          <a:xfrm>
            <a:off x="7385148" y="3244332"/>
            <a:ext cx="326827" cy="248835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26788">
              <a:spcBef>
                <a:spcPts val="84"/>
              </a:spcBef>
            </a:pPr>
            <a:r>
              <a:rPr sz="2320" baseline="-23989" dirty="0">
                <a:latin typeface="cmmi10"/>
                <a:cs typeface="cmmi10"/>
              </a:rPr>
              <a:t>v</a:t>
            </a:r>
            <a:r>
              <a:rPr sz="1090" dirty="0">
                <a:latin typeface="cmr10"/>
                <a:cs typeface="cmr10"/>
              </a:rPr>
              <a:t>(1)</a:t>
            </a:r>
          </a:p>
        </p:txBody>
      </p:sp>
      <p:sp>
        <p:nvSpPr>
          <p:cNvPr id="175" name="object 175"/>
          <p:cNvSpPr txBox="1"/>
          <p:nvPr/>
        </p:nvSpPr>
        <p:spPr>
          <a:xfrm>
            <a:off x="8174054" y="2476859"/>
            <a:ext cx="541139" cy="248835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26788">
              <a:spcBef>
                <a:spcPts val="84"/>
              </a:spcBef>
            </a:pPr>
            <a:r>
              <a:rPr sz="2320" spc="-42" baseline="-23989" dirty="0">
                <a:latin typeface="cmmi10"/>
                <a:cs typeface="cmmi10"/>
              </a:rPr>
              <a:t>v</a:t>
            </a:r>
            <a:r>
              <a:rPr sz="1090" spc="-32" dirty="0">
                <a:latin typeface="cmr10"/>
                <a:cs typeface="cmr10"/>
              </a:rPr>
              <a:t>(1)</a:t>
            </a:r>
            <a:endParaRPr sz="1090" dirty="0">
              <a:latin typeface="cmr10"/>
              <a:cs typeface="cmr10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7180882" y="4180148"/>
            <a:ext cx="408533" cy="267039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26788">
              <a:lnSpc>
                <a:spcPts val="671"/>
              </a:lnSpc>
              <a:spcBef>
                <a:spcPts val="74"/>
              </a:spcBef>
            </a:pPr>
            <a:endParaRPr sz="1090" dirty="0">
              <a:latin typeface="cmr10"/>
              <a:cs typeface="cmr10"/>
            </a:endParaRPr>
          </a:p>
          <a:p>
            <a:pPr marL="108492">
              <a:lnSpc>
                <a:spcPts val="1220"/>
              </a:lnSpc>
            </a:pPr>
            <a:r>
              <a:rPr sz="2320" baseline="-23989" dirty="0">
                <a:latin typeface="cmmi10"/>
                <a:cs typeface="cmmi10"/>
              </a:rPr>
              <a:t>v</a:t>
            </a:r>
            <a:r>
              <a:rPr sz="1090" dirty="0">
                <a:latin typeface="cmr10"/>
                <a:cs typeface="cmr10"/>
              </a:rPr>
              <a:t>(</a:t>
            </a:r>
            <a:r>
              <a:rPr lang="en-US" sz="1090" dirty="0">
                <a:latin typeface="cmr10"/>
                <a:cs typeface="cmr10"/>
              </a:rPr>
              <a:t>2</a:t>
            </a:r>
            <a:r>
              <a:rPr sz="1090" dirty="0">
                <a:latin typeface="cmr10"/>
                <a:cs typeface="cmr10"/>
              </a:rPr>
              <a:t>)</a:t>
            </a:r>
          </a:p>
        </p:txBody>
      </p:sp>
      <p:sp>
        <p:nvSpPr>
          <p:cNvPr id="177" name="object 177"/>
          <p:cNvSpPr txBox="1"/>
          <p:nvPr/>
        </p:nvSpPr>
        <p:spPr>
          <a:xfrm>
            <a:off x="7315746" y="3820424"/>
            <a:ext cx="541139" cy="248835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26788">
              <a:spcBef>
                <a:spcPts val="84"/>
              </a:spcBef>
            </a:pPr>
            <a:r>
              <a:rPr lang="en-US" sz="2320" baseline="-23989" dirty="0">
                <a:latin typeface="cmmi10"/>
                <a:cs typeface="cmmi10"/>
              </a:rPr>
              <a:t>v</a:t>
            </a:r>
            <a:r>
              <a:rPr sz="1090" dirty="0">
                <a:latin typeface="cmr10"/>
                <a:cs typeface="cmr10"/>
              </a:rPr>
              <a:t>(</a:t>
            </a:r>
            <a:r>
              <a:rPr lang="en-US" sz="1090" dirty="0">
                <a:latin typeface="cmr10"/>
                <a:cs typeface="cmr10"/>
              </a:rPr>
              <a:t>2</a:t>
            </a:r>
            <a:r>
              <a:rPr sz="1090" dirty="0">
                <a:latin typeface="cmr10"/>
                <a:cs typeface="cmr10"/>
              </a:rPr>
              <a:t>)</a:t>
            </a:r>
          </a:p>
        </p:txBody>
      </p:sp>
      <p:sp>
        <p:nvSpPr>
          <p:cNvPr id="178" name="object 178"/>
          <p:cNvSpPr txBox="1"/>
          <p:nvPr/>
        </p:nvSpPr>
        <p:spPr>
          <a:xfrm>
            <a:off x="5826901" y="1933874"/>
            <a:ext cx="2136428" cy="297050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863" spc="32" dirty="0">
                <a:latin typeface="Georgia"/>
                <a:cs typeface="Georgia"/>
              </a:rPr>
              <a:t>After</a:t>
            </a:r>
            <a:r>
              <a:rPr sz="1863" spc="183" dirty="0">
                <a:latin typeface="Georgia"/>
                <a:cs typeface="Georgia"/>
              </a:rPr>
              <a:t> </a:t>
            </a:r>
            <a:r>
              <a:rPr sz="1863" spc="-4" dirty="0">
                <a:latin typeface="Georgia"/>
                <a:cs typeface="Georgia"/>
              </a:rPr>
              <a:t>multiplication</a:t>
            </a:r>
            <a:endParaRPr sz="1863">
              <a:latin typeface="Georgia"/>
              <a:cs typeface="Georgia"/>
            </a:endParaRP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7CA47706-0E6E-4F02-81F7-290195FDB36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041634" y="2598002"/>
            <a:ext cx="165292" cy="141480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DEB8079-6C9D-4FCB-9E28-89ED6916A82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151478" y="3927527"/>
            <a:ext cx="197793" cy="198239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F2002FEA-9C1E-45E5-939A-269619275B9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68328" y="2946797"/>
            <a:ext cx="163432" cy="101854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884BB1FA-76E4-47A1-8063-F8F906899B18}"/>
              </a:ext>
            </a:extLst>
          </p:cNvPr>
          <p:cNvSpPr txBox="1"/>
          <p:nvPr/>
        </p:nvSpPr>
        <p:spPr>
          <a:xfrm>
            <a:off x="2338720" y="5977295"/>
            <a:ext cx="4570069" cy="303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29">
              <a:lnSpc>
                <a:spcPts val="1575"/>
              </a:lnSpc>
            </a:pPr>
            <a:r>
              <a:rPr lang="en-US" sz="1687" dirty="0">
                <a:latin typeface="cmmi10"/>
                <a:cs typeface="cmmi10"/>
              </a:rPr>
              <a:t>x</a:t>
            </a:r>
            <a:r>
              <a:rPr lang="en-US" sz="1687" baseline="-19713" dirty="0">
                <a:latin typeface="cmr10"/>
                <a:cs typeface="cmmi10"/>
              </a:rPr>
              <a:t>0</a:t>
            </a:r>
            <a:endParaRPr lang="en-US" sz="1687" baseline="-19713" dirty="0">
              <a:latin typeface="cmr10"/>
              <a:cs typeface="cmr1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3D50655-E509-45AF-BB92-89D57F8AA054}"/>
              </a:ext>
            </a:extLst>
          </p:cNvPr>
          <p:cNvSpPr txBox="1"/>
          <p:nvPr/>
        </p:nvSpPr>
        <p:spPr>
          <a:xfrm>
            <a:off x="6715125" y="5978299"/>
            <a:ext cx="4570069" cy="271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29">
              <a:lnSpc>
                <a:spcPts val="1150"/>
              </a:lnSpc>
            </a:pPr>
            <a:r>
              <a:rPr lang="en-US" sz="2812" baseline="-23989" dirty="0">
                <a:latin typeface="cmmi10"/>
                <a:cs typeface="cmmi10"/>
              </a:rPr>
              <a:t>x</a:t>
            </a:r>
            <a:r>
              <a:rPr lang="en-US" sz="1969" spc="-538" baseline="-53763" dirty="0">
                <a:latin typeface="cmr10"/>
                <a:cs typeface="cmmi10"/>
              </a:rPr>
              <a:t>0</a:t>
            </a:r>
            <a:r>
              <a:rPr lang="en-US" sz="1266" dirty="0">
                <a:latin typeface="Arial"/>
                <a:cs typeface="Arial"/>
              </a:rPr>
              <a:t>′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5788"/>
            <a:ext cx="822960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z="4000" spc="-5" dirty="0"/>
              <a:t>Reconstructing </a:t>
            </a:r>
            <a:r>
              <a:rPr sz="4000" dirty="0"/>
              <a:t>a </a:t>
            </a:r>
            <a:r>
              <a:rPr sz="4000" spc="-5" dirty="0"/>
              <a:t>Covariance</a:t>
            </a:r>
            <a:r>
              <a:rPr sz="4000" spc="-95" dirty="0"/>
              <a:t> </a:t>
            </a:r>
            <a:r>
              <a:rPr sz="4000" dirty="0"/>
              <a:t>Matrix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82199" y="1070002"/>
            <a:ext cx="8229600" cy="82843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10" dirty="0"/>
              <a:t>Summing </a:t>
            </a:r>
            <a:r>
              <a:rPr sz="2400" spc="-5" dirty="0"/>
              <a:t>only the largest </a:t>
            </a:r>
            <a:r>
              <a:rPr sz="2400" dirty="0"/>
              <a:t>vector </a:t>
            </a:r>
            <a:r>
              <a:rPr sz="2400" spc="-5" dirty="0"/>
              <a:t>produces  performs </a:t>
            </a:r>
            <a:r>
              <a:rPr sz="2400" spc="-5" dirty="0">
                <a:solidFill>
                  <a:srgbClr val="FF0000"/>
                </a:solidFill>
              </a:rPr>
              <a:t>dimension </a:t>
            </a:r>
            <a:r>
              <a:rPr sz="2400" dirty="0">
                <a:solidFill>
                  <a:srgbClr val="FF0000"/>
                </a:solidFill>
              </a:rPr>
              <a:t>reduction</a:t>
            </a:r>
            <a:r>
              <a:rPr sz="2400" dirty="0"/>
              <a:t>, </a:t>
            </a:r>
            <a:r>
              <a:rPr sz="2400" spc="-5" dirty="0"/>
              <a:t>identifying the  </a:t>
            </a:r>
            <a:r>
              <a:rPr sz="2400" dirty="0"/>
              <a:t>most </a:t>
            </a:r>
            <a:r>
              <a:rPr sz="2400" spc="-5" dirty="0"/>
              <a:t>important features of the</a:t>
            </a:r>
            <a:r>
              <a:rPr sz="2400" spc="-45" dirty="0"/>
              <a:t> </a:t>
            </a:r>
            <a:r>
              <a:rPr sz="2400" dirty="0"/>
              <a:t>matrix.</a:t>
            </a:r>
          </a:p>
        </p:txBody>
      </p:sp>
      <p:sp>
        <p:nvSpPr>
          <p:cNvPr id="4" name="object 4"/>
          <p:cNvSpPr/>
          <p:nvPr/>
        </p:nvSpPr>
        <p:spPr>
          <a:xfrm>
            <a:off x="2662949" y="4001329"/>
            <a:ext cx="1910250" cy="1891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129" y="4026079"/>
            <a:ext cx="1922635" cy="1891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400" y="4001331"/>
            <a:ext cx="1910249" cy="1916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23778" y="4070193"/>
            <a:ext cx="1564640" cy="15354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Covariance </a:t>
            </a:r>
            <a:r>
              <a:rPr sz="1400" dirty="0">
                <a:latin typeface="Arial"/>
                <a:cs typeface="Arial"/>
              </a:rPr>
              <a:t>matrix  </a:t>
            </a:r>
            <a:r>
              <a:rPr sz="1400" spc="-5" dirty="0">
                <a:latin typeface="Arial"/>
                <a:cs typeface="Arial"/>
              </a:rPr>
              <a:t>error for the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Lincoln  </a:t>
            </a:r>
            <a:r>
              <a:rPr sz="1400" dirty="0">
                <a:latin typeface="Arial"/>
                <a:cs typeface="Arial"/>
              </a:rPr>
              <a:t>memorial reduces  </a:t>
            </a:r>
            <a:r>
              <a:rPr sz="1400" spc="-5" dirty="0">
                <a:latin typeface="Arial"/>
                <a:cs typeface="Arial"/>
              </a:rPr>
              <a:t>when </a:t>
            </a:r>
            <a:r>
              <a:rPr sz="1400" dirty="0">
                <a:latin typeface="Arial"/>
                <a:cs typeface="Arial"/>
              </a:rPr>
              <a:t>summing </a:t>
            </a:r>
            <a:r>
              <a:rPr sz="1400" spc="-5" dirty="0">
                <a:latin typeface="Arial"/>
                <a:cs typeface="Arial"/>
              </a:rPr>
              <a:t>the  1, 5, and 50 largest  eigenvectors for  n=512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E421119-380B-BA4B-BEB9-012E9EB646E3}"/>
              </a:ext>
            </a:extLst>
          </p:cNvPr>
          <p:cNvSpPr/>
          <p:nvPr/>
        </p:nvSpPr>
        <p:spPr>
          <a:xfrm>
            <a:off x="6101876" y="1991458"/>
            <a:ext cx="2228836" cy="20787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A2ACFA6-790C-C941-91A3-5C8DD11A8697}"/>
              </a:ext>
            </a:extLst>
          </p:cNvPr>
          <p:cNvSpPr/>
          <p:nvPr/>
        </p:nvSpPr>
        <p:spPr>
          <a:xfrm>
            <a:off x="341407" y="1949132"/>
            <a:ext cx="2245942" cy="2078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93C83F6B-89B8-9805-61BD-9CC983368140}"/>
              </a:ext>
            </a:extLst>
          </p:cNvPr>
          <p:cNvSpPr/>
          <p:nvPr/>
        </p:nvSpPr>
        <p:spPr>
          <a:xfrm rot="16200000">
            <a:off x="3204660" y="1936455"/>
            <a:ext cx="2145879" cy="2119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9719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Algebraic </a:t>
            </a:r>
            <a:r>
              <a:rPr spc="-10" dirty="0"/>
              <a:t>Proof:</a:t>
            </a:r>
            <a:r>
              <a:rPr spc="-95" dirty="0"/>
              <a:t> </a:t>
            </a:r>
            <a:r>
              <a:rPr spc="-5" dirty="0"/>
              <a:t>2=1</a:t>
            </a:r>
          </a:p>
        </p:txBody>
      </p:sp>
      <p:sp>
        <p:nvSpPr>
          <p:cNvPr id="3" name="object 3"/>
          <p:cNvSpPr/>
          <p:nvPr/>
        </p:nvSpPr>
        <p:spPr>
          <a:xfrm>
            <a:off x="2284500" y="2490779"/>
            <a:ext cx="3090800" cy="241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3024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Lessons </a:t>
            </a:r>
            <a:r>
              <a:rPr spc="-5" dirty="0"/>
              <a:t>from the</a:t>
            </a:r>
            <a:r>
              <a:rPr spc="-85" dirty="0"/>
              <a:t> </a:t>
            </a:r>
            <a:r>
              <a:rPr spc="-5" dirty="0"/>
              <a:t>Proof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650" y="2144110"/>
            <a:ext cx="765492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276860" indent="-459105"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lang="en-US" sz="3000" spc="-5" dirty="0">
                <a:latin typeface="Arial"/>
                <a:cs typeface="Arial"/>
              </a:rPr>
              <a:t>T</a:t>
            </a:r>
            <a:r>
              <a:rPr sz="3000" spc="-5" dirty="0">
                <a:latin typeface="Arial"/>
                <a:cs typeface="Arial"/>
              </a:rPr>
              <a:t>here are </a:t>
            </a:r>
            <a:r>
              <a:rPr sz="3000" dirty="0">
                <a:latin typeface="Arial"/>
                <a:cs typeface="Arial"/>
              </a:rPr>
              <a:t>special cases /  singularities </a:t>
            </a:r>
            <a:r>
              <a:rPr sz="3000" spc="-5" dirty="0">
                <a:latin typeface="Arial"/>
                <a:cs typeface="Arial"/>
              </a:rPr>
              <a:t>to watch for, like division by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0.</a:t>
            </a:r>
            <a:endParaRPr sz="3000" dirty="0">
              <a:latin typeface="Arial"/>
              <a:cs typeface="Arial"/>
            </a:endParaRPr>
          </a:p>
          <a:p>
            <a:pPr marL="471170" marR="1017269" indent="-459105"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"/>
                <a:cs typeface="Arial"/>
              </a:rPr>
              <a:t>In linear algebra, </a:t>
            </a:r>
            <a:r>
              <a:rPr sz="3000" dirty="0">
                <a:latin typeface="Arial"/>
                <a:cs typeface="Arial"/>
              </a:rPr>
              <a:t>such cases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include  </a:t>
            </a:r>
            <a:r>
              <a:rPr sz="3000" dirty="0">
                <a:latin typeface="Arial"/>
                <a:cs typeface="Arial"/>
              </a:rPr>
              <a:t>singular / </a:t>
            </a:r>
            <a:r>
              <a:rPr sz="3000" spc="-5" dirty="0">
                <a:latin typeface="Arial"/>
                <a:cs typeface="Arial"/>
              </a:rPr>
              <a:t>non-invertible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matrices.</a:t>
            </a:r>
          </a:p>
        </p:txBody>
      </p:sp>
    </p:spTree>
    <p:extLst>
      <p:ext uri="{BB962C8B-B14F-4D97-AF65-F5344CB8AC3E}">
        <p14:creationId xmlns:p14="http://schemas.microsoft.com/office/powerpoint/2010/main" val="37282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1684000" y="9345574"/>
            <a:ext cx="1245234" cy="251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spcBef>
                <a:spcPts val="148"/>
              </a:spcBef>
            </a:pPr>
            <a:r>
              <a:rPr lang="en-US" spc="-15"/>
              <a:t>(Goodfellow</a:t>
            </a:r>
            <a:r>
              <a:rPr lang="en-US" spc="40"/>
              <a:t> </a:t>
            </a:r>
            <a:r>
              <a:rPr lang="en-US" spc="-40"/>
              <a:t>2016)</a:t>
            </a:r>
            <a:endParaRPr spc="-2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1141" y="598524"/>
            <a:ext cx="2323951" cy="874639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8929">
              <a:spcBef>
                <a:spcPts val="70"/>
              </a:spcBef>
            </a:pPr>
            <a:r>
              <a:rPr sz="5625" dirty="0"/>
              <a:t>V</a:t>
            </a:r>
            <a:r>
              <a:rPr sz="5625" spc="-98" dirty="0"/>
              <a:t>ectors</a:t>
            </a:r>
            <a:endParaRPr sz="5625"/>
          </a:p>
        </p:txBody>
      </p:sp>
      <p:sp>
        <p:nvSpPr>
          <p:cNvPr id="3" name="object 3"/>
          <p:cNvSpPr txBox="1"/>
          <p:nvPr/>
        </p:nvSpPr>
        <p:spPr>
          <a:xfrm>
            <a:off x="696516" y="1714500"/>
            <a:ext cx="5337721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21457" indent="-312528"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531" spc="197" dirty="0">
                <a:latin typeface="Georgia"/>
                <a:cs typeface="Georgia"/>
              </a:rPr>
              <a:t>A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28" dirty="0">
                <a:latin typeface="Georgia"/>
                <a:cs typeface="Georgia"/>
              </a:rPr>
              <a:t>vector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70" dirty="0">
                <a:latin typeface="Georgia"/>
                <a:cs typeface="Georgia"/>
              </a:rPr>
              <a:t>is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11" dirty="0">
                <a:latin typeface="Georgia"/>
                <a:cs typeface="Georgia"/>
              </a:rPr>
              <a:t>a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35" dirty="0">
                <a:latin typeface="Georgia"/>
                <a:cs typeface="Georgia"/>
              </a:rPr>
              <a:t>1-D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21" dirty="0">
                <a:latin typeface="Georgia"/>
                <a:cs typeface="Georgia"/>
              </a:rPr>
              <a:t>array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77" dirty="0">
                <a:latin typeface="Georgia"/>
                <a:cs typeface="Georgia"/>
              </a:rPr>
              <a:t>of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88" dirty="0">
                <a:latin typeface="Georgia"/>
                <a:cs typeface="Georgia"/>
              </a:rPr>
              <a:t>numbers:</a:t>
            </a:r>
            <a:endParaRPr sz="2531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656" y="4179094"/>
            <a:ext cx="5413177" cy="124775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39316" indent="-312528">
              <a:spcBef>
                <a:spcPts val="70"/>
              </a:spcBef>
              <a:buSzPct val="75000"/>
              <a:buChar char="•"/>
              <a:tabLst>
                <a:tab pos="338870" algn="l"/>
                <a:tab pos="339316" algn="l"/>
              </a:tabLst>
            </a:pPr>
            <a:r>
              <a:rPr sz="2531" spc="32" dirty="0">
                <a:latin typeface="Georgia"/>
                <a:cs typeface="Georgia"/>
              </a:rPr>
              <a:t>Can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21" dirty="0">
                <a:latin typeface="Georgia"/>
                <a:cs typeface="Georgia"/>
              </a:rPr>
              <a:t>be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35" dirty="0">
                <a:latin typeface="Georgia"/>
                <a:cs typeface="Georgia"/>
              </a:rPr>
              <a:t>real,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46" dirty="0">
                <a:latin typeface="Georgia"/>
                <a:cs typeface="Georgia"/>
              </a:rPr>
              <a:t>binary,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46" dirty="0">
                <a:latin typeface="Georgia"/>
                <a:cs typeface="Georgia"/>
              </a:rPr>
              <a:t>integer,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dirty="0">
                <a:latin typeface="Georgia"/>
                <a:cs typeface="Georgia"/>
              </a:rPr>
              <a:t>etc.</a:t>
            </a:r>
          </a:p>
          <a:p>
            <a:pPr>
              <a:spcBef>
                <a:spcPts val="35"/>
              </a:spcBef>
              <a:buFont typeface="Georgia"/>
              <a:buChar char="•"/>
            </a:pPr>
            <a:endParaRPr sz="2988" dirty="0">
              <a:latin typeface="Georgia"/>
              <a:cs typeface="Georgia"/>
            </a:endParaRPr>
          </a:p>
          <a:p>
            <a:pPr marL="339316" indent="-312528">
              <a:buSzPct val="75000"/>
              <a:buChar char="•"/>
              <a:tabLst>
                <a:tab pos="338870" algn="l"/>
                <a:tab pos="339316" algn="l"/>
              </a:tabLst>
            </a:pPr>
            <a:r>
              <a:rPr sz="2531" spc="-25" dirty="0">
                <a:latin typeface="Georgia"/>
                <a:cs typeface="Georgia"/>
              </a:rPr>
              <a:t>Example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28" dirty="0">
                <a:latin typeface="Georgia"/>
                <a:cs typeface="Georgia"/>
              </a:rPr>
              <a:t>notation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67" dirty="0">
                <a:latin typeface="Georgia"/>
                <a:cs typeface="Georgia"/>
              </a:rPr>
              <a:t>for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11" dirty="0">
                <a:latin typeface="Georgia"/>
                <a:cs typeface="Georgia"/>
              </a:rPr>
              <a:t>type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53" dirty="0">
                <a:latin typeface="Georgia"/>
                <a:cs typeface="Georgia"/>
              </a:rPr>
              <a:t>and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67" dirty="0">
                <a:latin typeface="Georgia"/>
                <a:cs typeface="Georgia"/>
              </a:rPr>
              <a:t>size:</a:t>
            </a:r>
            <a:endParaRPr sz="2531" dirty="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30695" y="2842073"/>
            <a:ext cx="438448" cy="258770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617" spc="-7" dirty="0">
                <a:latin typeface="cmb10"/>
                <a:cs typeface="cmb10"/>
              </a:rPr>
              <a:t>(2</a:t>
            </a:r>
            <a:r>
              <a:rPr sz="1617" spc="-4" dirty="0">
                <a:latin typeface="cmb10"/>
                <a:cs typeface="cmb10"/>
              </a:rPr>
              <a:t>.</a:t>
            </a:r>
            <a:r>
              <a:rPr sz="1617" spc="-7" dirty="0">
                <a:latin typeface="cmb10"/>
                <a:cs typeface="cmb10"/>
              </a:rPr>
              <a:t>1)</a:t>
            </a:r>
            <a:endParaRPr sz="1617">
              <a:latin typeface="cmb10"/>
              <a:cs typeface="cmb1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8D244E-1CF4-4C6B-B5D3-D0EA2B850760}"/>
              </a:ext>
            </a:extLst>
          </p:cNvPr>
          <p:cNvSpPr txBox="1"/>
          <p:nvPr/>
        </p:nvSpPr>
        <p:spPr>
          <a:xfrm>
            <a:off x="4269151" y="3333969"/>
            <a:ext cx="65" cy="1947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266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3A8D37-9A2F-428E-89E8-D4604A82F46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012340" y="2465245"/>
            <a:ext cx="1077320" cy="11244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EB50F8-29BF-4AFC-9B7D-C89378DEAD4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55816" y="5730997"/>
            <a:ext cx="607979" cy="3554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70475" y="701882"/>
                <a:ext cx="7886700" cy="788077"/>
              </a:xfrm>
              <a:prstGeom prst="rect">
                <a:avLst/>
              </a:prstGeom>
            </p:spPr>
            <p:txBody>
              <a:bodyPr vert="horz" wrap="square" lIns="0" tIns="8930" rIns="0" bIns="0" rtlCol="0" anchor="ctr">
                <a:spAutoFit/>
                <a:scene3d>
                  <a:camera prst="orthographicFront"/>
                  <a:lightRig rig="threePt" dir="t">
                    <a:rot lat="0" lon="0" rev="4800000"/>
                  </a:lightRig>
                </a:scene3d>
                <a:sp3d prstMaterial="matte">
                  <a:bevelT w="50800" h="10160"/>
                </a:sp3d>
              </a:bodyPr>
              <a:lstStyle/>
              <a:p>
                <a:pPr marL="8929">
                  <a:spcBef>
                    <a:spcPts val="70"/>
                  </a:spcBef>
                </a:pPr>
                <a:r>
                  <a:rPr lang="en-US" sz="5625" spc="-183" dirty="0"/>
                  <a:t>What are Norms of Vector </a:t>
                </a:r>
                <a14:m>
                  <m:oMath xmlns:m="http://schemas.openxmlformats.org/officeDocument/2006/math">
                    <m:r>
                      <a:rPr lang="en-US" sz="5625" b="1" i="1" spc="-183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sz="5625" b="1" dirty="0"/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70475" y="701882"/>
                <a:ext cx="7886700" cy="788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899400" y="9345613"/>
            <a:ext cx="124460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spcBef>
                <a:spcPts val="148"/>
              </a:spcBef>
            </a:pPr>
            <a:r>
              <a:rPr lang="en-US" spc="-15"/>
              <a:t>(Goodfellow</a:t>
            </a:r>
            <a:r>
              <a:rPr lang="en-US" spc="40"/>
              <a:t> </a:t>
            </a:r>
            <a:r>
              <a:rPr lang="en-US" spc="-40"/>
              <a:t>2016)</a:t>
            </a:r>
            <a:endParaRPr spc="-28" dirty="0"/>
          </a:p>
        </p:txBody>
      </p:sp>
      <p:sp>
        <p:nvSpPr>
          <p:cNvPr id="3" name="object 3"/>
          <p:cNvSpPr txBox="1"/>
          <p:nvPr/>
        </p:nvSpPr>
        <p:spPr>
          <a:xfrm>
            <a:off x="687586" y="2000250"/>
            <a:ext cx="7533531" cy="402973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30387" indent="-312528">
              <a:spcBef>
                <a:spcPts val="70"/>
              </a:spcBef>
              <a:buSzPct val="75000"/>
              <a:buChar char="•"/>
              <a:tabLst>
                <a:tab pos="329940" algn="l"/>
                <a:tab pos="330387" algn="l"/>
              </a:tabLst>
            </a:pPr>
            <a:r>
              <a:rPr sz="2531" spc="-53" dirty="0">
                <a:latin typeface="Georgia"/>
                <a:cs typeface="Georgia"/>
              </a:rPr>
              <a:t>Functions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32" dirty="0">
                <a:latin typeface="Georgia"/>
                <a:cs typeface="Georgia"/>
              </a:rPr>
              <a:t>that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77" dirty="0">
                <a:latin typeface="Georgia"/>
                <a:cs typeface="Georgia"/>
              </a:rPr>
              <a:t>measure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95" dirty="0">
                <a:latin typeface="Georgia"/>
                <a:cs typeface="Georgia"/>
              </a:rPr>
              <a:t>how</a:t>
            </a:r>
            <a:r>
              <a:rPr sz="2531" spc="236" dirty="0">
                <a:latin typeface="Georgia"/>
                <a:cs typeface="Georgia"/>
              </a:rPr>
              <a:t> </a:t>
            </a:r>
            <a:r>
              <a:rPr sz="2531" spc="-88" dirty="0">
                <a:latin typeface="Georgia"/>
                <a:cs typeface="Georgia"/>
              </a:rPr>
              <a:t>“large”</a:t>
            </a:r>
            <a:r>
              <a:rPr lang="en-US" sz="2531" spc="-88" dirty="0">
                <a:latin typeface="Georgia"/>
                <a:cs typeface="Georgia"/>
              </a:rPr>
              <a:t> or how long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11" dirty="0">
                <a:latin typeface="Georgia"/>
                <a:cs typeface="Georgia"/>
              </a:rPr>
              <a:t>a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28" dirty="0">
                <a:latin typeface="Georgia"/>
                <a:cs typeface="Georgia"/>
              </a:rPr>
              <a:t>vector</a:t>
            </a:r>
            <a:r>
              <a:rPr sz="2531" spc="236" dirty="0">
                <a:latin typeface="Georgia"/>
                <a:cs typeface="Georgia"/>
              </a:rPr>
              <a:t> </a:t>
            </a:r>
            <a:r>
              <a:rPr sz="2531" spc="-70" dirty="0">
                <a:latin typeface="Georgia"/>
                <a:cs typeface="Georgia"/>
              </a:rPr>
              <a:t>is</a:t>
            </a:r>
            <a:endParaRPr sz="2531" dirty="0">
              <a:latin typeface="Georgia"/>
              <a:cs typeface="Georgia"/>
            </a:endParaRPr>
          </a:p>
          <a:p>
            <a:pPr marL="330387" marR="352264" indent="-312528">
              <a:lnSpc>
                <a:spcPct val="115700"/>
              </a:lnSpc>
              <a:spcBef>
                <a:spcPts val="2953"/>
              </a:spcBef>
              <a:buSzPct val="75000"/>
              <a:buChar char="•"/>
              <a:tabLst>
                <a:tab pos="329940" algn="l"/>
                <a:tab pos="330387" algn="l"/>
              </a:tabLst>
            </a:pPr>
            <a:r>
              <a:rPr sz="2531" spc="-46" dirty="0">
                <a:latin typeface="Georgia"/>
                <a:cs typeface="Georgia"/>
              </a:rPr>
              <a:t>Similar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4" dirty="0">
                <a:latin typeface="Georgia"/>
                <a:cs typeface="Georgia"/>
              </a:rPr>
              <a:t>to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11" dirty="0">
                <a:latin typeface="Georgia"/>
                <a:cs typeface="Georgia"/>
              </a:rPr>
              <a:t>a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39" dirty="0">
                <a:latin typeface="Georgia"/>
                <a:cs typeface="Georgia"/>
              </a:rPr>
              <a:t>distance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60" dirty="0">
                <a:latin typeface="Georgia"/>
                <a:cs typeface="Georgia"/>
              </a:rPr>
              <a:t>between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63" dirty="0">
                <a:latin typeface="Georgia"/>
                <a:cs typeface="Georgia"/>
              </a:rPr>
              <a:t>zero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53" dirty="0">
                <a:latin typeface="Georgia"/>
                <a:cs typeface="Georgia"/>
              </a:rPr>
              <a:t>and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21" dirty="0">
                <a:latin typeface="Georgia"/>
                <a:cs typeface="Georgia"/>
              </a:rPr>
              <a:t>the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35" dirty="0">
                <a:latin typeface="Georgia"/>
                <a:cs typeface="Georgia"/>
              </a:rPr>
              <a:t>point </a:t>
            </a:r>
            <a:r>
              <a:rPr sz="2531" spc="-601" dirty="0">
                <a:latin typeface="Georgia"/>
                <a:cs typeface="Georgia"/>
              </a:rPr>
              <a:t> </a:t>
            </a:r>
            <a:r>
              <a:rPr sz="2531" spc="-70" dirty="0">
                <a:latin typeface="Georgia"/>
                <a:cs typeface="Georgia"/>
              </a:rPr>
              <a:t>represented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dirty="0">
                <a:latin typeface="Georgia"/>
                <a:cs typeface="Georgia"/>
              </a:rPr>
              <a:t>by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21" dirty="0">
                <a:latin typeface="Georgia"/>
                <a:cs typeface="Georgia"/>
              </a:rPr>
              <a:t>the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28" dirty="0">
                <a:latin typeface="Georgia"/>
                <a:cs typeface="Georgia"/>
              </a:rPr>
              <a:t>vector</a:t>
            </a:r>
            <a:endParaRPr sz="2531" dirty="0">
              <a:latin typeface="Georgia"/>
              <a:cs typeface="Georgia"/>
            </a:endParaRPr>
          </a:p>
          <a:p>
            <a:pPr marL="996518" lvl="1" indent="-321457">
              <a:spcBef>
                <a:spcPts val="2253"/>
              </a:spcBef>
              <a:buFont typeface="Arial" panose="020B0604020202020204" pitchFamily="34" charset="0"/>
              <a:buChar char="•"/>
              <a:tabLst>
                <a:tab pos="985356" algn="l"/>
                <a:tab pos="986249" algn="l"/>
              </a:tabLst>
            </a:pPr>
            <a:endParaRPr lang="en-US" sz="2426" dirty="0">
              <a:latin typeface="DejaVu Sans"/>
              <a:cs typeface="DejaVu Sans"/>
            </a:endParaRPr>
          </a:p>
          <a:p>
            <a:pPr marL="675061" lvl="1">
              <a:spcBef>
                <a:spcPts val="2130"/>
              </a:spcBef>
              <a:tabLst>
                <a:tab pos="985356" algn="l"/>
                <a:tab pos="986249" algn="l"/>
              </a:tabLst>
            </a:pPr>
            <a:r>
              <a:rPr lang="en-US" sz="2426" spc="-18" dirty="0">
                <a:latin typeface="cmb10"/>
                <a:cs typeface="cmb10"/>
              </a:rPr>
              <a:t>                                              </a:t>
            </a:r>
            <a:r>
              <a:rPr sz="2426" spc="-18" dirty="0">
                <a:latin typeface="cmb10"/>
                <a:cs typeface="cmb10"/>
              </a:rPr>
              <a:t>(the</a:t>
            </a:r>
            <a:r>
              <a:rPr sz="2426" dirty="0">
                <a:latin typeface="cmb10"/>
                <a:cs typeface="cmb10"/>
              </a:rPr>
              <a:t> </a:t>
            </a:r>
            <a:r>
              <a:rPr sz="2426" i="1" spc="39" dirty="0">
                <a:latin typeface="Book Antiqua"/>
                <a:cs typeface="Book Antiqua"/>
              </a:rPr>
              <a:t>triangle</a:t>
            </a:r>
            <a:r>
              <a:rPr sz="2426" i="1" spc="260" dirty="0">
                <a:latin typeface="Book Antiqua"/>
                <a:cs typeface="Book Antiqua"/>
              </a:rPr>
              <a:t> </a:t>
            </a:r>
            <a:r>
              <a:rPr sz="2426" i="1" spc="14" dirty="0">
                <a:latin typeface="Book Antiqua"/>
                <a:cs typeface="Book Antiqua"/>
              </a:rPr>
              <a:t>inequality</a:t>
            </a:r>
            <a:r>
              <a:rPr sz="2426" spc="14" dirty="0">
                <a:latin typeface="cmb10"/>
                <a:cs typeface="cmb10"/>
              </a:rPr>
              <a:t>)</a:t>
            </a:r>
            <a:endParaRPr lang="en-US" sz="2426" spc="14" dirty="0">
              <a:latin typeface="cmb10"/>
              <a:cs typeface="cmb10"/>
            </a:endParaRPr>
          </a:p>
          <a:p>
            <a:pPr marL="985802" lvl="1" indent="-310741">
              <a:spcBef>
                <a:spcPts val="2130"/>
              </a:spcBef>
              <a:buFont typeface="Arial"/>
              <a:buChar char="•"/>
              <a:tabLst>
                <a:tab pos="985356" algn="l"/>
                <a:tab pos="986249" algn="l"/>
              </a:tabLst>
            </a:pPr>
            <a:endParaRPr sz="2426" dirty="0">
              <a:latin typeface="cmb10"/>
              <a:cs typeface="cmb1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5821C-EF7D-406E-8892-FB96C5C3EE9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00398" y="4213828"/>
            <a:ext cx="2628212" cy="335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58BB3-713D-423F-89A5-E67DFCE903C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400398" y="4680683"/>
            <a:ext cx="3053953" cy="335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D4553A-C0A1-45A9-A8BA-5619E082D93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268004" y="5384586"/>
            <a:ext cx="3561829" cy="3351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572" y="1972432"/>
            <a:ext cx="1311325" cy="344042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94669" indent="-267881">
              <a:spcBef>
                <a:spcPts val="67"/>
              </a:spcBef>
              <a:buSzPct val="74193"/>
              <a:buFont typeface="Georgia"/>
              <a:buChar char="•"/>
              <a:tabLst>
                <a:tab pos="294223" algn="l"/>
                <a:tab pos="294669" algn="l"/>
                <a:tab pos="654076" algn="l"/>
              </a:tabLst>
            </a:pPr>
            <a:r>
              <a:rPr sz="2162" i="1" spc="126" baseline="39295" dirty="0">
                <a:latin typeface="Palatino Linotype"/>
                <a:cs typeface="Palatino Linotype"/>
              </a:rPr>
              <a:t>	</a:t>
            </a:r>
            <a:r>
              <a:rPr sz="2180" spc="-80" dirty="0">
                <a:latin typeface="Georgia"/>
                <a:cs typeface="Georgia"/>
              </a:rPr>
              <a:t>norm</a:t>
            </a:r>
            <a:endParaRPr sz="218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008" y="4420553"/>
            <a:ext cx="2058739" cy="344042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76810" indent="-267881">
              <a:spcBef>
                <a:spcPts val="67"/>
              </a:spcBef>
              <a:buSzPct val="74193"/>
              <a:buChar char="•"/>
              <a:tabLst>
                <a:tab pos="276364" algn="l"/>
                <a:tab pos="276810" algn="l"/>
              </a:tabLst>
            </a:pPr>
            <a:r>
              <a:rPr sz="2180" spc="98" dirty="0">
                <a:latin typeface="Georgia"/>
                <a:cs typeface="Georgia"/>
              </a:rPr>
              <a:t>L1</a:t>
            </a:r>
            <a:r>
              <a:rPr sz="2180" spc="172" dirty="0">
                <a:latin typeface="Georgia"/>
                <a:cs typeface="Georgia"/>
              </a:rPr>
              <a:t> </a:t>
            </a:r>
            <a:r>
              <a:rPr sz="2180" spc="-63" dirty="0">
                <a:latin typeface="Georgia"/>
                <a:cs typeface="Georgia"/>
              </a:rPr>
              <a:t>norm,</a:t>
            </a:r>
            <a:r>
              <a:rPr sz="2180" spc="176" dirty="0">
                <a:latin typeface="Georgia"/>
                <a:cs typeface="Georgia"/>
              </a:rPr>
              <a:t> </a:t>
            </a:r>
            <a:r>
              <a:rPr sz="2180" i="1" spc="95" dirty="0">
                <a:latin typeface="Palatino Linotype"/>
                <a:cs typeface="Palatino Linotype"/>
              </a:rPr>
              <a:t>p</a:t>
            </a:r>
            <a:r>
              <a:rPr sz="2180" spc="95" dirty="0">
                <a:latin typeface="Georgia"/>
                <a:cs typeface="Georgia"/>
              </a:rPr>
              <a:t>=1:</a:t>
            </a:r>
            <a:endParaRPr sz="218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8929">
              <a:spcBef>
                <a:spcPts val="70"/>
              </a:spcBef>
            </a:pPr>
            <a:r>
              <a:rPr sz="5625" b="1" spc="-183" dirty="0"/>
              <a:t>Norms</a:t>
            </a:r>
            <a:endParaRPr sz="5625" b="1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28699" y="3238375"/>
            <a:ext cx="7886700" cy="435133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11"/>
              </a:spcBef>
            </a:pPr>
            <a:endParaRPr sz="2355" dirty="0"/>
          </a:p>
          <a:p>
            <a:pPr marL="276810" indent="-267881">
              <a:buSzPct val="74193"/>
              <a:buChar char="•"/>
              <a:tabLst>
                <a:tab pos="276364" algn="l"/>
                <a:tab pos="276810" algn="l"/>
              </a:tabLst>
            </a:pPr>
            <a:r>
              <a:rPr sz="2180" spc="-28" dirty="0">
                <a:latin typeface="Georgia"/>
                <a:cs typeface="Georgia"/>
              </a:rPr>
              <a:t>Most</a:t>
            </a:r>
            <a:r>
              <a:rPr sz="2180" spc="190" dirty="0">
                <a:latin typeface="Georgia"/>
                <a:cs typeface="Georgia"/>
              </a:rPr>
              <a:t> </a:t>
            </a:r>
            <a:r>
              <a:rPr sz="2180" spc="-32" dirty="0">
                <a:latin typeface="Georgia"/>
                <a:cs typeface="Georgia"/>
              </a:rPr>
              <a:t>popular</a:t>
            </a:r>
            <a:r>
              <a:rPr sz="2180" spc="193" dirty="0">
                <a:latin typeface="Georgia"/>
                <a:cs typeface="Georgia"/>
              </a:rPr>
              <a:t> </a:t>
            </a:r>
            <a:r>
              <a:rPr sz="2180" spc="-80" dirty="0">
                <a:latin typeface="Georgia"/>
                <a:cs typeface="Georgia"/>
              </a:rPr>
              <a:t>norm:</a:t>
            </a:r>
            <a:r>
              <a:rPr sz="2180" spc="190" dirty="0">
                <a:latin typeface="Georgia"/>
                <a:cs typeface="Georgia"/>
              </a:rPr>
              <a:t> </a:t>
            </a:r>
            <a:r>
              <a:rPr sz="2180" spc="-42" dirty="0">
                <a:latin typeface="Georgia"/>
                <a:cs typeface="Georgia"/>
              </a:rPr>
              <a:t>L2</a:t>
            </a:r>
            <a:r>
              <a:rPr sz="2180" spc="193" dirty="0">
                <a:latin typeface="Georgia"/>
                <a:cs typeface="Georgia"/>
              </a:rPr>
              <a:t> </a:t>
            </a:r>
            <a:r>
              <a:rPr sz="2180" spc="-63" dirty="0">
                <a:latin typeface="Georgia"/>
                <a:cs typeface="Georgia"/>
              </a:rPr>
              <a:t>norm,</a:t>
            </a:r>
            <a:r>
              <a:rPr sz="2180" spc="190" dirty="0">
                <a:latin typeface="Georgia"/>
                <a:cs typeface="Georgia"/>
              </a:rPr>
              <a:t> </a:t>
            </a:r>
            <a:r>
              <a:rPr sz="2180" spc="60" dirty="0">
                <a:latin typeface="Palatino Linotype"/>
                <a:cs typeface="Palatino Linotype"/>
              </a:rPr>
              <a:t>p</a:t>
            </a:r>
            <a:r>
              <a:rPr sz="2180" spc="60" dirty="0">
                <a:latin typeface="Georgia"/>
                <a:cs typeface="Georgia"/>
              </a:rPr>
              <a:t>=2</a:t>
            </a:r>
            <a:endParaRPr sz="2180" dirty="0">
              <a:latin typeface="Georgia"/>
              <a:cs typeface="Georg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4294967295"/>
          </p:nvPr>
        </p:nvSpPr>
        <p:spPr>
          <a:xfrm>
            <a:off x="7899400" y="9345613"/>
            <a:ext cx="124460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spcBef>
                <a:spcPts val="148"/>
              </a:spcBef>
            </a:pPr>
            <a:r>
              <a:rPr lang="en-US" spc="-15"/>
              <a:t>(Goodfellow</a:t>
            </a:r>
            <a:r>
              <a:rPr lang="en-US" spc="40"/>
              <a:t> </a:t>
            </a:r>
            <a:r>
              <a:rPr lang="en-US" spc="-40"/>
              <a:t>2016)</a:t>
            </a:r>
            <a:endParaRPr spc="-28" dirty="0"/>
          </a:p>
        </p:txBody>
      </p:sp>
      <p:sp>
        <p:nvSpPr>
          <p:cNvPr id="5" name="object 5"/>
          <p:cNvSpPr txBox="1"/>
          <p:nvPr/>
        </p:nvSpPr>
        <p:spPr>
          <a:xfrm>
            <a:off x="634008" y="5178948"/>
            <a:ext cx="121890" cy="259671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1617" spc="179" dirty="0">
                <a:latin typeface="Georgia"/>
                <a:cs typeface="Georgia"/>
              </a:rPr>
              <a:t>•</a:t>
            </a:r>
            <a:endParaRPr sz="1617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898" y="5125997"/>
            <a:ext cx="2607469" cy="344042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2180" dirty="0">
                <a:latin typeface="Georgia"/>
                <a:cs typeface="Georgia"/>
              </a:rPr>
              <a:t>Max</a:t>
            </a:r>
            <a:r>
              <a:rPr sz="2180" spc="183" dirty="0">
                <a:latin typeface="Georgia"/>
                <a:cs typeface="Georgia"/>
              </a:rPr>
              <a:t> </a:t>
            </a:r>
            <a:r>
              <a:rPr sz="2180" spc="-63" dirty="0">
                <a:latin typeface="Georgia"/>
                <a:cs typeface="Georgia"/>
              </a:rPr>
              <a:t>norm,</a:t>
            </a:r>
            <a:r>
              <a:rPr sz="2180" spc="183" dirty="0">
                <a:latin typeface="Georgia"/>
                <a:cs typeface="Georgia"/>
              </a:rPr>
              <a:t> </a:t>
            </a:r>
            <a:r>
              <a:rPr sz="2180" spc="-46" dirty="0">
                <a:latin typeface="Georgia"/>
                <a:cs typeface="Georgia"/>
              </a:rPr>
              <a:t>infinite</a:t>
            </a:r>
            <a:r>
              <a:rPr sz="2180" spc="186" dirty="0">
                <a:latin typeface="Georgia"/>
                <a:cs typeface="Georgia"/>
              </a:rPr>
              <a:t> </a:t>
            </a:r>
            <a:r>
              <a:rPr sz="2180" i="1" spc="70" dirty="0">
                <a:latin typeface="Palatino Linotype"/>
                <a:cs typeface="Palatino Linotype"/>
              </a:rPr>
              <a:t>p:</a:t>
            </a:r>
            <a:endParaRPr sz="218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8137" y="1724939"/>
            <a:ext cx="336649" cy="497749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 marL="8929">
              <a:spcBef>
                <a:spcPts val="84"/>
              </a:spcBef>
            </a:pPr>
            <a:r>
              <a:rPr sz="3164" spc="1628" dirty="0">
                <a:latin typeface="Arial"/>
                <a:cs typeface="Arial"/>
              </a:rPr>
              <a:t> </a:t>
            </a:r>
            <a:endParaRPr sz="316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36594" y="4455625"/>
            <a:ext cx="594716" cy="282696"/>
          </a:xfrm>
          <a:prstGeom prst="rect">
            <a:avLst/>
          </a:prstGeom>
        </p:spPr>
        <p:txBody>
          <a:bodyPr vert="horz" wrap="square" lIns="0" tIns="12055" rIns="0" bIns="0" rtlCol="0">
            <a:spAutoFit/>
          </a:bodyPr>
          <a:lstStyle/>
          <a:p>
            <a:pPr marL="8929">
              <a:spcBef>
                <a:spcPts val="95"/>
              </a:spcBef>
            </a:pPr>
            <a:r>
              <a:rPr sz="1758" spc="4" dirty="0">
                <a:latin typeface="cmb10"/>
                <a:cs typeface="cmb10"/>
              </a:rPr>
              <a:t>(2.31)</a:t>
            </a:r>
            <a:endParaRPr sz="1758" dirty="0">
              <a:latin typeface="cmb10"/>
              <a:cs typeface="cmb1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36594" y="5166545"/>
            <a:ext cx="602307" cy="284475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793" dirty="0">
                <a:latin typeface="cmb10"/>
                <a:cs typeface="cmb10"/>
              </a:rPr>
              <a:t>(2.32)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A5C6E7A-D1F8-4BA1-8AAA-7F64C3284BA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05" y="2079421"/>
            <a:ext cx="273193" cy="1716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26676CD-5B1B-40C0-AB60-4F9EAB798D9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900474" y="2497784"/>
            <a:ext cx="2908623" cy="7797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5FB63B1-DEB8-4704-8479-008BA3A1153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014275" y="4455625"/>
            <a:ext cx="2050294" cy="34965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161E554-C19E-4848-84C9-56D48413B9B6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655368" y="5145859"/>
            <a:ext cx="2478175" cy="3496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8929">
              <a:spcBef>
                <a:spcPts val="70"/>
              </a:spcBef>
            </a:pPr>
            <a:r>
              <a:rPr sz="5625" spc="-67" dirty="0"/>
              <a:t>Matrices</a:t>
            </a:r>
            <a:endParaRPr sz="5625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7899400" y="9345613"/>
            <a:ext cx="124460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spcBef>
                <a:spcPts val="148"/>
              </a:spcBef>
            </a:pPr>
            <a:r>
              <a:rPr lang="en-US" spc="-15"/>
              <a:t>(Goodfellow</a:t>
            </a:r>
            <a:r>
              <a:rPr lang="en-US" spc="40"/>
              <a:t> </a:t>
            </a:r>
            <a:r>
              <a:rPr lang="en-US" spc="-40"/>
              <a:t>2016)</a:t>
            </a:r>
            <a:endParaRPr spc="-28" dirty="0"/>
          </a:p>
        </p:txBody>
      </p:sp>
      <p:sp>
        <p:nvSpPr>
          <p:cNvPr id="7" name="object 7"/>
          <p:cNvSpPr txBox="1"/>
          <p:nvPr/>
        </p:nvSpPr>
        <p:spPr>
          <a:xfrm>
            <a:off x="5842594" y="3452698"/>
            <a:ext cx="440680" cy="256966"/>
          </a:xfrm>
          <a:prstGeom prst="rect">
            <a:avLst/>
          </a:prstGeom>
        </p:spPr>
        <p:txBody>
          <a:bodyPr vert="horz" wrap="square" lIns="0" tIns="8037" rIns="0" bIns="0" rtlCol="0">
            <a:spAutoFit/>
          </a:bodyPr>
          <a:lstStyle/>
          <a:p>
            <a:pPr marL="8929">
              <a:spcBef>
                <a:spcPts val="63"/>
              </a:spcBef>
            </a:pPr>
            <a:r>
              <a:rPr sz="1617" spc="-4" dirty="0">
                <a:latin typeface="cmb10"/>
                <a:cs typeface="cmb10"/>
              </a:rPr>
              <a:t>(2</a:t>
            </a:r>
            <a:r>
              <a:rPr sz="1617" dirty="0">
                <a:latin typeface="cmb10"/>
                <a:cs typeface="cmb10"/>
              </a:rPr>
              <a:t>.</a:t>
            </a:r>
            <a:r>
              <a:rPr sz="1617" spc="-4" dirty="0">
                <a:latin typeface="cmb10"/>
                <a:cs typeface="cmb10"/>
              </a:rPr>
              <a:t>2)</a:t>
            </a:r>
            <a:endParaRPr sz="1617">
              <a:latin typeface="cmb10"/>
              <a:cs typeface="cmb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60811" y="3212978"/>
            <a:ext cx="461665" cy="850106"/>
          </a:xfrm>
          <a:custGeom>
            <a:avLst/>
            <a:gdLst/>
            <a:ahLst/>
            <a:cxnLst/>
            <a:rect l="l" t="t" r="r" b="b"/>
            <a:pathLst>
              <a:path w="656589" h="1209039">
                <a:moveTo>
                  <a:pt x="303047" y="0"/>
                </a:moveTo>
                <a:lnTo>
                  <a:pt x="266313" y="28215"/>
                </a:lnTo>
                <a:lnTo>
                  <a:pt x="231412" y="59686"/>
                </a:lnTo>
                <a:lnTo>
                  <a:pt x="198470" y="94261"/>
                </a:lnTo>
                <a:lnTo>
                  <a:pt x="167609" y="131788"/>
                </a:lnTo>
                <a:lnTo>
                  <a:pt x="138954" y="172117"/>
                </a:lnTo>
                <a:lnTo>
                  <a:pt x="112630" y="215097"/>
                </a:lnTo>
                <a:lnTo>
                  <a:pt x="88762" y="260576"/>
                </a:lnTo>
                <a:lnTo>
                  <a:pt x="68614" y="305525"/>
                </a:lnTo>
                <a:lnTo>
                  <a:pt x="51013" y="351794"/>
                </a:lnTo>
                <a:lnTo>
                  <a:pt x="35981" y="399205"/>
                </a:lnTo>
                <a:lnTo>
                  <a:pt x="23538" y="447581"/>
                </a:lnTo>
                <a:lnTo>
                  <a:pt x="13703" y="496745"/>
                </a:lnTo>
                <a:lnTo>
                  <a:pt x="6497" y="546518"/>
                </a:lnTo>
                <a:lnTo>
                  <a:pt x="1941" y="596725"/>
                </a:lnTo>
                <a:lnTo>
                  <a:pt x="55" y="647188"/>
                </a:lnTo>
                <a:lnTo>
                  <a:pt x="858" y="697729"/>
                </a:lnTo>
                <a:lnTo>
                  <a:pt x="4372" y="748172"/>
                </a:lnTo>
                <a:lnTo>
                  <a:pt x="10617" y="798339"/>
                </a:lnTo>
                <a:lnTo>
                  <a:pt x="19612" y="848052"/>
                </a:lnTo>
                <a:lnTo>
                  <a:pt x="31379" y="897135"/>
                </a:lnTo>
                <a:lnTo>
                  <a:pt x="45938" y="945410"/>
                </a:lnTo>
                <a:lnTo>
                  <a:pt x="64899" y="995716"/>
                </a:lnTo>
                <a:lnTo>
                  <a:pt x="87404" y="1043172"/>
                </a:lnTo>
                <a:lnTo>
                  <a:pt x="113342" y="1086717"/>
                </a:lnTo>
                <a:lnTo>
                  <a:pt x="142601" y="1125287"/>
                </a:lnTo>
                <a:lnTo>
                  <a:pt x="175070" y="1157821"/>
                </a:lnTo>
                <a:lnTo>
                  <a:pt x="210637" y="1183255"/>
                </a:lnTo>
                <a:lnTo>
                  <a:pt x="249190" y="1200529"/>
                </a:lnTo>
                <a:lnTo>
                  <a:pt x="290618" y="1208579"/>
                </a:lnTo>
                <a:lnTo>
                  <a:pt x="330853" y="1207063"/>
                </a:lnTo>
                <a:lnTo>
                  <a:pt x="368826" y="1197075"/>
                </a:lnTo>
                <a:lnTo>
                  <a:pt x="404512" y="1179386"/>
                </a:lnTo>
                <a:lnTo>
                  <a:pt x="437886" y="1154771"/>
                </a:lnTo>
                <a:lnTo>
                  <a:pt x="468925" y="1124003"/>
                </a:lnTo>
                <a:lnTo>
                  <a:pt x="497603" y="1087856"/>
                </a:lnTo>
                <a:lnTo>
                  <a:pt x="523897" y="1047102"/>
                </a:lnTo>
                <a:lnTo>
                  <a:pt x="547782" y="1002516"/>
                </a:lnTo>
                <a:lnTo>
                  <a:pt x="569234" y="954869"/>
                </a:lnTo>
                <a:lnTo>
                  <a:pt x="588228" y="904937"/>
                </a:lnTo>
                <a:lnTo>
                  <a:pt x="604740" y="853492"/>
                </a:lnTo>
                <a:lnTo>
                  <a:pt x="618106" y="804864"/>
                </a:lnTo>
                <a:lnTo>
                  <a:pt x="629770" y="755516"/>
                </a:lnTo>
                <a:lnTo>
                  <a:pt x="639562" y="705658"/>
                </a:lnTo>
                <a:lnTo>
                  <a:pt x="647314" y="655498"/>
                </a:lnTo>
                <a:lnTo>
                  <a:pt x="652858" y="605246"/>
                </a:lnTo>
                <a:lnTo>
                  <a:pt x="656024" y="555109"/>
                </a:lnTo>
                <a:lnTo>
                  <a:pt x="656644" y="505297"/>
                </a:lnTo>
                <a:lnTo>
                  <a:pt x="654550" y="456019"/>
                </a:lnTo>
                <a:lnTo>
                  <a:pt x="649574" y="407482"/>
                </a:lnTo>
                <a:lnTo>
                  <a:pt x="641546" y="359897"/>
                </a:lnTo>
                <a:lnTo>
                  <a:pt x="630298" y="313472"/>
                </a:lnTo>
                <a:lnTo>
                  <a:pt x="615662" y="268415"/>
                </a:lnTo>
                <a:lnTo>
                  <a:pt x="597469" y="224936"/>
                </a:lnTo>
                <a:lnTo>
                  <a:pt x="575551" y="183243"/>
                </a:lnTo>
                <a:lnTo>
                  <a:pt x="545772" y="138628"/>
                </a:lnTo>
                <a:lnTo>
                  <a:pt x="512133" y="99614"/>
                </a:lnTo>
                <a:lnTo>
                  <a:pt x="475119" y="66528"/>
                </a:lnTo>
                <a:lnTo>
                  <a:pt x="435218" y="39696"/>
                </a:lnTo>
                <a:lnTo>
                  <a:pt x="392914" y="19446"/>
                </a:lnTo>
                <a:lnTo>
                  <a:pt x="348695" y="6105"/>
                </a:lnTo>
                <a:lnTo>
                  <a:pt x="303047" y="0"/>
                </a:lnTo>
                <a:close/>
              </a:path>
            </a:pathLst>
          </a:custGeom>
          <a:ln w="25400">
            <a:solidFill>
              <a:srgbClr val="F39019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 txBox="1"/>
          <p:nvPr/>
        </p:nvSpPr>
        <p:spPr>
          <a:xfrm>
            <a:off x="669727" y="4314825"/>
            <a:ext cx="5726162" cy="795627"/>
          </a:xfrm>
          <a:prstGeom prst="rect">
            <a:avLst/>
          </a:prstGeom>
        </p:spPr>
        <p:txBody>
          <a:bodyPr vert="horz" wrap="square" lIns="0" tIns="33933" rIns="0" bIns="0" rtlCol="0">
            <a:spAutoFit/>
          </a:bodyPr>
          <a:lstStyle/>
          <a:p>
            <a:pPr marL="1366194">
              <a:spcBef>
                <a:spcPts val="267"/>
              </a:spcBef>
            </a:pPr>
            <a:r>
              <a:rPr sz="2531" spc="-32" dirty="0">
                <a:latin typeface="Georgia"/>
                <a:cs typeface="Georgia"/>
              </a:rPr>
              <a:t>Column</a:t>
            </a:r>
            <a:endParaRPr sz="2531" dirty="0">
              <a:latin typeface="Georgia"/>
              <a:cs typeface="Georgia"/>
            </a:endParaRPr>
          </a:p>
          <a:p>
            <a:pPr marL="348245" indent="-312528">
              <a:lnSpc>
                <a:spcPts val="2710"/>
              </a:lnSpc>
              <a:spcBef>
                <a:spcPts val="197"/>
              </a:spcBef>
              <a:buSzPct val="75000"/>
              <a:buChar char="•"/>
              <a:tabLst>
                <a:tab pos="347799" algn="l"/>
                <a:tab pos="348245" algn="l"/>
              </a:tabLst>
            </a:pPr>
            <a:r>
              <a:rPr sz="2531" spc="-25" dirty="0">
                <a:latin typeface="Georgia"/>
                <a:cs typeface="Georgia"/>
              </a:rPr>
              <a:t>Example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28" dirty="0">
                <a:latin typeface="Georgia"/>
                <a:cs typeface="Georgia"/>
              </a:rPr>
              <a:t>notation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67" dirty="0">
                <a:latin typeface="Georgia"/>
                <a:cs typeface="Georgia"/>
              </a:rPr>
              <a:t>for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11" dirty="0">
                <a:latin typeface="Georgia"/>
                <a:cs typeface="Georgia"/>
              </a:rPr>
              <a:t>type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53" dirty="0">
                <a:latin typeface="Georgia"/>
                <a:cs typeface="Georgia"/>
              </a:rPr>
              <a:t>and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56" dirty="0">
                <a:latin typeface="Georgia"/>
                <a:cs typeface="Georgia"/>
              </a:rPr>
              <a:t>shape:</a:t>
            </a:r>
            <a:endParaRPr sz="2531" dirty="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70259" y="3262231"/>
            <a:ext cx="1656457" cy="399157"/>
          </a:xfrm>
          <a:custGeom>
            <a:avLst/>
            <a:gdLst/>
            <a:ahLst/>
            <a:cxnLst/>
            <a:rect l="l" t="t" r="r" b="b"/>
            <a:pathLst>
              <a:path w="2355850" h="567689">
                <a:moveTo>
                  <a:pt x="1086705" y="0"/>
                </a:moveTo>
                <a:lnTo>
                  <a:pt x="1024414" y="5988"/>
                </a:lnTo>
                <a:lnTo>
                  <a:pt x="963503" y="12317"/>
                </a:lnTo>
                <a:lnTo>
                  <a:pt x="904018" y="18980"/>
                </a:lnTo>
                <a:lnTo>
                  <a:pt x="846005" y="25969"/>
                </a:lnTo>
                <a:lnTo>
                  <a:pt x="789509" y="33278"/>
                </a:lnTo>
                <a:lnTo>
                  <a:pt x="734574" y="40900"/>
                </a:lnTo>
                <a:lnTo>
                  <a:pt x="681247" y="48826"/>
                </a:lnTo>
                <a:lnTo>
                  <a:pt x="629572" y="57050"/>
                </a:lnTo>
                <a:lnTo>
                  <a:pt x="579595" y="65565"/>
                </a:lnTo>
                <a:lnTo>
                  <a:pt x="531361" y="74363"/>
                </a:lnTo>
                <a:lnTo>
                  <a:pt x="484916" y="83438"/>
                </a:lnTo>
                <a:lnTo>
                  <a:pt x="440305" y="92781"/>
                </a:lnTo>
                <a:lnTo>
                  <a:pt x="397573" y="102386"/>
                </a:lnTo>
                <a:lnTo>
                  <a:pt x="356765" y="112246"/>
                </a:lnTo>
                <a:lnTo>
                  <a:pt x="317927" y="122353"/>
                </a:lnTo>
                <a:lnTo>
                  <a:pt x="254181" y="140785"/>
                </a:lnTo>
                <a:lnTo>
                  <a:pt x="197426" y="159699"/>
                </a:lnTo>
                <a:lnTo>
                  <a:pt x="147711" y="179040"/>
                </a:lnTo>
                <a:lnTo>
                  <a:pt x="105085" y="198752"/>
                </a:lnTo>
                <a:lnTo>
                  <a:pt x="69597" y="218779"/>
                </a:lnTo>
                <a:lnTo>
                  <a:pt x="20229" y="259554"/>
                </a:lnTo>
                <a:lnTo>
                  <a:pt x="0" y="300920"/>
                </a:lnTo>
                <a:lnTo>
                  <a:pt x="933" y="321686"/>
                </a:lnTo>
                <a:lnTo>
                  <a:pt x="25142" y="363102"/>
                </a:lnTo>
                <a:lnTo>
                  <a:pt x="79465" y="403994"/>
                </a:lnTo>
                <a:lnTo>
                  <a:pt x="118041" y="424104"/>
                </a:lnTo>
                <a:lnTo>
                  <a:pt x="164292" y="443916"/>
                </a:lnTo>
                <a:lnTo>
                  <a:pt x="224122" y="464969"/>
                </a:lnTo>
                <a:lnTo>
                  <a:pt x="294035" y="485009"/>
                </a:lnTo>
                <a:lnTo>
                  <a:pt x="332685" y="494539"/>
                </a:lnTo>
                <a:lnTo>
                  <a:pt x="373750" y="503685"/>
                </a:lnTo>
                <a:lnTo>
                  <a:pt x="417195" y="512402"/>
                </a:lnTo>
                <a:lnTo>
                  <a:pt x="462984" y="520647"/>
                </a:lnTo>
                <a:lnTo>
                  <a:pt x="511084" y="528376"/>
                </a:lnTo>
                <a:lnTo>
                  <a:pt x="561458" y="535545"/>
                </a:lnTo>
                <a:lnTo>
                  <a:pt x="614072" y="542110"/>
                </a:lnTo>
                <a:lnTo>
                  <a:pt x="668889" y="548028"/>
                </a:lnTo>
                <a:lnTo>
                  <a:pt x="725876" y="553255"/>
                </a:lnTo>
                <a:lnTo>
                  <a:pt x="784997" y="557746"/>
                </a:lnTo>
                <a:lnTo>
                  <a:pt x="846216" y="561459"/>
                </a:lnTo>
                <a:lnTo>
                  <a:pt x="909499" y="564349"/>
                </a:lnTo>
                <a:lnTo>
                  <a:pt x="974810" y="566373"/>
                </a:lnTo>
                <a:lnTo>
                  <a:pt x="1042115" y="567486"/>
                </a:lnTo>
                <a:lnTo>
                  <a:pt x="1112158" y="567665"/>
                </a:lnTo>
                <a:lnTo>
                  <a:pt x="1180356" y="566891"/>
                </a:lnTo>
                <a:lnTo>
                  <a:pt x="1246697" y="565203"/>
                </a:lnTo>
                <a:lnTo>
                  <a:pt x="1311174" y="562641"/>
                </a:lnTo>
                <a:lnTo>
                  <a:pt x="1373775" y="559245"/>
                </a:lnTo>
                <a:lnTo>
                  <a:pt x="1434492" y="555054"/>
                </a:lnTo>
                <a:lnTo>
                  <a:pt x="1493315" y="550109"/>
                </a:lnTo>
                <a:lnTo>
                  <a:pt x="1550234" y="544448"/>
                </a:lnTo>
                <a:lnTo>
                  <a:pt x="1605240" y="538113"/>
                </a:lnTo>
                <a:lnTo>
                  <a:pt x="1658323" y="531142"/>
                </a:lnTo>
                <a:lnTo>
                  <a:pt x="1709474" y="523575"/>
                </a:lnTo>
                <a:lnTo>
                  <a:pt x="1758683" y="515452"/>
                </a:lnTo>
                <a:lnTo>
                  <a:pt x="1805940" y="506812"/>
                </a:lnTo>
                <a:lnTo>
                  <a:pt x="1851236" y="497696"/>
                </a:lnTo>
                <a:lnTo>
                  <a:pt x="1894561" y="488143"/>
                </a:lnTo>
                <a:lnTo>
                  <a:pt x="1935906" y="478193"/>
                </a:lnTo>
                <a:lnTo>
                  <a:pt x="1975261" y="467885"/>
                </a:lnTo>
                <a:lnTo>
                  <a:pt x="2012617" y="457259"/>
                </a:lnTo>
                <a:lnTo>
                  <a:pt x="2081291" y="435214"/>
                </a:lnTo>
                <a:lnTo>
                  <a:pt x="2141853" y="412374"/>
                </a:lnTo>
                <a:lnTo>
                  <a:pt x="2211350" y="380797"/>
                </a:lnTo>
                <a:lnTo>
                  <a:pt x="2249012" y="360570"/>
                </a:lnTo>
                <a:lnTo>
                  <a:pt x="2281650" y="340141"/>
                </a:lnTo>
                <a:lnTo>
                  <a:pt x="2330229" y="298939"/>
                </a:lnTo>
                <a:lnTo>
                  <a:pt x="2353847" y="257716"/>
                </a:lnTo>
                <a:lnTo>
                  <a:pt x="2355282" y="237261"/>
                </a:lnTo>
                <a:lnTo>
                  <a:pt x="2349263" y="216998"/>
                </a:lnTo>
                <a:lnTo>
                  <a:pt x="2313237" y="177309"/>
                </a:lnTo>
                <a:lnTo>
                  <a:pt x="2242529" y="139176"/>
                </a:lnTo>
                <a:lnTo>
                  <a:pt x="2193156" y="120857"/>
                </a:lnTo>
                <a:lnTo>
                  <a:pt x="2133898" y="103123"/>
                </a:lnTo>
                <a:lnTo>
                  <a:pt x="2064348" y="86041"/>
                </a:lnTo>
                <a:lnTo>
                  <a:pt x="2026710" y="78027"/>
                </a:lnTo>
                <a:lnTo>
                  <a:pt x="1987043" y="70357"/>
                </a:lnTo>
                <a:lnTo>
                  <a:pt x="1945433" y="63038"/>
                </a:lnTo>
                <a:lnTo>
                  <a:pt x="1901968" y="56078"/>
                </a:lnTo>
                <a:lnTo>
                  <a:pt x="1856735" y="49485"/>
                </a:lnTo>
                <a:lnTo>
                  <a:pt x="1809821" y="43266"/>
                </a:lnTo>
                <a:lnTo>
                  <a:pt x="1761314" y="37430"/>
                </a:lnTo>
                <a:lnTo>
                  <a:pt x="1711301" y="31983"/>
                </a:lnTo>
                <a:lnTo>
                  <a:pt x="1659869" y="26935"/>
                </a:lnTo>
                <a:lnTo>
                  <a:pt x="1607105" y="22291"/>
                </a:lnTo>
                <a:lnTo>
                  <a:pt x="1553097" y="18060"/>
                </a:lnTo>
                <a:lnTo>
                  <a:pt x="1497931" y="14250"/>
                </a:lnTo>
                <a:lnTo>
                  <a:pt x="1441696" y="10868"/>
                </a:lnTo>
                <a:lnTo>
                  <a:pt x="1384478" y="7922"/>
                </a:lnTo>
                <a:lnTo>
                  <a:pt x="1326365" y="5419"/>
                </a:lnTo>
                <a:lnTo>
                  <a:pt x="1267444" y="3368"/>
                </a:lnTo>
                <a:lnTo>
                  <a:pt x="1207802" y="1776"/>
                </a:lnTo>
                <a:lnTo>
                  <a:pt x="1147527" y="651"/>
                </a:lnTo>
                <a:lnTo>
                  <a:pt x="1086705" y="0"/>
                </a:lnTo>
                <a:close/>
              </a:path>
            </a:pathLst>
          </a:custGeom>
          <a:ln w="12700">
            <a:solidFill>
              <a:srgbClr val="70BF41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 txBox="1"/>
          <p:nvPr/>
        </p:nvSpPr>
        <p:spPr>
          <a:xfrm>
            <a:off x="696516" y="2285999"/>
            <a:ext cx="5418088" cy="101878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21457" indent="-312528"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531" spc="197" dirty="0">
                <a:latin typeface="Georgia"/>
                <a:cs typeface="Georgia"/>
              </a:rPr>
              <a:t>A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11" dirty="0">
                <a:latin typeface="Georgia"/>
                <a:cs typeface="Georgia"/>
              </a:rPr>
              <a:t>matrix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70" dirty="0">
                <a:latin typeface="Georgia"/>
                <a:cs typeface="Georgia"/>
              </a:rPr>
              <a:t>is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11" dirty="0">
                <a:latin typeface="Georgia"/>
                <a:cs typeface="Georgia"/>
              </a:rPr>
              <a:t>a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74" dirty="0">
                <a:latin typeface="Georgia"/>
                <a:cs typeface="Georgia"/>
              </a:rPr>
              <a:t>2-D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21" dirty="0">
                <a:latin typeface="Georgia"/>
                <a:cs typeface="Georgia"/>
              </a:rPr>
              <a:t>array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77" dirty="0">
                <a:latin typeface="Georgia"/>
                <a:cs typeface="Georgia"/>
              </a:rPr>
              <a:t>of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88" dirty="0">
                <a:latin typeface="Georgia"/>
                <a:cs typeface="Georgia"/>
              </a:rPr>
              <a:t>numbers:</a:t>
            </a:r>
            <a:endParaRPr sz="2531" dirty="0">
              <a:latin typeface="Georgia"/>
              <a:cs typeface="Georgia"/>
            </a:endParaRPr>
          </a:p>
          <a:p>
            <a:pPr marL="3241361">
              <a:spcBef>
                <a:spcPts val="1814"/>
              </a:spcBef>
            </a:pPr>
            <a:r>
              <a:rPr sz="2531" spc="-42" dirty="0">
                <a:latin typeface="Georgia"/>
                <a:cs typeface="Georgia"/>
              </a:rPr>
              <a:t>Row</a:t>
            </a:r>
            <a:endParaRPr sz="2531" dirty="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19958" y="3108384"/>
            <a:ext cx="1324273" cy="1392584"/>
            <a:chOff x="3583940" y="4852614"/>
            <a:chExt cx="1883410" cy="1980564"/>
          </a:xfrm>
        </p:grpSpPr>
        <p:sp>
          <p:nvSpPr>
            <p:cNvPr id="13" name="object 13"/>
            <p:cNvSpPr/>
            <p:nvPr/>
          </p:nvSpPr>
          <p:spPr>
            <a:xfrm>
              <a:off x="4566795" y="4865314"/>
              <a:ext cx="887730" cy="205104"/>
            </a:xfrm>
            <a:custGeom>
              <a:avLst/>
              <a:gdLst/>
              <a:ahLst/>
              <a:cxnLst/>
              <a:rect l="l" t="t" r="r" b="b"/>
              <a:pathLst>
                <a:path w="887729" h="205104">
                  <a:moveTo>
                    <a:pt x="887460" y="0"/>
                  </a:moveTo>
                  <a:lnTo>
                    <a:pt x="12374" y="202092"/>
                  </a:lnTo>
                  <a:lnTo>
                    <a:pt x="0" y="20495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4460377" y="5008010"/>
              <a:ext cx="132715" cy="119380"/>
            </a:xfrm>
            <a:custGeom>
              <a:avLst/>
              <a:gdLst/>
              <a:ahLst/>
              <a:cxnLst/>
              <a:rect l="l" t="t" r="r" b="b"/>
              <a:pathLst>
                <a:path w="132714" h="119379">
                  <a:moveTo>
                    <a:pt x="105075" y="0"/>
                  </a:moveTo>
                  <a:lnTo>
                    <a:pt x="0" y="86829"/>
                  </a:lnTo>
                  <a:lnTo>
                    <a:pt x="132510" y="118793"/>
                  </a:lnTo>
                  <a:lnTo>
                    <a:pt x="105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3644900" y="6361408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4">
                  <a:moveTo>
                    <a:pt x="0" y="471191"/>
                  </a:move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3940" y="6252188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CA4C5EA-62B1-4A26-9FE6-4232D4845A2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386575" y="3406103"/>
            <a:ext cx="993830" cy="5652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2C0AF5-48C6-49E2-912C-298330B929D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394848" y="5427200"/>
            <a:ext cx="1971113" cy="3767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8929">
              <a:spcBef>
                <a:spcPts val="70"/>
              </a:spcBef>
            </a:pPr>
            <a:r>
              <a:rPr sz="5625" spc="112" dirty="0"/>
              <a:t>T</a:t>
            </a:r>
            <a:r>
              <a:rPr sz="5625" spc="-197" dirty="0"/>
              <a:t>ensors</a:t>
            </a:r>
            <a:endParaRPr sz="5625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899400" y="9345613"/>
            <a:ext cx="124460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29">
              <a:spcBef>
                <a:spcPts val="148"/>
              </a:spcBef>
            </a:pPr>
            <a:r>
              <a:rPr lang="en-US" spc="-15"/>
              <a:t>(Goodfellow</a:t>
            </a:r>
            <a:r>
              <a:rPr lang="en-US" spc="40"/>
              <a:t> </a:t>
            </a:r>
            <a:r>
              <a:rPr lang="en-US" spc="-40"/>
              <a:t>2016)</a:t>
            </a:r>
            <a:endParaRPr spc="-28" dirty="0"/>
          </a:p>
        </p:txBody>
      </p:sp>
      <p:sp>
        <p:nvSpPr>
          <p:cNvPr id="3" name="object 3"/>
          <p:cNvSpPr txBox="1"/>
          <p:nvPr/>
        </p:nvSpPr>
        <p:spPr>
          <a:xfrm>
            <a:off x="851644" y="2077754"/>
            <a:ext cx="7047756" cy="367989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30387" indent="-312528">
              <a:spcBef>
                <a:spcPts val="70"/>
              </a:spcBef>
              <a:buSzPct val="75000"/>
              <a:buChar char="•"/>
              <a:tabLst>
                <a:tab pos="329940" algn="l"/>
                <a:tab pos="330387" algn="l"/>
              </a:tabLst>
            </a:pPr>
            <a:r>
              <a:rPr sz="2531" spc="197" dirty="0">
                <a:latin typeface="Georgia"/>
                <a:cs typeface="Georgia"/>
              </a:rPr>
              <a:t>A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56" dirty="0">
                <a:latin typeface="Georgia"/>
                <a:cs typeface="Georgia"/>
              </a:rPr>
              <a:t>tensor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70" dirty="0">
                <a:latin typeface="Georgia"/>
                <a:cs typeface="Georgia"/>
              </a:rPr>
              <a:t>is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53" dirty="0">
                <a:latin typeface="Georgia"/>
                <a:cs typeface="Georgia"/>
              </a:rPr>
              <a:t>an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21" dirty="0">
                <a:latin typeface="Georgia"/>
                <a:cs typeface="Georgia"/>
              </a:rPr>
              <a:t>array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77" dirty="0">
                <a:latin typeface="Georgia"/>
                <a:cs typeface="Georgia"/>
              </a:rPr>
              <a:t>of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74" dirty="0">
                <a:latin typeface="Georgia"/>
                <a:cs typeface="Georgia"/>
              </a:rPr>
              <a:t>numbers,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32" dirty="0">
                <a:latin typeface="Georgia"/>
                <a:cs typeface="Georgia"/>
              </a:rPr>
              <a:t>that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42" dirty="0">
                <a:latin typeface="Georgia"/>
                <a:cs typeface="Georgia"/>
              </a:rPr>
              <a:t>may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63" dirty="0">
                <a:latin typeface="Georgia"/>
                <a:cs typeface="Georgia"/>
              </a:rPr>
              <a:t>have</a:t>
            </a:r>
            <a:endParaRPr sz="2988" dirty="0">
              <a:latin typeface="Georgia"/>
              <a:cs typeface="Georgia"/>
            </a:endParaRPr>
          </a:p>
          <a:p>
            <a:pPr marL="642915" lvl="1" indent="-312528">
              <a:buSzPct val="75000"/>
              <a:buChar char="•"/>
              <a:tabLst>
                <a:tab pos="642468" algn="l"/>
                <a:tab pos="642915" algn="l"/>
              </a:tabLst>
            </a:pPr>
            <a:r>
              <a:rPr sz="2531" spc="-63" dirty="0">
                <a:latin typeface="Georgia"/>
                <a:cs typeface="Georgia"/>
              </a:rPr>
              <a:t>zero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74" dirty="0">
                <a:latin typeface="Georgia"/>
                <a:cs typeface="Georgia"/>
              </a:rPr>
              <a:t>dimensions,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53" dirty="0">
                <a:latin typeface="Georgia"/>
                <a:cs typeface="Georgia"/>
              </a:rPr>
              <a:t>and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21" dirty="0">
                <a:latin typeface="Georgia"/>
                <a:cs typeface="Georgia"/>
              </a:rPr>
              <a:t>be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11" dirty="0">
                <a:latin typeface="Georgia"/>
                <a:cs typeface="Georgia"/>
              </a:rPr>
              <a:t>a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39" dirty="0">
                <a:latin typeface="Georgia"/>
                <a:cs typeface="Georgia"/>
              </a:rPr>
              <a:t>scalar</a:t>
            </a:r>
            <a:endParaRPr sz="2531" dirty="0">
              <a:latin typeface="Georgia"/>
              <a:cs typeface="Georgia"/>
            </a:endParaRPr>
          </a:p>
          <a:p>
            <a:r>
              <a:rPr lang="en-US" sz="1400" dirty="0">
                <a:effectLst/>
                <a:latin typeface="Courier" panose="02070309020205020404" pitchFamily="49" charset="0"/>
              </a:rPr>
              <a:t>&gt;&gt;&gt; import </a:t>
            </a:r>
            <a:r>
              <a:rPr lang="en-US" sz="1400" dirty="0" err="1">
                <a:effectLst/>
                <a:latin typeface="Courier" panose="02070309020205020404" pitchFamily="49" charset="0"/>
              </a:rPr>
              <a:t>numpy</a:t>
            </a:r>
            <a:r>
              <a:rPr lang="en-US" sz="1400" dirty="0">
                <a:effectLst/>
                <a:latin typeface="Courier" panose="02070309020205020404" pitchFamily="49" charset="0"/>
              </a:rPr>
              <a:t> as np</a:t>
            </a:r>
          </a:p>
          <a:p>
            <a:r>
              <a:rPr lang="en-US" sz="1400" dirty="0">
                <a:effectLst/>
                <a:latin typeface="Courier" panose="02070309020205020404" pitchFamily="49" charset="0"/>
              </a:rPr>
              <a:t>&gt;&gt;&gt; a = </a:t>
            </a:r>
            <a:r>
              <a:rPr lang="en-US" sz="1400" dirty="0" err="1">
                <a:effectLst/>
                <a:latin typeface="Courier" panose="02070309020205020404" pitchFamily="49" charset="0"/>
              </a:rPr>
              <a:t>np.array</a:t>
            </a:r>
            <a:r>
              <a:rPr lang="en-US" sz="1400" dirty="0">
                <a:effectLst/>
                <a:latin typeface="Courier" panose="02070309020205020404" pitchFamily="49" charset="0"/>
              </a:rPr>
              <a:t>(1)</a:t>
            </a:r>
          </a:p>
          <a:p>
            <a:r>
              <a:rPr lang="en-US" sz="1400" dirty="0">
                <a:effectLst/>
                <a:latin typeface="Courier" panose="02070309020205020404" pitchFamily="49" charset="0"/>
              </a:rPr>
              <a:t>&gt;&gt;&gt; a</a:t>
            </a:r>
          </a:p>
          <a:p>
            <a:r>
              <a:rPr lang="en-US" sz="1400" dirty="0">
                <a:effectLst/>
                <a:latin typeface="Courier" panose="02070309020205020404" pitchFamily="49" charset="0"/>
              </a:rPr>
              <a:t>array(1)</a:t>
            </a:r>
          </a:p>
          <a:p>
            <a:r>
              <a:rPr lang="en-US" sz="1400" dirty="0">
                <a:effectLst/>
                <a:latin typeface="Courier" panose="02070309020205020404" pitchFamily="49" charset="0"/>
              </a:rPr>
              <a:t>&gt;&gt;&gt; </a:t>
            </a:r>
            <a:r>
              <a:rPr lang="en-US" sz="1400" dirty="0" err="1">
                <a:effectLst/>
                <a:latin typeface="Courier" panose="02070309020205020404" pitchFamily="49" charset="0"/>
              </a:rPr>
              <a:t>a.shape</a:t>
            </a:r>
            <a:endParaRPr lang="en-US" sz="1400" dirty="0">
              <a:effectLst/>
              <a:latin typeface="Courier" panose="02070309020205020404" pitchFamily="49" charset="0"/>
            </a:endParaRPr>
          </a:p>
          <a:p>
            <a:r>
              <a:rPr lang="en-US" sz="1400" dirty="0">
                <a:effectLst/>
                <a:latin typeface="Courier" panose="02070309020205020404" pitchFamily="49" charset="0"/>
              </a:rPr>
              <a:t>()</a:t>
            </a:r>
          </a:p>
          <a:p>
            <a:r>
              <a:rPr lang="en-US" sz="1400" dirty="0">
                <a:effectLst/>
                <a:latin typeface="Courier" panose="02070309020205020404" pitchFamily="49" charset="0"/>
              </a:rPr>
              <a:t>&gt;&gt;&gt; </a:t>
            </a:r>
            <a:r>
              <a:rPr lang="en-US" sz="1400" dirty="0" err="1">
                <a:effectLst/>
                <a:latin typeface="Courier" panose="02070309020205020404" pitchFamily="49" charset="0"/>
              </a:rPr>
              <a:t>a.ndim</a:t>
            </a:r>
            <a:endParaRPr lang="en-US" sz="1400" dirty="0">
              <a:effectLst/>
              <a:latin typeface="Courier" panose="02070309020205020404" pitchFamily="49" charset="0"/>
            </a:endParaRPr>
          </a:p>
          <a:p>
            <a:r>
              <a:rPr lang="en-US" sz="1400" dirty="0">
                <a:latin typeface="Courier" panose="02070309020205020404" pitchFamily="49" charset="0"/>
              </a:rPr>
              <a:t>0</a:t>
            </a:r>
            <a:endParaRPr sz="2988" dirty="0">
              <a:latin typeface="Georgia"/>
              <a:cs typeface="Georgia"/>
            </a:endParaRPr>
          </a:p>
          <a:p>
            <a:pPr marL="642915" lvl="1" indent="-312528">
              <a:buSzPct val="75000"/>
              <a:buChar char="•"/>
              <a:tabLst>
                <a:tab pos="642468" algn="l"/>
                <a:tab pos="642915" algn="l"/>
              </a:tabLst>
            </a:pPr>
            <a:r>
              <a:rPr sz="2531" spc="-98" dirty="0">
                <a:latin typeface="Georgia"/>
                <a:cs typeface="Georgia"/>
              </a:rPr>
              <a:t>one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74" dirty="0">
                <a:latin typeface="Georgia"/>
                <a:cs typeface="Georgia"/>
              </a:rPr>
              <a:t>dimension,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53" dirty="0">
                <a:latin typeface="Georgia"/>
                <a:cs typeface="Georgia"/>
              </a:rPr>
              <a:t>and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21" dirty="0">
                <a:latin typeface="Georgia"/>
                <a:cs typeface="Georgia"/>
              </a:rPr>
              <a:t>be</a:t>
            </a:r>
            <a:r>
              <a:rPr sz="2531" spc="232" dirty="0">
                <a:latin typeface="Georgia"/>
                <a:cs typeface="Georgia"/>
              </a:rPr>
              <a:t> </a:t>
            </a:r>
            <a:r>
              <a:rPr sz="2531" spc="-11" dirty="0">
                <a:latin typeface="Georgia"/>
                <a:cs typeface="Georgia"/>
              </a:rPr>
              <a:t>a</a:t>
            </a:r>
            <a:r>
              <a:rPr sz="2531" spc="229" dirty="0">
                <a:latin typeface="Georgia"/>
                <a:cs typeface="Georgia"/>
              </a:rPr>
              <a:t> </a:t>
            </a:r>
            <a:r>
              <a:rPr sz="2531" spc="-28" dirty="0">
                <a:latin typeface="Georgia"/>
                <a:cs typeface="Georgia"/>
              </a:rPr>
              <a:t>vector</a:t>
            </a:r>
            <a:endParaRPr sz="2988" dirty="0">
              <a:latin typeface="Georgia"/>
              <a:cs typeface="Georgia"/>
            </a:endParaRPr>
          </a:p>
          <a:p>
            <a:pPr marL="642915" lvl="1" indent="-312528">
              <a:buSzPct val="75000"/>
              <a:buChar char="•"/>
              <a:tabLst>
                <a:tab pos="642468" algn="l"/>
                <a:tab pos="642915" algn="l"/>
              </a:tabLst>
            </a:pPr>
            <a:r>
              <a:rPr sz="2531" spc="-60" dirty="0">
                <a:latin typeface="Georgia"/>
                <a:cs typeface="Georgia"/>
              </a:rPr>
              <a:t>two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74" dirty="0">
                <a:latin typeface="Georgia"/>
                <a:cs typeface="Georgia"/>
              </a:rPr>
              <a:t>dimensions,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53" dirty="0">
                <a:latin typeface="Georgia"/>
                <a:cs typeface="Georgia"/>
              </a:rPr>
              <a:t>and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21" dirty="0">
                <a:latin typeface="Georgia"/>
                <a:cs typeface="Georgia"/>
              </a:rPr>
              <a:t>be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11" dirty="0">
                <a:latin typeface="Georgia"/>
                <a:cs typeface="Georgia"/>
              </a:rPr>
              <a:t>a</a:t>
            </a:r>
            <a:r>
              <a:rPr sz="2531" spc="225" dirty="0">
                <a:latin typeface="Georgia"/>
                <a:cs typeface="Georgia"/>
              </a:rPr>
              <a:t> </a:t>
            </a:r>
            <a:r>
              <a:rPr sz="2531" spc="-11" dirty="0">
                <a:latin typeface="Georgia"/>
                <a:cs typeface="Georgia"/>
              </a:rPr>
              <a:t>matrix</a:t>
            </a:r>
            <a:endParaRPr sz="2988" dirty="0">
              <a:latin typeface="Georgia"/>
              <a:cs typeface="Georgia"/>
            </a:endParaRPr>
          </a:p>
          <a:p>
            <a:pPr marL="642915" lvl="1" indent="-312528">
              <a:spcBef>
                <a:spcPts val="4"/>
              </a:spcBef>
              <a:buSzPct val="75000"/>
              <a:buChar char="•"/>
              <a:tabLst>
                <a:tab pos="642468" algn="l"/>
                <a:tab pos="642915" algn="l"/>
              </a:tabLst>
            </a:pPr>
            <a:r>
              <a:rPr sz="2531" spc="-74" dirty="0">
                <a:latin typeface="Georgia"/>
                <a:cs typeface="Georgia"/>
              </a:rPr>
              <a:t>or</a:t>
            </a:r>
            <a:r>
              <a:rPr sz="2531" spc="214" dirty="0">
                <a:latin typeface="Georgia"/>
                <a:cs typeface="Georgia"/>
              </a:rPr>
              <a:t> </a:t>
            </a:r>
            <a:r>
              <a:rPr sz="2531" spc="-95" dirty="0">
                <a:latin typeface="Georgia"/>
                <a:cs typeface="Georgia"/>
              </a:rPr>
              <a:t>more</a:t>
            </a:r>
            <a:r>
              <a:rPr sz="2531" spc="218" dirty="0">
                <a:latin typeface="Georgia"/>
                <a:cs typeface="Georgia"/>
              </a:rPr>
              <a:t> </a:t>
            </a:r>
            <a:r>
              <a:rPr sz="2531" spc="-74" dirty="0">
                <a:latin typeface="Georgia"/>
                <a:cs typeface="Georgia"/>
              </a:rPr>
              <a:t>dimensions.</a:t>
            </a:r>
            <a:endParaRPr sz="2531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rise.potx" id="{D8A32ADA-880D-4B77-8DE3-D224BC9E01DC}" vid="{0E8E0AD2-D987-4A5A-BBF5-3EA2914C8C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sunrise</Template>
  <TotalTime>2420</TotalTime>
  <Words>2365</Words>
  <Application>Microsoft Macintosh PowerPoint</Application>
  <PresentationFormat>On-screen Show (4:3)</PresentationFormat>
  <Paragraphs>326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3" baseType="lpstr">
      <vt:lpstr>Arial</vt:lpstr>
      <vt:lpstr>Book Antiqua</vt:lpstr>
      <vt:lpstr>Calibri</vt:lpstr>
      <vt:lpstr>Calibri Light</vt:lpstr>
      <vt:lpstr>Cambria Math</vt:lpstr>
      <vt:lpstr>cmb10</vt:lpstr>
      <vt:lpstr>cmmi10</vt:lpstr>
      <vt:lpstr>cmr10</vt:lpstr>
      <vt:lpstr>Courier</vt:lpstr>
      <vt:lpstr>DejaVu Sans</vt:lpstr>
      <vt:lpstr>DejaVu Serif</vt:lpstr>
      <vt:lpstr>Georgia</vt:lpstr>
      <vt:lpstr>Gill Sans MT</vt:lpstr>
      <vt:lpstr>Palatino Linotype</vt:lpstr>
      <vt:lpstr>Times New Roman</vt:lpstr>
      <vt:lpstr>Verdana</vt:lpstr>
      <vt:lpstr>Office Theme</vt:lpstr>
      <vt:lpstr>Linear Algebra</vt:lpstr>
      <vt:lpstr>Get the Matrix!</vt:lpstr>
      <vt:lpstr>Linear Algebra</vt:lpstr>
      <vt:lpstr>Scalars</vt:lpstr>
      <vt:lpstr>Vectors</vt:lpstr>
      <vt:lpstr>What are Norms of Vector x</vt:lpstr>
      <vt:lpstr>Norms</vt:lpstr>
      <vt:lpstr>Matrices</vt:lpstr>
      <vt:lpstr>Tensors</vt:lpstr>
      <vt:lpstr>What Can n*m Matrices Represent?</vt:lpstr>
      <vt:lpstr>Linear Algebra Formulae</vt:lpstr>
      <vt:lpstr>Points vs. Vectors</vt:lpstr>
      <vt:lpstr>Vectors</vt:lpstr>
      <vt:lpstr>Vectors</vt:lpstr>
      <vt:lpstr>Angles between Vectors</vt:lpstr>
      <vt:lpstr>Visualizing Matrix Operations</vt:lpstr>
      <vt:lpstr>A Matrix and its Transpose</vt:lpstr>
      <vt:lpstr>Matrix Transpose</vt:lpstr>
      <vt:lpstr>Addition and Transposition</vt:lpstr>
      <vt:lpstr>Linear Combination: B=(A+C)/2</vt:lpstr>
      <vt:lpstr>Matrix Vector Multiplication</vt:lpstr>
      <vt:lpstr>Matrix Vector Multiplication</vt:lpstr>
      <vt:lpstr>Matrix (Dot) Product</vt:lpstr>
      <vt:lpstr>Matrix Multiplication / Dot Products</vt:lpstr>
      <vt:lpstr>Properties of Matrix Multiplication</vt:lpstr>
      <vt:lpstr>Multiplying Feature Matrices</vt:lpstr>
      <vt:lpstr>Row or Column Convariance Matrix?</vt:lpstr>
      <vt:lpstr>Interpreting Matrix Multiplication</vt:lpstr>
      <vt:lpstr>Interpreting Matrix Multiplication</vt:lpstr>
      <vt:lpstr>Identity Matrix</vt:lpstr>
      <vt:lpstr>Dividing Matrices</vt:lpstr>
      <vt:lpstr>Matrix Inversion</vt:lpstr>
      <vt:lpstr>Inverse of Lincoln</vt:lpstr>
      <vt:lpstr>Invertibility</vt:lpstr>
      <vt:lpstr>Special Matrices and Vectors</vt:lpstr>
      <vt:lpstr>Factoring Matrices</vt:lpstr>
      <vt:lpstr>Factoring Word-Document Matricies</vt:lpstr>
      <vt:lpstr>Our Approach (Factorization and Completion) </vt:lpstr>
      <vt:lpstr>Eigenvalues and Eigenvectors</vt:lpstr>
      <vt:lpstr>Computing Eigenvalues</vt:lpstr>
      <vt:lpstr>Properties of Eigenvalues</vt:lpstr>
      <vt:lpstr>Eigenvalue Decomposition</vt:lpstr>
      <vt:lpstr>Eﬀect of Eigenvalues</vt:lpstr>
      <vt:lpstr>Reconstructing a Covariance Matrix</vt:lpstr>
      <vt:lpstr>Algebraic Proof: 2=1</vt:lpstr>
      <vt:lpstr>Lessons from the Proof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Mahon</dc:creator>
  <cp:lastModifiedBy>Dantong Yu</cp:lastModifiedBy>
  <cp:revision>110</cp:revision>
  <dcterms:created xsi:type="dcterms:W3CDTF">2023-03-03T17:01:21Z</dcterms:created>
  <dcterms:modified xsi:type="dcterms:W3CDTF">2024-07-31T17:14:19Z</dcterms:modified>
</cp:coreProperties>
</file>