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4" r:id="rId10"/>
    <p:sldId id="263" r:id="rId11"/>
    <p:sldId id="267" r:id="rId12"/>
    <p:sldId id="265" r:id="rId13"/>
    <p:sldId id="268" r:id="rId14"/>
    <p:sldId id="269" r:id="rId15"/>
    <p:sldId id="274" r:id="rId16"/>
    <p:sldId id="270" r:id="rId17"/>
    <p:sldId id="271" r:id="rId18"/>
    <p:sldId id="283" r:id="rId19"/>
    <p:sldId id="278" r:id="rId20"/>
    <p:sldId id="275" r:id="rId21"/>
    <p:sldId id="273" r:id="rId22"/>
    <p:sldId id="276" r:id="rId23"/>
    <p:sldId id="277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4249" autoAdjust="0"/>
  </p:normalViewPr>
  <p:slideViewPr>
    <p:cSldViewPr snapToGrid="0">
      <p:cViewPr varScale="1">
        <p:scale>
          <a:sx n="67" d="100"/>
          <a:sy n="67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49C8A-D333-422E-BDDE-396E39ABBF6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CD45E-6443-40BD-BC03-A73944E8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33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CD45E-6443-40BD-BC03-A73944E8AE8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5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94EE-339E-441E-B9A2-EE05918F6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1C3C1-E56F-4B7E-96D9-41102B169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D0788-C18E-41AC-BE79-6DEAC945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6E2C-7860-4946-BC67-1E768B237F7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42CE3-1D67-4E16-A70D-08D05B5F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9B55F-8814-49D5-8A68-27EE68A3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5FB1-9F3E-4322-B52A-5C7902A0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4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387F-7634-41CE-ABBA-E329703D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05D8F-4305-4E0A-947E-40E8B9053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5E4CE-BD4E-46FE-975C-0DEF7870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6E2C-7860-4946-BC67-1E768B237F7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D78CA-5CD7-48ED-90D1-5A37954F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27BD6-5221-4558-8E83-7804035E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5FB1-9F3E-4322-B52A-5C7902A0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F86F43-9250-4CC5-B0AB-BC3925410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0DFBE-884E-4114-B51E-96ACE2359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2DB96-57B6-4B16-81A6-46FCA54F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6E2C-7860-4946-BC67-1E768B237F7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62AF3-1371-43BC-8CD6-8C8256B1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04497-7A15-4FEB-8BCF-01C9A157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5FB1-9F3E-4322-B52A-5C7902A0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FC62-56F7-4A3C-B66C-0634BE16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7DEA9-24CE-4866-9FF2-F7A6512F8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DF99D-C3F0-451F-85DE-08BAE0E56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6E2C-7860-4946-BC67-1E768B237F7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E00E8-06BD-4242-ACF2-7F59B5C5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77BB0-B849-4F04-9A5F-7D1310ED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5FB1-9F3E-4322-B52A-5C7902A0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0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A116-44B8-49CF-B424-3C46204F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DEC09-28D3-4F9B-8309-EF2322830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2B3F2-AE94-46FE-B544-4D228F50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6E2C-7860-4946-BC67-1E768B237F7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F8A1D-11C8-4E14-88AB-DD3281E8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9479E-B701-47FE-9A0C-CD6A6563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5FB1-9F3E-4322-B52A-5C7902A0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8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A3DB-0A36-4CA5-BD1C-73F9E813A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B4E5-8DB5-45FC-9EAE-BB09DA558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0566E-BBFA-472D-9CBA-E6C69513E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7A4BE-556D-4E36-8E13-A52184F5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6E2C-7860-4946-BC67-1E768B237F7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87BED-A938-40AD-8D49-DB9CDF82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C2C2A-12DF-437E-B108-010326B6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5FB1-9F3E-4322-B52A-5C7902A0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1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03A2-8AAF-4C05-91D4-BE7D238E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B3B32-A14B-4B1E-9F54-B1B5E4A4A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0A558-D1E8-4162-A0EB-C20E11E1E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1D64C-8F4E-40B7-A65C-FF7F7C353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C6693-0330-4C09-A909-7D9B4150B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5F1BB1-55A0-4E90-A397-E3827E830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6E2C-7860-4946-BC67-1E768B237F7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03690-36F5-4E17-A8EC-DD663060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736CB5-635D-4EF5-B965-8390C964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5FB1-9F3E-4322-B52A-5C7902A0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5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74AF-FEF8-4DF7-8D71-31913820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30CB4-7863-4186-AD20-4739AA13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6E2C-7860-4946-BC67-1E768B237F7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864B7-9159-44A1-A53A-27948AA1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2855A-E4FD-4C08-8B3A-CCCA027E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5FB1-9F3E-4322-B52A-5C7902A0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1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BB299-B3A1-45E0-8CDC-6E69655A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6E2C-7860-4946-BC67-1E768B237F7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94199-8F91-4019-B95A-8DE89D9B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058C8-8AC9-4BA9-82DF-1CB5836B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5FB1-9F3E-4322-B52A-5C7902A0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F057-5E47-4977-BBEC-454B70D5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59790-EF1F-41CB-A9C3-209196882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B377D-3ACF-4041-9E06-2D3C7B9EA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71F47-A074-4EDF-A0A7-C70E2CA7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6E2C-7860-4946-BC67-1E768B237F7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79147-F687-47A5-B4C7-841365AF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F169F-BF6A-4BE9-8373-2658F6FD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5FB1-9F3E-4322-B52A-5C7902A0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7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002E-D4C3-45B2-9371-B49EAC06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0808-7851-4CF4-AF69-3AD4585E1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E79EA-3E52-4EF8-8E93-A3CAC166D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53BF8-B09F-4B8E-814F-029BDE25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6E2C-7860-4946-BC67-1E768B237F7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08E35-3DCE-4CD0-99C8-0FD74E06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2EBF3-641D-4257-AB69-F9F8ECDA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5FB1-9F3E-4322-B52A-5C7902A0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4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51BDD5-36BC-473F-8403-017A3E8F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C9D73-3BE2-4D07-A5E1-7EAF6FE80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D52D8-2ECD-4E4F-96C9-97DBDFDDA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C6E2C-7860-4946-BC67-1E768B237F7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F2113-BBF9-4785-964E-A50B77CB7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E2C58-843F-4ADA-90E3-5B304DB0F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C5FB1-9F3E-4322-B52A-5C7902A0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3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8126-B5B8-44A8-9774-9502B0F43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 Generics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E6F66-08B7-4583-BBC4-3D6B583C7A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What they are and How to cook them</a:t>
            </a:r>
          </a:p>
        </p:txBody>
      </p:sp>
    </p:spTree>
    <p:extLst>
      <p:ext uri="{BB962C8B-B14F-4D97-AF65-F5344CB8AC3E}">
        <p14:creationId xmlns:p14="http://schemas.microsoft.com/office/powerpoint/2010/main" val="2988040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DEA3-0988-46F6-962A-85218C7D4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Covariance/Contravariance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B32E5-19E8-417E-89A9-044FCC627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Rule of Thumb: </a:t>
            </a:r>
          </a:p>
          <a:p>
            <a:pPr marL="0" indent="0">
              <a:buNone/>
            </a:pPr>
            <a:r>
              <a:rPr lang="en-US"/>
              <a:t>If you return it, it is in covariant position.</a:t>
            </a:r>
          </a:p>
          <a:p>
            <a:pPr marL="0" indent="0">
              <a:buNone/>
            </a:pPr>
            <a:r>
              <a:rPr lang="en-US"/>
              <a:t>If you accept it, it is in contravariant position.</a:t>
            </a:r>
          </a:p>
          <a:p>
            <a:pPr marL="0" indent="0">
              <a:buNone/>
            </a:pPr>
            <a:r>
              <a:rPr lang="en-US"/>
              <a:t>If it is nested, switch the position each time you change the level.</a:t>
            </a:r>
          </a:p>
        </p:txBody>
      </p:sp>
    </p:spTree>
    <p:extLst>
      <p:ext uri="{BB962C8B-B14F-4D97-AF65-F5344CB8AC3E}">
        <p14:creationId xmlns:p14="http://schemas.microsoft.com/office/powerpoint/2010/main" val="3863811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DEA3-0988-46F6-962A-85218C7D4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Covariance/Contravariance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B32E5-19E8-417E-89A9-044FCC627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Rule of Thumb: </a:t>
            </a:r>
          </a:p>
          <a:p>
            <a:pPr marL="0" indent="0">
              <a:buNone/>
            </a:pPr>
            <a:r>
              <a:rPr lang="en-US"/>
              <a:t>If you return it, it is in covariant position.</a:t>
            </a:r>
          </a:p>
          <a:p>
            <a:pPr marL="0" indent="0">
              <a:buNone/>
            </a:pPr>
            <a:r>
              <a:rPr lang="en-US"/>
              <a:t>If you accept it, it is in contravariant position.</a:t>
            </a:r>
          </a:p>
          <a:p>
            <a:pPr marL="0" indent="0">
              <a:buNone/>
            </a:pPr>
            <a:r>
              <a:rPr lang="en-US"/>
              <a:t>If it is nested, switch the position each time you change the level.</a:t>
            </a:r>
          </a:p>
          <a:p>
            <a:pPr marL="0" indent="0">
              <a:buNone/>
            </a:pPr>
            <a:r>
              <a:rPr lang="en-US" b="1"/>
              <a:t>Quiz!</a:t>
            </a:r>
          </a:p>
        </p:txBody>
      </p:sp>
    </p:spTree>
    <p:extLst>
      <p:ext uri="{BB962C8B-B14F-4D97-AF65-F5344CB8AC3E}">
        <p14:creationId xmlns:p14="http://schemas.microsoft.com/office/powerpoint/2010/main" val="853348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DEA3-0988-46F6-962A-85218C7D4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Covariance/Contravariance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B32E5-19E8-417E-89A9-044FCC627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Rule of Thumb: </a:t>
            </a:r>
          </a:p>
          <a:p>
            <a:pPr marL="0" indent="0">
              <a:buNone/>
            </a:pPr>
            <a:r>
              <a:rPr lang="en-US"/>
              <a:t>If you return it, it is in covariant position.</a:t>
            </a:r>
          </a:p>
          <a:p>
            <a:pPr marL="0" indent="0">
              <a:buNone/>
            </a:pPr>
            <a:r>
              <a:rPr lang="en-US"/>
              <a:t>If you accept it, it is in contravariant position.</a:t>
            </a:r>
          </a:p>
          <a:p>
            <a:pPr marL="0" indent="0">
              <a:buNone/>
            </a:pPr>
            <a:r>
              <a:rPr lang="en-US"/>
              <a:t>If it is nested, switch the position each time you change the level.</a:t>
            </a:r>
          </a:p>
          <a:p>
            <a:pPr marL="0" indent="0">
              <a:buNone/>
            </a:pPr>
            <a:r>
              <a:rPr lang="en-US" sz="3200" b="1"/>
              <a:t>Unfortunately Java Generics are all invariant</a:t>
            </a:r>
          </a:p>
        </p:txBody>
      </p:sp>
    </p:spTree>
    <p:extLst>
      <p:ext uri="{BB962C8B-B14F-4D97-AF65-F5344CB8AC3E}">
        <p14:creationId xmlns:p14="http://schemas.microsoft.com/office/powerpoint/2010/main" val="339818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1ADC-E667-4DD2-948E-5C6F32D6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44581-BE8D-412C-BF00-420218537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class List[+A]</a:t>
            </a:r>
          </a:p>
          <a:p>
            <a:pPr marL="0" indent="0">
              <a:buNone/>
            </a:pPr>
            <a:endParaRPr lang="en-US" sz="240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 printMammals(mammals: List[Mammal]) =</a:t>
            </a:r>
          </a:p>
          <a:p>
            <a:pPr marL="0" indent="0">
              <a:buNone/>
            </a:pPr>
            <a:r>
              <a:rPr lang="en-US" sz="240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mammals.foreach(print)</a:t>
            </a:r>
          </a:p>
          <a:p>
            <a:pPr marL="0" indent="0">
              <a:buNone/>
            </a:pPr>
            <a:endParaRPr lang="en-US" sz="240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val dogs: List[Dog] = …</a:t>
            </a:r>
          </a:p>
          <a:p>
            <a:pPr marL="0" indent="0">
              <a:buNone/>
            </a:pPr>
            <a:r>
              <a:rPr lang="en-US" sz="240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printMammals(dogs)</a:t>
            </a:r>
          </a:p>
        </p:txBody>
      </p:sp>
    </p:spTree>
    <p:extLst>
      <p:ext uri="{BB962C8B-B14F-4D97-AF65-F5344CB8AC3E}">
        <p14:creationId xmlns:p14="http://schemas.microsoft.com/office/powerpoint/2010/main" val="733096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1ADC-E667-4DD2-948E-5C6F32D6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44581-BE8D-412C-BF00-420218537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class Mammal</a:t>
            </a:r>
          </a:p>
          <a:p>
            <a:pPr marL="0" indent="0">
              <a:buNone/>
            </a:pPr>
            <a:r>
              <a:rPr lang="en-US" sz="240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class Sheep extends Mammal</a:t>
            </a:r>
          </a:p>
          <a:p>
            <a:pPr marL="0" indent="0">
              <a:buNone/>
            </a:pPr>
            <a:r>
              <a:rPr lang="en-US" sz="240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class Meat</a:t>
            </a:r>
          </a:p>
          <a:p>
            <a:pPr marL="0" indent="0">
              <a:buNone/>
            </a:pPr>
            <a:r>
              <a:rPr lang="en-US" sz="240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class Lamb extends Meat</a:t>
            </a:r>
          </a:p>
          <a:p>
            <a:pPr marL="0" indent="0">
              <a:buNone/>
            </a:pPr>
            <a:endParaRPr lang="en-US" sz="240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 doSomethingWithThisSheep(f: Sheep =&gt; Meat) = ???</a:t>
            </a:r>
          </a:p>
          <a:p>
            <a:pPr marL="0" indent="0">
              <a:buNone/>
            </a:pPr>
            <a:r>
              <a:rPr lang="sv-SE" sz="240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val prepareLamb: Mammal =&gt; Lamb = ???</a:t>
            </a:r>
          </a:p>
          <a:p>
            <a:pPr marL="0" indent="0">
              <a:buNone/>
            </a:pPr>
            <a:r>
              <a:rPr lang="en-US" sz="240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doSomethingWithThisSheep(prepareLamb)</a:t>
            </a:r>
          </a:p>
          <a:p>
            <a:pPr marL="0" indent="0">
              <a:buNone/>
            </a:pP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 class Function[-T, +R]</a:t>
            </a:r>
          </a:p>
        </p:txBody>
      </p:sp>
    </p:spTree>
    <p:extLst>
      <p:ext uri="{BB962C8B-B14F-4D97-AF65-F5344CB8AC3E}">
        <p14:creationId xmlns:p14="http://schemas.microsoft.com/office/powerpoint/2010/main" val="1850694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1ADC-E667-4DD2-948E-5C6F32D6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44581-BE8D-412C-BF00-420218537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 doSomethingWithThisSheep(f: Sheep =&gt; Meat) = ???</a:t>
            </a:r>
          </a:p>
          <a:p>
            <a:pPr marL="0" indent="0">
              <a:buNone/>
            </a:pPr>
            <a:endParaRPr lang="en-US" sz="240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 Java</a:t>
            </a:r>
          </a:p>
          <a:p>
            <a:pPr marL="0" indent="0">
              <a:buNone/>
            </a:pPr>
            <a:endParaRPr lang="en-US" sz="240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void doSomethingWithThisSheep(</a:t>
            </a:r>
          </a:p>
          <a:p>
            <a:pPr marL="0" indent="0">
              <a:buNone/>
            </a:pPr>
            <a:r>
              <a:rPr lang="en-US" sz="240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Function&lt;? super Sheep, ? extends Meat&gt; f)</a:t>
            </a:r>
          </a:p>
          <a:p>
            <a:pPr marL="0" indent="0">
              <a:buNone/>
            </a:pPr>
            <a:endParaRPr lang="en-US" sz="240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 PECS: producer extends, consumer super</a:t>
            </a:r>
          </a:p>
        </p:txBody>
      </p:sp>
    </p:spTree>
    <p:extLst>
      <p:ext uri="{BB962C8B-B14F-4D97-AF65-F5344CB8AC3E}">
        <p14:creationId xmlns:p14="http://schemas.microsoft.com/office/powerpoint/2010/main" val="974747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CDD7-303B-4E63-BBCC-2EC40EDA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403A2-3940-4624-B4F6-76D27C202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Generic Array Init Quiz</a:t>
            </a:r>
          </a:p>
          <a:p>
            <a:r>
              <a:rPr lang="en-US"/>
              <a:t>Exception Quiz</a:t>
            </a:r>
          </a:p>
          <a:p>
            <a:r>
              <a:rPr lang="en-US"/>
              <a:t>Raw/Object/Wildcard Quiz</a:t>
            </a:r>
          </a:p>
        </p:txBody>
      </p:sp>
    </p:spTree>
    <p:extLst>
      <p:ext uri="{BB962C8B-B14F-4D97-AF65-F5344CB8AC3E}">
        <p14:creationId xmlns:p14="http://schemas.microsoft.com/office/powerpoint/2010/main" val="3160669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C352-349D-4CAD-8C93-A727122F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Patterns</a:t>
            </a:r>
          </a:p>
        </p:txBody>
      </p:sp>
    </p:spTree>
    <p:extLst>
      <p:ext uri="{BB962C8B-B14F-4D97-AF65-F5344CB8AC3E}">
        <p14:creationId xmlns:p14="http://schemas.microsoft.com/office/powerpoint/2010/main" val="3964715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C352-349D-4CAD-8C93-A727122F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Patterns: Recursive Bounded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3603E-FCE4-4B93-8CC8-DFB1E2B02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ea typeface="DejaVu Sans Mono" panose="020B0609030804020204" pitchFamily="49" charset="0"/>
                <a:cs typeface="Liberation Mono" panose="02070409020205020404" pitchFamily="49" charset="0"/>
              </a:rPr>
              <a:t>interface Copyable&lt;T extends Copyable&lt;T&gt;&gt; {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ea typeface="DejaVu Sans Mono" panose="020B0609030804020204" pitchFamily="49" charset="0"/>
                <a:cs typeface="Liberation Mono" panose="02070409020205020404" pitchFamily="49" charset="0"/>
              </a:rPr>
              <a:t>    T copy();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ea typeface="DejaVu Sans Mono" panose="020B06090308040202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ea typeface="DejaVu Sans Mono" panose="020B0609030804020204" pitchFamily="49" charset="0"/>
                <a:cs typeface="Liberation Mono" panose="02070409020205020404" pitchFamily="49" charset="0"/>
              </a:rPr>
              <a:t>class Flyweight implements Copyable&lt;Flyweight&gt; {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ea typeface="DejaVu Sans Mono" panose="020B0609030804020204" pitchFamily="49" charset="0"/>
                <a:cs typeface="Liberation Mono" panose="02070409020205020404" pitchFamily="49" charset="0"/>
              </a:rPr>
              <a:t>    @Override Flyweight copy() {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ea typeface="DejaVu Sans Mono" panose="020B0609030804020204" pitchFamily="49" charset="0"/>
                <a:cs typeface="Liberation Mono" panose="02070409020205020404" pitchFamily="49" charset="0"/>
              </a:rPr>
              <a:t>        return copy;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ea typeface="DejaVu Sans Mono" panose="020B0609030804020204" pitchFamily="49" charset="0"/>
                <a:cs typeface="Liberation Mono" panose="020704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ea typeface="DejaVu Sans Mono" panose="020B0609030804020204" pitchFamily="49" charset="0"/>
                <a:cs typeface="Liberation Mono" panose="020704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8752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C352-349D-4CAD-8C93-A727122F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Patterns: Explicit Class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3603E-FCE4-4B93-8CC8-DFB1E2B02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ea typeface="DejaVu Sans Mono" panose="020B0609030804020204" pitchFamily="49" charset="0"/>
                <a:cs typeface="Liberation Mono" panose="02070409020205020404" pitchFamily="49" charset="0"/>
              </a:rPr>
              <a:t>&lt;T&gt; T[] createArray(Class&lt;T&gt; clazz, int size) {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ea typeface="DejaVu Sans Mono" panose="020B0609030804020204" pitchFamily="49" charset="0"/>
                <a:cs typeface="Liberation Mono" panose="02070409020205020404" pitchFamily="49" charset="0"/>
              </a:rPr>
              <a:t>    return (T[]) Array.newInstance(clazz, size);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ea typeface="DejaVu Sans Mono" panose="020B0609030804020204" pitchFamily="49" charset="0"/>
                <a:cs typeface="Liberation Mono" panose="020704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335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12CB-6BE0-4D0F-8DFC-E4250041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97E3D-8F19-48A2-9DB6-7AD892FD2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Generic Types</a:t>
            </a:r>
          </a:p>
          <a:p>
            <a:r>
              <a:rPr lang="en-US"/>
              <a:t>Generic Methods</a:t>
            </a:r>
          </a:p>
          <a:p>
            <a:r>
              <a:rPr lang="en-US"/>
              <a:t>Useful Examples</a:t>
            </a:r>
          </a:p>
          <a:p>
            <a:r>
              <a:rPr lang="en-US"/>
              <a:t>Impossibilities :-)</a:t>
            </a:r>
          </a:p>
        </p:txBody>
      </p:sp>
    </p:spTree>
    <p:extLst>
      <p:ext uri="{BB962C8B-B14F-4D97-AF65-F5344CB8AC3E}">
        <p14:creationId xmlns:p14="http://schemas.microsoft.com/office/powerpoint/2010/main" val="898605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C352-349D-4CAD-8C93-A727122F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Patterns: getThis Trick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3603E-FCE4-4B93-8CC8-DFB1E2B02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ea typeface="DejaVu Sans Mono" panose="020B0609030804020204" pitchFamily="49" charset="0"/>
                <a:cs typeface="Liberation Mono" panose="02070409020205020404" pitchFamily="49" charset="0"/>
              </a:rPr>
              <a:t>interface Query&lt;E, Q extends Query&lt;E&gt;&gt; {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ea typeface="DejaVu Sans Mono" panose="020B0609030804020204" pitchFamily="49" charset="0"/>
                <a:cs typeface="Liberation Mono" panose="02070409020205020404" pitchFamily="49" charset="0"/>
              </a:rPr>
              <a:t>    List&lt;E&gt; list();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ea typeface="DejaVu Sans Mono" panose="020B0609030804020204" pitchFamily="49" charset="0"/>
                <a:cs typeface="Liberation Mono" panose="02070409020205020404" pitchFamily="49" charset="0"/>
              </a:rPr>
              <a:t>    int count();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ea typeface="DejaVu Sans Mono" panose="020B0609030804020204" pitchFamily="49" charset="0"/>
                <a:cs typeface="Liberation Mono" panose="02070409020205020404" pitchFamily="49" charset="0"/>
              </a:rPr>
              <a:t>    Q propEq(String name, Object value) { … }  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ea typeface="DejaVu Sans Mono" panose="020B0609030804020204" pitchFamily="49" charset="0"/>
                <a:cs typeface="Liberation Mono" panose="02070409020205020404" pitchFamily="49" charset="0"/>
              </a:rPr>
              <a:t>// return (Q) this;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ea typeface="DejaVu Sans Mono" panose="020B0609030804020204" pitchFamily="49" charset="0"/>
                <a:cs typeface="Liberation Mono" panose="02070409020205020404" pitchFamily="49" charset="0"/>
              </a:rPr>
              <a:t>    Q propGt(String name, Object value) { … }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ea typeface="DejaVu Sans Mono" panose="020B06090308040202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ea typeface="DejaVu Sans Mono" panose="020B0609030804020204" pitchFamily="49" charset="0"/>
                <a:cs typeface="Liberation Mono" panose="02070409020205020404" pitchFamily="49" charset="0"/>
              </a:rPr>
              <a:t>class UserQuery extends Query&lt;User, UserQuery&gt; {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ea typeface="DejaVu Sans Mono" panose="020B0609030804020204" pitchFamily="49" charset="0"/>
                <a:cs typeface="Liberation Mono" panose="02070409020205020404" pitchFamily="49" charset="0"/>
              </a:rPr>
              <a:t>    UserQuery name(String name) { return propEq(“name”, name); }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ea typeface="DejaVu Sans Mono" panose="020B0609030804020204" pitchFamily="49" charset="0"/>
                <a:cs typeface="Liberation Mono" panose="02070409020205020404" pitchFamily="49" charset="0"/>
              </a:rPr>
              <a:t>    UserQuery senior() { return propGt(“age”, 65); }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ea typeface="DejaVu Sans Mono" panose="020B06090308040202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ea typeface="DejaVu Sans Mono" panose="020B0609030804020204" pitchFamily="49" charset="0"/>
                <a:cs typeface="Liberation Mono" panose="02070409020205020404" pitchFamily="49" charset="0"/>
              </a:rPr>
              <a:t>int unknownSeniorPersonCount = userQuery.senior().name(“John Doe”).count();</a:t>
            </a:r>
          </a:p>
        </p:txBody>
      </p:sp>
    </p:spTree>
    <p:extLst>
      <p:ext uri="{BB962C8B-B14F-4D97-AF65-F5344CB8AC3E}">
        <p14:creationId xmlns:p14="http://schemas.microsoft.com/office/powerpoint/2010/main" val="3673815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C352-349D-4CAD-8C93-A727122F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Patterns: Type Intersection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3603E-FCE4-4B93-8CC8-DFB1E2B02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interface Copyable&lt;T extends Copyable&lt;T&gt;&gt; {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    T copy();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&lt;T extends Copyable&lt;T&gt; &amp; Comparable&lt;T&gt;&gt; T copyMax(T left, T right) {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    T max = (left.compareTo(right) &gt; 0) ? left : right;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    return max.copy();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672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C352-349D-4CAD-8C93-A727122F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Patterns: getTypeArgument Trick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3603E-FCE4-4B93-8CC8-DFB1E2B02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interface Validator&lt;T&gt; {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    void validate(T object);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    Class&lt;T&gt; getTypeArgument();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class ValidatorUtil {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    &lt;T&gt; void validate(Validator&lt;T&gt; validator, Object object) {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        if (validator.getTypeArgument().isInstance(object)) {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            validator.validate(validator.getTypeArgument().cast(object));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02692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C352-349D-4CAD-8C93-A727122F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Patterns: Type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3603E-FCE4-4B93-8CC8-DFB1E2B02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class TypeToken&lt;T&gt; {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    Type getType() { … }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TypeToken&lt;List&lt;String&gt;&gt; typeToken = new TypeToken&lt;List&lt;String&gt;&gt;() {};</a:t>
            </a:r>
          </a:p>
        </p:txBody>
      </p:sp>
    </p:spTree>
    <p:extLst>
      <p:ext uri="{BB962C8B-B14F-4D97-AF65-F5344CB8AC3E}">
        <p14:creationId xmlns:p14="http://schemas.microsoft.com/office/powerpoint/2010/main" val="1113293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CCA4-C5EE-4ABE-9319-1E145116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 have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EF6E2-CB64-4A02-95F6-FC4253809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Declaration-side variance</a:t>
            </a:r>
          </a:p>
          <a:p>
            <a:r>
              <a:rPr lang="en-US"/>
              <a:t>Lower bounds for type parameters</a:t>
            </a:r>
          </a:p>
          <a:p>
            <a:r>
              <a:rPr lang="en-US"/>
              <a:t>Higher-</a:t>
            </a:r>
            <a:r>
              <a:rPr lang="en-US" err="1"/>
              <a:t>kinded</a:t>
            </a:r>
            <a:r>
              <a:rPr lang="en-US"/>
              <a:t> types</a:t>
            </a:r>
          </a:p>
          <a:p>
            <a:r>
              <a:rPr lang="en-US"/>
              <a:t>Type equality proving</a:t>
            </a:r>
          </a:p>
          <a:p>
            <a:r>
              <a:rPr lang="en-US"/>
              <a:t>Type aliases</a:t>
            </a:r>
          </a:p>
        </p:txBody>
      </p:sp>
    </p:spTree>
    <p:extLst>
      <p:ext uri="{BB962C8B-B14F-4D97-AF65-F5344CB8AC3E}">
        <p14:creationId xmlns:p14="http://schemas.microsoft.com/office/powerpoint/2010/main" val="2394245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6005-8EFB-4010-ACA2-CA0CC310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Higher-</a:t>
            </a:r>
            <a:r>
              <a:rPr lang="en-US" err="1"/>
              <a:t>kinded</a:t>
            </a:r>
            <a:r>
              <a:rPr lang="en-US"/>
              <a:t>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AF437-2A24-4D70-9876-D4B41D491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trait </a:t>
            </a:r>
            <a:r>
              <a:rPr lang="en-US" sz="1800" err="1">
                <a:latin typeface="Liberation Mono" panose="02070409020205020404" pitchFamily="49" charset="0"/>
                <a:cs typeface="Liberation Mono" panose="02070409020205020404" pitchFamily="49" charset="0"/>
              </a:rPr>
              <a:t>Functor</a:t>
            </a: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[A, F[_] &lt;: </a:t>
            </a:r>
            <a:r>
              <a:rPr lang="en-US" sz="1800" err="1">
                <a:latin typeface="Liberation Mono" panose="02070409020205020404" pitchFamily="49" charset="0"/>
                <a:cs typeface="Liberation Mono" panose="02070409020205020404" pitchFamily="49" charset="0"/>
              </a:rPr>
              <a:t>Functor</a:t>
            </a: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[_, F]] {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    def map[B](f: A =&gt; B): F[B]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class Id[A](val value: A) extends </a:t>
            </a:r>
            <a:r>
              <a:rPr lang="en-US" sz="1800" err="1">
                <a:latin typeface="Liberation Mono" panose="02070409020205020404" pitchFamily="49" charset="0"/>
                <a:cs typeface="Liberation Mono" panose="02070409020205020404" pitchFamily="49" charset="0"/>
              </a:rPr>
              <a:t>Functor</a:t>
            </a: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[A, Id] {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    override def map[B](f: A =&gt; B): Id[B] = new Id(f(value))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def increase[F[Int] &lt;: </a:t>
            </a:r>
            <a:r>
              <a:rPr lang="en-US" sz="1800" err="1">
                <a:latin typeface="Liberation Mono" panose="02070409020205020404" pitchFamily="49" charset="0"/>
                <a:cs typeface="Liberation Mono" panose="02070409020205020404" pitchFamily="49" charset="0"/>
              </a:rPr>
              <a:t>Functor</a:t>
            </a: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[Int, F]](obj: F[Int]): F[Int] =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sz="1800" err="1">
                <a:latin typeface="Liberation Mono" panose="02070409020205020404" pitchFamily="49" charset="0"/>
                <a:cs typeface="Liberation Mono" panose="02070409020205020404" pitchFamily="49" charset="0"/>
              </a:rPr>
              <a:t>obj.map</a:t>
            </a: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(_ + 1)</a:t>
            </a:r>
          </a:p>
        </p:txBody>
      </p:sp>
    </p:spTree>
    <p:extLst>
      <p:ext uri="{BB962C8B-B14F-4D97-AF65-F5344CB8AC3E}">
        <p14:creationId xmlns:p14="http://schemas.microsoft.com/office/powerpoint/2010/main" val="617936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6005-8EFB-4010-ACA2-CA0CC310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Equality Proving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AF437-2A24-4D70-9876-D4B41D491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class List[+A] {</a:t>
            </a:r>
          </a:p>
          <a:p>
            <a:pPr marL="0" indent="0">
              <a:buNone/>
            </a:pPr>
            <a:endParaRPr lang="en-US" sz="180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    def sum(implicit num: Numeric[A]): A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&gt; List(1,2,3,4).sum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10</a:t>
            </a:r>
          </a:p>
          <a:p>
            <a:pPr marL="0" indent="0">
              <a:buNone/>
            </a:pPr>
            <a:endParaRPr lang="en-US" sz="180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&gt; List("a","b","c").sum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error: could not find implicit value for parameter num: Numeric[String]</a:t>
            </a:r>
          </a:p>
        </p:txBody>
      </p:sp>
    </p:spTree>
    <p:extLst>
      <p:ext uri="{BB962C8B-B14F-4D97-AF65-F5344CB8AC3E}">
        <p14:creationId xmlns:p14="http://schemas.microsoft.com/office/powerpoint/2010/main" val="4269868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6005-8EFB-4010-ACA2-CA0CC310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AF437-2A24-4D70-9876-D4B41D491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type Result = Option[ComplexDataStructure]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type Response = Future[Result]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type AggrResult = Map[Request, Response]</a:t>
            </a:r>
          </a:p>
          <a:p>
            <a:pPr marL="0" indent="0">
              <a:buNone/>
            </a:pPr>
            <a:endParaRPr lang="en-US" sz="180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def request(r: Request): Response = …</a:t>
            </a:r>
          </a:p>
          <a:p>
            <a:pPr marL="0" indent="0">
              <a:buNone/>
            </a:pPr>
            <a:endParaRPr lang="en-US" sz="180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def requestAll(requests: List[Request]): AggrResult = {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    val responses = rs.map(request)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    requests.zip(responses).toMap</a:t>
            </a:r>
          </a:p>
          <a:p>
            <a:pPr marL="0" indent="0">
              <a:buNone/>
            </a:pPr>
            <a:r>
              <a:rPr lang="en-US" sz="1800"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346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8DACB-17D1-466D-A3F2-515B5548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AEEC0D-2B43-4E4C-9FA1-D21C121103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027602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9720557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57994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902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Generic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List&lt;T&gt;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01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Type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Bounded Type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 extends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303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Recursively Bounded Type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 extends Comparable&lt;T&gt;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7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Parameterized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List&lt;String&gt;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00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Type 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888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Raw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03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Wildcard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List&lt;?&gt;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92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Bounded Wildcard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List&lt;? extends Number&gt;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952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96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920D-1C2F-46C9-A9D2-1388AD48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Erasure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35E5BB-C584-41AF-B6F4-84DD8FF3E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267350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4737754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77375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No class literals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T.class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07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No instanceof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if (obj instanceof 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47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No constructor calls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new 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30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Can not be extended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class NewClass extends 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10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No runtime info at 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Can not get the actual types on runtime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296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03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AA86-8ECC-4101-9C05-C07A0A0D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48AFD-E77A-4332-9661-EA37A57AE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Arrays Quiz</a:t>
            </a:r>
          </a:p>
        </p:txBody>
      </p:sp>
    </p:spTree>
    <p:extLst>
      <p:ext uri="{BB962C8B-B14F-4D97-AF65-F5344CB8AC3E}">
        <p14:creationId xmlns:p14="http://schemas.microsoft.com/office/powerpoint/2010/main" val="144975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AA86-8ECC-4101-9C05-C07A0A0D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48AFD-E77A-4332-9661-EA37A57AE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Arrays Quiz</a:t>
            </a:r>
          </a:p>
          <a:p>
            <a:r>
              <a:rPr lang="en-US"/>
              <a:t>Arrays are Covariant:</a:t>
            </a:r>
          </a:p>
          <a:p>
            <a:pPr lvl="1"/>
            <a:r>
              <a:rPr lang="en-US"/>
              <a:t>If S is a subtype of T, then S[] is a subtype of T[]</a:t>
            </a:r>
          </a:p>
        </p:txBody>
      </p:sp>
    </p:spTree>
    <p:extLst>
      <p:ext uri="{BB962C8B-B14F-4D97-AF65-F5344CB8AC3E}">
        <p14:creationId xmlns:p14="http://schemas.microsoft.com/office/powerpoint/2010/main" val="850915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FE4A-BA31-44CD-9A87-1CEFF3E1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5B73F-878E-4EE8-87E3-EBAF60496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Generic Type Quiz</a:t>
            </a:r>
          </a:p>
        </p:txBody>
      </p:sp>
    </p:spTree>
    <p:extLst>
      <p:ext uri="{BB962C8B-B14F-4D97-AF65-F5344CB8AC3E}">
        <p14:creationId xmlns:p14="http://schemas.microsoft.com/office/powerpoint/2010/main" val="2322472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FE4A-BA31-44CD-9A87-1CEFF3E1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5B73F-878E-4EE8-87E3-EBAF60496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Generic Type Quiz</a:t>
            </a:r>
          </a:p>
          <a:p>
            <a:r>
              <a:rPr lang="en-US"/>
              <a:t>Generic Types are neither covariant nor contravariant:</a:t>
            </a:r>
          </a:p>
          <a:p>
            <a:pPr lvl="1"/>
            <a:r>
              <a:rPr lang="en-US"/>
              <a:t>If S is a subtype of T, neither Gen&lt;S&gt; is a subtype of Gen&lt;T&gt; nor Gen&lt;T&gt; is a subtype of Gen&lt;S&gt;.</a:t>
            </a:r>
          </a:p>
        </p:txBody>
      </p:sp>
    </p:spTree>
    <p:extLst>
      <p:ext uri="{BB962C8B-B14F-4D97-AF65-F5344CB8AC3E}">
        <p14:creationId xmlns:p14="http://schemas.microsoft.com/office/powerpoint/2010/main" val="280155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DEA3-0988-46F6-962A-85218C7D4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Covariance/Contravariance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B32E5-19E8-417E-89A9-044FCC627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303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Quiz first!</a:t>
            </a:r>
          </a:p>
        </p:txBody>
      </p:sp>
    </p:spTree>
    <p:extLst>
      <p:ext uri="{BB962C8B-B14F-4D97-AF65-F5344CB8AC3E}">
        <p14:creationId xmlns:p14="http://schemas.microsoft.com/office/powerpoint/2010/main" val="200493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3851</TotalTime>
  <Words>1097</Words>
  <Application>Microsoft Office PowerPoint</Application>
  <PresentationFormat>Widescreen</PresentationFormat>
  <Paragraphs>193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DejaVu Sans Mono</vt:lpstr>
      <vt:lpstr>Liberation Mono</vt:lpstr>
      <vt:lpstr>Office Theme</vt:lpstr>
      <vt:lpstr>Java Generics</vt:lpstr>
      <vt:lpstr>Agenda</vt:lpstr>
      <vt:lpstr>Terms</vt:lpstr>
      <vt:lpstr>Type Erasure</vt:lpstr>
      <vt:lpstr>Arrays</vt:lpstr>
      <vt:lpstr>Arrays</vt:lpstr>
      <vt:lpstr>Generic Types</vt:lpstr>
      <vt:lpstr>Generic Types</vt:lpstr>
      <vt:lpstr>Covariance/Contravariance</vt:lpstr>
      <vt:lpstr>Covariance/Contravariance</vt:lpstr>
      <vt:lpstr>Covariance/Contravariance</vt:lpstr>
      <vt:lpstr>Covariance/Contravariance</vt:lpstr>
      <vt:lpstr>Intermission</vt:lpstr>
      <vt:lpstr>Intermission</vt:lpstr>
      <vt:lpstr>Intermission</vt:lpstr>
      <vt:lpstr>Quiz Time!</vt:lpstr>
      <vt:lpstr>Useful Patterns</vt:lpstr>
      <vt:lpstr>Useful Patterns: Recursive Bounded Types</vt:lpstr>
      <vt:lpstr>Useful Patterns: Explicit Class Passing</vt:lpstr>
      <vt:lpstr>Useful Patterns: getThis Trick</vt:lpstr>
      <vt:lpstr>Useful Patterns: Type Intersection</vt:lpstr>
      <vt:lpstr>Useful Patterns: getTypeArgument Trick</vt:lpstr>
      <vt:lpstr>Useful Patterns: Type Token</vt:lpstr>
      <vt:lpstr>What we have not</vt:lpstr>
      <vt:lpstr>Higher-kinded Types</vt:lpstr>
      <vt:lpstr>Type Equality Proving</vt:lpstr>
      <vt:lpstr>Type Aliases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Generics</dc:title>
  <dc:creator>Dmitry Antonyuk</dc:creator>
  <cp:lastModifiedBy>Dmitry Antonyuk</cp:lastModifiedBy>
  <cp:revision>39</cp:revision>
  <dcterms:created xsi:type="dcterms:W3CDTF">2018-11-07T01:35:36Z</dcterms:created>
  <dcterms:modified xsi:type="dcterms:W3CDTF">2018-11-09T19:05:44Z</dcterms:modified>
</cp:coreProperties>
</file>