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73" r:id="rId15"/>
    <p:sldId id="268" r:id="rId16"/>
    <p:sldId id="269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/>
    <p:restoredTop sz="94694"/>
  </p:normalViewPr>
  <p:slideViewPr>
    <p:cSldViewPr snapToGrid="0">
      <p:cViewPr varScale="1">
        <p:scale>
          <a:sx n="144" d="100"/>
          <a:sy n="144" d="100"/>
        </p:scale>
        <p:origin x="216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EF6A-3E71-CE44-A398-F686F6086C83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99596-C7DD-EC4C-ADB6-0D0D81AC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79EC-97D1-678B-6055-05C3BEFA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8622F-07FE-C449-6038-87355E9A9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7F51D-DFF7-68DD-F944-47D6BA8C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E967-4B17-1B93-4820-A05D3545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F1B0-480F-B0A2-E7E7-DCBFD30B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3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9F94-DF22-E8F3-ED12-DA15C5B3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1FB46-3BFD-F2FE-B779-76FD3EDFB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A9DD-E056-B767-1F1D-C4AF7CCF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31DE-0D6A-ABDA-D1CA-A4798FFB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8C9C5-D5DC-04F3-9F09-52041A2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61C68-374E-0066-6502-C4D527C86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9958-FEB8-48B8-33BD-9FBE53F2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FDA5-41A4-408D-03E7-4D1A5DA8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E164-F7C9-C7E7-CFFC-5607E400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4939-A07B-B816-B7FB-D8F1A409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C1E-A652-A428-097C-A3673AE1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8A29-ACD4-B01E-5235-28922956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D917-6379-B1C6-CABB-EFB7472D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3001-1273-A01D-C1F2-55EF9A14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F6C7-CB01-C212-25CA-B94D84F2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2647-A432-5525-7268-76BC3C54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0BAE-2FEC-1780-8AFF-3FA3ADD2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C49C-3AA0-754B-95E2-B796E104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FE8F-C526-C4BF-5178-71DFEED4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E60E-4060-78C7-23F6-C7C5E773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6F3A-4C93-8AD5-5063-630FA9BB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FD42-E3C5-15A3-A2B8-3B9E601C0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88FC-AA1B-6BD0-EBBB-D0631631D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8EF4-AF17-3705-61D7-CBB2829F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2B9F4-6102-8575-C7C0-3E01C7C8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76C8-C34B-5ED9-02ED-302F8EB1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A9E6-23D2-C8D2-E943-E9F69978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4891-D7BF-17C3-93A2-441AA0FC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9FD4B-36B8-59CB-19D4-C2FD05CE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96CD8-1FD5-AC58-9F96-286ED4DB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DC3A-DB0D-8E8C-4F2D-D4BEBB26C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1E1DA-EDF6-C6C0-2AF5-D82F7C16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634EF-9E04-3B8A-85A2-BAFBFF40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B1139-C1EA-EB44-9B56-9173903E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FCCD-9EF0-1954-C096-3C38E5EF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1342F-409E-EF18-B3EE-5816042A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3F2C1-5ED8-C416-87DA-F86A25FC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51BE5-F837-5077-FDD1-5DE5284A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7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41A04-4C4D-2AA2-E260-C6774FE6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D8AA8-8093-B56F-DDA0-6FDC721D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9D567-F8CD-97C5-0DD4-382FACEC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7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F965-4868-FC05-12E5-32D1FFD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D993-A902-B75E-B9B7-F8B28FE0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48D25-28BF-5B52-9434-1D42C9785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22EF3-892E-0B96-0D83-DC530F13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D9128-EF28-3752-CBE5-587E3D64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3F7D-5CCC-652D-BFA4-8C4121B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3592-5952-5D83-E01E-80B7E9FE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E9D06-9556-F183-1041-A2C7F6FBC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01770-D4C4-08CD-E3B6-C90BE559C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E6296-2874-6B50-2B04-053B7A04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EA488-0B18-5587-DE4A-4A6C80A2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04CE-B5C8-BC76-627E-DC8AC900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90F6E-BEAF-4C44-715C-7D1DC6B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179EC-4360-D714-D3FF-BA7C346F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F947-2BF3-CB11-1993-25BA09224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3897-F994-214F-BFD2-3673CBAF419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8C4C-A953-6472-887C-988CEE3DD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7AA0-FE11-C262-4519-A7C5A06D6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9CA0-C929-D84E-888E-81341DAB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D024-139C-82D9-B5AB-391FD8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Persistence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26CB2-62BA-B83A-364D-5EB584B89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308D-0FA9-C1A0-2502-7133BDFA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DAL/BL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E63B-1E60-620A-ACB5-3590340C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 kinds of entities</a:t>
            </a:r>
          </a:p>
          <a:p>
            <a:pPr lvl="1"/>
            <a:r>
              <a:rPr lang="en-US" dirty="0"/>
              <a:t>Persistence entities</a:t>
            </a:r>
          </a:p>
          <a:p>
            <a:pPr lvl="1"/>
            <a:r>
              <a:rPr lang="en-US" dirty="0"/>
              <a:t>Domain entities</a:t>
            </a:r>
          </a:p>
          <a:p>
            <a:r>
              <a:rPr lang="en-US" dirty="0"/>
              <a:t>The link between DAL and BL is now more explicit</a:t>
            </a:r>
          </a:p>
          <a:p>
            <a:pPr lvl="1"/>
            <a:r>
              <a:rPr lang="en-US" dirty="0"/>
              <a:t>The high-coupled part is isolated.</a:t>
            </a:r>
          </a:p>
          <a:p>
            <a:pPr lvl="1"/>
            <a:r>
              <a:rPr lang="en-US" dirty="0"/>
              <a:t>The link is a border that should not be crossed from either side.</a:t>
            </a:r>
          </a:p>
          <a:p>
            <a:pPr lvl="1"/>
            <a:r>
              <a:rPr lang="en-US" dirty="0"/>
              <a:t>All the complex logic binding entities can be modularized and unified.</a:t>
            </a:r>
          </a:p>
        </p:txBody>
      </p:sp>
    </p:spTree>
    <p:extLst>
      <p:ext uri="{BB962C8B-B14F-4D97-AF65-F5344CB8AC3E}">
        <p14:creationId xmlns:p14="http://schemas.microsoft.com/office/powerpoint/2010/main" val="4623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DA60-9542-394F-9967-825C181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Hibernate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3E03-E86B-7B69-0517-D67DBF3FE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E921-E37A-CCBA-9E2F-B36AC8DF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Solutions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4499-39B3-47BC-C391-F4A2818D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on the DAL layer</a:t>
            </a:r>
          </a:p>
          <a:p>
            <a:r>
              <a:rPr lang="en-US" dirty="0"/>
              <a:t>Client should know what to call in order to get a proper object graph</a:t>
            </a:r>
          </a:p>
          <a:p>
            <a:r>
              <a:rPr lang="en-US" dirty="0"/>
              <a:t>If we need a new type of an object graph, we need to change DAL</a:t>
            </a:r>
          </a:p>
          <a:p>
            <a:r>
              <a:rPr lang="en-US" dirty="0"/>
              <a:t>Implicit activities</a:t>
            </a:r>
          </a:p>
          <a:p>
            <a:r>
              <a:rPr lang="en-US" dirty="0"/>
              <a:t>Queries are not composable</a:t>
            </a:r>
          </a:p>
        </p:txBody>
      </p:sp>
    </p:spTree>
    <p:extLst>
      <p:ext uri="{BB962C8B-B14F-4D97-AF65-F5344CB8AC3E}">
        <p14:creationId xmlns:p14="http://schemas.microsoft.com/office/powerpoint/2010/main" val="148662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CF3F-42C9-649D-5DA2-706246F7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Hibernate: Implicit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C302-1C6A-D73A-F353-58F73851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work around it</a:t>
            </a:r>
          </a:p>
          <a:p>
            <a:r>
              <a:rPr lang="en-US" dirty="0"/>
              <a:t>We have to pick another DAL library</a:t>
            </a:r>
          </a:p>
          <a:p>
            <a:r>
              <a:rPr lang="en-US" dirty="0"/>
              <a:t>One of the options is </a:t>
            </a:r>
            <a:r>
              <a:rPr lang="en-US" i="1" dirty="0"/>
              <a:t>spring-data-</a:t>
            </a:r>
            <a:r>
              <a:rPr lang="en-US" i="1" dirty="0" err="1"/>
              <a:t>jdbc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867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CF3F-42C9-649D-5DA2-706246F7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Hibernate: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C302-1C6A-D73A-F353-58F73851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work around it (Criteria API is cumbersome)</a:t>
            </a:r>
          </a:p>
          <a:p>
            <a:r>
              <a:rPr lang="en-US" dirty="0"/>
              <a:t>We have to pick another query library</a:t>
            </a:r>
          </a:p>
          <a:p>
            <a:r>
              <a:rPr lang="en-US" dirty="0"/>
              <a:t>One of the options is </a:t>
            </a:r>
            <a:r>
              <a:rPr lang="en-US" i="1" dirty="0" err="1"/>
              <a:t>Querydsl</a:t>
            </a:r>
            <a:r>
              <a:rPr lang="en-US" i="1" dirty="0"/>
              <a:t> (consider </a:t>
            </a:r>
            <a:r>
              <a:rPr lang="en-US" i="1" dirty="0" err="1"/>
              <a:t>jOOQ</a:t>
            </a:r>
            <a:r>
              <a:rPr lang="en-US" i="1" dirty="0"/>
              <a:t>, too)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386E7-9154-2541-B8F6-03DD3E45F5C4}"/>
              </a:ext>
            </a:extLst>
          </p:cNvPr>
          <p:cNvSpPr txBox="1"/>
          <p:nvPr/>
        </p:nvSpPr>
        <p:spPr>
          <a:xfrm>
            <a:off x="838200" y="3283863"/>
            <a:ext cx="10515599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Code Nerd Font Mono" panose="02000009000000000000" pitchFamily="49" charset="0"/>
              </a:rPr>
              <a:t>@Repository</a:t>
            </a:r>
          </a:p>
          <a:p>
            <a:r>
              <a:rPr lang="en-US" sz="1400" b="1" dirty="0">
                <a:latin typeface="FiraCode Nerd Font Mono" panose="02000009000000000000" pitchFamily="49" charset="0"/>
              </a:rPr>
              <a:t>public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interface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dirty="0" err="1">
                <a:latin typeface="FiraCode Nerd Font Mono" panose="02000009000000000000" pitchFamily="49" charset="0"/>
              </a:rPr>
              <a:t>InvoiceRepository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extends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dirty="0" err="1">
                <a:latin typeface="FiraCode Nerd Font Mono" panose="02000009000000000000" pitchFamily="49" charset="0"/>
              </a:rPr>
              <a:t>QuerydslJdbcRepository</a:t>
            </a:r>
            <a:r>
              <a:rPr lang="en-US" sz="1400" dirty="0">
                <a:latin typeface="FiraCode Nerd Font Mono" panose="02000009000000000000" pitchFamily="49" charset="0"/>
              </a:rPr>
              <a:t>&lt;</a:t>
            </a:r>
            <a:r>
              <a:rPr lang="en-US" sz="1400" dirty="0" err="1">
                <a:latin typeface="FiraCode Nerd Font Mono" panose="02000009000000000000" pitchFamily="49" charset="0"/>
              </a:rPr>
              <a:t>InvoiceEntity</a:t>
            </a:r>
            <a:r>
              <a:rPr lang="en-US" sz="1400" dirty="0">
                <a:latin typeface="FiraCode Nerd Font Mono" panose="02000009000000000000" pitchFamily="49" charset="0"/>
              </a:rPr>
              <a:t>, Long&gt; {</a:t>
            </a:r>
          </a:p>
          <a:p>
            <a:endParaRPr lang="en-US" sz="1400" dirty="0">
              <a:latin typeface="FiraCode Nerd Font Mono" panose="02000009000000000000" pitchFamily="49" charset="0"/>
            </a:endParaRPr>
          </a:p>
          <a:p>
            <a:r>
              <a:rPr lang="en-US" sz="1400" dirty="0">
                <a:latin typeface="FiraCode Nerd Font Mono" panose="02000009000000000000" pitchFamily="49" charset="0"/>
              </a:rPr>
              <a:t>    </a:t>
            </a:r>
            <a:r>
              <a:rPr lang="en-US" sz="1400" b="1" dirty="0">
                <a:latin typeface="FiraCode Nerd Font Mono" panose="02000009000000000000" pitchFamily="49" charset="0"/>
              </a:rPr>
              <a:t>default</a:t>
            </a:r>
            <a:r>
              <a:rPr lang="en-US" sz="1400" dirty="0">
                <a:latin typeface="FiraCode Nerd Font Mono" panose="02000009000000000000" pitchFamily="49" charset="0"/>
              </a:rPr>
              <a:t> Optional&lt;</a:t>
            </a:r>
            <a:r>
              <a:rPr lang="en-US" sz="1400" dirty="0" err="1">
                <a:latin typeface="FiraCode Nerd Font Mono" panose="02000009000000000000" pitchFamily="49" charset="0"/>
              </a:rPr>
              <a:t>InvoiceEntity</a:t>
            </a:r>
            <a:r>
              <a:rPr lang="en-US" sz="1400" dirty="0">
                <a:latin typeface="FiraCode Nerd Font Mono" panose="02000009000000000000" pitchFamily="49" charset="0"/>
              </a:rPr>
              <a:t>&gt; </a:t>
            </a:r>
            <a:r>
              <a:rPr lang="en-US" sz="1400" dirty="0" err="1">
                <a:latin typeface="FiraCode Nerd Font Mono" panose="02000009000000000000" pitchFamily="49" charset="0"/>
              </a:rPr>
              <a:t>findInvoiceByQuoteNumber</a:t>
            </a:r>
            <a:r>
              <a:rPr lang="en-US" sz="1400" dirty="0">
                <a:latin typeface="FiraCode Nerd Font Mono" panose="02000009000000000000" pitchFamily="49" charset="0"/>
              </a:rPr>
              <a:t>(Program program, Long </a:t>
            </a:r>
            <a:r>
              <a:rPr lang="en-US" sz="1400" dirty="0" err="1">
                <a:latin typeface="FiraCode Nerd Font Mono" panose="02000009000000000000" pitchFamily="49" charset="0"/>
              </a:rPr>
              <a:t>quoteNumber</a:t>
            </a:r>
            <a:r>
              <a:rPr lang="en-US" sz="1400" dirty="0">
                <a:latin typeface="FiraCode Nerd Font Mono" panose="02000009000000000000" pitchFamily="49" charset="0"/>
              </a:rPr>
              <a:t>) {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</a:t>
            </a:r>
            <a:r>
              <a:rPr lang="en-US" sz="1400" b="1" dirty="0">
                <a:latin typeface="FiraCode Nerd Font Mono" panose="02000009000000000000" pitchFamily="49" charset="0"/>
              </a:rPr>
              <a:t>return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dirty="0" err="1">
                <a:latin typeface="FiraCode Nerd Font Mono" panose="02000009000000000000" pitchFamily="49" charset="0"/>
              </a:rPr>
              <a:t>queryOne</a:t>
            </a:r>
            <a:r>
              <a:rPr lang="en-US" sz="1400" dirty="0">
                <a:latin typeface="FiraCode Nerd Font Mono" panose="02000009000000000000" pitchFamily="49" charset="0"/>
              </a:rPr>
              <a:t>(query -&gt;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query.select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 err="1">
                <a:latin typeface="FiraCode Nerd Font Mono" panose="02000009000000000000" pitchFamily="49" charset="0"/>
              </a:rPr>
              <a:t>entityProjection</a:t>
            </a:r>
            <a:r>
              <a:rPr lang="en-US" sz="1400" dirty="0">
                <a:latin typeface="FiraCode Nerd Font Mono" panose="02000009000000000000" pitchFamily="49" charset="0"/>
              </a:rPr>
              <a:t>())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                .from(</a:t>
            </a:r>
            <a:r>
              <a:rPr lang="en-US" sz="1400" dirty="0" err="1">
                <a:latin typeface="FiraCode Nerd Font Mono" panose="02000009000000000000" pitchFamily="49" charset="0"/>
              </a:rPr>
              <a:t>invoiceEntity</a:t>
            </a:r>
            <a:r>
              <a:rPr lang="en-US" sz="1400" dirty="0">
                <a:latin typeface="FiraCode Nerd Font Mono" panose="02000009000000000000" pitchFamily="49" charset="0"/>
              </a:rPr>
              <a:t>)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                .</a:t>
            </a:r>
            <a:r>
              <a:rPr lang="en-US" sz="1400" dirty="0" err="1">
                <a:latin typeface="FiraCode Nerd Font Mono" panose="02000009000000000000" pitchFamily="49" charset="0"/>
              </a:rPr>
              <a:t>innerJoin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 err="1">
                <a:latin typeface="FiraCode Nerd Font Mono" panose="02000009000000000000" pitchFamily="49" charset="0"/>
              </a:rPr>
              <a:t>quoteEntity</a:t>
            </a:r>
            <a:r>
              <a:rPr lang="en-US" sz="1400" dirty="0">
                <a:latin typeface="FiraCode Nerd Font Mono" panose="02000009000000000000" pitchFamily="49" charset="0"/>
              </a:rPr>
              <a:t>).on(</a:t>
            </a:r>
            <a:r>
              <a:rPr lang="en-US" sz="1400" dirty="0" err="1">
                <a:latin typeface="FiraCode Nerd Font Mono" panose="02000009000000000000" pitchFamily="49" charset="0"/>
              </a:rPr>
              <a:t>invoiceEntity.quoteId.eq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 err="1">
                <a:latin typeface="FiraCode Nerd Font Mono" panose="02000009000000000000" pitchFamily="49" charset="0"/>
              </a:rPr>
              <a:t>quoteEntity.id</a:t>
            </a:r>
            <a:r>
              <a:rPr lang="en-US" sz="1400" dirty="0">
                <a:latin typeface="FiraCode Nerd Font Mono" panose="02000009000000000000" pitchFamily="49" charset="0"/>
              </a:rPr>
              <a:t>))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                .where(</a:t>
            </a:r>
            <a:r>
              <a:rPr lang="en-US" sz="1400" dirty="0" err="1">
                <a:latin typeface="FiraCode Nerd Font Mono" panose="02000009000000000000" pitchFamily="49" charset="0"/>
              </a:rPr>
              <a:t>quoteEntity.program.eq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 err="1">
                <a:latin typeface="FiraCode Nerd Font Mono" panose="02000009000000000000" pitchFamily="49" charset="0"/>
              </a:rPr>
              <a:t>program.name</a:t>
            </a:r>
            <a:r>
              <a:rPr lang="en-US" sz="1400" dirty="0">
                <a:latin typeface="FiraCode Nerd Font Mono" panose="02000009000000000000" pitchFamily="49" charset="0"/>
              </a:rPr>
              <a:t>())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                        .and(</a:t>
            </a:r>
            <a:r>
              <a:rPr lang="en-US" sz="1400" dirty="0" err="1">
                <a:latin typeface="FiraCode Nerd Font Mono" panose="02000009000000000000" pitchFamily="49" charset="0"/>
              </a:rPr>
              <a:t>quoteEntity.quoteNumber.eq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 err="1">
                <a:latin typeface="FiraCode Nerd Font Mono" panose="02000009000000000000" pitchFamily="49" charset="0"/>
              </a:rPr>
              <a:t>quoteNumber</a:t>
            </a:r>
            <a:r>
              <a:rPr lang="en-US" sz="1400" dirty="0">
                <a:latin typeface="FiraCode Nerd Font Mono" panose="02000009000000000000" pitchFamily="49" charset="0"/>
              </a:rPr>
              <a:t>))));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}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7447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2E74-7E19-5648-2D37-0E93326D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Fetching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546E-0997-FBDA-5A0F-AA84ED65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a way to declare what should be loaded on the client side, we’d solve most of these problems</a:t>
            </a:r>
          </a:p>
          <a:p>
            <a:r>
              <a:rPr lang="en-US" dirty="0"/>
              <a:t>If we’ve made it type-safe, we would not worry about dynamic-type errors.</a:t>
            </a:r>
          </a:p>
        </p:txBody>
      </p:sp>
    </p:spTree>
    <p:extLst>
      <p:ext uri="{BB962C8B-B14F-4D97-AF65-F5344CB8AC3E}">
        <p14:creationId xmlns:p14="http://schemas.microsoft.com/office/powerpoint/2010/main" val="163142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6A75-735A-40D6-9F61-91F55678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Fetching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8267-BD32-625E-3FB5-2C94B54A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0F2C3-10DB-7D79-EAE9-F6CE98FA856C}"/>
              </a:ext>
            </a:extLst>
          </p:cNvPr>
          <p:cNvSpPr txBox="1"/>
          <p:nvPr/>
        </p:nvSpPr>
        <p:spPr>
          <a:xfrm>
            <a:off x="838200" y="1825625"/>
            <a:ext cx="10515599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FiraCode Nerd Font Mono" panose="02000009000000000000" pitchFamily="49" charset="0"/>
              </a:rPr>
              <a:t>public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interface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dirty="0" err="1">
                <a:latin typeface="FiraCode Nerd Font Mono" panose="02000009000000000000" pitchFamily="49" charset="0"/>
              </a:rPr>
              <a:t>QuoteDataService</a:t>
            </a:r>
            <a:r>
              <a:rPr lang="en-US" sz="1400" dirty="0">
                <a:latin typeface="FiraCode Nerd Font Mono" panose="02000009000000000000" pitchFamily="49" charset="0"/>
              </a:rPr>
              <a:t> {</a:t>
            </a:r>
          </a:p>
          <a:p>
            <a:endParaRPr lang="en-US" sz="1400" dirty="0">
              <a:latin typeface="FiraCode Nerd Font Mono" panose="02000009000000000000" pitchFamily="49" charset="0"/>
            </a:endParaRPr>
          </a:p>
          <a:p>
            <a:r>
              <a:rPr lang="en-US" sz="1400" b="1" dirty="0">
                <a:latin typeface="FiraCode Nerd Font Mono" panose="02000009000000000000" pitchFamily="49" charset="0"/>
              </a:rPr>
              <a:t>    sealed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interface</a:t>
            </a:r>
            <a:r>
              <a:rPr lang="en-US" sz="1400" dirty="0">
                <a:latin typeface="FiraCode Nerd Font Mono" panose="02000009000000000000" pitchFamily="49" charset="0"/>
              </a:rPr>
              <a:t> Nested {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</a:t>
            </a:r>
            <a:r>
              <a:rPr lang="en-US" sz="1400" b="1" dirty="0">
                <a:latin typeface="FiraCode Nerd Font Mono" panose="02000009000000000000" pitchFamily="49" charset="0"/>
              </a:rPr>
              <a:t>record</a:t>
            </a:r>
            <a:r>
              <a:rPr lang="en-US" sz="1400" dirty="0">
                <a:latin typeface="FiraCode Nerd Font Mono" panose="02000009000000000000" pitchFamily="49" charset="0"/>
              </a:rPr>
              <a:t> Customer(</a:t>
            </a:r>
            <a:r>
              <a:rPr lang="en-US" sz="1400" dirty="0" err="1">
                <a:latin typeface="FiraCode Nerd Font Mono" panose="02000009000000000000" pitchFamily="49" charset="0"/>
              </a:rPr>
              <a:t>CustomerDataService.Nested</a:t>
            </a:r>
            <a:r>
              <a:rPr lang="en-US" sz="1400" dirty="0">
                <a:latin typeface="FiraCode Nerd Font Mono" panose="02000009000000000000" pitchFamily="49" charset="0"/>
              </a:rPr>
              <a:t>... fields) </a:t>
            </a:r>
            <a:r>
              <a:rPr lang="en-US" sz="1400" b="1" dirty="0">
                <a:latin typeface="FiraCode Nerd Font Mono" panose="02000009000000000000" pitchFamily="49" charset="0"/>
              </a:rPr>
              <a:t>implements</a:t>
            </a:r>
            <a:r>
              <a:rPr lang="en-US" sz="1400" dirty="0">
                <a:latin typeface="FiraCode Nerd Font Mono" panose="02000009000000000000" pitchFamily="49" charset="0"/>
              </a:rPr>
              <a:t> Nested {}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</a:t>
            </a:r>
            <a:r>
              <a:rPr lang="en-US" sz="1400" b="1" dirty="0">
                <a:latin typeface="FiraCode Nerd Font Mono" panose="02000009000000000000" pitchFamily="49" charset="0"/>
              </a:rPr>
              <a:t>record</a:t>
            </a:r>
            <a:r>
              <a:rPr lang="en-US" sz="1400" dirty="0">
                <a:latin typeface="FiraCode Nerd Font Mono" panose="02000009000000000000" pitchFamily="49" charset="0"/>
              </a:rPr>
              <a:t> Items(</a:t>
            </a:r>
            <a:r>
              <a:rPr lang="en-US" sz="1400" dirty="0" err="1">
                <a:latin typeface="FiraCode Nerd Font Mono" panose="02000009000000000000" pitchFamily="49" charset="0"/>
              </a:rPr>
              <a:t>ItemDataService.Nested</a:t>
            </a:r>
            <a:r>
              <a:rPr lang="en-US" sz="1400" dirty="0">
                <a:latin typeface="FiraCode Nerd Font Mono" panose="02000009000000000000" pitchFamily="49" charset="0"/>
              </a:rPr>
              <a:t>... fields) </a:t>
            </a:r>
            <a:r>
              <a:rPr lang="en-US" sz="1400" b="1" dirty="0">
                <a:latin typeface="FiraCode Nerd Font Mono" panose="02000009000000000000" pitchFamily="49" charset="0"/>
              </a:rPr>
              <a:t>implements</a:t>
            </a:r>
            <a:r>
              <a:rPr lang="en-US" sz="1400" dirty="0">
                <a:latin typeface="FiraCode Nerd Font Mono" panose="02000009000000000000" pitchFamily="49" charset="0"/>
              </a:rPr>
              <a:t> Nested {}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</a:t>
            </a:r>
            <a:r>
              <a:rPr lang="en-US" sz="1400" b="1" dirty="0">
                <a:latin typeface="FiraCode Nerd Font Mono" panose="02000009000000000000" pitchFamily="49" charset="0"/>
              </a:rPr>
              <a:t>record</a:t>
            </a:r>
            <a:r>
              <a:rPr lang="en-US" sz="1400" dirty="0">
                <a:latin typeface="FiraCode Nerd Font Mono" panose="02000009000000000000" pitchFamily="49" charset="0"/>
              </a:rPr>
              <a:t> Summaries(</a:t>
            </a:r>
            <a:r>
              <a:rPr lang="en-US" sz="1400" dirty="0" err="1">
                <a:latin typeface="FiraCode Nerd Font Mono" panose="02000009000000000000" pitchFamily="49" charset="0"/>
              </a:rPr>
              <a:t>ItemSummaryDataService.Nested</a:t>
            </a:r>
            <a:r>
              <a:rPr lang="en-US" sz="1400" dirty="0">
                <a:latin typeface="FiraCode Nerd Font Mono" panose="02000009000000000000" pitchFamily="49" charset="0"/>
              </a:rPr>
              <a:t>... fields) </a:t>
            </a:r>
            <a:r>
              <a:rPr lang="en-US" sz="1400" b="1" dirty="0">
                <a:latin typeface="FiraCode Nerd Font Mono" panose="02000009000000000000" pitchFamily="49" charset="0"/>
              </a:rPr>
              <a:t>implements</a:t>
            </a:r>
            <a:r>
              <a:rPr lang="en-US" sz="1400" dirty="0">
                <a:latin typeface="FiraCode Nerd Font Mono" panose="02000009000000000000" pitchFamily="49" charset="0"/>
              </a:rPr>
              <a:t> Nested {}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</a:t>
            </a:r>
            <a:r>
              <a:rPr lang="en-US" sz="1400" b="1" dirty="0">
                <a:latin typeface="FiraCode Nerd Font Mono" panose="02000009000000000000" pitchFamily="49" charset="0"/>
              </a:rPr>
              <a:t>record</a:t>
            </a:r>
            <a:r>
              <a:rPr lang="en-US" sz="1400" dirty="0">
                <a:latin typeface="FiraCode Nerd Font Mono" panose="02000009000000000000" pitchFamily="49" charset="0"/>
              </a:rPr>
              <a:t> Securities() </a:t>
            </a:r>
            <a:r>
              <a:rPr lang="en-US" sz="1400" b="1" dirty="0">
                <a:latin typeface="FiraCode Nerd Font Mono" panose="02000009000000000000" pitchFamily="49" charset="0"/>
              </a:rPr>
              <a:t>implements</a:t>
            </a:r>
            <a:r>
              <a:rPr lang="en-US" sz="1400" dirty="0">
                <a:latin typeface="FiraCode Nerd Font Mono" panose="02000009000000000000" pitchFamily="49" charset="0"/>
              </a:rPr>
              <a:t> Nested {}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</a:t>
            </a:r>
            <a:r>
              <a:rPr lang="en-US" sz="1400" b="1" dirty="0">
                <a:latin typeface="FiraCode Nerd Font Mono" panose="02000009000000000000" pitchFamily="49" charset="0"/>
              </a:rPr>
              <a:t>record</a:t>
            </a:r>
            <a:r>
              <a:rPr lang="en-US" sz="1400" dirty="0">
                <a:latin typeface="FiraCode Nerd Font Mono" panose="02000009000000000000" pitchFamily="49" charset="0"/>
              </a:rPr>
              <a:t> Responses() </a:t>
            </a:r>
            <a:r>
              <a:rPr lang="en-US" sz="1400" b="1" dirty="0">
                <a:latin typeface="FiraCode Nerd Font Mono" panose="02000009000000000000" pitchFamily="49" charset="0"/>
              </a:rPr>
              <a:t>implements</a:t>
            </a:r>
            <a:r>
              <a:rPr lang="en-US" sz="1400" dirty="0">
                <a:latin typeface="FiraCode Nerd Font Mono" panose="02000009000000000000" pitchFamily="49" charset="0"/>
              </a:rPr>
              <a:t> Nested {}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}</a:t>
            </a:r>
          </a:p>
          <a:p>
            <a:endParaRPr lang="en-US" sz="1400" dirty="0">
              <a:latin typeface="FiraCode Nerd Font Mono" panose="02000009000000000000" pitchFamily="49" charset="0"/>
            </a:endParaRPr>
          </a:p>
          <a:p>
            <a:r>
              <a:rPr lang="en-US" sz="1400" dirty="0">
                <a:latin typeface="FiraCode Nerd Font Mono" panose="02000009000000000000" pitchFamily="49" charset="0"/>
              </a:rPr>
              <a:t>    Optional&lt;Quote&gt; </a:t>
            </a:r>
            <a:r>
              <a:rPr lang="en-US" sz="1400" dirty="0" err="1">
                <a:latin typeface="FiraCode Nerd Font Mono" panose="02000009000000000000" pitchFamily="49" charset="0"/>
              </a:rPr>
              <a:t>byId</a:t>
            </a:r>
            <a:r>
              <a:rPr lang="en-US" sz="1400" dirty="0">
                <a:latin typeface="FiraCode Nerd Font Mono" panose="02000009000000000000" pitchFamily="49" charset="0"/>
              </a:rPr>
              <a:t>(long id, Nested... fields);</a:t>
            </a:r>
          </a:p>
          <a:p>
            <a:endParaRPr lang="en-US" sz="1400" dirty="0">
              <a:latin typeface="FiraCode Nerd Font Mono" panose="02000009000000000000" pitchFamily="49" charset="0"/>
            </a:endParaRPr>
          </a:p>
          <a:p>
            <a:r>
              <a:rPr lang="en-US" sz="1400" dirty="0">
                <a:latin typeface="FiraCode Nerd Font Mono" panose="02000009000000000000" pitchFamily="49" charset="0"/>
              </a:rPr>
              <a:t>    Optional&lt;Quote&gt; </a:t>
            </a:r>
            <a:r>
              <a:rPr lang="en-US" sz="1400" dirty="0" err="1">
                <a:latin typeface="FiraCode Nerd Font Mono" panose="02000009000000000000" pitchFamily="49" charset="0"/>
              </a:rPr>
              <a:t>getQuoteByQuoteNumber</a:t>
            </a:r>
            <a:r>
              <a:rPr lang="en-US" sz="1400" dirty="0">
                <a:latin typeface="FiraCode Nerd Font Mono" panose="02000009000000000000" pitchFamily="49" charset="0"/>
              </a:rPr>
              <a:t>(Program program, long </a:t>
            </a:r>
            <a:r>
              <a:rPr lang="en-US" sz="1400" dirty="0" err="1">
                <a:latin typeface="FiraCode Nerd Font Mono" panose="02000009000000000000" pitchFamily="49" charset="0"/>
              </a:rPr>
              <a:t>quoteNumber</a:t>
            </a:r>
            <a:r>
              <a:rPr lang="en-US" sz="1400" dirty="0">
                <a:latin typeface="FiraCode Nerd Font Mono" panose="02000009000000000000" pitchFamily="49" charset="0"/>
              </a:rPr>
              <a:t>,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    Nested... fields);</a:t>
            </a:r>
          </a:p>
          <a:p>
            <a:endParaRPr lang="en-US" sz="1400" dirty="0">
              <a:latin typeface="FiraCode Nerd Font Mono" panose="02000009000000000000" pitchFamily="49" charset="0"/>
            </a:endParaRPr>
          </a:p>
          <a:p>
            <a:r>
              <a:rPr lang="en-US" sz="1400" dirty="0">
                <a:latin typeface="FiraCode Nerd Font Mono" panose="02000009000000000000" pitchFamily="49" charset="0"/>
              </a:rPr>
              <a:t>    List&lt;Quote&gt; </a:t>
            </a:r>
            <a:r>
              <a:rPr lang="en-US" sz="1400" dirty="0" err="1">
                <a:latin typeface="FiraCode Nerd Font Mono" panose="02000009000000000000" pitchFamily="49" charset="0"/>
              </a:rPr>
              <a:t>listQuotesByReferenceNumber</a:t>
            </a:r>
            <a:r>
              <a:rPr lang="en-US" sz="1400" dirty="0">
                <a:latin typeface="FiraCode Nerd Font Mono" panose="02000009000000000000" pitchFamily="49" charset="0"/>
              </a:rPr>
              <a:t>(Program program, String </a:t>
            </a:r>
            <a:r>
              <a:rPr lang="en-US" sz="1400" dirty="0" err="1">
                <a:latin typeface="FiraCode Nerd Font Mono" panose="02000009000000000000" pitchFamily="49" charset="0"/>
              </a:rPr>
              <a:t>referenceNumber</a:t>
            </a:r>
            <a:r>
              <a:rPr lang="en-US" sz="1400" dirty="0">
                <a:latin typeface="FiraCode Nerd Font Mono" panose="02000009000000000000" pitchFamily="49" charset="0"/>
              </a:rPr>
              <a:t>,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        Nested... fields);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2685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D7D0-27BA-D253-2BE7-81C4878A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Fetching Calls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8391A-4188-0EE1-101D-0308D76F06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57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FiraCode Nerd Font Mono" panose="02000009000000000000" pitchFamily="49" charset="0"/>
              </a:rPr>
              <a:t>var</a:t>
            </a:r>
            <a:r>
              <a:rPr lang="en-US" sz="1400" dirty="0">
                <a:latin typeface="FiraCode Nerd Font Mono" panose="02000009000000000000" pitchFamily="49" charset="0"/>
              </a:rPr>
              <a:t> quote = </a:t>
            </a:r>
            <a:r>
              <a:rPr lang="en-US" sz="1400" dirty="0" err="1">
                <a:latin typeface="FiraCode Nerd Font Mono" panose="02000009000000000000" pitchFamily="49" charset="0"/>
              </a:rPr>
              <a:t>quoteDataService.byId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 err="1">
                <a:latin typeface="FiraCode Nerd Font Mono" panose="02000009000000000000" pitchFamily="49" charset="0"/>
              </a:rPr>
              <a:t>quoteId</a:t>
            </a:r>
            <a:r>
              <a:rPr lang="en-US" sz="1400" dirty="0">
                <a:latin typeface="FiraCode Nerd Font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with(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quoteCustomer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customerContact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contactState</a:t>
            </a:r>
            <a:r>
              <a:rPr lang="en-US" sz="1400" dirty="0">
                <a:latin typeface="FiraCode Nerd Font Mono" panose="02000009000000000000" pitchFamily="49" charset="0"/>
              </a:rPr>
              <a:t>())),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quoteResponses</a:t>
            </a:r>
            <a:r>
              <a:rPr lang="en-US" sz="1400" dirty="0">
                <a:latin typeface="FiraCode Nerd Font Mono" panose="02000009000000000000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quoteItems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itemDetails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itemDetailResponses</a:t>
            </a:r>
            <a:r>
              <a:rPr lang="en-US" sz="1400" dirty="0">
                <a:latin typeface="FiraCode Nerd Font Mono" panose="02000009000000000000" pitchFamily="49" charset="0"/>
              </a:rPr>
              <a:t>()),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itemPromotionDetails</a:t>
            </a:r>
            <a:r>
              <a:rPr lang="en-US" sz="1400" dirty="0">
                <a:latin typeface="FiraCode Nerd Font Mono" panose="02000009000000000000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itemProcessedDetails</a:t>
            </a:r>
            <a:r>
              <a:rPr lang="en-US" sz="1400" dirty="0">
                <a:latin typeface="FiraCode Nerd Font Mono" panose="02000009000000000000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itemStatuses</a:t>
            </a:r>
            <a:r>
              <a:rPr lang="en-US" sz="1400" dirty="0">
                <a:latin typeface="FiraCode Nerd Font Mono" panose="02000009000000000000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).</a:t>
            </a:r>
            <a:r>
              <a:rPr lang="en-US" sz="1400" dirty="0" err="1">
                <a:latin typeface="FiraCode Nerd Font Mono" panose="02000009000000000000" pitchFamily="49" charset="0"/>
              </a:rPr>
              <a:t>orElse</a:t>
            </a:r>
            <a:r>
              <a:rPr lang="en-US" sz="1400" dirty="0">
                <a:latin typeface="FiraCode Nerd Font Mono" panose="02000009000000000000" pitchFamily="49" charset="0"/>
              </a:rPr>
              <a:t>(null);</a:t>
            </a:r>
          </a:p>
        </p:txBody>
      </p:sp>
    </p:spTree>
    <p:extLst>
      <p:ext uri="{BB962C8B-B14F-4D97-AF65-F5344CB8AC3E}">
        <p14:creationId xmlns:p14="http://schemas.microsoft.com/office/powerpoint/2010/main" val="148225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D7D0-27BA-D253-2BE7-81C4878A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Fetching Calls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8391A-4188-0EE1-101D-0308D76F06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57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FiraCode Nerd Font Mono" panose="02000009000000000000" pitchFamily="49" charset="0"/>
              </a:rPr>
              <a:t>private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static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final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dirty="0" err="1">
                <a:latin typeface="FiraCode Nerd Font Mono" panose="02000009000000000000" pitchFamily="49" charset="0"/>
              </a:rPr>
              <a:t>QuoteDataService.Nested</a:t>
            </a:r>
            <a:r>
              <a:rPr lang="en-US" sz="1400" dirty="0">
                <a:latin typeface="FiraCode Nerd Font Mono" panose="02000009000000000000" pitchFamily="49" charset="0"/>
              </a:rPr>
              <a:t>[] QUOTE_DETAILS_FOR_CREATE = with(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quoteCustomer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customerContact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contactState</a:t>
            </a:r>
            <a:r>
              <a:rPr lang="en-US" sz="1400" dirty="0">
                <a:latin typeface="FiraCode Nerd Font Mono" panose="02000009000000000000" pitchFamily="49" charset="0"/>
              </a:rPr>
              <a:t>())),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quoteResponses</a:t>
            </a:r>
            <a:r>
              <a:rPr lang="en-US" sz="1400" dirty="0">
                <a:latin typeface="FiraCode Nerd Font Mono" panose="02000009000000000000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quoteItems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itemDetails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itemDetailResponses</a:t>
            </a:r>
            <a:r>
              <a:rPr lang="en-US" sz="1400" dirty="0">
                <a:latin typeface="FiraCode Nerd Font Mono" panose="02000009000000000000" pitchFamily="49" charset="0"/>
              </a:rPr>
              <a:t>()),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itemPromotionDetails</a:t>
            </a:r>
            <a:r>
              <a:rPr lang="en-US" sz="1400" dirty="0">
                <a:latin typeface="FiraCode Nerd Font Mono" panose="02000009000000000000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itemProcessedDetails</a:t>
            </a:r>
            <a:r>
              <a:rPr lang="en-US" sz="1400" dirty="0">
                <a:latin typeface="FiraCode Nerd Font Mono" panose="02000009000000000000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>
                <a:latin typeface="FiraCode Nerd Font Mono" panose="02000009000000000000" pitchFamily="49" charset="0"/>
              </a:rPr>
              <a:t>                </a:t>
            </a:r>
            <a:r>
              <a:rPr lang="en-US" sz="1400" dirty="0" err="1">
                <a:latin typeface="FiraCode Nerd Font Mono" panose="02000009000000000000" pitchFamily="49" charset="0"/>
              </a:rPr>
              <a:t>itemStatuses</a:t>
            </a:r>
            <a:r>
              <a:rPr lang="en-US" sz="1400" dirty="0">
                <a:latin typeface="FiraCode Nerd Font Mono" panose="02000009000000000000" pitchFamily="49" charset="0"/>
              </a:rPr>
              <a:t>()));</a:t>
            </a:r>
          </a:p>
          <a:p>
            <a:pPr marL="0" indent="0">
              <a:buNone/>
            </a:pPr>
            <a:endParaRPr lang="en-US" sz="1400" dirty="0">
              <a:latin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FiraCode Nerd Font Mono" panose="02000009000000000000" pitchFamily="49" charset="0"/>
              </a:rPr>
              <a:t>var</a:t>
            </a:r>
            <a:r>
              <a:rPr lang="en-US" sz="1400" dirty="0">
                <a:latin typeface="FiraCode Nerd Font Mono" panose="02000009000000000000" pitchFamily="49" charset="0"/>
              </a:rPr>
              <a:t> quote = </a:t>
            </a:r>
            <a:r>
              <a:rPr lang="en-US" sz="1400" dirty="0" err="1">
                <a:latin typeface="FiraCode Nerd Font Mono" panose="02000009000000000000" pitchFamily="49" charset="0"/>
              </a:rPr>
              <a:t>quoteDataService.byId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 err="1">
                <a:latin typeface="FiraCode Nerd Font Mono" panose="02000009000000000000" pitchFamily="49" charset="0"/>
              </a:rPr>
              <a:t>quoteId</a:t>
            </a:r>
            <a:r>
              <a:rPr lang="en-US" sz="1400" dirty="0">
                <a:latin typeface="FiraCode Nerd Font Mono" panose="02000009000000000000" pitchFamily="49" charset="0"/>
              </a:rPr>
              <a:t>, QUOTE_DETAILS_FOR_CREATE).</a:t>
            </a:r>
            <a:r>
              <a:rPr lang="en-US" sz="1400" dirty="0" err="1">
                <a:latin typeface="FiraCode Nerd Font Mono" panose="02000009000000000000" pitchFamily="49" charset="0"/>
              </a:rPr>
              <a:t>orElse</a:t>
            </a:r>
            <a:r>
              <a:rPr lang="en-US" sz="1400" dirty="0">
                <a:latin typeface="FiraCode Nerd Font Mono" panose="02000009000000000000" pitchFamily="49" charset="0"/>
              </a:rPr>
              <a:t>(null);</a:t>
            </a:r>
          </a:p>
        </p:txBody>
      </p:sp>
    </p:spTree>
    <p:extLst>
      <p:ext uri="{BB962C8B-B14F-4D97-AF65-F5344CB8AC3E}">
        <p14:creationId xmlns:p14="http://schemas.microsoft.com/office/powerpoint/2010/main" val="100899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57E9-07FA-E010-427B-C376A92A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A06BA-2BB0-9319-369F-77DA2FEB7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5CB8-BEB7-E63D-1B93-0107BC7A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CC68-A774-F0DC-0F16-8EA27126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Hibernate/JPA Problems</a:t>
            </a:r>
          </a:p>
          <a:p>
            <a:r>
              <a:rPr lang="en-US" dirty="0"/>
              <a:t>Alternatives</a:t>
            </a:r>
          </a:p>
          <a:p>
            <a:r>
              <a:rPr lang="en-US" dirty="0"/>
              <a:t>Entities as BL objects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5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1E02-F5DC-A3C7-5F98-5B420D93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6EEC-87B9-CC74-7D48-14D4659F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spring-data-</a:t>
            </a:r>
            <a:r>
              <a:rPr lang="en-US" dirty="0" err="1"/>
              <a:t>jdbc</a:t>
            </a:r>
            <a:r>
              <a:rPr lang="en-US" dirty="0"/>
              <a:t> to get more control over DB calls</a:t>
            </a:r>
          </a:p>
          <a:p>
            <a:r>
              <a:rPr lang="en-US" dirty="0"/>
              <a:t>Use </a:t>
            </a:r>
            <a:r>
              <a:rPr lang="en-US" dirty="0" err="1"/>
              <a:t>Querydsl</a:t>
            </a:r>
            <a:r>
              <a:rPr lang="en-US" dirty="0"/>
              <a:t> to make repositories’ queries composable</a:t>
            </a:r>
          </a:p>
          <a:p>
            <a:r>
              <a:rPr lang="en-US" dirty="0"/>
              <a:t>Use separate persistence and domain entities</a:t>
            </a:r>
          </a:p>
          <a:p>
            <a:r>
              <a:rPr lang="en-US" dirty="0"/>
              <a:t>Use </a:t>
            </a:r>
            <a:r>
              <a:rPr lang="en-US" dirty="0" err="1"/>
              <a:t>DataServices</a:t>
            </a:r>
            <a:r>
              <a:rPr lang="en-US" dirty="0"/>
              <a:t> as a separate layer between persistency and domain logic</a:t>
            </a:r>
          </a:p>
          <a:p>
            <a:r>
              <a:rPr lang="en-US" dirty="0"/>
              <a:t>Use Nested to allow type-safe client-side fetching declaration</a:t>
            </a:r>
          </a:p>
        </p:txBody>
      </p:sp>
    </p:spTree>
    <p:extLst>
      <p:ext uri="{BB962C8B-B14F-4D97-AF65-F5344CB8AC3E}">
        <p14:creationId xmlns:p14="http://schemas.microsoft.com/office/powerpoint/2010/main" val="1348754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D00A-760B-5739-4581-3CD657D0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B838C-687F-F3D6-2611-61AA2C34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master entities</a:t>
            </a:r>
          </a:p>
          <a:p>
            <a:r>
              <a:rPr lang="en-US" dirty="0"/>
              <a:t>Collect ids</a:t>
            </a:r>
          </a:p>
          <a:p>
            <a:r>
              <a:rPr lang="en-US" dirty="0"/>
              <a:t>Load detailed entities recursively based on the </a:t>
            </a:r>
            <a:r>
              <a:rPr lang="en-US" i="1" dirty="0"/>
              <a:t>nested</a:t>
            </a:r>
            <a:r>
              <a:rPr lang="en-US" dirty="0"/>
              <a:t> descriptors provided with master ids collected on the previous step</a:t>
            </a:r>
          </a:p>
        </p:txBody>
      </p:sp>
    </p:spTree>
    <p:extLst>
      <p:ext uri="{BB962C8B-B14F-4D97-AF65-F5344CB8AC3E}">
        <p14:creationId xmlns:p14="http://schemas.microsoft.com/office/powerpoint/2010/main" val="401390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CC24-3F32-42E7-5F4F-B4846818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to Implement a </a:t>
            </a:r>
            <a:r>
              <a:rPr lang="en-US" dirty="0" err="1"/>
              <a:t>DataService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9106-197B-AE71-3814-008866A2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DataService</a:t>
            </a:r>
            <a:r>
              <a:rPr lang="en-US" dirty="0"/>
              <a:t> interface should operate only on domain objects</a:t>
            </a:r>
          </a:p>
          <a:p>
            <a:r>
              <a:rPr lang="en-US" dirty="0" err="1"/>
              <a:t>DataService</a:t>
            </a:r>
            <a:r>
              <a:rPr lang="en-US" dirty="0"/>
              <a:t> can address other </a:t>
            </a:r>
            <a:r>
              <a:rPr lang="en-US" dirty="0" err="1"/>
              <a:t>DataServices</a:t>
            </a:r>
            <a:endParaRPr lang="en-US" dirty="0"/>
          </a:p>
          <a:p>
            <a:r>
              <a:rPr lang="en-US" dirty="0" err="1"/>
              <a:t>DataService</a:t>
            </a:r>
            <a:r>
              <a:rPr lang="en-US" dirty="0"/>
              <a:t> can address only the corresponding repository</a:t>
            </a:r>
          </a:p>
          <a:p>
            <a:r>
              <a:rPr lang="en-US" dirty="0"/>
              <a:t>Means that </a:t>
            </a:r>
            <a:r>
              <a:rPr lang="en-US" dirty="0" err="1"/>
              <a:t>DataService</a:t>
            </a:r>
            <a:r>
              <a:rPr lang="en-US" dirty="0"/>
              <a:t> can operate only on a corresponding persistence entity</a:t>
            </a:r>
          </a:p>
          <a:p>
            <a:r>
              <a:rPr lang="en-US" dirty="0"/>
              <a:t>Follow the implementation of existing </a:t>
            </a:r>
            <a:r>
              <a:rPr lang="en-US" dirty="0" err="1"/>
              <a:t>DataServices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4114-405B-920A-FF89-BE9FB4B1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37C5-CB66-4AAA-B909-ED9AD951E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7D-E38C-E35C-9CE9-392A29DE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Hibernate?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13553-5D69-87A7-0284-83953B03A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1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A725-A330-552E-6AA7-85D97ECC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Hibernate/JPA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C857-B934-8B19-0E44-1700F715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Eager Fetching</a:t>
            </a:r>
          </a:p>
          <a:p>
            <a:pPr lvl="1"/>
            <a:r>
              <a:rPr lang="en-US" dirty="0"/>
              <a:t>Consumption of CPU/Memory/Bandwidth</a:t>
            </a:r>
          </a:p>
          <a:p>
            <a:pPr lvl="1"/>
            <a:r>
              <a:rPr lang="en-US" dirty="0"/>
              <a:t>Hard-coded strategy on the Entity level</a:t>
            </a:r>
          </a:p>
          <a:p>
            <a:r>
              <a:rPr lang="en-US" dirty="0"/>
              <a:t>Lazy Fetching</a:t>
            </a:r>
            <a:endParaRPr lang="uk-UA" dirty="0"/>
          </a:p>
          <a:p>
            <a:pPr lvl="1"/>
            <a:r>
              <a:rPr lang="en-US" dirty="0" err="1"/>
              <a:t>LazyLoadingException</a:t>
            </a:r>
            <a:endParaRPr lang="en-US" dirty="0"/>
          </a:p>
          <a:p>
            <a:pPr lvl="1"/>
            <a:r>
              <a:rPr lang="en-US" dirty="0"/>
              <a:t>N+1 problem</a:t>
            </a:r>
          </a:p>
          <a:p>
            <a:r>
              <a:rPr lang="en-US" dirty="0"/>
              <a:t>JPA Query methods not composable</a:t>
            </a:r>
          </a:p>
          <a:p>
            <a:r>
              <a:rPr lang="en-US" dirty="0"/>
              <a:t>Implicit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AE73-BD6F-CC7C-B548-9B3D791E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Solution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71A6-BE48-5BD5-1CE0-30A75A1BF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Lazy Fetching for to-many </a:t>
            </a:r>
            <a:r>
              <a:rPr lang="en-US" dirty="0" err="1"/>
              <a:t>relationaships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EntityGraphs</a:t>
            </a:r>
            <a:r>
              <a:rPr lang="en-US" dirty="0"/>
              <a:t> to define what to 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02F7F-1C94-3E1A-3201-122500B6E6BA}"/>
              </a:ext>
            </a:extLst>
          </p:cNvPr>
          <p:cNvSpPr txBox="1"/>
          <p:nvPr/>
        </p:nvSpPr>
        <p:spPr>
          <a:xfrm>
            <a:off x="838199" y="3083859"/>
            <a:ext cx="10515599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Code Nerd Font Mono" panose="02000009000000000000" pitchFamily="49" charset="0"/>
              </a:rPr>
              <a:t>@Table(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fs_invoice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</a:t>
            </a:r>
            <a:r>
              <a:rPr lang="en-US" sz="1400" dirty="0">
                <a:latin typeface="FiraCode Nerd Font Mono" panose="02000009000000000000" pitchFamily="49" charset="0"/>
              </a:rPr>
              <a:t>)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@</a:t>
            </a:r>
            <a:r>
              <a:rPr lang="en-US" sz="1400" dirty="0" err="1">
                <a:latin typeface="FiraCode Nerd Font Mono" panose="02000009000000000000" pitchFamily="49" charset="0"/>
              </a:rPr>
              <a:t>NamedEntityGraph</a:t>
            </a:r>
            <a:r>
              <a:rPr lang="en-US" sz="1400" dirty="0">
                <a:latin typeface="FiraCode Nerd Font Mono" panose="02000009000000000000" pitchFamily="49" charset="0"/>
              </a:rPr>
              <a:t>(name =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invoice_with_items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</a:t>
            </a:r>
            <a:r>
              <a:rPr lang="en-US" sz="1400" dirty="0">
                <a:latin typeface="FiraCode Nerd Font Mono" panose="02000009000000000000" pitchFamily="49" charset="0"/>
              </a:rPr>
              <a:t>, </a:t>
            </a:r>
            <a:r>
              <a:rPr lang="en-US" sz="1400" dirty="0" err="1">
                <a:latin typeface="FiraCode Nerd Font Mono" panose="02000009000000000000" pitchFamily="49" charset="0"/>
              </a:rPr>
              <a:t>attributeNodes</a:t>
            </a:r>
            <a:r>
              <a:rPr lang="en-US" sz="1400" dirty="0">
                <a:latin typeface="FiraCode Nerd Font Mono" panose="02000009000000000000" pitchFamily="49" charset="0"/>
              </a:rPr>
              <a:t> = @</a:t>
            </a:r>
            <a:r>
              <a:rPr lang="en-US" sz="1400" dirty="0" err="1">
                <a:latin typeface="FiraCode Nerd Font Mono" panose="02000009000000000000" pitchFamily="49" charset="0"/>
              </a:rPr>
              <a:t>NamedAttributeNode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"items"</a:t>
            </a:r>
            <a:r>
              <a:rPr lang="en-US" sz="1400" dirty="0">
                <a:latin typeface="FiraCode Nerd Font Mono" panose="02000009000000000000" pitchFamily="49" charset="0"/>
              </a:rPr>
              <a:t>))</a:t>
            </a:r>
          </a:p>
          <a:p>
            <a:r>
              <a:rPr lang="en-US" sz="1400" b="1" dirty="0">
                <a:latin typeface="FiraCode Nerd Font Mono" panose="02000009000000000000" pitchFamily="49" charset="0"/>
              </a:rPr>
              <a:t>public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class</a:t>
            </a:r>
            <a:r>
              <a:rPr lang="en-US" sz="1400" dirty="0">
                <a:latin typeface="FiraCode Nerd Font Mono" panose="02000009000000000000" pitchFamily="49" charset="0"/>
              </a:rPr>
              <a:t> Invoice {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</a:t>
            </a:r>
            <a:r>
              <a:rPr lang="en-US" sz="1400" b="1" dirty="0">
                <a:latin typeface="FiraCode Nerd Font Mono" panose="02000009000000000000" pitchFamily="49" charset="0"/>
              </a:rPr>
              <a:t>private</a:t>
            </a:r>
            <a:r>
              <a:rPr lang="en-US" sz="1400" dirty="0">
                <a:latin typeface="FiraCode Nerd Font Mono" panose="02000009000000000000" pitchFamily="49" charset="0"/>
              </a:rPr>
              <a:t> List&lt;Item&gt; items;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...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}</a:t>
            </a:r>
          </a:p>
          <a:p>
            <a:endParaRPr lang="en-US" sz="1400" dirty="0">
              <a:latin typeface="FiraCode Nerd Font Mono" panose="02000009000000000000" pitchFamily="49" charset="0"/>
            </a:endParaRPr>
          </a:p>
          <a:p>
            <a:r>
              <a:rPr lang="en-US" sz="1400" dirty="0">
                <a:latin typeface="FiraCode Nerd Font Mono" panose="02000009000000000000" pitchFamily="49" charset="0"/>
              </a:rPr>
              <a:t>@Repository</a:t>
            </a:r>
          </a:p>
          <a:p>
            <a:r>
              <a:rPr lang="en-US" sz="1400" b="1" dirty="0">
                <a:latin typeface="FiraCode Nerd Font Mono" panose="02000009000000000000" pitchFamily="49" charset="0"/>
              </a:rPr>
              <a:t>public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interface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dirty="0" err="1">
                <a:latin typeface="FiraCode Nerd Font Mono" panose="02000009000000000000" pitchFamily="49" charset="0"/>
              </a:rPr>
              <a:t>InvoiceRepository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extends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dirty="0" err="1">
                <a:latin typeface="FiraCode Nerd Font Mono" panose="02000009000000000000" pitchFamily="49" charset="0"/>
              </a:rPr>
              <a:t>JpaRepository</a:t>
            </a:r>
            <a:r>
              <a:rPr lang="en-US" sz="1400" dirty="0">
                <a:latin typeface="FiraCode Nerd Font Mono" panose="02000009000000000000" pitchFamily="49" charset="0"/>
              </a:rPr>
              <a:t>&lt;Invoice, Long&gt; {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@</a:t>
            </a:r>
            <a:r>
              <a:rPr lang="en-US" sz="1400" dirty="0" err="1">
                <a:latin typeface="FiraCode Nerd Font Mono" panose="02000009000000000000" pitchFamily="49" charset="0"/>
              </a:rPr>
              <a:t>EntityGraph</a:t>
            </a:r>
            <a:r>
              <a:rPr lang="en-US" sz="1400" dirty="0">
                <a:latin typeface="FiraCode Nerd Font Mono" panose="02000009000000000000" pitchFamily="49" charset="0"/>
              </a:rPr>
              <a:t>(type = </a:t>
            </a:r>
            <a:r>
              <a:rPr lang="en-US" sz="1400" dirty="0" err="1">
                <a:latin typeface="FiraCode Nerd Font Mono" panose="02000009000000000000" pitchFamily="49" charset="0"/>
              </a:rPr>
              <a:t>EntityGraph.EntityGraphType.</a:t>
            </a:r>
            <a:r>
              <a:rPr lang="en-US" sz="1400" i="1" dirty="0" err="1">
                <a:latin typeface="FiraCode Nerd Font Mono" panose="02000009000000000000" pitchFamily="49" charset="0"/>
              </a:rPr>
              <a:t>FETCH</a:t>
            </a:r>
            <a:r>
              <a:rPr lang="en-US" sz="1400" dirty="0">
                <a:latin typeface="FiraCode Nerd Font Mono" panose="02000009000000000000" pitchFamily="49" charset="0"/>
              </a:rPr>
              <a:t>, value =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invoice_with_items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</a:t>
            </a:r>
            <a:r>
              <a:rPr lang="en-US" sz="1400" dirty="0">
                <a:latin typeface="FiraCode Nerd Font Mono" panose="02000009000000000000" pitchFamily="49" charset="0"/>
              </a:rPr>
              <a:t>)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Optional&lt;Invoice&gt; </a:t>
            </a:r>
            <a:r>
              <a:rPr lang="en-US" sz="1400" dirty="0" err="1">
                <a:latin typeface="FiraCode Nerd Font Mono" panose="02000009000000000000" pitchFamily="49" charset="0"/>
              </a:rPr>
              <a:t>findByQuoteNumber</a:t>
            </a:r>
            <a:r>
              <a:rPr lang="en-US" sz="1400" dirty="0">
                <a:latin typeface="FiraCode Nerd Font Mono" panose="02000009000000000000" pitchFamily="49" charset="0"/>
              </a:rPr>
              <a:t>(String </a:t>
            </a:r>
            <a:r>
              <a:rPr lang="en-US" sz="1400" dirty="0" err="1">
                <a:latin typeface="FiraCode Nerd Font Mono" panose="02000009000000000000" pitchFamily="49" charset="0"/>
              </a:rPr>
              <a:t>quoteNumber</a:t>
            </a:r>
            <a:r>
              <a:rPr lang="en-US" sz="1400" dirty="0">
                <a:latin typeface="FiraCode Nerd Font Mono" panose="02000009000000000000" pitchFamily="49" charset="0"/>
              </a:rPr>
              <a:t>);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...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41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AA7B-2806-D8BA-7E29-54D0CBD6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Solution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EF59-9E0C-C12A-2976-2CC94E17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Lazy Fetching for to-many </a:t>
            </a:r>
            <a:r>
              <a:rPr lang="en-US" dirty="0" err="1"/>
              <a:t>relationaships</a:t>
            </a:r>
            <a:endParaRPr lang="en-US" dirty="0"/>
          </a:p>
          <a:p>
            <a:r>
              <a:rPr lang="en-US" dirty="0"/>
              <a:t>Use Criteria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91BD1-6934-B34F-21C4-A44A853D2082}"/>
              </a:ext>
            </a:extLst>
          </p:cNvPr>
          <p:cNvSpPr txBox="1"/>
          <p:nvPr/>
        </p:nvSpPr>
        <p:spPr>
          <a:xfrm>
            <a:off x="838199" y="3083859"/>
            <a:ext cx="1051559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FiraCode Nerd Font Mono" panose="02000009000000000000" pitchFamily="49" charset="0"/>
              </a:rPr>
              <a:t>Session.createCriteria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 err="1">
                <a:latin typeface="FiraCode Nerd Font Mono" panose="02000009000000000000" pitchFamily="49" charset="0"/>
              </a:rPr>
              <a:t>Invoice.</a:t>
            </a:r>
            <a:r>
              <a:rPr lang="en-US" sz="1400" b="1" dirty="0" err="1">
                <a:latin typeface="FiraCode Nerd Font Mono" panose="02000009000000000000" pitchFamily="49" charset="0"/>
              </a:rPr>
              <a:t>class</a:t>
            </a:r>
            <a:r>
              <a:rPr lang="en-US" sz="1400" dirty="0">
                <a:latin typeface="FiraCode Nerd Font Mono" panose="02000009000000000000" pitchFamily="49" charset="0"/>
              </a:rPr>
              <a:t>)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.add(</a:t>
            </a:r>
            <a:r>
              <a:rPr lang="en-US" sz="1400" dirty="0" err="1">
                <a:latin typeface="FiraCode Nerd Font Mono" panose="02000009000000000000" pitchFamily="49" charset="0"/>
              </a:rPr>
              <a:t>Restrictions.eq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quoteNumber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</a:t>
            </a:r>
            <a:r>
              <a:rPr lang="en-US" sz="1400" dirty="0">
                <a:latin typeface="FiraCode Nerd Font Mono" panose="02000009000000000000" pitchFamily="49" charset="0"/>
              </a:rPr>
              <a:t>, </a:t>
            </a:r>
            <a:r>
              <a:rPr lang="en-US" sz="1400" dirty="0" err="1">
                <a:latin typeface="FiraCode Nerd Font Mono" panose="02000009000000000000" pitchFamily="49" charset="0"/>
              </a:rPr>
              <a:t>quoteNumber</a:t>
            </a:r>
            <a:r>
              <a:rPr lang="en-US" sz="1400" dirty="0">
                <a:latin typeface="FiraCode Nerd Font Mono" panose="02000009000000000000" pitchFamily="49" charset="0"/>
              </a:rPr>
              <a:t>)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.</a:t>
            </a:r>
            <a:r>
              <a:rPr lang="en-US" sz="1400" dirty="0" err="1">
                <a:latin typeface="FiraCode Nerd Font Mono" panose="02000009000000000000" pitchFamily="49" charset="0"/>
              </a:rPr>
              <a:t>setFetchMode</a:t>
            </a:r>
            <a:r>
              <a:rPr lang="en-US" sz="1400" dirty="0">
                <a:latin typeface="FiraCode Nerd Font Mono" panose="02000009000000000000" pitchFamily="49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iraCode Nerd Font Mono" panose="02000009000000000000" pitchFamily="49" charset="0"/>
              </a:rPr>
              <a:t>"items"</a:t>
            </a:r>
            <a:r>
              <a:rPr lang="en-US" sz="1400" dirty="0">
                <a:latin typeface="FiraCode Nerd Font Mono" panose="02000009000000000000" pitchFamily="49" charset="0"/>
              </a:rPr>
              <a:t>, </a:t>
            </a:r>
            <a:r>
              <a:rPr lang="en-US" sz="1400" dirty="0" err="1">
                <a:latin typeface="FiraCode Nerd Font Mono" panose="02000009000000000000" pitchFamily="49" charset="0"/>
              </a:rPr>
              <a:t>FetchMode.</a:t>
            </a:r>
            <a:r>
              <a:rPr lang="en-US" sz="1400" i="1" dirty="0" err="1">
                <a:latin typeface="FiraCode Nerd Font Mono" panose="02000009000000000000" pitchFamily="49" charset="0"/>
              </a:rPr>
              <a:t>JOIN</a:t>
            </a:r>
            <a:r>
              <a:rPr lang="en-US" sz="1400" dirty="0">
                <a:latin typeface="FiraCode Nerd Font Mono" panose="02000009000000000000" pitchFamily="49" charset="0"/>
              </a:rPr>
              <a:t>)</a:t>
            </a:r>
          </a:p>
          <a:p>
            <a:r>
              <a:rPr lang="en-US" sz="1400" dirty="0">
                <a:latin typeface="FiraCode Nerd Font Mono" panose="02000009000000000000" pitchFamily="49" charset="0"/>
              </a:rPr>
              <a:t>    .</a:t>
            </a:r>
            <a:r>
              <a:rPr lang="en-US" sz="1400" dirty="0" err="1">
                <a:latin typeface="FiraCode Nerd Font Mono" panose="02000009000000000000" pitchFamily="49" charset="0"/>
              </a:rPr>
              <a:t>uniqueResult</a:t>
            </a:r>
            <a:r>
              <a:rPr lang="en-US" sz="1400" dirty="0">
                <a:latin typeface="FiraCode Nerd Font Mono" panose="02000009000000000000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4208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3BB5-B061-B5AB-5DF4-60616147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Solution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AD4B-CE30-9DE8-A6C0-D389751F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Lazy Fetching for to-many </a:t>
            </a:r>
            <a:r>
              <a:rPr lang="en-US" dirty="0" err="1"/>
              <a:t>relationaships</a:t>
            </a:r>
            <a:endParaRPr lang="en-US" dirty="0"/>
          </a:p>
          <a:p>
            <a:r>
              <a:rPr lang="en-US" dirty="0"/>
              <a:t>Use HQL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8AAD5-9302-9780-4F51-22AF14415191}"/>
              </a:ext>
            </a:extLst>
          </p:cNvPr>
          <p:cNvSpPr txBox="1"/>
          <p:nvPr/>
        </p:nvSpPr>
        <p:spPr>
          <a:xfrm>
            <a:off x="838199" y="3083859"/>
            <a:ext cx="1051559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FiraCode Nerd Font Mono" panose="02000009000000000000" pitchFamily="49" charset="0"/>
              </a:rPr>
              <a:t>from</a:t>
            </a:r>
            <a:r>
              <a:rPr lang="en-US" sz="1400" dirty="0">
                <a:latin typeface="FiraCode Nerd Font Mono" panose="02000009000000000000" pitchFamily="49" charset="0"/>
              </a:rPr>
              <a:t> Invoice invoice</a:t>
            </a:r>
          </a:p>
          <a:p>
            <a:r>
              <a:rPr lang="en-US" sz="1400" b="1" dirty="0">
                <a:latin typeface="FiraCode Nerd Font Mono" panose="02000009000000000000" pitchFamily="49" charset="0"/>
              </a:rPr>
              <a:t>join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b="1" dirty="0">
                <a:latin typeface="FiraCode Nerd Font Mono" panose="02000009000000000000" pitchFamily="49" charset="0"/>
              </a:rPr>
              <a:t>fetch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dirty="0" err="1">
                <a:latin typeface="FiraCode Nerd Font Mono" panose="02000009000000000000" pitchFamily="49" charset="0"/>
              </a:rPr>
              <a:t>invoice.items</a:t>
            </a:r>
            <a:endParaRPr lang="en-US" sz="1400" dirty="0">
              <a:latin typeface="FiraCode Nerd Font Mono" panose="02000009000000000000" pitchFamily="49" charset="0"/>
            </a:endParaRPr>
          </a:p>
          <a:p>
            <a:r>
              <a:rPr lang="en-US" sz="1400" b="1" dirty="0">
                <a:latin typeface="FiraCode Nerd Font Mono" panose="02000009000000000000" pitchFamily="49" charset="0"/>
              </a:rPr>
              <a:t>where</a:t>
            </a:r>
            <a:r>
              <a:rPr lang="en-US" sz="1400" dirty="0">
                <a:latin typeface="FiraCode Nerd Font Mono" panose="02000009000000000000" pitchFamily="49" charset="0"/>
              </a:rPr>
              <a:t> </a:t>
            </a:r>
            <a:r>
              <a:rPr lang="en-US" sz="1400" dirty="0" err="1">
                <a:latin typeface="FiraCode Nerd Font Mono" panose="02000009000000000000" pitchFamily="49" charset="0"/>
              </a:rPr>
              <a:t>invoice.quoteNumber</a:t>
            </a:r>
            <a:r>
              <a:rPr lang="en-US" sz="1400" dirty="0">
                <a:latin typeface="FiraCode Nerd Font Mono" panose="02000009000000000000" pitchFamily="49" charset="0"/>
              </a:rPr>
              <a:t> = :</a:t>
            </a:r>
            <a:r>
              <a:rPr lang="en-US" sz="1400" dirty="0" err="1">
                <a:latin typeface="FiraCode Nerd Font Mono" panose="02000009000000000000" pitchFamily="49" charset="0"/>
              </a:rPr>
              <a:t>quoteNumber</a:t>
            </a:r>
            <a:endParaRPr lang="en-US" sz="1400" dirty="0">
              <a:latin typeface="FiraCode Nerd Font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8F4D-567C-E5ED-649D-008D691D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Persistence/Business Logic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A932-3454-B7F4-7192-6A6F0D735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5177-D84E-1F33-CDB0-74F60719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as Business Logic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8C68-7364-778F-956A-6656EBF4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types shared between repositories and services</a:t>
            </a:r>
          </a:p>
          <a:p>
            <a:r>
              <a:rPr lang="en-US" dirty="0"/>
              <a:t>Hard to hide the DAL details from BLL</a:t>
            </a:r>
          </a:p>
          <a:p>
            <a:r>
              <a:rPr lang="en-US" dirty="0"/>
              <a:t>Hard to change the database structure without touching BLL</a:t>
            </a:r>
          </a:p>
          <a:p>
            <a:r>
              <a:rPr lang="en-US" dirty="0"/>
              <a:t>Too much responsibility for persistence entities:</a:t>
            </a:r>
          </a:p>
          <a:p>
            <a:pPr lvl="1"/>
            <a:r>
              <a:rPr lang="en-US" dirty="0"/>
              <a:t>Persistence organization</a:t>
            </a:r>
          </a:p>
          <a:p>
            <a:pPr lvl="1"/>
            <a:r>
              <a:rPr lang="en-US" dirty="0"/>
              <a:t>Domain activities</a:t>
            </a:r>
          </a:p>
        </p:txBody>
      </p:sp>
    </p:spTree>
    <p:extLst>
      <p:ext uri="{BB962C8B-B14F-4D97-AF65-F5344CB8AC3E}">
        <p14:creationId xmlns:p14="http://schemas.microsoft.com/office/powerpoint/2010/main" val="41284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926</Words>
  <Application>Microsoft Macintosh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FiraCode Nerd Font Mono</vt:lpstr>
      <vt:lpstr>Office Theme</vt:lpstr>
      <vt:lpstr>Persistence Design</vt:lpstr>
      <vt:lpstr>Agenda</vt:lpstr>
      <vt:lpstr>What’s wrong with Hibernate?</vt:lpstr>
      <vt:lpstr>Hibernate/JPA Problems</vt:lpstr>
      <vt:lpstr>Hibernate Solution #1</vt:lpstr>
      <vt:lpstr>Hibernate Solution #2</vt:lpstr>
      <vt:lpstr>Hibernate Solution #3</vt:lpstr>
      <vt:lpstr>Persistence/Business Logic Entities</vt:lpstr>
      <vt:lpstr>Entities as Business Logic Objects</vt:lpstr>
      <vt:lpstr>DAL/BL Separation</vt:lpstr>
      <vt:lpstr>Overcoming Hibernate Issues</vt:lpstr>
      <vt:lpstr>Hibernate Solutions Review</vt:lpstr>
      <vt:lpstr>Hibernate: Implicit Activities</vt:lpstr>
      <vt:lpstr>Hibernate: Composability</vt:lpstr>
      <vt:lpstr>Client-side Fetching Declaration </vt:lpstr>
      <vt:lpstr>Client-side Fetching Declaration</vt:lpstr>
      <vt:lpstr>Client-side Fetching Calls</vt:lpstr>
      <vt:lpstr>Client-side Fetching Calls</vt:lpstr>
      <vt:lpstr>Current Implementation</vt:lpstr>
      <vt:lpstr>Implementation</vt:lpstr>
      <vt:lpstr>Implementation: Details</vt:lpstr>
      <vt:lpstr>Best Practices to Implement a DataService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 Design</dc:title>
  <dc:creator>Dmitry Antonyuk</dc:creator>
  <cp:lastModifiedBy>Dmitry Antonyuk</cp:lastModifiedBy>
  <cp:revision>3</cp:revision>
  <dcterms:created xsi:type="dcterms:W3CDTF">2022-11-01T18:56:17Z</dcterms:created>
  <dcterms:modified xsi:type="dcterms:W3CDTF">2023-06-01T12:23:13Z</dcterms:modified>
</cp:coreProperties>
</file>