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55"/>
    <p:restoredTop sz="94694"/>
  </p:normalViewPr>
  <p:slideViewPr>
    <p:cSldViewPr snapToGrid="0">
      <p:cViewPr varScale="1">
        <p:scale>
          <a:sx n="143" d="100"/>
          <a:sy n="143" d="100"/>
        </p:scale>
        <p:origin x="224" y="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95375-65B3-E975-60D8-25F25BBF22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C6C825-D78E-BDA2-6744-14D33F5AEE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8C0D9C-F00E-FF23-B962-D43C3C69A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AE730-B768-3846-B934-793B7EE37DEB}" type="datetimeFigureOut">
              <a:rPr lang="en-US" smtClean="0"/>
              <a:t>9/22/22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A0C694-C49C-EB45-F82F-29522DEB4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848B86-7C4D-3A11-A5C6-09D3F886E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F465B-2224-4B44-8255-3B20E6A10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829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CD4F5-7233-7827-5A84-9D792728B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C4C807-D4A2-AE31-165B-E2FCD95824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F4CA4E-26DC-2C1F-37AA-4334A575A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AE730-B768-3846-B934-793B7EE37DEB}" type="datetimeFigureOut">
              <a:rPr lang="en-US" smtClean="0"/>
              <a:t>9/22/22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F02404-F41D-B84D-4F3A-53314FE2E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1201D-4AB5-F383-C12A-3B4CD802D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F465B-2224-4B44-8255-3B20E6A10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206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A526BD-8C7F-B050-22B6-63024F7DBD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057B5A-44FB-1708-2F15-CAC30E0CC3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0C664E-D90C-7A79-4724-CB5D02C6F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AE730-B768-3846-B934-793B7EE37DEB}" type="datetimeFigureOut">
              <a:rPr lang="en-US" smtClean="0"/>
              <a:t>9/22/22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839E8A-4112-02E1-B4DC-04D366769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BA6121-9606-349F-B74A-A19ABFBFF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F465B-2224-4B44-8255-3B20E6A10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835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F060F-25AD-14F6-D45A-6BB6C9AA7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F823D-A438-7AA4-CEDF-2E69D3C94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3CE9CF-C60A-004F-1091-FD771BEDA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AE730-B768-3846-B934-793B7EE37DEB}" type="datetimeFigureOut">
              <a:rPr lang="en-US" smtClean="0"/>
              <a:t>9/22/22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76F688-BD76-C692-F0AC-2EF98F3BA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526DA8-B942-310E-D078-F884B9864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F465B-2224-4B44-8255-3B20E6A10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6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7B82C-1C6F-7BE9-44F6-FE3293AF2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1F708D-5D3F-65C4-E935-9EE3F9FAB8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9A9C33-4750-DE18-E127-4B16493BE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AE730-B768-3846-B934-793B7EE37DEB}" type="datetimeFigureOut">
              <a:rPr lang="en-US" smtClean="0"/>
              <a:t>9/22/22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BBA9C2-03C2-7B43-6CAF-1F865BD8F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E2A539-B5E4-E972-3E92-1DC7E09B6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F465B-2224-4B44-8255-3B20E6A10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876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9E5A5-A288-76D3-ABE9-C50CE73E8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D04F1B-C42C-0CBB-1575-DEA6C60315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D42E60-EB4C-E3B9-FE1A-2ABD8E223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4024A5-0878-0C1E-A80D-280513354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AE730-B768-3846-B934-793B7EE37DEB}" type="datetimeFigureOut">
              <a:rPr lang="en-US" smtClean="0"/>
              <a:t>9/22/22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743988-2690-630C-CA34-B262B46B5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754396-7ACD-EBDC-C379-BECB4539A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F465B-2224-4B44-8255-3B20E6A10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389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69495-3DED-4252-6EDC-B61F871D3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409174-EEEB-BC2E-825C-BE52C581A7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473EB8-CAA4-41BC-0B27-53FDA4B9DE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B34934-36E6-38BD-3760-F56D23787A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2DFB57-CBCC-3C62-942E-80BE227D27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BC1701-4730-90AE-08EF-83686B294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AE730-B768-3846-B934-793B7EE37DEB}" type="datetimeFigureOut">
              <a:rPr lang="en-US" smtClean="0"/>
              <a:t>9/22/22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8E4D4F-7343-010D-5703-E8F8F455B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113314-2F4A-C7F0-A084-4CBF2FFBB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F465B-2224-4B44-8255-3B20E6A10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233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A1582-62A1-A49B-381E-519D024A2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896086-FB9C-BA2B-66CE-059BEAE8B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AE730-B768-3846-B934-793B7EE37DEB}" type="datetimeFigureOut">
              <a:rPr lang="en-US" smtClean="0"/>
              <a:t>9/22/22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1D43DF-5910-E31B-2A95-101951F7A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7680C5-5F42-722E-291F-AE7E16C84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F465B-2224-4B44-8255-3B20E6A10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386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231CCE-1674-3727-9501-4BB2847FF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AE730-B768-3846-B934-793B7EE37DEB}" type="datetimeFigureOut">
              <a:rPr lang="en-US" smtClean="0"/>
              <a:t>9/22/22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9EC8C1-AE9A-9FE7-7E71-C65FE78ED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886C8A-51EA-62BE-8116-191AA8342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F465B-2224-4B44-8255-3B20E6A10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48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4CBDE-E9AB-03FF-FA9A-B966E87F3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A842F4-8D7A-77F1-4D94-82AE1264E5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AE2D10-D10D-8891-1F46-2A05B5F47D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F82B04-4D55-7495-DD20-560B16F32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AE730-B768-3846-B934-793B7EE37DEB}" type="datetimeFigureOut">
              <a:rPr lang="en-US" smtClean="0"/>
              <a:t>9/22/22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940C09-B501-1C13-3B5B-ED4CA73C6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D12D48-7B43-9240-9A4C-38C565A98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F465B-2224-4B44-8255-3B20E6A10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596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B9897-4FE8-20CD-FB6C-CBD825574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7D523E-B098-18B7-60EC-DDF1D01137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CE9209-B544-2C3C-F1F9-CFA134DF2F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E7DC9B-0019-C865-ADF4-5BB2187EC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AE730-B768-3846-B934-793B7EE37DEB}" type="datetimeFigureOut">
              <a:rPr lang="en-US" smtClean="0"/>
              <a:t>9/22/22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9DECAE-7F9B-0478-C2EA-5F09FF823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C60FCA-E959-45AD-29B7-2DFD6D6A5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F465B-2224-4B44-8255-3B20E6A10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673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C094E2-7156-B23F-5651-E7FAC3AEC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F78A34-6D7A-8538-3A2D-9AF376A0C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3572DC-F900-1DD5-4C06-DB4058FDBB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DAE730-B768-3846-B934-793B7EE37DEB}" type="datetimeFigureOut">
              <a:rPr lang="en-US" smtClean="0"/>
              <a:t>9/22/22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08416F-975D-F69B-F61C-EAD2770589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221D56-65E9-D17B-5F58-BA26047FA6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EF465B-2224-4B44-8255-3B20E6A10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290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DBE7B-2401-8631-4FC6-6B13D81DB5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Externalizing</a:t>
            </a:r>
            <a:br>
              <a:rPr lang="en-US" dirty="0"/>
            </a:br>
            <a:r>
              <a:rPr lang="en-US" dirty="0"/>
              <a:t>Configuration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0061F3-7C47-5B29-339E-AFB6CE2F79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495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7D652-2A76-6836-371D-86A43B40A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Versioning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46FCA-450A-5309-EFBC-621EB8F71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 backend</a:t>
            </a:r>
          </a:p>
          <a:p>
            <a:r>
              <a:rPr lang="en-US" dirty="0"/>
              <a:t>Tags/Branches as labels</a:t>
            </a:r>
          </a:p>
        </p:txBody>
      </p:sp>
    </p:spTree>
    <p:extLst>
      <p:ext uri="{BB962C8B-B14F-4D97-AF65-F5344CB8AC3E}">
        <p14:creationId xmlns:p14="http://schemas.microsoft.com/office/powerpoint/2010/main" val="1434266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DD371-9126-2976-665C-FE75E5195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Separation by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C7F4A5-7F5A-1760-AF93-221BAD8BE4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 fontScale="85000" lnSpcReduction="20000"/>
          </a:bodyPr>
          <a:lstStyle/>
          <a:p>
            <a:pPr marL="0" indent="0">
              <a:buNone/>
            </a:pPr>
            <a:r>
              <a:rPr lang="en-US" sz="3000" dirty="0"/>
              <a:t>Directory</a:t>
            </a:r>
            <a:r>
              <a:rPr lang="en-US" dirty="0"/>
              <a:t> structure:</a:t>
            </a:r>
          </a:p>
          <a:p>
            <a:pPr marL="0" indent="0">
              <a:buNone/>
            </a:pPr>
            <a:r>
              <a:rPr lang="en-US" sz="2000" dirty="0">
                <a:latin typeface="FiraCode Nerd Font Mono" panose="02000009000000000000" pitchFamily="49" charset="0"/>
                <a:ea typeface="FiraCode Nerd Font Mono" panose="02000009000000000000" pitchFamily="49" charset="0"/>
                <a:cs typeface="FiraCode Nerd Font Mono" panose="02000009000000000000" pitchFamily="49" charset="0"/>
              </a:rPr>
              <a:t>env/dev/</a:t>
            </a:r>
            <a:r>
              <a:rPr lang="en-US" sz="2000" dirty="0" err="1">
                <a:latin typeface="FiraCode Nerd Font Mono" panose="02000009000000000000" pitchFamily="49" charset="0"/>
                <a:ea typeface="FiraCode Nerd Font Mono" panose="02000009000000000000" pitchFamily="49" charset="0"/>
                <a:cs typeface="FiraCode Nerd Font Mono" panose="02000009000000000000" pitchFamily="49" charset="0"/>
              </a:rPr>
              <a:t>application.yml</a:t>
            </a:r>
            <a:endParaRPr lang="en-US" sz="2000" dirty="0">
              <a:latin typeface="FiraCode Nerd Font Mono" panose="02000009000000000000" pitchFamily="49" charset="0"/>
              <a:ea typeface="FiraCode Nerd Font Mono" panose="02000009000000000000" pitchFamily="49" charset="0"/>
              <a:cs typeface="FiraCode Nerd Font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FiraCode Nerd Font Mono" panose="02000009000000000000" pitchFamily="49" charset="0"/>
                <a:ea typeface="FiraCode Nerd Font Mono" panose="02000009000000000000" pitchFamily="49" charset="0"/>
                <a:cs typeface="FiraCode Nerd Font Mono" panose="02000009000000000000" pitchFamily="49" charset="0"/>
              </a:rPr>
              <a:t>env/dev/</a:t>
            </a:r>
            <a:r>
              <a:rPr lang="en-US" sz="2000" dirty="0" err="1">
                <a:latin typeface="FiraCode Nerd Font Mono" panose="02000009000000000000" pitchFamily="49" charset="0"/>
                <a:ea typeface="FiraCode Nerd Font Mono" panose="02000009000000000000" pitchFamily="49" charset="0"/>
                <a:cs typeface="FiraCode Nerd Font Mono" panose="02000009000000000000" pitchFamily="49" charset="0"/>
              </a:rPr>
              <a:t>service.yml</a:t>
            </a:r>
            <a:endParaRPr lang="en-US" sz="2000" dirty="0">
              <a:latin typeface="FiraCode Nerd Font Mono" panose="02000009000000000000" pitchFamily="49" charset="0"/>
              <a:ea typeface="FiraCode Nerd Font Mono" panose="02000009000000000000" pitchFamily="49" charset="0"/>
              <a:cs typeface="FiraCode Nerd Font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FiraCode Nerd Font Mono" panose="02000009000000000000" pitchFamily="49" charset="0"/>
                <a:ea typeface="FiraCode Nerd Font Mono" panose="02000009000000000000" pitchFamily="49" charset="0"/>
                <a:cs typeface="FiraCode Nerd Font Mono" panose="02000009000000000000" pitchFamily="49" charset="0"/>
              </a:rPr>
              <a:t>application.yml</a:t>
            </a:r>
            <a:endParaRPr lang="en-US" sz="2000" dirty="0">
              <a:latin typeface="FiraCode Nerd Font Mono" panose="02000009000000000000" pitchFamily="49" charset="0"/>
              <a:ea typeface="FiraCode Nerd Font Mono" panose="02000009000000000000" pitchFamily="49" charset="0"/>
              <a:cs typeface="FiraCode Nerd Font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FiraCode Nerd Font Mono" panose="02000009000000000000" pitchFamily="49" charset="0"/>
                <a:ea typeface="FiraCode Nerd Font Mono" panose="02000009000000000000" pitchFamily="49" charset="0"/>
                <a:cs typeface="FiraCode Nerd Font Mono" panose="02000009000000000000" pitchFamily="49" charset="0"/>
              </a:rPr>
              <a:t>service.yml</a:t>
            </a:r>
            <a:endParaRPr lang="en-US" sz="2000" dirty="0">
              <a:latin typeface="FiraCode Nerd Font Mono" panose="02000009000000000000" pitchFamily="49" charset="0"/>
              <a:ea typeface="FiraCode Nerd Font Mono" panose="02000009000000000000" pitchFamily="49" charset="0"/>
              <a:cs typeface="FiraCode Nerd Font Mono" panose="02000009000000000000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3000" dirty="0" err="1"/>
              <a:t>ConfigServer</a:t>
            </a:r>
            <a:r>
              <a:rPr lang="en-US" dirty="0"/>
              <a:t> configuration:</a:t>
            </a:r>
          </a:p>
          <a:p>
            <a:pPr marL="0" indent="0">
              <a:buNone/>
            </a:pPr>
            <a:r>
              <a:rPr lang="en-US" sz="2000" dirty="0">
                <a:latin typeface="FiraCode Nerd Font Mono" panose="02000009000000000000" pitchFamily="49" charset="0"/>
                <a:ea typeface="FiraCode Nerd Font Mono" panose="02000009000000000000" pitchFamily="49" charset="0"/>
                <a:cs typeface="FiraCode Nerd Font Mono" panose="02000009000000000000" pitchFamily="49" charset="0"/>
              </a:rPr>
              <a:t>---</a:t>
            </a:r>
          </a:p>
          <a:p>
            <a:pPr marL="0" indent="0">
              <a:buNone/>
            </a:pPr>
            <a:r>
              <a:rPr lang="en-US" sz="2000" dirty="0">
                <a:latin typeface="FiraCode Nerd Font Mono" panose="02000009000000000000" pitchFamily="49" charset="0"/>
                <a:ea typeface="FiraCode Nerd Font Mono" panose="02000009000000000000" pitchFamily="49" charset="0"/>
                <a:cs typeface="FiraCode Nerd Font Mono" panose="02000009000000000000" pitchFamily="49" charset="0"/>
              </a:rPr>
              <a:t>spring:</a:t>
            </a:r>
          </a:p>
          <a:p>
            <a:pPr marL="0" indent="0">
              <a:buNone/>
            </a:pPr>
            <a:r>
              <a:rPr lang="en-US" sz="2000" dirty="0">
                <a:latin typeface="FiraCode Nerd Font Mono" panose="02000009000000000000" pitchFamily="49" charset="0"/>
                <a:ea typeface="FiraCode Nerd Font Mono" panose="02000009000000000000" pitchFamily="49" charset="0"/>
                <a:cs typeface="FiraCode Nerd Font Mono" panose="02000009000000000000" pitchFamily="49" charset="0"/>
              </a:rPr>
              <a:t>  config:</a:t>
            </a:r>
          </a:p>
          <a:p>
            <a:pPr marL="0" indent="0">
              <a:buNone/>
            </a:pPr>
            <a:r>
              <a:rPr lang="en-US" sz="2000" dirty="0">
                <a:latin typeface="FiraCode Nerd Font Mono" panose="02000009000000000000" pitchFamily="49" charset="0"/>
                <a:ea typeface="FiraCode Nerd Font Mono" panose="02000009000000000000" pitchFamily="49" charset="0"/>
                <a:cs typeface="FiraCode Nerd Font Mono" panose="02000009000000000000" pitchFamily="49" charset="0"/>
              </a:rPr>
              <a:t>    activate:</a:t>
            </a:r>
          </a:p>
          <a:p>
            <a:pPr marL="0" indent="0">
              <a:buNone/>
            </a:pPr>
            <a:r>
              <a:rPr lang="en-US" sz="2000" dirty="0">
                <a:latin typeface="FiraCode Nerd Font Mono" panose="02000009000000000000" pitchFamily="49" charset="0"/>
                <a:ea typeface="FiraCode Nerd Font Mono" panose="02000009000000000000" pitchFamily="49" charset="0"/>
                <a:cs typeface="FiraCode Nerd Font Mono" panose="02000009000000000000" pitchFamily="49" charset="0"/>
              </a:rPr>
              <a:t>      on-profile: dev</a:t>
            </a:r>
          </a:p>
          <a:p>
            <a:pPr marL="0" indent="0">
              <a:buNone/>
            </a:pPr>
            <a:r>
              <a:rPr lang="en-US" sz="2000" dirty="0">
                <a:latin typeface="FiraCode Nerd Font Mono" panose="02000009000000000000" pitchFamily="49" charset="0"/>
                <a:ea typeface="FiraCode Nerd Font Mono" panose="02000009000000000000" pitchFamily="49" charset="0"/>
                <a:cs typeface="FiraCode Nerd Font Mono" panose="02000009000000000000" pitchFamily="49" charset="0"/>
              </a:rPr>
              <a:t>  cloud:</a:t>
            </a:r>
          </a:p>
          <a:p>
            <a:pPr marL="0" indent="0">
              <a:buNone/>
            </a:pPr>
            <a:r>
              <a:rPr lang="en-US" sz="2000" dirty="0">
                <a:latin typeface="FiraCode Nerd Font Mono" panose="02000009000000000000" pitchFamily="49" charset="0"/>
                <a:ea typeface="FiraCode Nerd Font Mono" panose="02000009000000000000" pitchFamily="49" charset="0"/>
                <a:cs typeface="FiraCode Nerd Font Mono" panose="02000009000000000000" pitchFamily="49" charset="0"/>
              </a:rPr>
              <a:t>    config:</a:t>
            </a:r>
          </a:p>
          <a:p>
            <a:pPr marL="0" indent="0">
              <a:buNone/>
            </a:pPr>
            <a:r>
              <a:rPr lang="en-US" sz="2000" dirty="0">
                <a:latin typeface="FiraCode Nerd Font Mono" panose="02000009000000000000" pitchFamily="49" charset="0"/>
                <a:ea typeface="FiraCode Nerd Font Mono" panose="02000009000000000000" pitchFamily="49" charset="0"/>
                <a:cs typeface="FiraCode Nerd Font Mono" panose="02000009000000000000" pitchFamily="49" charset="0"/>
              </a:rPr>
              <a:t>      server:</a:t>
            </a:r>
          </a:p>
          <a:p>
            <a:pPr marL="0" indent="0">
              <a:buNone/>
            </a:pPr>
            <a:r>
              <a:rPr lang="en-US" sz="2000" dirty="0">
                <a:latin typeface="FiraCode Nerd Font Mono" panose="02000009000000000000" pitchFamily="49" charset="0"/>
                <a:ea typeface="FiraCode Nerd Font Mono" panose="02000009000000000000" pitchFamily="49" charset="0"/>
                <a:cs typeface="FiraCode Nerd Font Mono" panose="02000009000000000000" pitchFamily="49" charset="0"/>
              </a:rPr>
              <a:t>        git:</a:t>
            </a:r>
          </a:p>
          <a:p>
            <a:pPr marL="0" indent="0">
              <a:buNone/>
            </a:pPr>
            <a:r>
              <a:rPr lang="en-US" sz="2000" dirty="0">
                <a:latin typeface="FiraCode Nerd Font Mono" panose="02000009000000000000" pitchFamily="49" charset="0"/>
                <a:ea typeface="FiraCode Nerd Font Mono" panose="02000009000000000000" pitchFamily="49" charset="0"/>
                <a:cs typeface="FiraCode Nerd Font Mono" panose="02000009000000000000" pitchFamily="49" charset="0"/>
              </a:rPr>
              <a:t>          search-paths:</a:t>
            </a:r>
          </a:p>
          <a:p>
            <a:pPr marL="0" indent="0">
              <a:buNone/>
            </a:pPr>
            <a:r>
              <a:rPr lang="en-US" sz="2000" dirty="0">
                <a:latin typeface="FiraCode Nerd Font Mono" panose="02000009000000000000" pitchFamily="49" charset="0"/>
                <a:ea typeface="FiraCode Nerd Font Mono" panose="02000009000000000000" pitchFamily="49" charset="0"/>
                <a:cs typeface="FiraCode Nerd Font Mono" panose="02000009000000000000" pitchFamily="49" charset="0"/>
              </a:rPr>
              <a:t>            - env/dev</a:t>
            </a:r>
          </a:p>
        </p:txBody>
      </p:sp>
    </p:spTree>
    <p:extLst>
      <p:ext uri="{BB962C8B-B14F-4D97-AF65-F5344CB8AC3E}">
        <p14:creationId xmlns:p14="http://schemas.microsoft.com/office/powerpoint/2010/main" val="40310622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A5FA2-4E30-6BB2-4723-D211F5B44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Separation by Client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3E5F3-FBC2-1E00-6BA7-6B3147BA26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Profile-based configurations</a:t>
            </a:r>
          </a:p>
          <a:p>
            <a:pPr marL="0" indent="0">
              <a:buNone/>
            </a:pPr>
            <a:r>
              <a:rPr lang="en-US" sz="2000" dirty="0">
                <a:latin typeface="FiraCode Nerd Font Mono" panose="02000009000000000000" pitchFamily="49" charset="0"/>
                <a:ea typeface="FiraCode Nerd Font Mono" panose="02000009000000000000" pitchFamily="49" charset="0"/>
                <a:cs typeface="FiraCode Nerd Font Mono" panose="02000009000000000000" pitchFamily="49" charset="0"/>
              </a:rPr>
              <a:t>env/dev/</a:t>
            </a:r>
            <a:r>
              <a:rPr lang="en-US" sz="2000" dirty="0" err="1">
                <a:latin typeface="FiraCode Nerd Font Mono" panose="02000009000000000000" pitchFamily="49" charset="0"/>
                <a:ea typeface="FiraCode Nerd Font Mono" panose="02000009000000000000" pitchFamily="49" charset="0"/>
                <a:cs typeface="FiraCode Nerd Font Mono" panose="02000009000000000000" pitchFamily="49" charset="0"/>
              </a:rPr>
              <a:t>application.yml</a:t>
            </a:r>
            <a:endParaRPr lang="en-US" sz="2000" dirty="0">
              <a:latin typeface="FiraCode Nerd Font Mono" panose="02000009000000000000" pitchFamily="49" charset="0"/>
              <a:ea typeface="FiraCode Nerd Font Mono" panose="02000009000000000000" pitchFamily="49" charset="0"/>
              <a:cs typeface="FiraCode Nerd Font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FiraCode Nerd Font Mono" panose="02000009000000000000" pitchFamily="49" charset="0"/>
                <a:ea typeface="FiraCode Nerd Font Mono" panose="02000009000000000000" pitchFamily="49" charset="0"/>
                <a:cs typeface="FiraCode Nerd Font Mono" panose="02000009000000000000" pitchFamily="49" charset="0"/>
              </a:rPr>
              <a:t>env/dev/application-</a:t>
            </a:r>
            <a:r>
              <a:rPr lang="en-US" sz="2000" dirty="0" err="1">
                <a:latin typeface="FiraCode Nerd Font Mono" panose="02000009000000000000" pitchFamily="49" charset="0"/>
                <a:ea typeface="FiraCode Nerd Font Mono" panose="02000009000000000000" pitchFamily="49" charset="0"/>
                <a:cs typeface="FiraCode Nerd Font Mono" panose="02000009000000000000" pitchFamily="49" charset="0"/>
              </a:rPr>
              <a:t>A.yml</a:t>
            </a:r>
            <a:endParaRPr lang="en-US" sz="2000" dirty="0">
              <a:latin typeface="FiraCode Nerd Font Mono" panose="02000009000000000000" pitchFamily="49" charset="0"/>
              <a:ea typeface="FiraCode Nerd Font Mono" panose="02000009000000000000" pitchFamily="49" charset="0"/>
              <a:cs typeface="FiraCode Nerd Font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FiraCode Nerd Font Mono" panose="02000009000000000000" pitchFamily="49" charset="0"/>
                <a:ea typeface="FiraCode Nerd Font Mono" panose="02000009000000000000" pitchFamily="49" charset="0"/>
                <a:cs typeface="FiraCode Nerd Font Mono" panose="02000009000000000000" pitchFamily="49" charset="0"/>
              </a:rPr>
              <a:t>env/dev/</a:t>
            </a:r>
            <a:r>
              <a:rPr lang="en-US" sz="2000" dirty="0" err="1">
                <a:latin typeface="FiraCode Nerd Font Mono" panose="02000009000000000000" pitchFamily="49" charset="0"/>
                <a:ea typeface="FiraCode Nerd Font Mono" panose="02000009000000000000" pitchFamily="49" charset="0"/>
                <a:cs typeface="FiraCode Nerd Font Mono" panose="02000009000000000000" pitchFamily="49" charset="0"/>
              </a:rPr>
              <a:t>service.yml</a:t>
            </a:r>
            <a:endParaRPr lang="en-US" sz="2000" dirty="0">
              <a:latin typeface="FiraCode Nerd Font Mono" panose="02000009000000000000" pitchFamily="49" charset="0"/>
              <a:ea typeface="FiraCode Nerd Font Mono" panose="02000009000000000000" pitchFamily="49" charset="0"/>
              <a:cs typeface="FiraCode Nerd Font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FiraCode Nerd Font Mono" panose="02000009000000000000" pitchFamily="49" charset="0"/>
                <a:ea typeface="FiraCode Nerd Font Mono" panose="02000009000000000000" pitchFamily="49" charset="0"/>
                <a:cs typeface="FiraCode Nerd Font Mono" panose="02000009000000000000" pitchFamily="49" charset="0"/>
              </a:rPr>
              <a:t>env/dev/service-</a:t>
            </a:r>
            <a:r>
              <a:rPr lang="en-US" sz="2000" dirty="0" err="1">
                <a:latin typeface="FiraCode Nerd Font Mono" panose="02000009000000000000" pitchFamily="49" charset="0"/>
                <a:ea typeface="FiraCode Nerd Font Mono" panose="02000009000000000000" pitchFamily="49" charset="0"/>
                <a:cs typeface="FiraCode Nerd Font Mono" panose="02000009000000000000" pitchFamily="49" charset="0"/>
              </a:rPr>
              <a:t>A.yml</a:t>
            </a:r>
            <a:endParaRPr lang="en-US" sz="2000" dirty="0">
              <a:latin typeface="FiraCode Nerd Font Mono" panose="02000009000000000000" pitchFamily="49" charset="0"/>
              <a:ea typeface="FiraCode Nerd Font Mono" panose="02000009000000000000" pitchFamily="49" charset="0"/>
              <a:cs typeface="FiraCode Nerd Font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FiraCode Nerd Font Mono" panose="02000009000000000000" pitchFamily="49" charset="0"/>
                <a:ea typeface="FiraCode Nerd Font Mono" panose="02000009000000000000" pitchFamily="49" charset="0"/>
                <a:cs typeface="FiraCode Nerd Font Mono" panose="02000009000000000000" pitchFamily="49" charset="0"/>
              </a:rPr>
              <a:t>application.yml</a:t>
            </a:r>
            <a:endParaRPr lang="en-US" sz="2000" dirty="0">
              <a:latin typeface="FiraCode Nerd Font Mono" panose="02000009000000000000" pitchFamily="49" charset="0"/>
              <a:ea typeface="FiraCode Nerd Font Mono" panose="02000009000000000000" pitchFamily="49" charset="0"/>
              <a:cs typeface="FiraCode Nerd Font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FiraCode Nerd Font Mono" panose="02000009000000000000" pitchFamily="49" charset="0"/>
                <a:ea typeface="FiraCode Nerd Font Mono" panose="02000009000000000000" pitchFamily="49" charset="0"/>
                <a:cs typeface="FiraCode Nerd Font Mono" panose="02000009000000000000" pitchFamily="49" charset="0"/>
              </a:rPr>
              <a:t>application-</a:t>
            </a:r>
            <a:r>
              <a:rPr lang="en-US" sz="2000" dirty="0" err="1">
                <a:latin typeface="FiraCode Nerd Font Mono" panose="02000009000000000000" pitchFamily="49" charset="0"/>
                <a:ea typeface="FiraCode Nerd Font Mono" panose="02000009000000000000" pitchFamily="49" charset="0"/>
                <a:cs typeface="FiraCode Nerd Font Mono" panose="02000009000000000000" pitchFamily="49" charset="0"/>
              </a:rPr>
              <a:t>A.yml</a:t>
            </a:r>
            <a:endParaRPr lang="en-US" sz="2000" dirty="0">
              <a:latin typeface="FiraCode Nerd Font Mono" panose="02000009000000000000" pitchFamily="49" charset="0"/>
              <a:ea typeface="FiraCode Nerd Font Mono" panose="02000009000000000000" pitchFamily="49" charset="0"/>
              <a:cs typeface="FiraCode Nerd Font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FiraCode Nerd Font Mono" panose="02000009000000000000" pitchFamily="49" charset="0"/>
                <a:ea typeface="FiraCode Nerd Font Mono" panose="02000009000000000000" pitchFamily="49" charset="0"/>
                <a:cs typeface="FiraCode Nerd Font Mono" panose="02000009000000000000" pitchFamily="49" charset="0"/>
              </a:rPr>
              <a:t>service.yml</a:t>
            </a:r>
            <a:endParaRPr lang="en-US" sz="2000" dirty="0">
              <a:latin typeface="FiraCode Nerd Font Mono" panose="02000009000000000000" pitchFamily="49" charset="0"/>
              <a:ea typeface="FiraCode Nerd Font Mono" panose="02000009000000000000" pitchFamily="49" charset="0"/>
              <a:cs typeface="FiraCode Nerd Font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FiraCode Nerd Font Mono" panose="02000009000000000000" pitchFamily="49" charset="0"/>
                <a:ea typeface="FiraCode Nerd Font Mono" panose="02000009000000000000" pitchFamily="49" charset="0"/>
                <a:cs typeface="FiraCode Nerd Font Mono" panose="02000009000000000000" pitchFamily="49" charset="0"/>
              </a:rPr>
              <a:t>service-</a:t>
            </a:r>
            <a:r>
              <a:rPr lang="en-US" sz="2000" dirty="0" err="1">
                <a:latin typeface="FiraCode Nerd Font Mono" panose="02000009000000000000" pitchFamily="49" charset="0"/>
                <a:ea typeface="FiraCode Nerd Font Mono" panose="02000009000000000000" pitchFamily="49" charset="0"/>
                <a:cs typeface="FiraCode Nerd Font Mono" panose="02000009000000000000" pitchFamily="49" charset="0"/>
              </a:rPr>
              <a:t>A.yml</a:t>
            </a:r>
            <a:endParaRPr lang="en-US" sz="2000" dirty="0">
              <a:latin typeface="FiraCode Nerd Font Mono" panose="02000009000000000000" pitchFamily="49" charset="0"/>
              <a:ea typeface="FiraCode Nerd Font Mono" panose="02000009000000000000" pitchFamily="49" charset="0"/>
              <a:cs typeface="FiraCode Nerd Font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85835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AA384-B7CC-535E-46E9-854337A05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Separation by Ownership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ADB73-F502-63A7-FD39-F5445E3AD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devops</a:t>
            </a:r>
            <a:r>
              <a:rPr lang="en-US" dirty="0"/>
              <a:t>.* prefixed properties used as placeholders</a:t>
            </a:r>
          </a:p>
          <a:p>
            <a:r>
              <a:rPr lang="en-US" dirty="0"/>
              <a:t>Encryption with different keys for lower and prod environments</a:t>
            </a:r>
          </a:p>
        </p:txBody>
      </p:sp>
    </p:spTree>
    <p:extLst>
      <p:ext uri="{BB962C8B-B14F-4D97-AF65-F5344CB8AC3E}">
        <p14:creationId xmlns:p14="http://schemas.microsoft.com/office/powerpoint/2010/main" val="2794481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57A0B-B425-5F25-F323-ACD0BE027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C3C4F0-1DB7-71F9-FE1C-0353AA6FB0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6707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3A880-BD14-2406-DFA0-32A99043C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7D47A-3D03-C98D-E533-F7F695384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Automatic Validation</a:t>
            </a:r>
          </a:p>
          <a:p>
            <a:pPr lvl="1"/>
            <a:r>
              <a:rPr lang="en-US" dirty="0"/>
              <a:t>GitHub action</a:t>
            </a:r>
          </a:p>
          <a:p>
            <a:pPr lvl="1"/>
            <a:r>
              <a:rPr lang="en-US" dirty="0"/>
              <a:t>Checks encryption</a:t>
            </a:r>
          </a:p>
          <a:p>
            <a:r>
              <a:rPr lang="en-US" dirty="0" err="1"/>
              <a:t>Diffcheck</a:t>
            </a:r>
            <a:endParaRPr lang="en-US" dirty="0"/>
          </a:p>
          <a:p>
            <a:pPr lvl="1"/>
            <a:r>
              <a:rPr lang="en-US" dirty="0"/>
              <a:t>Manually called GitHub action</a:t>
            </a:r>
          </a:p>
          <a:p>
            <a:pPr lvl="1"/>
            <a:r>
              <a:rPr lang="en-US" dirty="0"/>
              <a:t>Notifies leads</a:t>
            </a:r>
          </a:p>
          <a:p>
            <a:pPr lvl="1"/>
            <a:r>
              <a:rPr lang="en-US" dirty="0"/>
              <a:t>Provides a diff between two labels (e.g. releases) per environment per application/profile</a:t>
            </a:r>
          </a:p>
        </p:txBody>
      </p:sp>
    </p:spTree>
    <p:extLst>
      <p:ext uri="{BB962C8B-B14F-4D97-AF65-F5344CB8AC3E}">
        <p14:creationId xmlns:p14="http://schemas.microsoft.com/office/powerpoint/2010/main" val="7067758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8BAD6-2754-F3BF-B17F-0D57794CC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Versioning Secrets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969153-C4C5-DF47-9CBF-5B768EDE78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2801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29C8F-7DCF-D8A3-5454-675532F49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Versioning Secrets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0E8F6-46D2-F530-251A-DA89F895F5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Moving to AWS Secrets Manager</a:t>
            </a:r>
          </a:p>
          <a:p>
            <a:r>
              <a:rPr lang="en-US" dirty="0" err="1"/>
              <a:t>ConfigServer</a:t>
            </a:r>
            <a:r>
              <a:rPr lang="en-US" dirty="0"/>
              <a:t> does not support labelling secrets</a:t>
            </a:r>
          </a:p>
          <a:p>
            <a:r>
              <a:rPr lang="en-US" dirty="0"/>
              <a:t>Implemented AWS Secrets Manager backend supporting labels</a:t>
            </a:r>
          </a:p>
          <a:p>
            <a:r>
              <a:rPr lang="en-US" dirty="0"/>
              <a:t>PR in spring-cloud-config repo</a:t>
            </a:r>
          </a:p>
        </p:txBody>
      </p:sp>
    </p:spTree>
    <p:extLst>
      <p:ext uri="{BB962C8B-B14F-4D97-AF65-F5344CB8AC3E}">
        <p14:creationId xmlns:p14="http://schemas.microsoft.com/office/powerpoint/2010/main" val="156781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633B7-962C-FCD8-C045-81CF8245C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Questions?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FAC4F2-B1B4-2B13-D892-7ECB2EDCF3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03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C5F2E-D8D1-5560-7BC1-4756F6C61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AE114-80ED-B146-B994-E0AE73F966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  <a:p>
            <a:r>
              <a:rPr lang="en-US" dirty="0"/>
              <a:t>Objectives</a:t>
            </a:r>
          </a:p>
          <a:p>
            <a:r>
              <a:rPr lang="en-US" dirty="0"/>
              <a:t>Solution</a:t>
            </a:r>
          </a:p>
          <a:p>
            <a:r>
              <a:rPr lang="en-US" dirty="0"/>
              <a:t>Addition: Tools</a:t>
            </a:r>
          </a:p>
          <a:p>
            <a:r>
              <a:rPr lang="en-US" dirty="0"/>
              <a:t>Addition: Versioning Secrets</a:t>
            </a:r>
          </a:p>
        </p:txBody>
      </p:sp>
    </p:spTree>
    <p:extLst>
      <p:ext uri="{BB962C8B-B14F-4D97-AF65-F5344CB8AC3E}">
        <p14:creationId xmlns:p14="http://schemas.microsoft.com/office/powerpoint/2010/main" val="3908549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74B64-BF78-79E6-8BDA-19710F734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A1938E-F119-9395-6B31-ED3681B977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109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1879B-D560-F3BD-915F-25D13FFD3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351F0-A909-0291-475D-2F25777B5C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Different sources of configurations</a:t>
            </a:r>
          </a:p>
          <a:p>
            <a:r>
              <a:rPr lang="en-US" dirty="0"/>
              <a:t>Tough environment-based configuration management</a:t>
            </a:r>
          </a:p>
          <a:p>
            <a:r>
              <a:rPr lang="en-US" dirty="0"/>
              <a:t>Not obvious ownership/responsibility over configurations</a:t>
            </a:r>
          </a:p>
          <a:p>
            <a:r>
              <a:rPr lang="en-US" dirty="0"/>
              <a:t>Hard to review the configuration changes</a:t>
            </a:r>
          </a:p>
          <a:p>
            <a:r>
              <a:rPr lang="en-US" dirty="0"/>
              <a:t>Hard to analyze configuration-related bugs</a:t>
            </a:r>
          </a:p>
        </p:txBody>
      </p:sp>
    </p:spTree>
    <p:extLst>
      <p:ext uri="{BB962C8B-B14F-4D97-AF65-F5344CB8AC3E}">
        <p14:creationId xmlns:p14="http://schemas.microsoft.com/office/powerpoint/2010/main" val="2696477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0ED60-68CE-5CDE-EB31-B1489B59F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5ACBE5-5481-6C31-D7B4-DD104B94E0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397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4BCEC-46E3-0D70-5CDF-1924FC28A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06190-4CB0-EA60-98D5-F0F08132A3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Easy control of the configurations</a:t>
            </a:r>
          </a:p>
          <a:p>
            <a:r>
              <a:rPr lang="en-US" dirty="0"/>
              <a:t>Simplified deployment of the configurations</a:t>
            </a:r>
          </a:p>
          <a:p>
            <a:r>
              <a:rPr lang="en-US" dirty="0"/>
              <a:t>Clear separation between DevOps &amp; Devs specific properties</a:t>
            </a:r>
          </a:p>
          <a:p>
            <a:r>
              <a:rPr lang="en-US" dirty="0"/>
              <a:t>One place to review the changes in the configurations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233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93AB1-13E0-2C00-6F98-4AA9BBB53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375E30-D7AA-F5D6-1CDB-47BFE93B98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727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0E396-CF62-DDBF-A556-E22D738DB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9DCAFA-B40E-FAE5-E0DA-B721CCD3F9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Centralized/externalized configurations</a:t>
            </a:r>
          </a:p>
          <a:p>
            <a:r>
              <a:rPr lang="en-US" dirty="0"/>
              <a:t>Versioning the configurations</a:t>
            </a:r>
          </a:p>
          <a:p>
            <a:r>
              <a:rPr lang="en-US" dirty="0"/>
              <a:t>Explicit separation of the properties by different axes</a:t>
            </a:r>
            <a:br>
              <a:rPr lang="en-US" dirty="0"/>
            </a:br>
            <a:r>
              <a:rPr lang="en-US" dirty="0"/>
              <a:t>(Dev/DevOps; </a:t>
            </a:r>
            <a:r>
              <a:rPr lang="en-US" dirty="0" err="1"/>
              <a:t>envs</a:t>
            </a:r>
            <a:r>
              <a:rPr lang="en-US" dirty="0"/>
              <a:t>; clients)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695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09CF1-73B6-BDDB-9168-E5D38CCE8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Externalizing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0C8D0-3341-D2A9-7EB6-3CF5ED7ECB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Going with Spring Cloud </a:t>
            </a:r>
            <a:r>
              <a:rPr lang="en-US" dirty="0" err="1"/>
              <a:t>ConfigServer</a:t>
            </a:r>
            <a:endParaRPr lang="en-US" dirty="0"/>
          </a:p>
          <a:p>
            <a:r>
              <a:rPr lang="en-US" dirty="0"/>
              <a:t>Building AWS infrastructure (App LB, EC2 Autoscaling Group, R53 private and external </a:t>
            </a:r>
            <a:r>
              <a:rPr lang="en-US" dirty="0" err="1"/>
              <a:t>recordsets</a:t>
            </a:r>
            <a:r>
              <a:rPr lang="en-US" dirty="0"/>
              <a:t>)</a:t>
            </a:r>
          </a:p>
          <a:p>
            <a:r>
              <a:rPr lang="en-US" dirty="0"/>
              <a:t>Setting up </a:t>
            </a:r>
            <a:r>
              <a:rPr lang="en-US" dirty="0" err="1"/>
              <a:t>ConfigServer</a:t>
            </a:r>
            <a:r>
              <a:rPr lang="en-US" dirty="0"/>
              <a:t> as a </a:t>
            </a:r>
            <a:r>
              <a:rPr lang="en-US" dirty="0" err="1"/>
              <a:t>linux</a:t>
            </a:r>
            <a:r>
              <a:rPr lang="en-US" dirty="0"/>
              <a:t> daemon to ease the maintenance/diagnostics/monitoring.</a:t>
            </a:r>
          </a:p>
        </p:txBody>
      </p:sp>
    </p:spTree>
    <p:extLst>
      <p:ext uri="{BB962C8B-B14F-4D97-AF65-F5344CB8AC3E}">
        <p14:creationId xmlns:p14="http://schemas.microsoft.com/office/powerpoint/2010/main" val="986461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4392</TotalTime>
  <Words>343</Words>
  <Application>Microsoft Macintosh PowerPoint</Application>
  <PresentationFormat>Widescreen</PresentationFormat>
  <Paragraphs>86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FiraCode Nerd Font Mono</vt:lpstr>
      <vt:lpstr>Office Theme</vt:lpstr>
      <vt:lpstr>Externalizing Configuration</vt:lpstr>
      <vt:lpstr>Agenda</vt:lpstr>
      <vt:lpstr>Problem</vt:lpstr>
      <vt:lpstr>Problem</vt:lpstr>
      <vt:lpstr>Objectives</vt:lpstr>
      <vt:lpstr>Objectives</vt:lpstr>
      <vt:lpstr>Solution</vt:lpstr>
      <vt:lpstr>Solution</vt:lpstr>
      <vt:lpstr>Solution: Externalizing</vt:lpstr>
      <vt:lpstr>Solution: Versioning</vt:lpstr>
      <vt:lpstr>Solution: Separation by Environment</vt:lpstr>
      <vt:lpstr>Solution: Separation by Client</vt:lpstr>
      <vt:lpstr>Solution: Separation by Ownership </vt:lpstr>
      <vt:lpstr>Tools</vt:lpstr>
      <vt:lpstr>Tools</vt:lpstr>
      <vt:lpstr>Versioning Secrets</vt:lpstr>
      <vt:lpstr>Versioning Secrets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Externalizing Configuration</dc:title>
  <dc:creator>Dmitry Antonyuk</dc:creator>
  <cp:lastModifiedBy>Dmitry Antonyuk</cp:lastModifiedBy>
  <cp:revision>2</cp:revision>
  <dcterms:created xsi:type="dcterms:W3CDTF">2022-09-23T00:43:05Z</dcterms:created>
  <dcterms:modified xsi:type="dcterms:W3CDTF">2022-09-26T01:55:36Z</dcterms:modified>
</cp:coreProperties>
</file>