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92" r:id="rId19"/>
    <p:sldId id="273" r:id="rId20"/>
    <p:sldId id="278" r:id="rId21"/>
    <p:sldId id="279" r:id="rId22"/>
    <p:sldId id="277" r:id="rId23"/>
    <p:sldId id="293" r:id="rId24"/>
    <p:sldId id="280" r:id="rId25"/>
    <p:sldId id="274" r:id="rId26"/>
    <p:sldId id="275" r:id="rId27"/>
    <p:sldId id="276" r:id="rId28"/>
    <p:sldId id="281" r:id="rId29"/>
    <p:sldId id="283" r:id="rId30"/>
    <p:sldId id="284" r:id="rId31"/>
    <p:sldId id="285" r:id="rId32"/>
    <p:sldId id="286" r:id="rId33"/>
    <p:sldId id="282" r:id="rId34"/>
    <p:sldId id="287" r:id="rId35"/>
    <p:sldId id="288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595959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1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5B-4491-8B1D-809574CA24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 2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1.5</c:v>
                </c:pt>
                <c:pt idx="2">
                  <c:v>1.9</c:v>
                </c:pt>
                <c:pt idx="3">
                  <c:v>2.2000000000000002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45B-4491-8B1D-809574CA2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693904"/>
        <c:axId val="378694888"/>
      </c:scatterChart>
      <c:valAx>
        <c:axId val="37869390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78694888"/>
        <c:crosses val="autoZero"/>
        <c:crossBetween val="midCat"/>
      </c:valAx>
      <c:valAx>
        <c:axId val="3786948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378693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0.35462</cdr:x>
      <cdr:y>0.32908</cdr:y>
    </cdr:from>
    <cdr:to>
      <cdr:x>0.44158</cdr:x>
      <cdr:y>0.53922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033B9B3-92E3-4B13-B80F-D0822FE317E9}"/>
            </a:ext>
          </a:extLst>
        </cdr:cNvPr>
        <cdr:cNvSpPr txBox="1"/>
      </cdr:nvSpPr>
      <cdr:spPr>
        <a:xfrm xmlns:a="http://schemas.openxmlformats.org/drawingml/2006/main">
          <a:off x="3729038" y="143192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kern="1200">
              <a:solidFill>
                <a:srgbClr val="595959"/>
              </a:solidFill>
            </a:rPr>
            <a:t>TD Threshold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BE9F-0937-4B19-84FE-D94A0B4A8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D228C-32A6-48A6-B9C9-1673E311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A49C-FB94-473D-B860-849A3A81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884C5-15A6-48F0-89B3-ADDE3166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0EC6-EB1A-43A3-927F-D2F18308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3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415B-FCDC-4C3F-B3C2-BED04D4D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7893-F46E-4CC4-9C79-DCE16F98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5983-A7B0-46F2-8635-54F3C4D6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044C-AB7A-4560-8405-144AB93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C41B-7B4B-4E77-98C3-522F9A76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8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CEDAF-07B5-4D09-A635-3E25A7D60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3F82C-C1B7-4C9C-80E2-79FB5B31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F64A3-2A45-43DE-927F-3644B7C2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D6E6B-03D6-4B43-8353-2D59AA23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421D-6C6C-4564-B5AF-306D0721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2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3736-1214-44AE-B87F-D4B9EAED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8483E-BA28-423A-B003-7D562974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1AD1-6F7C-4CCD-B635-F99D2944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44DAF-3450-469A-924A-64276762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F3FE-B5C7-40A5-A0B1-897971F5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8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4B89-B822-4DC4-B970-53C4DE23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71E2-1E96-424B-8317-724DFEBA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298D6-8382-4D9B-85F7-B57D1E60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1267-DFE3-45BE-BDBD-97865ECA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FE55-130C-4A86-9E16-A2E06F98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3BA-E9BA-4623-8EE2-9988AC82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8E2F-B2BE-4431-B398-0988C4958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86006-ADE2-4A8E-A430-D64DFBD6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E14F1-642E-498A-93D2-D0B7C02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54E93-948F-4DE3-A9B3-6948C8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AACD7-9391-4A94-A030-3A0EE9B1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5D00-AD01-4255-92B9-240A45E1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F58A-CC61-4B15-946D-5A5F18C1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DA16A-0DCA-4C73-8960-FDF87531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55F1-2827-4778-B7E8-96F722A06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5313F-BCF3-49CC-A380-B36236A71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D628C-6921-49BA-974D-D9E56E86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9CA47-08C8-4CAE-9CAD-1F0E4B4A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F33F8-ED5D-44EB-B1A6-7D248E80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C8C3-26E2-4D80-9BB1-D8554777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2811F-EB21-43D3-9463-3EB4A0B1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9BD41-496C-4BEE-8445-C4F3C5B9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D2EC4-A5F5-4488-A1A4-5674153F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3B878-1D0F-4B0D-B3AF-08EBE80D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B0D47-AD53-4D5A-9729-18EAF9FA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567F7-5A1B-4012-A845-1A627258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52EB-DDD1-476D-9B81-B123DC5D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7D01-B866-4249-924A-F4F13F6B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13E35-7BAF-4639-9204-088EEC0B6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CAE81-F8B7-4622-9E50-7DECE1A0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D417D-79C0-4163-A2AF-A926E020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991F8-BCB8-4DBA-AA59-E8F5ADEE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10BA-20CA-4143-A195-BA5266BF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CFE5DA-9C5E-4E17-A364-9AAD60831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BCFAD-A27C-44AC-8D3B-23FC82BA0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F9C26-4D5A-46AF-8636-CC0174E8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701D1-36A4-4F49-8DA3-D5FDA743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EF15E-DF19-4467-B649-8E6923B4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00609-F189-4126-BB80-C26567AC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E0E5-2DC1-4ED9-943D-0F859202E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185F1-F179-4E0E-BC0B-50A99FAD4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A8F7-6032-47FB-9732-0481E073F2B5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E493-D4B4-437F-9CC2-AE38E9761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6CD6-6009-4ADE-89F2-DE5595A4B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7149-BECD-4E8E-9A0A-B942833F8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DE3B-5933-4979-8AEF-084BB1788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Technical Debt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277E5-E547-4555-B5A2-8C59BFEFC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Annabelle" panose="03000400000000000000" pitchFamily="66" charset="0"/>
              </a:rPr>
              <a:t>Better Money Habits</a:t>
            </a:r>
          </a:p>
        </p:txBody>
      </p:sp>
    </p:spTree>
    <p:extLst>
      <p:ext uri="{BB962C8B-B14F-4D97-AF65-F5344CB8AC3E}">
        <p14:creationId xmlns:p14="http://schemas.microsoft.com/office/powerpoint/2010/main" val="247022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730B-BEEA-4CAE-A042-BDC3C3B8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TD Quadrant (Fowler Version)</a:t>
            </a:r>
          </a:p>
        </p:txBody>
      </p:sp>
      <p:pic>
        <p:nvPicPr>
          <p:cNvPr id="11" name="Content Placeholder 10" descr="A picture containing bird&#10;&#10;Description automatically generated">
            <a:extLst>
              <a:ext uri="{FF2B5EF4-FFF2-40B4-BE49-F238E27FC236}">
                <a16:creationId xmlns:a16="http://schemas.microsoft.com/office/drawing/2014/main" id="{C85155EE-43B0-491A-8AC1-8BB39BF37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96" y="1690688"/>
            <a:ext cx="5519208" cy="4139406"/>
          </a:xfrm>
        </p:spPr>
      </p:pic>
    </p:spTree>
    <p:extLst>
      <p:ext uri="{BB962C8B-B14F-4D97-AF65-F5344CB8AC3E}">
        <p14:creationId xmlns:p14="http://schemas.microsoft.com/office/powerpoint/2010/main" val="66229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06D4-FE5B-4A0B-8637-2D83DA2E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More 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F604-16A4-4847-BFC5-81B8621F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Short-term / Long-term</a:t>
            </a:r>
          </a:p>
          <a:p>
            <a:r>
              <a:rPr lang="en-US"/>
              <a:t>High-interest / Low-interest</a:t>
            </a:r>
          </a:p>
          <a:p>
            <a:r>
              <a:rPr lang="en-US"/>
              <a:t>Trackable / Untracked</a:t>
            </a:r>
          </a:p>
          <a:p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648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4837-B4D7-4EC5-AFD7-C1F321CD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C0286-D1EE-48B6-8B12-F66F16CE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 b="1"/>
              <a:t>But What We Really Need</a:t>
            </a:r>
          </a:p>
          <a:p>
            <a:pPr marL="0" indent="0" algn="ctr">
              <a:buNone/>
            </a:pPr>
            <a:r>
              <a:rPr lang="en-US" sz="3600"/>
              <a:t>Move Inadvertent to Deliberate</a:t>
            </a:r>
          </a:p>
          <a:p>
            <a:pPr marL="0" indent="0" algn="ctr">
              <a:buNone/>
            </a:pPr>
            <a:r>
              <a:rPr lang="en-US" sz="3600"/>
              <a:t>Move Untracked to Tracked</a:t>
            </a:r>
          </a:p>
        </p:txBody>
      </p:sp>
    </p:spTree>
    <p:extLst>
      <p:ext uri="{BB962C8B-B14F-4D97-AF65-F5344CB8AC3E}">
        <p14:creationId xmlns:p14="http://schemas.microsoft.com/office/powerpoint/2010/main" val="368745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D188-C4EA-48E3-83CE-35129983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Untracked to Trackable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7FA0-C028-4398-92FE-CF931790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TD tickets</a:t>
            </a:r>
          </a:p>
          <a:p>
            <a:r>
              <a:rPr lang="en-US"/>
              <a:t>Code Coverage</a:t>
            </a:r>
          </a:p>
          <a:p>
            <a:r>
              <a:rPr lang="en-US"/>
              <a:t>Code Duplications</a:t>
            </a:r>
          </a:p>
          <a:p>
            <a:r>
              <a:rPr lang="en-US"/>
              <a:t>Cyclomatic Complexity</a:t>
            </a:r>
          </a:p>
          <a:p>
            <a:r>
              <a:rPr lang="en-US"/>
              <a:t>Coupling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068A-DB6A-47EE-BC7C-71AB7160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Inadvertent to Deliberate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12B6-43A7-4EA6-87F3-3B49126D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Evolving product gets more complicated.</a:t>
            </a:r>
          </a:p>
          <a:p>
            <a:pPr marL="0" indent="0">
              <a:buNone/>
            </a:pPr>
            <a:r>
              <a:rPr lang="en-US"/>
              <a:t>It absorbs more technical debt.</a:t>
            </a:r>
          </a:p>
          <a:p>
            <a:pPr marL="0" indent="0">
              <a:buNone/>
            </a:pPr>
            <a:r>
              <a:rPr lang="en-US"/>
              <a:t>The development slows down.</a:t>
            </a:r>
          </a:p>
          <a:p>
            <a:pPr marL="0" indent="0">
              <a:buNone/>
            </a:pPr>
            <a:r>
              <a:rPr lang="en-US"/>
              <a:t>Team releases less features.</a:t>
            </a:r>
          </a:p>
          <a:p>
            <a:pPr marL="0" indent="0">
              <a:buNone/>
            </a:pPr>
            <a:r>
              <a:rPr lang="en-US"/>
              <a:t>Management hires more developers.</a:t>
            </a:r>
          </a:p>
          <a:p>
            <a:pPr marL="0" indent="0">
              <a:buNone/>
            </a:pPr>
            <a:r>
              <a:rPr lang="en-US"/>
              <a:t>More developers incur more debt.</a:t>
            </a:r>
          </a:p>
          <a:p>
            <a:pPr marL="0" indent="0">
              <a:buNone/>
            </a:pPr>
            <a:r>
              <a:rPr lang="en-US"/>
              <a:t>Wash, rinse, repeat.</a:t>
            </a:r>
          </a:p>
        </p:txBody>
      </p:sp>
    </p:spTree>
    <p:extLst>
      <p:ext uri="{BB962C8B-B14F-4D97-AF65-F5344CB8AC3E}">
        <p14:creationId xmlns:p14="http://schemas.microsoft.com/office/powerpoint/2010/main" val="3280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C2DF-3E25-4959-8E29-0524CD82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053093-209B-465D-B34B-85526B8DA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88" y="2858134"/>
            <a:ext cx="876422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8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D977-6E05-40C1-829F-467B8F70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69A3C-BA3B-46FB-8FAE-200BFA346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625" y="2853371"/>
            <a:ext cx="823074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5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E186-2F0E-42ED-890E-E60DD0F7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4ED9C2-8CD4-47F0-A105-9790CE09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519" y="2853371"/>
            <a:ext cx="1011696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6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3DB6-3BDB-4712-8AAF-FE89CF58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Fix Technical Debt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B15745BE-D6CF-4452-A9F8-343974315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88" y="1825625"/>
            <a:ext cx="5972424" cy="4351338"/>
          </a:xfrm>
        </p:spPr>
      </p:pic>
    </p:spTree>
    <p:extLst>
      <p:ext uri="{BB962C8B-B14F-4D97-AF65-F5344CB8AC3E}">
        <p14:creationId xmlns:p14="http://schemas.microsoft.com/office/powerpoint/2010/main" val="335573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0418-B20C-4E6E-AE04-E7A90157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Identify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BB217-90F7-41A6-9511-2413615A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Adding new feature is getting slower.</a:t>
            </a:r>
          </a:p>
          <a:p>
            <a:r>
              <a:rPr lang="en-US"/>
              <a:t>Increasing testing, especially manual.</a:t>
            </a:r>
          </a:p>
          <a:p>
            <a:r>
              <a:rPr lang="en-US"/>
              <a:t>The loss of productivity/motivation.</a:t>
            </a:r>
          </a:p>
          <a:p>
            <a:r>
              <a:rPr lang="en-US"/>
              <a:t>Postponed releases.</a:t>
            </a:r>
          </a:p>
          <a:p>
            <a:r>
              <a:rPr lang="en-US"/>
              <a:t>Getting scared of changing anything.</a:t>
            </a:r>
          </a:p>
          <a:p>
            <a:r>
              <a:rPr lang="en-US"/>
              <a:t>Sonar Reports</a:t>
            </a:r>
          </a:p>
          <a:p>
            <a:r>
              <a:rPr lang="en-US"/>
              <a:t>Low Code Coverage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8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0760-EB0B-4886-A0AE-8DDA984D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7ECE-1FDC-4E28-9E8F-70C3D1FD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term was coined by Ward Cunningham in 1992</a:t>
            </a:r>
          </a:p>
          <a:p>
            <a:r>
              <a:rPr lang="en-US"/>
              <a:t>It's analogue of financial debt</a:t>
            </a:r>
          </a:p>
          <a:p>
            <a:r>
              <a:rPr lang="en-US"/>
              <a:t>Borrow time now, repay later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Examples</a:t>
            </a:r>
          </a:p>
          <a:p>
            <a:r>
              <a:rPr lang="en-US"/>
              <a:t>Borrowing money – implementing quick&amp;dirty solution</a:t>
            </a:r>
          </a:p>
          <a:p>
            <a:r>
              <a:rPr lang="en-US"/>
              <a:t>Paying back debt – refactoring or code replacement</a:t>
            </a:r>
          </a:p>
          <a:p>
            <a:r>
              <a:rPr lang="en-US"/>
              <a:t>Paying interest – new features require more effort</a:t>
            </a:r>
          </a:p>
        </p:txBody>
      </p:sp>
    </p:spTree>
    <p:extLst>
      <p:ext uri="{BB962C8B-B14F-4D97-AF65-F5344CB8AC3E}">
        <p14:creationId xmlns:p14="http://schemas.microsoft.com/office/powerpoint/2010/main" val="6380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F7F9-B08B-40D0-9ED5-09688D691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Identify Technical Debt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6E62-BECC-429D-9716-041F5BE1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Code Smell</a:t>
            </a:r>
          </a:p>
          <a:p>
            <a:pPr lvl="1"/>
            <a:r>
              <a:rPr lang="en-US" sz="2800"/>
              <a:t>Hacks / Bad Design</a:t>
            </a:r>
          </a:p>
          <a:p>
            <a:pPr lvl="1"/>
            <a:r>
              <a:rPr lang="en-US" sz="2800"/>
              <a:t>Improper Technology/Library</a:t>
            </a:r>
          </a:p>
          <a:p>
            <a:pPr lvl="1"/>
            <a:r>
              <a:rPr lang="en-US" sz="2800"/>
              <a:t>Unreadable Code</a:t>
            </a:r>
          </a:p>
          <a:p>
            <a:pPr lvl="1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1920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F1FB-BCB5-4BCC-BD85-E6601D78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9FD4-FF34-4C5C-8939-A81D65C7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Important signal: developers gut feeling.</a:t>
            </a:r>
          </a:p>
        </p:txBody>
      </p:sp>
    </p:spTree>
    <p:extLst>
      <p:ext uri="{BB962C8B-B14F-4D97-AF65-F5344CB8AC3E}">
        <p14:creationId xmlns:p14="http://schemas.microsoft.com/office/powerpoint/2010/main" val="52569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9FE7-81D7-49F7-A231-823E1612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to Do with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DCBE-6A99-43AE-AD51-84C96785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Ignore and pay interest</a:t>
            </a:r>
          </a:p>
          <a:p>
            <a:r>
              <a:rPr lang="en-US"/>
              <a:t>Pay the debt</a:t>
            </a:r>
          </a:p>
          <a:p>
            <a:r>
              <a:rPr lang="en-US"/>
              <a:t>Claim the bankruptcy</a:t>
            </a:r>
          </a:p>
          <a:p>
            <a:r>
              <a:rPr lang="en-US"/>
              <a:t>Move it to Trackable!</a:t>
            </a:r>
          </a:p>
        </p:txBody>
      </p:sp>
    </p:spTree>
    <p:extLst>
      <p:ext uri="{BB962C8B-B14F-4D97-AF65-F5344CB8AC3E}">
        <p14:creationId xmlns:p14="http://schemas.microsoft.com/office/powerpoint/2010/main" val="22169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9FE7-81D7-49F7-A231-823E1612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to Do with Technical Debt</a:t>
            </a:r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F2027986-EFCC-4ADC-BEE2-52EFBA49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76" y="1191558"/>
            <a:ext cx="3758813" cy="5301317"/>
          </a:xfrm>
        </p:spPr>
      </p:pic>
    </p:spTree>
    <p:extLst>
      <p:ext uri="{BB962C8B-B14F-4D97-AF65-F5344CB8AC3E}">
        <p14:creationId xmlns:p14="http://schemas.microsoft.com/office/powerpoint/2010/main" val="1111615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30A7-B533-42C0-98C5-AA167131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to Avoid Technical Debt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5BB3-FF23-4405-B991-0BDD695E6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Merciless Refactoring</a:t>
            </a:r>
          </a:p>
          <a:p>
            <a:r>
              <a:rPr lang="en-US"/>
              <a:t>Fast Automation</a:t>
            </a:r>
          </a:p>
          <a:p>
            <a:r>
              <a:rPr lang="en-US"/>
              <a:t>Share Knowledge</a:t>
            </a:r>
          </a:p>
          <a:p>
            <a:r>
              <a:rPr lang="en-US"/>
              <a:t>Clean Code Principles</a:t>
            </a:r>
          </a:p>
          <a:p>
            <a:r>
              <a:rPr lang="en-US"/>
              <a:t>Fail Fast (Peer Review, Code Review, Tests first)</a:t>
            </a:r>
          </a:p>
          <a:p>
            <a:r>
              <a:rPr lang="en-US"/>
              <a:t>Fix Constantly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5EE1-F49C-4238-8DCE-19621A89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Most Important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7BF2-FDEB-4D68-B88C-32BBC58A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Developers hate tackle messy codebase.</a:t>
            </a:r>
          </a:p>
          <a:p>
            <a:r>
              <a:rPr lang="en-US"/>
              <a:t>Good developers are sensitive to unaesthetic code.</a:t>
            </a:r>
          </a:p>
          <a:p>
            <a:r>
              <a:rPr lang="en-US"/>
              <a:t>Messy code signals "no one cares".</a:t>
            </a:r>
          </a:p>
          <a:p>
            <a:r>
              <a:rPr lang="en-US"/>
              <a:t>Good developers hightail it out of such place.</a:t>
            </a:r>
          </a:p>
          <a:p>
            <a:r>
              <a:rPr lang="en-US"/>
              <a:t>Team loses motivation and morale.</a:t>
            </a:r>
          </a:p>
        </p:txBody>
      </p:sp>
    </p:spTree>
    <p:extLst>
      <p:ext uri="{BB962C8B-B14F-4D97-AF65-F5344CB8AC3E}">
        <p14:creationId xmlns:p14="http://schemas.microsoft.com/office/powerpoint/2010/main" val="292634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DE46-7CD8-4D56-A701-488782A8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11FB-EC35-4514-AE8D-58D026A8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No woman no cry</a:t>
            </a:r>
          </a:p>
        </p:txBody>
      </p:sp>
    </p:spTree>
    <p:extLst>
      <p:ext uri="{BB962C8B-B14F-4D97-AF65-F5344CB8AC3E}">
        <p14:creationId xmlns:p14="http://schemas.microsoft.com/office/powerpoint/2010/main" val="3724188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DE46-7CD8-4D56-A701-488782A8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11FB-EC35-4514-AE8D-58D026A83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Good developers won't come!</a:t>
            </a:r>
          </a:p>
        </p:txBody>
      </p:sp>
    </p:spTree>
    <p:extLst>
      <p:ext uri="{BB962C8B-B14F-4D97-AF65-F5344CB8AC3E}">
        <p14:creationId xmlns:p14="http://schemas.microsoft.com/office/powerpoint/2010/main" val="45824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9DE1-460D-449F-B854-4AFDDD4C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Good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1EEF-3239-4A40-9A11-3F30AC30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Good news is that we know the mother of all evils.</a:t>
            </a:r>
          </a:p>
          <a:p>
            <a:pPr marL="0" indent="0">
              <a:buNone/>
            </a:pPr>
            <a:r>
              <a:rPr lang="en-US"/>
              <a:t>It's low level of development culture.</a:t>
            </a:r>
          </a:p>
          <a:p>
            <a:pPr marL="0" indent="0">
              <a:buNone/>
            </a:pPr>
            <a:r>
              <a:rPr lang="en-US"/>
              <a:t>This is what the team should focus on.</a:t>
            </a:r>
          </a:p>
        </p:txBody>
      </p:sp>
    </p:spTree>
    <p:extLst>
      <p:ext uri="{BB962C8B-B14F-4D97-AF65-F5344CB8AC3E}">
        <p14:creationId xmlns:p14="http://schemas.microsoft.com/office/powerpoint/2010/main" val="1502855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F97E-6A3D-499C-B947-DB33A32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First Things to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27D5-4621-4A46-8BDF-1A4DCDDF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Environmental Resistance: </a:t>
            </a:r>
            <a:r>
              <a:rPr lang="en-US" i="1"/>
              <a:t>«I dislike Confluence, hate to create documents there that's why I suck at documenting things»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Solution: </a:t>
            </a:r>
            <a:r>
              <a:rPr lang="en-US" i="1"/>
              <a:t>«Create an appropriate environment!»</a:t>
            </a:r>
          </a:p>
        </p:txBody>
      </p:sp>
    </p:spTree>
    <p:extLst>
      <p:ext uri="{BB962C8B-B14F-4D97-AF65-F5344CB8AC3E}">
        <p14:creationId xmlns:p14="http://schemas.microsoft.com/office/powerpoint/2010/main" val="24627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E5DB-49A5-4FA9-AE8C-FB9970BB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17E1-4136-42EE-8DE7-A372A6B5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Business Pressure</a:t>
            </a:r>
          </a:p>
          <a:p>
            <a:r>
              <a:rPr lang="en-US"/>
              <a:t>Business is Blind to the Concept of TD</a:t>
            </a:r>
          </a:p>
          <a:p>
            <a:r>
              <a:rPr lang="en-US"/>
              <a:t>High Coupling</a:t>
            </a:r>
          </a:p>
          <a:p>
            <a:r>
              <a:rPr lang="en-US"/>
              <a:t>Lack of Tests</a:t>
            </a:r>
          </a:p>
          <a:p>
            <a:r>
              <a:rPr lang="en-US"/>
              <a:t>Lack of Documentation</a:t>
            </a:r>
          </a:p>
          <a:p>
            <a:r>
              <a:rPr lang="en-US"/>
              <a:t>Ignoring Standards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590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F97E-6A3D-499C-B947-DB33A32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First Things to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27D5-4621-4A46-8BDF-1A4DCDDF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Business Pressure: </a:t>
            </a:r>
            <a:r>
              <a:rPr lang="en-US" i="1"/>
              <a:t>«I have to release it ASAP! No time to design, no time to write tests»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Solution: </a:t>
            </a:r>
            <a:r>
              <a:rPr lang="en-US" i="1"/>
              <a:t>«Well, there is no guy you have to ask permissions to do your job well»</a:t>
            </a:r>
          </a:p>
        </p:txBody>
      </p:sp>
    </p:spTree>
    <p:extLst>
      <p:ext uri="{BB962C8B-B14F-4D97-AF65-F5344CB8AC3E}">
        <p14:creationId xmlns:p14="http://schemas.microsoft.com/office/powerpoint/2010/main" val="1458585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F97E-6A3D-499C-B947-DB33A32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First Things to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27D5-4621-4A46-8BDF-1A4DCDDF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Testing Debt: </a:t>
            </a:r>
            <a:r>
              <a:rPr lang="en-US" i="1"/>
              <a:t>«I can't refactor this code now 'cause tests are broken and I'm not confident enough»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Solution: </a:t>
            </a:r>
            <a:r>
              <a:rPr lang="en-US" i="1"/>
              <a:t>«You can try to fix test, or, in case of lack of them, write some of them. A few.»</a:t>
            </a:r>
          </a:p>
        </p:txBody>
      </p:sp>
    </p:spTree>
    <p:extLst>
      <p:ext uri="{BB962C8B-B14F-4D97-AF65-F5344CB8AC3E}">
        <p14:creationId xmlns:p14="http://schemas.microsoft.com/office/powerpoint/2010/main" val="3914158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F97E-6A3D-499C-B947-DB33A32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227D5-4621-4A46-8BDF-1A4DCDDFB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The Boyscout Rule: </a:t>
            </a:r>
          </a:p>
          <a:p>
            <a:pPr marL="0" indent="0" algn="ctr">
              <a:buNone/>
            </a:pPr>
            <a:r>
              <a:rPr lang="en-US" sz="3600" i="1"/>
              <a:t>«</a:t>
            </a:r>
            <a:r>
              <a:rPr lang="en-US" sz="3200" i="1"/>
              <a:t>Always leave the campground cleaner than you found it</a:t>
            </a:r>
            <a:r>
              <a:rPr lang="en-US" sz="3600" i="1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4199669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F97E-6A3D-499C-B947-DB33A32C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First Things to Apply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20F4E-0BF6-425A-AB30-5DAD764C6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10" y="1825625"/>
            <a:ext cx="6411180" cy="4351338"/>
          </a:xfrm>
        </p:spPr>
      </p:pic>
    </p:spTree>
    <p:extLst>
      <p:ext uri="{BB962C8B-B14F-4D97-AF65-F5344CB8AC3E}">
        <p14:creationId xmlns:p14="http://schemas.microsoft.com/office/powerpoint/2010/main" val="4231293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F270-77DF-4144-8620-E7D22A7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623C-3226-483C-95FB-17A32557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Technical Debt is not inherently bad.</a:t>
            </a:r>
          </a:p>
          <a:p>
            <a:r>
              <a:rPr lang="en-US"/>
              <a:t>Move Inadvertent to Deliberate.</a:t>
            </a:r>
          </a:p>
          <a:p>
            <a:r>
              <a:rPr lang="en-US"/>
              <a:t>Trust your hunches! Code smells and you can feel it.</a:t>
            </a:r>
          </a:p>
          <a:p>
            <a:r>
              <a:rPr lang="en-US"/>
              <a:t>Good developers avoid messy code.</a:t>
            </a:r>
          </a:p>
          <a:p>
            <a:r>
              <a:rPr lang="en-US"/>
              <a:t>Don't give them a chance! Improve the culture!</a:t>
            </a:r>
          </a:p>
          <a:p>
            <a:r>
              <a:rPr lang="en-US"/>
              <a:t>No reason to ignore the Boyscout Rule.</a:t>
            </a:r>
          </a:p>
          <a:p>
            <a:r>
              <a:rPr lang="en-US"/>
              <a:t>Let's roll our sleeves up!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67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3212-F1AD-4D67-ADA7-6FBC99764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We are Engineers. We </a:t>
            </a:r>
            <a:r>
              <a:rPr lang="ru-RU" b="1"/>
              <a:t>(</a:t>
            </a:r>
            <a:r>
              <a:rPr lang="en-US" b="1"/>
              <a:t>most likely) can.</a:t>
            </a:r>
          </a:p>
        </p:txBody>
      </p:sp>
      <p:pic>
        <p:nvPicPr>
          <p:cNvPr id="11" name="Content Placeholder 10" descr="A picture containing vehicle, parked, sitting, table&#10;&#10;Description automatically generated">
            <a:extLst>
              <a:ext uri="{FF2B5EF4-FFF2-40B4-BE49-F238E27FC236}">
                <a16:creationId xmlns:a16="http://schemas.microsoft.com/office/drawing/2014/main" id="{84089825-CA41-46F2-AF6A-5930387F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87759"/>
            <a:ext cx="10516159" cy="4427303"/>
          </a:xfrm>
        </p:spPr>
      </p:pic>
    </p:spTree>
    <p:extLst>
      <p:ext uri="{BB962C8B-B14F-4D97-AF65-F5344CB8AC3E}">
        <p14:creationId xmlns:p14="http://schemas.microsoft.com/office/powerpoint/2010/main" val="17470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515-75B9-463A-B092-E3DF3153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Post-Credits Scene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CAD1-39C4-4EB4-93DE-905308F54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77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A9BD-7736-447F-B5B0-EF156D9A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 Proper 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B16E69-4AA2-45DA-8CA1-8A3158037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473" y="1825625"/>
            <a:ext cx="7997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8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21E5-5288-4843-8308-D9B7EEFB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2CE2-6A2B-463A-8566-85F2188A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Architectural Debt</a:t>
            </a:r>
          </a:p>
          <a:p>
            <a:r>
              <a:rPr lang="en-US"/>
              <a:t>Design Debt</a:t>
            </a:r>
          </a:p>
          <a:p>
            <a:r>
              <a:rPr lang="en-US"/>
              <a:t>Code Quality Debt</a:t>
            </a:r>
          </a:p>
          <a:p>
            <a:r>
              <a:rPr lang="en-US"/>
              <a:t>Testing Debt</a:t>
            </a:r>
          </a:p>
          <a:p>
            <a:r>
              <a:rPr lang="en-US"/>
              <a:t>Documentation Debt</a:t>
            </a:r>
          </a:p>
          <a:p>
            <a:r>
              <a:rPr lang="en-US"/>
              <a:t>Environmental Debt</a:t>
            </a:r>
          </a:p>
        </p:txBody>
      </p:sp>
    </p:spTree>
    <p:extLst>
      <p:ext uri="{BB962C8B-B14F-4D97-AF65-F5344CB8AC3E}">
        <p14:creationId xmlns:p14="http://schemas.microsoft.com/office/powerpoint/2010/main" val="40891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E2EC-8922-4B0E-B78F-5154DF0B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D4117-7517-4253-8943-EC1C45C6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You're assigned to add a new feature to a product.</a:t>
            </a:r>
          </a:p>
          <a:p>
            <a:pPr marL="0" indent="0">
              <a:buNone/>
            </a:pPr>
            <a:r>
              <a:rPr lang="en-US"/>
              <a:t>The codebase is messy.</a:t>
            </a:r>
          </a:p>
          <a:p>
            <a:pPr marL="0" indent="0">
              <a:buNone/>
            </a:pPr>
            <a:r>
              <a:rPr lang="en-US"/>
              <a:t>If the codebase were clean, it would take three days.</a:t>
            </a:r>
          </a:p>
          <a:p>
            <a:pPr marL="0" indent="0">
              <a:buNone/>
            </a:pPr>
            <a:r>
              <a:rPr lang="en-US"/>
              <a:t>With the current codebase, it takes four days.</a:t>
            </a:r>
          </a:p>
          <a:p>
            <a:pPr marL="0" indent="0">
              <a:buNone/>
            </a:pPr>
            <a:r>
              <a:rPr lang="en-US"/>
              <a:t>So the interest is one day.</a:t>
            </a:r>
          </a:p>
          <a:p>
            <a:pPr marL="0" indent="0">
              <a:buNone/>
            </a:pPr>
            <a:r>
              <a:rPr lang="en-US"/>
              <a:t>Refactoring codebase takes a week.</a:t>
            </a:r>
          </a:p>
          <a:p>
            <a:pPr marL="0" indent="0">
              <a:buNone/>
            </a:pPr>
            <a:r>
              <a:rPr lang="en-US"/>
              <a:t>Is it worth it?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974-DFA2-4A0D-B2FF-4AA1DA8A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3E25-D8CC-488B-AE04-60729D83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/>
              <a:t>Technical Debt is not necessarily evil.</a:t>
            </a:r>
          </a:p>
        </p:txBody>
      </p:sp>
    </p:spTree>
    <p:extLst>
      <p:ext uri="{BB962C8B-B14F-4D97-AF65-F5344CB8AC3E}">
        <p14:creationId xmlns:p14="http://schemas.microsoft.com/office/powerpoint/2010/main" val="84871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B4C5-EC06-46E1-94F5-92C1E41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Two Projects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8D1752F-F964-4061-89E5-483D4E6469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132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2857271-F4AD-4A7C-9126-20D1D6AF4345}"/>
              </a:ext>
            </a:extLst>
          </p:cNvPr>
          <p:cNvSpPr txBox="1"/>
          <p:nvPr/>
        </p:nvSpPr>
        <p:spPr>
          <a:xfrm>
            <a:off x="7843838" y="2902505"/>
            <a:ext cx="1705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595959"/>
                </a:solidFill>
              </a:rPr>
              <a:t>Technical Debt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2F5DEA-B6DE-4553-ABDC-33194E28D70B}"/>
              </a:ext>
            </a:extLst>
          </p:cNvPr>
          <p:cNvCxnSpPr>
            <a:cxnSpLocks/>
          </p:cNvCxnSpPr>
          <p:nvPr/>
        </p:nvCxnSpPr>
        <p:spPr>
          <a:xfrm>
            <a:off x="1314450" y="3714751"/>
            <a:ext cx="888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2CB3C8-199D-4367-A39B-CF950BC27D87}"/>
              </a:ext>
            </a:extLst>
          </p:cNvPr>
          <p:cNvSpPr txBox="1"/>
          <p:nvPr/>
        </p:nvSpPr>
        <p:spPr>
          <a:xfrm>
            <a:off x="1314450" y="3359765"/>
            <a:ext cx="2078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595959"/>
                </a:solidFill>
              </a:rPr>
              <a:t>Design Payoff Line</a:t>
            </a:r>
          </a:p>
        </p:txBody>
      </p:sp>
    </p:spTree>
    <p:extLst>
      <p:ext uri="{BB962C8B-B14F-4D97-AF65-F5344CB8AC3E}">
        <p14:creationId xmlns:p14="http://schemas.microsoft.com/office/powerpoint/2010/main" val="286295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6E5-993D-4C5B-90F3-C13EDF4C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Danger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4AF0-8FA5-44B5-8C36-CD9E3F3B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not measure productivity</a:t>
            </a:r>
          </a:p>
          <a:p>
            <a:r>
              <a:rPr lang="en-US"/>
              <a:t>We can not predict time to pay off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A7BF-379A-4A93-B371-8ACA1432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8835-8F65-43B8-9F3C-BBF79854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Costs money! Also time and effort to the business.</a:t>
            </a:r>
          </a:p>
          <a:p>
            <a:r>
              <a:rPr lang="en-US"/>
              <a:t>Becomes dangerous if it's not paid</a:t>
            </a:r>
          </a:p>
          <a:p>
            <a:r>
              <a:rPr lang="en-US"/>
              <a:t>Hides problems</a:t>
            </a:r>
          </a:p>
          <a:p>
            <a:r>
              <a:rPr lang="en-US"/>
              <a:t>Uncontrollable codebase</a:t>
            </a:r>
          </a:p>
          <a:p>
            <a:r>
              <a:rPr lang="en-US"/>
              <a:t>Developers get extremely specialized</a:t>
            </a:r>
          </a:p>
          <a:p>
            <a:r>
              <a:rPr lang="en-US"/>
              <a:t>Product gets more inflexible</a:t>
            </a:r>
          </a:p>
          <a:p>
            <a:r>
              <a:rPr lang="en-US">
                <a:solidFill>
                  <a:srgbClr val="7C7C7C"/>
                </a:solidFill>
              </a:rPr>
              <a:t>We talk about more important risk later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733</Words>
  <Application>Microsoft Office PowerPoint</Application>
  <PresentationFormat>Widescreen</PresentationFormat>
  <Paragraphs>162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Annabelle</vt:lpstr>
      <vt:lpstr>Arial</vt:lpstr>
      <vt:lpstr>Calibri</vt:lpstr>
      <vt:lpstr>Calibri Light</vt:lpstr>
      <vt:lpstr>Cambria</vt:lpstr>
      <vt:lpstr>Office Theme</vt:lpstr>
      <vt:lpstr>Technical Debt</vt:lpstr>
      <vt:lpstr>The Definition</vt:lpstr>
      <vt:lpstr>Reasons</vt:lpstr>
      <vt:lpstr>Types</vt:lpstr>
      <vt:lpstr>Example</vt:lpstr>
      <vt:lpstr>Checkpoint</vt:lpstr>
      <vt:lpstr>Two Projects</vt:lpstr>
      <vt:lpstr>The Danger</vt:lpstr>
      <vt:lpstr>Risks</vt:lpstr>
      <vt:lpstr>TD Quadrant (Fowler Version)</vt:lpstr>
      <vt:lpstr>More Axis</vt:lpstr>
      <vt:lpstr>Checkpoint</vt:lpstr>
      <vt:lpstr>Untracked to Trackable</vt:lpstr>
      <vt:lpstr>Inadvertent to Deliberate</vt:lpstr>
      <vt:lpstr>Example</vt:lpstr>
      <vt:lpstr>Example</vt:lpstr>
      <vt:lpstr>Example</vt:lpstr>
      <vt:lpstr>How to Fix Technical Debt</vt:lpstr>
      <vt:lpstr>How to Identify Technical Debt</vt:lpstr>
      <vt:lpstr>How to Identify Technical Debt</vt:lpstr>
      <vt:lpstr>Checkpoint</vt:lpstr>
      <vt:lpstr>What to Do with Technical Debt</vt:lpstr>
      <vt:lpstr>What to Do with Technical Debt</vt:lpstr>
      <vt:lpstr>How to Avoid Technical Debt</vt:lpstr>
      <vt:lpstr>The Most Important Risk</vt:lpstr>
      <vt:lpstr>Checkpoint</vt:lpstr>
      <vt:lpstr>Checkpoint</vt:lpstr>
      <vt:lpstr>Good News</vt:lpstr>
      <vt:lpstr>First Things to Apply</vt:lpstr>
      <vt:lpstr>First Things to Apply</vt:lpstr>
      <vt:lpstr>First Things to Apply</vt:lpstr>
      <vt:lpstr>Checkpoint</vt:lpstr>
      <vt:lpstr>First Things to Apply</vt:lpstr>
      <vt:lpstr>Takeaway</vt:lpstr>
      <vt:lpstr>We are Engineers. We (most likely) can.</vt:lpstr>
      <vt:lpstr>Post-Credits Scene</vt:lpstr>
      <vt:lpstr>Use Proper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Debt</dc:title>
  <dc:creator>Dmitry Antonyuk</dc:creator>
  <cp:lastModifiedBy>Dmitry Antonyuk</cp:lastModifiedBy>
  <cp:revision>36</cp:revision>
  <dcterms:created xsi:type="dcterms:W3CDTF">2020-02-12T23:40:03Z</dcterms:created>
  <dcterms:modified xsi:type="dcterms:W3CDTF">2020-02-14T00:01:00Z</dcterms:modified>
</cp:coreProperties>
</file>