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715000" type="screen16x10"/>
  <p:notesSz cx="9144000" cy="5715000"/>
  <p:embeddedFontLst>
    <p:embeddedFont>
      <p:font typeface="GLMPGH+NunitoSans-Regular" panose="020B0604020202020204" charset="0"/>
      <p:regular r:id="rId34"/>
    </p:embeddedFont>
    <p:embeddedFont>
      <p:font typeface="ACFPRW+NunitoSans-SemiBold" panose="020B0604020202020204" charset="0"/>
      <p:regular r:id="rId35"/>
    </p:embeddedFont>
    <p:embeddedFont>
      <p:font typeface="MOFOMB+NunitoSans-SemiBoldItalic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NHDSUV+NunitoSans-ExtraBold" panose="020B0604020202020204" charset="0"/>
      <p:regular r:id="rId41"/>
    </p:embeddedFont>
    <p:embeddedFont>
      <p:font typeface="EUWSPH+NunitoSans-SemiBold" panose="020B0604020202020204" charset="0"/>
      <p:regular r:id="rId42"/>
    </p:embeddedFont>
    <p:embeddedFont>
      <p:font typeface="VQDMNC+NunitoSans-Black" panose="020B0604020202020204" charset="0"/>
      <p:regular r:id="rId43"/>
    </p:embeddedFont>
    <p:embeddedFont>
      <p:font typeface="OQTKHE+NunitoSans-Bold" panose="020B0604020202020204" charset="0"/>
      <p:regular r:id="rId44"/>
    </p:embeddedFont>
    <p:embeddedFont>
      <p:font typeface="FJFLEC+NunitoSans-Bold" panose="020B0604020202020204" charset="0"/>
      <p:regular r:id="rId45"/>
    </p:embeddedFont>
    <p:embeddedFont>
      <p:font typeface="HMADVH+NunitoSans-Regular" panose="020B060402020202020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7FF"/>
    <a:srgbClr val="1A4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68" y="-18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D4824-D27C-47DB-A2C2-CB27F6B0C0A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428625"/>
            <a:ext cx="3429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714625"/>
            <a:ext cx="7315200" cy="2571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2F8E-5A32-4F42-B5BA-63742E60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5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2F8E-5A32-4F42-B5BA-63742E60FD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527E-C58B-4F0C-9C67-D0E7628DF7E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www.adauditplus.com</a:t>
            </a: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www.adauditplus.com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25EA-842B-48EE-809C-82F49CB17FE0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mo.adauditplus.com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manageengine.com/products/active-directory-audit/demo-form.html?slide-de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nageengine.com/products/active-directory-audit/download-free.html?slide-deck" TargetMode="External"/><Relationship Id="rId11" Type="http://schemas.openxmlformats.org/officeDocument/2006/relationships/hyperlink" Target="https://www.manageengine.com/products/active-directory-audit/document.html?slide-deck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manageengine.com/products/active-directory-audit/guide-to-configure-active-directory-in-adauditplus.html?slide-deck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demo.adauditplus.com/?slide-deck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www.manageengine.com/products/active-directory-audit/adaudit-plus-case-studies.html?slide-de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ageengine.com/products/active-directory-audit/download.html?slide-deck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www.manageengine.com/products/active-directory-audit/?slide-de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nageengine.com/products/active-directory-audit/support.html?slide-deck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4203" y="1775777"/>
            <a:ext cx="3974896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 UBA-driven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change auditor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151" y="3032989"/>
            <a:ext cx="3481510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Keep</a:t>
            </a:r>
            <a:r>
              <a:rPr sz="1400" spc="21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your</a:t>
            </a:r>
            <a:r>
              <a:rPr sz="1400" spc="22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Active</a:t>
            </a:r>
            <a:r>
              <a:rPr sz="1400" spc="20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Directory,</a:t>
            </a:r>
            <a:r>
              <a:rPr sz="1400" spc="21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ACFPRW+NunitoSans-SemiBold"/>
                <a:cs typeface="ACFPRW+NunitoSans-SemiBold"/>
              </a:rPr>
              <a:t>Windows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servers,</a:t>
            </a:r>
            <a:r>
              <a:rPr sz="1400" spc="16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ﬁle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servers,</a:t>
            </a:r>
            <a:r>
              <a:rPr sz="1400" spc="16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workstations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secure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compliant</a:t>
            </a:r>
          </a:p>
        </p:txBody>
      </p:sp>
      <p:pic>
        <p:nvPicPr>
          <p:cNvPr id="1026" name="Picture 2" descr="C:\Users\Lakshmi-7129\Downloads\UBA\UBA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54965"/>
            <a:ext cx="6001147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796857" y="3126599"/>
            <a:ext cx="78905" cy="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96857" y="2440799"/>
            <a:ext cx="78905" cy="7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857" y="17549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857" y="10691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641200"/>
            <a:ext cx="9144000" cy="7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140" y="450196"/>
            <a:ext cx="5208143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Group</a:t>
            </a:r>
            <a:r>
              <a:rPr sz="2000" spc="62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Policy</a:t>
            </a:r>
            <a:r>
              <a:rPr sz="2000" spc="65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settings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change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auditing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9834" y="1010975"/>
            <a:ext cx="744539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Group</a:t>
            </a:r>
            <a:r>
              <a:rPr sz="1200" spc="2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Policy</a:t>
            </a:r>
            <a:r>
              <a:rPr sz="1200" spc="2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Objects:</a:t>
            </a:r>
            <a:r>
              <a:rPr sz="1200" spc="1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 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Object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(GPO)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creation,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deletion,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9834" y="1277675"/>
            <a:ext cx="181814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modiﬁcation,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834" y="1696775"/>
            <a:ext cx="811962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3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Track</a:t>
            </a:r>
            <a:r>
              <a:rPr sz="1200" spc="4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changes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to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GPO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settings:</a:t>
            </a:r>
            <a:r>
              <a:rPr sz="1200" spc="1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Keep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close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eye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what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GPO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settings,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9834" y="1963475"/>
            <a:ext cx="276262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where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comprehensive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9834" y="2382575"/>
            <a:ext cx="810805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Conﬁgure</a:t>
            </a:r>
            <a:r>
              <a:rPr sz="1200" spc="28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alerts</a:t>
            </a:r>
            <a:r>
              <a:rPr sz="1200" spc="14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for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critical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changes:</a:t>
            </a:r>
            <a:r>
              <a:rPr sz="1200" spc="1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Receive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instant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email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SMS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alerts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9834" y="2649275"/>
            <a:ext cx="665076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computer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conﬁguration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password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account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lockout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etc.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9834" y="3068375"/>
            <a:ext cx="822582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Maintain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trail: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Generate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values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GPO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settings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before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after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every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9834" y="3335075"/>
            <a:ext cx="262890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instantly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spot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unwanted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800" y="1762210"/>
            <a:ext cx="3987698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Windows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4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server</a:t>
            </a:r>
            <a:r>
              <a:rPr sz="3600" spc="-14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 </a:t>
            </a: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auditing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632" y="3046558"/>
            <a:ext cx="3733827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Monitor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member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servers</a:t>
            </a:r>
            <a:r>
              <a:rPr sz="1400" spc="15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with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real-time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400" spc="1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spc="1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alerts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to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keep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close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eye</a:t>
            </a:r>
            <a:r>
              <a:rPr sz="1400" spc="28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on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activity</a:t>
            </a:r>
            <a:r>
              <a:rPr sz="1400" spc="17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in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your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network</a:t>
            </a:r>
          </a:p>
        </p:txBody>
      </p:sp>
      <p:pic>
        <p:nvPicPr>
          <p:cNvPr id="5122" name="Picture 2" descr="C:\Users\Lakshmi-7129\Downloads\UBA\UBA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-22820"/>
            <a:ext cx="5965928" cy="579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7" y="38117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7" y="30116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7" y="25544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7" y="17543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7" y="9542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640539"/>
            <a:ext cx="9144000" cy="7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084" y="450196"/>
            <a:ext cx="3464305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Windows</a:t>
            </a:r>
            <a:r>
              <a:rPr sz="2000" spc="62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server</a:t>
            </a:r>
            <a:r>
              <a:rPr sz="2000" spc="49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auditing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984" y="896006"/>
            <a:ext cx="808579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Windows</a:t>
            </a:r>
            <a:r>
              <a:rPr sz="1200" spc="2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servers:</a:t>
            </a:r>
            <a:r>
              <a:rPr sz="1200" spc="22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Monitor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administrative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memberships,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984" y="1200806"/>
            <a:ext cx="238195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rights,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policies,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8984" y="1696106"/>
            <a:ext cx="812750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3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Track</a:t>
            </a:r>
            <a:r>
              <a:rPr sz="1200" spc="4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scheduled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tasks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processes: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creation,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deletion,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modiﬁcation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scheduled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tasks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8984" y="2000906"/>
            <a:ext cx="121371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processes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8984" y="2496200"/>
            <a:ext cx="879664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Monitor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removable</a:t>
            </a:r>
            <a:r>
              <a:rPr sz="1200" spc="2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device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usage: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USB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plug-ins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transfer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activities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removable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storage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devices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8984" y="2953406"/>
            <a:ext cx="839004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PowerShell</a:t>
            </a:r>
            <a:r>
              <a:rPr sz="1200" spc="2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processes:</a:t>
            </a:r>
            <a:r>
              <a:rPr sz="1200" spc="1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Monitor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PowerShell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processes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that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run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</a:t>
            </a:r>
            <a:r>
              <a:rPr sz="1200" spc="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along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8984" y="3258206"/>
            <a:ext cx="2576322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commands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executed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8984" y="3753500"/>
            <a:ext cx="723648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AD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federation</a:t>
            </a:r>
            <a:r>
              <a:rPr sz="1200" spc="2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services</a:t>
            </a:r>
            <a:r>
              <a:rPr sz="1200" spc="2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(ADFS):</a:t>
            </a:r>
            <a:r>
              <a:rPr sz="1200" spc="2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successful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ADFS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authentication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8984" y="4058300"/>
            <a:ext cx="164774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attempts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real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812" y="1762210"/>
            <a:ext cx="3455517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spc="-23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Workstation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auditing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643" y="3046558"/>
            <a:ext cx="3832176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spc="-28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Track</a:t>
            </a:r>
            <a:r>
              <a:rPr sz="1400" spc="47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users'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logon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logoff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information,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productive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hours,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logon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history</a:t>
            </a:r>
            <a:r>
              <a:rPr sz="1400" spc="1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details,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removable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storage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use,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pic>
        <p:nvPicPr>
          <p:cNvPr id="6146" name="Picture 2" descr="C:\Users\Lakshmi-7129\Downloads\UBA\UBA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77" y="-29709"/>
            <a:ext cx="6008235" cy="58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6" y="38117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6" y="33545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6" y="25544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6" y="17543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6" y="9542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640539"/>
            <a:ext cx="9144000" cy="7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091" y="450196"/>
            <a:ext cx="2923629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Workstation</a:t>
            </a:r>
            <a:r>
              <a:rPr sz="2000" spc="71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auditing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984" y="896006"/>
            <a:ext cx="799904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logon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logoff</a:t>
            </a:r>
            <a:r>
              <a:rPr sz="1200" spc="28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activity:</a:t>
            </a:r>
            <a:r>
              <a:rPr sz="1200" spc="1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logoff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activity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across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network,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record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984" y="1200806"/>
            <a:ext cx="493234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duration,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are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currently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8984" y="1696106"/>
            <a:ext cx="789826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3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Track</a:t>
            </a:r>
            <a:r>
              <a:rPr sz="1200" spc="4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user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logon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history:</a:t>
            </a:r>
            <a:r>
              <a:rPr sz="1200" spc="12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Record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every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activity,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multiple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machines,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8984" y="2000906"/>
            <a:ext cx="274089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monitor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RADIUS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8997" y="2496200"/>
            <a:ext cx="833571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Identify</a:t>
            </a:r>
            <a:r>
              <a:rPr sz="1200" spc="22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logon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failures: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attempts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information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attempted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what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8997" y="2801000"/>
            <a:ext cx="578375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machine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they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attempted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to,</a:t>
            </a:r>
            <a:r>
              <a:rPr sz="1200" spc="2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reason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failure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8997" y="3296300"/>
            <a:ext cx="757245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Monitor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ﬁle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integrity:</a:t>
            </a:r>
            <a:r>
              <a:rPr sz="1200" spc="1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Receive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system</a:t>
            </a:r>
            <a:r>
              <a:rPr sz="1200" spc="2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program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8997" y="3753500"/>
            <a:ext cx="767551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Measure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employee</a:t>
            </a:r>
            <a:r>
              <a:rPr sz="1200" spc="2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productivity: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employees'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time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actual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work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hours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ensure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high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8997" y="4058300"/>
            <a:ext cx="2744922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productivity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across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enterprise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965" y="1762210"/>
            <a:ext cx="3718407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User behavior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analytics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3797" y="3046558"/>
            <a:ext cx="3813365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Detect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mitigate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threats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like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malicious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logins,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lateral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movement,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abuse,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data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breaches,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malware</a:t>
            </a:r>
          </a:p>
        </p:txBody>
      </p:sp>
      <p:pic>
        <p:nvPicPr>
          <p:cNvPr id="7170" name="Picture 2" descr="C:\Users\Lakshmi-7129\Downloads\UBA\UBA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-33255"/>
            <a:ext cx="5976664" cy="58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6" y="41546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6" y="33545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6" y="25544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6" y="17543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6" y="9542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640539"/>
            <a:ext cx="9144000" cy="7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084" y="450196"/>
            <a:ext cx="3460508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Threat</a:t>
            </a:r>
            <a:r>
              <a:rPr sz="2000" spc="61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hunting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with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UBA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973" y="896006"/>
            <a:ext cx="791982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Process</a:t>
            </a:r>
            <a:r>
              <a:rPr sz="1200" spc="29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logs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from</a:t>
            </a:r>
            <a:r>
              <a:rPr sz="1200" spc="29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across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your</a:t>
            </a:r>
            <a:r>
              <a:rPr sz="1200" spc="28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environment:</a:t>
            </a:r>
            <a:r>
              <a:rPr sz="1200" spc="2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Collect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process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conﬁgured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DCs,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member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973" y="1200806"/>
            <a:ext cx="203617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servers,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workstations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8973" y="1696106"/>
            <a:ext cx="834518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Identify</a:t>
            </a:r>
            <a:r>
              <a:rPr sz="1200" spc="22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safe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baseline:</a:t>
            </a:r>
            <a:r>
              <a:rPr sz="1200" spc="1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Processed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create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user-speciﬁc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baseline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normal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8973" y="2000906"/>
            <a:ext cx="322145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management,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process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8984" y="2496200"/>
            <a:ext cx="825474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Identify</a:t>
            </a:r>
            <a:r>
              <a:rPr sz="1200" spc="22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anomalies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12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alert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admins:</a:t>
            </a:r>
            <a:r>
              <a:rPr sz="1200" spc="1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Incoming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processed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baselines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are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compared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8984" y="2801000"/>
            <a:ext cx="476935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anomalies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notify</a:t>
            </a:r>
            <a:r>
              <a:rPr sz="1200" spc="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admins,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they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investigate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further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8984" y="3296300"/>
            <a:ext cx="778732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Detect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potential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security</a:t>
            </a:r>
            <a:r>
              <a:rPr sz="1200" spc="24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threats:</a:t>
            </a:r>
            <a:r>
              <a:rPr sz="1200" spc="1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Quickly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spot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potential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cases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malicious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abuse,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8984" y="3601100"/>
            <a:ext cx="516421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escalations,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exﬁltration,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malware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attacks,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8984" y="4096400"/>
            <a:ext cx="810770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Automate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incident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responses:</a:t>
            </a:r>
            <a:r>
              <a:rPr sz="1200" spc="1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Reduce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time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takes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mitigate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damage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instantly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shutting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down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8984" y="4401200"/>
            <a:ext cx="581845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devices,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terminating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sessions,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based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security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incident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402" y="1762210"/>
            <a:ext cx="3942893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Privileged user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monitoring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233" y="3046558"/>
            <a:ext cx="3624230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Audit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privileged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user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accounts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across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your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domain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maintain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audit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trail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to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quickly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detect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suspicious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behavior</a:t>
            </a:r>
          </a:p>
        </p:txBody>
      </p:sp>
      <p:pic>
        <p:nvPicPr>
          <p:cNvPr id="8194" name="Picture 2" descr="C:\Users\Lakshmi-7129\Downloads\UBA\UBA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-22820"/>
            <a:ext cx="5976664" cy="58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1" y="41546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1" y="33545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1" y="25544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1" y="17543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1" y="9542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640539"/>
            <a:ext cx="9144000" cy="7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091" y="450196"/>
            <a:ext cx="3636061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Privileged</a:t>
            </a:r>
            <a:r>
              <a:rPr sz="2000" spc="59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user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monitoring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984" y="896006"/>
            <a:ext cx="758910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administrator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activity:</a:t>
            </a:r>
            <a:r>
              <a:rPr sz="1200" spc="1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administrative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actions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Directory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(AD)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schema,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984" y="1200806"/>
            <a:ext cx="756912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conﬁguration,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groups,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organizational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units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(OUs),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Objects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(GPOs),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8984" y="1696106"/>
            <a:ext cx="776822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Review</a:t>
            </a:r>
            <a:r>
              <a:rPr sz="1200" spc="2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privileged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user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activity:</a:t>
            </a:r>
            <a:r>
              <a:rPr sz="1200" spc="1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Comply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various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regulations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maintaining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trail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8984" y="2000906"/>
            <a:ext cx="434329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activities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performed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domain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8997" y="2496200"/>
            <a:ext cx="8310829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Detect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privilege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escalation: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escalation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documenting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users'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ﬁrst-time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8997" y="2801000"/>
            <a:ext cx="561375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verify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if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they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are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necessary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user’s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role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duties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8997" y="3296300"/>
            <a:ext cx="8318539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Spot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behavioral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anomalies: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actions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deviating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normal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access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patterns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attackers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8997" y="3601100"/>
            <a:ext cx="426950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stolen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shared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credentials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accounts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8997" y="4096400"/>
            <a:ext cx="821145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Receive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alerts</a:t>
            </a:r>
            <a:r>
              <a:rPr sz="1200" spc="14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on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suspicious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activity:</a:t>
            </a:r>
            <a:r>
              <a:rPr sz="1200" spc="1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Rapidly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spot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respond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events,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clearing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8997" y="4401200"/>
            <a:ext cx="635212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accessing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outside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business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hours,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conﬁguring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alerts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382" y="1914610"/>
            <a:ext cx="3575304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Most popular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13" y="3173558"/>
            <a:ext cx="3392157" cy="78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birds-eye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view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of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the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features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that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our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customers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love</a:t>
            </a:r>
          </a:p>
        </p:txBody>
      </p:sp>
      <p:pic>
        <p:nvPicPr>
          <p:cNvPr id="5" name="Picture 2" descr="C:\Users\Lakshmi-7129\Downloads\UBA\UBA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54965"/>
            <a:ext cx="6001147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509765"/>
            <a:ext cx="1143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7" y="3012299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7" y="2212199"/>
            <a:ext cx="78905" cy="7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7" y="1412099"/>
            <a:ext cx="78905" cy="7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41200"/>
            <a:ext cx="9144000" cy="7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6103" y="450196"/>
            <a:ext cx="3155848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What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is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ADAudit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Plus?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6091" y="889730"/>
            <a:ext cx="7757693" cy="47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ManageEngine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ADAudit</a:t>
            </a:r>
            <a:r>
              <a:rPr sz="13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Plus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is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real-time</a:t>
            </a:r>
            <a:r>
              <a:rPr sz="13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reporting</a:t>
            </a:r>
            <a:r>
              <a:rPr sz="13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software</a:t>
            </a:r>
            <a:r>
              <a:rPr sz="1300" spc="2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that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8997" y="1353875"/>
            <a:ext cx="8252117" cy="74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Monitor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Directory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(AD),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Azure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AD,</a:t>
            </a:r>
            <a:r>
              <a:rPr sz="1200" spc="3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servers,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member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servers,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workstations,</a:t>
            </a:r>
          </a:p>
          <a:p>
            <a:pPr marL="0" marR="0">
              <a:lnSpc>
                <a:spcPts val="1634"/>
              </a:lnSpc>
              <a:spcBef>
                <a:spcPts val="7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help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adhere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regulations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HIPAA,</a:t>
            </a:r>
            <a:r>
              <a:rPr sz="1200" spc="2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GDPR,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SOX,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CCPA,</a:t>
            </a:r>
            <a:r>
              <a:rPr sz="1200" spc="3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GLBA,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997" y="2153975"/>
            <a:ext cx="8215662" cy="74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Transform</a:t>
            </a:r>
            <a:r>
              <a:rPr sz="1200" spc="2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raw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noisyꢀevent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actionable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that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show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did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what,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</a:p>
          <a:p>
            <a:pPr marL="0" marR="0">
              <a:lnSpc>
                <a:spcPts val="1634"/>
              </a:lnSpc>
              <a:spcBef>
                <a:spcPts val="7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where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ecosystem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just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few</a:t>
            </a:r>
            <a:r>
              <a:rPr sz="1200" spc="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clicks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997" y="2954075"/>
            <a:ext cx="8395829" cy="74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anomalous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activity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detect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potential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threats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enterprise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its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behavior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analytics</a:t>
            </a:r>
          </a:p>
          <a:p>
            <a:pPr marL="0" marR="0">
              <a:lnSpc>
                <a:spcPts val="1634"/>
              </a:lnSpc>
              <a:spcBef>
                <a:spcPts val="7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(UBA)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capabilities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058522" y="1365710"/>
            <a:ext cx="70358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3" y="954236"/>
            <a:ext cx="78905" cy="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40539"/>
            <a:ext cx="9144000" cy="74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091" y="450196"/>
            <a:ext cx="4564939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More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features</a:t>
            </a:r>
            <a:r>
              <a:rPr sz="2000" spc="61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our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customers</a:t>
            </a:r>
            <a:r>
              <a:rPr sz="2000" spc="6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-12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love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8984" y="896006"/>
            <a:ext cx="759419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User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work</a:t>
            </a:r>
            <a:r>
              <a:rPr sz="1200" spc="2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hours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monitoring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: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attendance,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hours,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hours,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productive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hours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8984" y="1200806"/>
            <a:ext cx="4445119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employees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computer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931522" y="1060910"/>
            <a:ext cx="7289800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50" y="535136"/>
            <a:ext cx="78905" cy="7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8984" y="476906"/>
            <a:ext cx="791106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Insider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threat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detection: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Instantly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spot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insider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threat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indicators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like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malicious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logins,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abuse,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8984" y="781706"/>
            <a:ext cx="366994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lateral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movement,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mishandling,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698066" y="959310"/>
            <a:ext cx="7759700" cy="408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36" y="535136"/>
            <a:ext cx="78917" cy="7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8984" y="476906"/>
            <a:ext cx="798256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Logon/logoff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tracking: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Get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user-speciﬁc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information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logoff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actions,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which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8984" y="781706"/>
            <a:ext cx="604594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multiple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computers,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view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IP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addresses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6" y="3735535"/>
            <a:ext cx="78905" cy="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6" y="3011636"/>
            <a:ext cx="78905" cy="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6" y="2211536"/>
            <a:ext cx="78905" cy="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6" y="1411436"/>
            <a:ext cx="78905" cy="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946" y="954236"/>
            <a:ext cx="78905" cy="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091" y="450196"/>
            <a:ext cx="4132047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Why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ADAudit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Plus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stands</a:t>
            </a:r>
            <a:r>
              <a:rPr sz="2000" spc="59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out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997" y="896006"/>
            <a:ext cx="8526049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Instant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alerts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: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Receive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instant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email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SMS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notiﬁcations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about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events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activities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984" y="1353206"/>
            <a:ext cx="836393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Threat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detection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response:</a:t>
            </a:r>
            <a:r>
              <a:rPr sz="1200" spc="1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UBA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engine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quickly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detects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abuse,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insider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attacks,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malware,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8984" y="1658006"/>
            <a:ext cx="4310519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other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threats,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executes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tailor-made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responses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8997" y="2153300"/>
            <a:ext cx="850834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Over</a:t>
            </a:r>
            <a:r>
              <a:rPr sz="1200" spc="2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250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reports:</a:t>
            </a:r>
            <a:r>
              <a:rPr sz="1200" spc="11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Streamline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compliance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multiple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regulations,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including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PCI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DSS,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HIPAA,</a:t>
            </a:r>
            <a:r>
              <a:rPr sz="1200" spc="2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SOX,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GDPR,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8997" y="2458100"/>
            <a:ext cx="424847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GLBA,</a:t>
            </a:r>
            <a:r>
              <a:rPr sz="1200" spc="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ISO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27001,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audit-ready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8997" y="2953400"/>
            <a:ext cx="817833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Log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archiving</a:t>
            </a:r>
            <a:r>
              <a:rPr sz="1200" spc="2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forensic</a:t>
            </a:r>
            <a:r>
              <a:rPr sz="1200" spc="27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analysis:</a:t>
            </a:r>
            <a:r>
              <a:rPr sz="1200" spc="18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Archive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user-deﬁned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location,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generate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8997" y="3258200"/>
            <a:ext cx="199673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based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needed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8997" y="3677300"/>
            <a:ext cx="822407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Top-notch</a:t>
            </a:r>
            <a:r>
              <a:rPr sz="1200" spc="3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customer</a:t>
            </a:r>
            <a:r>
              <a:rPr sz="1200" spc="2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support</a:t>
            </a:r>
            <a:r>
              <a:rPr sz="1200" spc="16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team: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Our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efﬁcient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support team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email,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phone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call,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away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6084" y="450196"/>
            <a:ext cx="2885947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spc="11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Supported</a:t>
            </a:r>
            <a:r>
              <a:rPr sz="2000" spc="45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platforms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2973" y="1042577"/>
            <a:ext cx="257316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DC</a:t>
            </a:r>
            <a:r>
              <a:rPr sz="1200" spc="25" dirty="0">
                <a:solidFill>
                  <a:srgbClr val="FFFFFF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member</a:t>
            </a:r>
            <a:r>
              <a:rPr sz="1200" spc="25" dirty="0">
                <a:solidFill>
                  <a:srgbClr val="FFFFFF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server</a:t>
            </a:r>
            <a:r>
              <a:rPr sz="1200" spc="2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auditing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7973" y="1042577"/>
            <a:ext cx="153695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Other</a:t>
            </a:r>
            <a:r>
              <a:rPr sz="1200" spc="25" dirty="0">
                <a:solidFill>
                  <a:srgbClr val="FFFFFF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components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67369"/>
              </p:ext>
            </p:extLst>
          </p:nvPr>
        </p:nvGraphicFramePr>
        <p:xfrm>
          <a:off x="827583" y="818292"/>
          <a:ext cx="7337343" cy="39679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0281"/>
                <a:gridCol w="2371281"/>
                <a:gridCol w="2445781"/>
              </a:tblGrid>
              <a:tr h="333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unito"/>
                        </a:rPr>
                        <a:t>DC and member server auditing</a:t>
                      </a:r>
                      <a:endParaRPr lang="en-IN" sz="1200" dirty="0">
                        <a:latin typeface="Nunito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47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unito"/>
                        </a:rPr>
                        <a:t>File auditing</a:t>
                      </a:r>
                      <a:endParaRPr lang="en-IN" sz="1200" dirty="0">
                        <a:latin typeface="Nuni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47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unito"/>
                        </a:rPr>
                        <a:t>Other components</a:t>
                      </a:r>
                      <a:endParaRPr lang="en-IN" sz="1200" dirty="0">
                        <a:latin typeface="Nuni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47B6"/>
                    </a:solidFill>
                  </a:tcPr>
                </a:tc>
              </a:tr>
              <a:tr h="622028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Windows</a:t>
                      </a:r>
                      <a:r>
                        <a:rPr lang="en-IN" sz="1000" spc="16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Server versions: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2003/2003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R2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Windows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ﬁle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server auditing: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Server 2003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and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above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AD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spc="-2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FS</a:t>
                      </a:r>
                      <a:r>
                        <a:rPr lang="en-US" sz="1000" spc="3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AD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FSꢀ2.0</a:t>
                      </a:r>
                      <a:r>
                        <a:rPr lang="en-US" sz="1000" spc="18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andꢀabove</a:t>
                      </a:r>
                      <a:endParaRPr lang="en-US" sz="1000" dirty="0" smtClean="0">
                        <a:solidFill>
                          <a:srgbClr val="000000"/>
                        </a:solidFill>
                        <a:latin typeface="Nunito"/>
                        <a:cs typeface="EUWSPH+NunitoSans-SemiBold"/>
                      </a:endParaRP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  <a:tr h="7543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2008/2008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R2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EMC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VNX,</a:t>
                      </a:r>
                      <a:r>
                        <a:rPr lang="en-IN" sz="1000" spc="11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err="1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VNXe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,</a:t>
                      </a:r>
                      <a:r>
                        <a:rPr lang="en-IN" sz="1000" spc="16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err="1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Celerra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,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Unity,</a:t>
                      </a:r>
                      <a:r>
                        <a:rPr lang="en-IN" sz="1000" spc="2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err="1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Isilon</a:t>
                      </a:r>
                      <a:endParaRPr lang="en-IN" sz="1000" dirty="0" smtClean="0">
                        <a:solidFill>
                          <a:srgbClr val="000000"/>
                        </a:solidFill>
                        <a:latin typeface="Nunito"/>
                        <a:cs typeface="EUWSPH+NunitoSans-SemiBold"/>
                      </a:endParaRP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Nunito"/>
                        <a:cs typeface="EUWSPH+NunitoSans-SemiBold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Workstation</a:t>
                      </a:r>
                      <a:r>
                        <a:rPr lang="en-US" sz="1000" spc="21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Windowsꢀ10,</a:t>
                      </a:r>
                      <a:r>
                        <a:rPr lang="en-US" sz="1000" spc="1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8,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7,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Vista,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andꢀXP</a:t>
                      </a:r>
                      <a:endParaRPr lang="en-US" sz="1000" dirty="0" smtClean="0">
                        <a:solidFill>
                          <a:srgbClr val="000000"/>
                        </a:solidFill>
                        <a:latin typeface="Nunito"/>
                        <a:cs typeface="EUWSPH+NunitoSans-SemiBold"/>
                      </a:endParaRP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  <a:tr h="56926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2012/2012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R2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Synology</a:t>
                      </a:r>
                      <a:r>
                        <a:rPr lang="en-US" sz="1000" spc="1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DSM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5.0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and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above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PowerShell</a:t>
                      </a:r>
                      <a:r>
                        <a:rPr lang="en-US" sz="1000" spc="17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PowerShell</a:t>
                      </a:r>
                      <a:r>
                        <a:rPr lang="en-US" sz="1000" spc="17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version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4.0,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5.0ꢀ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  <a:tr h="7543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2016/2016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R2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NetApp</a:t>
                      </a:r>
                      <a:r>
                        <a:rPr lang="en-IN" sz="1000" spc="1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Filer</a:t>
                      </a:r>
                      <a:r>
                        <a:rPr lang="en-IN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Data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spc="-2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ONTAP</a:t>
                      </a:r>
                      <a:r>
                        <a:rPr lang="en-US" sz="1000" spc="3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7.2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and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above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  <a:tr h="333229">
                <a:tc>
                  <a:txBody>
                    <a:bodyPr/>
                    <a:lstStyle/>
                    <a:p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2019</a:t>
                      </a:r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NetApp</a:t>
                      </a:r>
                      <a:r>
                        <a:rPr lang="en-US" sz="1000" spc="1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Cluster</a:t>
                      </a:r>
                      <a:r>
                        <a:rPr lang="en-US" sz="1000" spc="1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auditing: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Data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spc="-2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ONTAP</a:t>
                      </a:r>
                      <a:r>
                        <a:rPr lang="en-US" sz="1000" spc="35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8.2.1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and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above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084" y="450196"/>
            <a:ext cx="2425890" cy="990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Available</a:t>
            </a:r>
            <a:r>
              <a:rPr sz="2000" spc="66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editions</a:t>
            </a:r>
          </a:p>
          <a:p>
            <a:pPr marL="1101589" marR="0">
              <a:lnSpc>
                <a:spcPts val="1634"/>
              </a:lnSpc>
              <a:spcBef>
                <a:spcPts val="126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FJFLEC+NunitoSans-Bold"/>
                <a:cs typeface="FJFLEC+NunitoSans-Bold"/>
              </a:rPr>
              <a:t>Standard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4973" y="928277"/>
            <a:ext cx="109499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OQTKHE+NunitoSans-Bold"/>
                <a:cs typeface="OQTKHE+NunitoSans-Bold"/>
              </a:rPr>
              <a:t>Professional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9824" y="928277"/>
            <a:ext cx="53507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OQTKHE+NunitoSans-Bold"/>
                <a:cs typeface="OQTKHE+NunitoSans-Bold"/>
              </a:rPr>
              <a:t>Free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93526"/>
              </p:ext>
            </p:extLst>
          </p:nvPr>
        </p:nvGraphicFramePr>
        <p:xfrm>
          <a:off x="827583" y="818292"/>
          <a:ext cx="7337343" cy="41737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0281"/>
                <a:gridCol w="2371281"/>
                <a:gridCol w="2445781"/>
              </a:tblGrid>
              <a:tr h="333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unito"/>
                        </a:rPr>
                        <a:t>Standard</a:t>
                      </a:r>
                      <a:endParaRPr lang="en-IN" sz="1200" dirty="0">
                        <a:latin typeface="Nunito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47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unito"/>
                        </a:rPr>
                        <a:t>Professional</a:t>
                      </a:r>
                      <a:endParaRPr lang="en-IN" sz="1200" dirty="0">
                        <a:latin typeface="Nuni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47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unito"/>
                        </a:rPr>
                        <a:t>Free</a:t>
                      </a:r>
                      <a:endParaRPr lang="en-IN" sz="1200" dirty="0">
                        <a:latin typeface="Nuni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47B6"/>
                    </a:solidFill>
                  </a:tcPr>
                </a:tc>
              </a:tr>
              <a:tr h="622028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Reports and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alerts on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event</a:t>
                      </a:r>
                      <a:r>
                        <a:rPr lang="en-US" sz="1000" spc="17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log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data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collected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from</a:t>
                      </a:r>
                      <a:r>
                        <a:rPr lang="en-US" sz="1000" spc="17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the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below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licensed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components:</a:t>
                      </a: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Nunito"/>
                          <a:cs typeface="EUWSPH+NunitoSans-SemiBold"/>
                        </a:rPr>
                        <a:t>   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Includes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all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the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features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of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the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2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standard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edition,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along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with: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  <a:tr h="754392"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Domain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controllers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Azure</a:t>
                      </a:r>
                      <a:r>
                        <a:rPr lang="en-US" sz="1000" spc="17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AD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tenants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7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CFPRW+NunitoSans-SemiBold"/>
                          <a:cs typeface="ACFPRW+NunitoSans-SemiBold"/>
                        </a:rPr>
                        <a:t>Windows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ACFPRW+NunitoSans-SemiBold"/>
                          <a:cs typeface="ACFPRW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CFPRW+NunitoSans-SemiBold"/>
                          <a:cs typeface="ACFPRW+NunitoSans-SemiBold"/>
                        </a:rPr>
                        <a:t>servers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Workstations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Windows</a:t>
                      </a:r>
                      <a:r>
                        <a:rPr lang="en-US" sz="1000" spc="16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ﬁle</a:t>
                      </a:r>
                      <a:r>
                        <a:rPr lang="en-US" sz="1000" spc="14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servers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Synology</a:t>
                      </a:r>
                      <a:r>
                        <a:rPr lang="en-US" sz="1000" spc="15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NAS</a:t>
                      </a:r>
                      <a:r>
                        <a:rPr lang="en-US" sz="1000" spc="18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servers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NetApp</a:t>
                      </a:r>
                      <a:r>
                        <a:rPr lang="en-US" sz="1000" spc="15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ﬁlers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Huawei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 file storage</a:t>
                      </a:r>
                    </a:p>
                    <a:p>
                      <a:pPr marL="0" marR="0">
                        <a:lnSpc>
                          <a:spcPts val="1361"/>
                        </a:lnSpc>
                        <a:spcBef>
                          <a:spcPts val="1038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EUWSPH+NunitoSans-SemiBold"/>
                          <a:cs typeface="EUWSPH+NunitoSans-SemiBold"/>
                        </a:rPr>
                        <a:t>Hitachi NAS storage</a:t>
                      </a:r>
                      <a:endParaRPr lang="en-US" sz="1000" dirty="0" smtClean="0">
                        <a:solidFill>
                          <a:srgbClr val="000000"/>
                        </a:solidFill>
                        <a:latin typeface="EUWSPH+NunitoSans-SemiBold"/>
                        <a:cs typeface="EUWSPH+NunitoSans-SemiBold"/>
                      </a:endParaRPr>
                    </a:p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6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Nunito"/>
                        <a:cs typeface="EUWSPH+NunitoSans-SemiBold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Nunito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7FF"/>
                    </a:solidFill>
                  </a:tcPr>
                </a:tc>
              </a:tr>
            </a:tbl>
          </a:graphicData>
        </a:graphic>
      </p:graphicFrame>
      <p:sp>
        <p:nvSpPr>
          <p:cNvPr id="27" name="object 16"/>
          <p:cNvSpPr txBox="1"/>
          <p:nvPr/>
        </p:nvSpPr>
        <p:spPr>
          <a:xfrm>
            <a:off x="3505472" y="2065412"/>
            <a:ext cx="1632838" cy="36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Account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lockout</a:t>
            </a:r>
            <a:r>
              <a:rPr sz="10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analysis</a:t>
            </a:r>
          </a:p>
        </p:txBody>
      </p:sp>
      <p:sp>
        <p:nvSpPr>
          <p:cNvPr id="28" name="object 20"/>
          <p:cNvSpPr txBox="1"/>
          <p:nvPr/>
        </p:nvSpPr>
        <p:spPr>
          <a:xfrm>
            <a:off x="3505472" y="2675012"/>
            <a:ext cx="1952103" cy="56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Before</a:t>
            </a:r>
            <a:r>
              <a:rPr sz="10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after</a:t>
            </a:r>
            <a:r>
              <a:rPr sz="10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values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object/attribute</a:t>
            </a:r>
            <a:r>
              <a:rPr sz="10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</a:p>
        </p:txBody>
      </p:sp>
      <p:sp>
        <p:nvSpPr>
          <p:cNvPr id="29" name="object 22"/>
          <p:cNvSpPr txBox="1"/>
          <p:nvPr/>
        </p:nvSpPr>
        <p:spPr>
          <a:xfrm>
            <a:off x="3505472" y="3183012"/>
            <a:ext cx="2074640" cy="66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permission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</a:p>
          <a:p>
            <a:pPr marL="0" marR="0">
              <a:lnSpc>
                <a:spcPts val="1361"/>
              </a:lnSpc>
              <a:spcBef>
                <a:spcPts val="10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DNS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tracking</a:t>
            </a:r>
          </a:p>
        </p:txBody>
      </p:sp>
      <p:sp>
        <p:nvSpPr>
          <p:cNvPr id="30" name="object 24"/>
          <p:cNvSpPr txBox="1"/>
          <p:nvPr/>
        </p:nvSpPr>
        <p:spPr>
          <a:xfrm>
            <a:off x="3505472" y="3792612"/>
            <a:ext cx="1963496" cy="56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schema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conﬁguration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tracking,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etc.</a:t>
            </a:r>
          </a:p>
        </p:txBody>
      </p:sp>
      <p:sp>
        <p:nvSpPr>
          <p:cNvPr id="31" name="object 18"/>
          <p:cNvSpPr txBox="1"/>
          <p:nvPr/>
        </p:nvSpPr>
        <p:spPr>
          <a:xfrm>
            <a:off x="3511049" y="2353444"/>
            <a:ext cx="2429103" cy="36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</a:t>
            </a:r>
            <a:r>
              <a:rPr sz="10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0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setting</a:t>
            </a:r>
            <a:r>
              <a:rPr sz="10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tracking</a:t>
            </a:r>
          </a:p>
        </p:txBody>
      </p:sp>
      <p:sp>
        <p:nvSpPr>
          <p:cNvPr id="32" name="object 14"/>
          <p:cNvSpPr txBox="1"/>
          <p:nvPr/>
        </p:nvSpPr>
        <p:spPr>
          <a:xfrm>
            <a:off x="5940152" y="1345332"/>
            <a:ext cx="2079460" cy="97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Includes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all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features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professional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editionꢀfor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30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days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  <a:r>
              <a:rPr sz="10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installation.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It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also:</a:t>
            </a:r>
          </a:p>
        </p:txBody>
      </p:sp>
      <p:sp>
        <p:nvSpPr>
          <p:cNvPr id="33" name="object 17"/>
          <p:cNvSpPr txBox="1"/>
          <p:nvPr/>
        </p:nvSpPr>
        <p:spPr>
          <a:xfrm>
            <a:off x="6105252" y="2272432"/>
            <a:ext cx="976122" cy="36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Never</a:t>
            </a:r>
            <a:r>
              <a:rPr sz="10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expires</a:t>
            </a:r>
          </a:p>
        </p:txBody>
      </p:sp>
      <p:sp>
        <p:nvSpPr>
          <p:cNvPr id="34" name="object 19"/>
          <p:cNvSpPr txBox="1"/>
          <p:nvPr/>
        </p:nvSpPr>
        <p:spPr>
          <a:xfrm>
            <a:off x="6105252" y="2577232"/>
            <a:ext cx="1687022" cy="56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Provides</a:t>
            </a:r>
            <a:r>
              <a:rPr sz="10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 for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up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25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workstations</a:t>
            </a:r>
          </a:p>
        </p:txBody>
      </p:sp>
      <p:sp>
        <p:nvSpPr>
          <p:cNvPr id="35" name="object 21"/>
          <p:cNvSpPr txBox="1"/>
          <p:nvPr/>
        </p:nvSpPr>
        <p:spPr>
          <a:xfrm>
            <a:off x="6105252" y="3085232"/>
            <a:ext cx="1788820" cy="97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Allows</a:t>
            </a:r>
            <a:r>
              <a:rPr sz="10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 generation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for</a:t>
            </a:r>
            <a:r>
              <a:rPr sz="10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event</a:t>
            </a:r>
            <a:r>
              <a:rPr sz="10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data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collected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during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evaluation/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license</a:t>
            </a:r>
            <a:r>
              <a:rPr sz="10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0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period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6" y="3339132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6" y="29481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6" y="2564432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6" y="21861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6" y="17924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110" y="450196"/>
            <a:ext cx="2358897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Licensing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details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073" y="934106"/>
            <a:ext cx="909494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ADAudit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Plus'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licensing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Directory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component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based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number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domain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controllers.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6073" y="1391306"/>
            <a:ext cx="3437023" cy="779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Other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add-ons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are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based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number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of:</a:t>
            </a:r>
          </a:p>
          <a:p>
            <a:pPr marL="342924" marR="0">
              <a:lnSpc>
                <a:spcPts val="1634"/>
              </a:lnSpc>
              <a:spcBef>
                <a:spcPts val="10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Azure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tenants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8997" y="2115206"/>
            <a:ext cx="101041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File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8997" y="2496206"/>
            <a:ext cx="637930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EMC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servers/NetApp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Filers/Synology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NAS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</a:t>
            </a:r>
            <a:r>
              <a:rPr lang="en-US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/ Huawei NAS/ Hitachi NAS servers</a:t>
            </a:r>
            <a:endParaRPr sz="1200" dirty="0">
              <a:solidFill>
                <a:srgbClr val="000000"/>
              </a:solidFill>
              <a:latin typeface="EUWSPH+NunitoSans-SemiBold"/>
              <a:cs typeface="EUWSPH+NunitoSans-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8997" y="2877206"/>
            <a:ext cx="1337310" cy="817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Member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servers</a:t>
            </a:r>
          </a:p>
          <a:p>
            <a:pPr marL="0" marR="0">
              <a:lnSpc>
                <a:spcPts val="1634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Workstations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2944" y="3252935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2944" y="2881932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944" y="24909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944" y="2107232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944" y="17289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944" y="1335236"/>
            <a:ext cx="78905" cy="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6110" y="450196"/>
            <a:ext cx="2923921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Evaluation</a:t>
            </a:r>
            <a:r>
              <a:rPr sz="2000" spc="58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assistance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6097" y="934106"/>
            <a:ext cx="7918248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There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are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latin typeface="EUWSPH+NunitoSans-SemiBold"/>
                <a:cs typeface="EUWSPH+NunitoSans-SemiBold"/>
              </a:rPr>
              <a:t>number</a:t>
            </a:r>
            <a:r>
              <a:rPr sz="1200" spc="16" dirty="0">
                <a:latin typeface="EUWSPH+NunitoSans-SemiBold"/>
                <a:cs typeface="EUWSPH+NunitoSans-SemiBold"/>
              </a:rPr>
              <a:t> </a:t>
            </a:r>
            <a:r>
              <a:rPr lang="en-IN" sz="1200" dirty="0" smtClean="0">
                <a:latin typeface="EUWSPH+NunitoSans-SemiBold"/>
                <a:cs typeface="EUWSPH+NunitoSans-SemiBold"/>
              </a:rPr>
              <a:t>of ways we can help you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during</a:t>
            </a:r>
            <a:r>
              <a:rPr sz="1200" spc="16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evaluation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ADAudit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Plus.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include:</a:t>
            </a:r>
          </a:p>
          <a:p>
            <a:pPr marL="342900" marR="0">
              <a:lnSpc>
                <a:spcPts val="1634"/>
              </a:lnSpc>
              <a:spcBef>
                <a:spcPts val="10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fully-functional</a:t>
            </a:r>
            <a:r>
              <a:rPr lang="en-IN"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lang="en-IN" sz="1200" spc="17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30-day </a:t>
            </a:r>
            <a:r>
              <a:rPr lang="en-IN" sz="1200" spc="17" dirty="0" smtClean="0">
                <a:solidFill>
                  <a:srgbClr val="000000"/>
                </a:solidFill>
                <a:latin typeface="EUWSPH+NunitoSans-SemiBold"/>
                <a:cs typeface="EUWSPH+NunitoSans-SemiBold"/>
                <a:hlinkClick r:id="rId6"/>
              </a:rPr>
              <a:t>free trial</a:t>
            </a:r>
            <a:endParaRPr sz="1200" u="sng" dirty="0">
              <a:latin typeface="EUWSPH+NunitoSans-SemiBold"/>
              <a:cs typeface="EUWSPH+NunitoSans-SemiBold"/>
              <a:hlinkClick r:id="rId6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8997" y="1658006"/>
            <a:ext cx="3894452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Extension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evaluation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license,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if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needed</a:t>
            </a:r>
          </a:p>
          <a:p>
            <a:pPr marL="0" marR="0">
              <a:lnSpc>
                <a:spcPts val="1634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24x5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technical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supp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ort and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  <a:hlinkClick r:id="rId7"/>
              </a:rPr>
              <a:t>guided demo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options</a:t>
            </a:r>
            <a:endParaRPr sz="1200" dirty="0">
              <a:solidFill>
                <a:srgbClr val="000000"/>
              </a:solidFill>
              <a:latin typeface="ACFPRW+NunitoSans-SemiBold"/>
              <a:cs typeface="ACFPRW+NunitoSans-SemiBold"/>
            </a:endParaRPr>
          </a:p>
          <a:p>
            <a:pPr marL="0" marR="0">
              <a:lnSpc>
                <a:spcPts val="1634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live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demo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ho</a:t>
            </a:r>
            <a:r>
              <a:rPr lang="en-IN" sz="1200" dirty="0" err="1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sted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at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  <a:hlinkClick r:id="rId8"/>
              </a:rPr>
              <a:t>demo.adauditplus.com</a:t>
            </a:r>
            <a:endParaRPr sz="1200" u="sng" dirty="0">
              <a:solidFill>
                <a:srgbClr val="007BE0"/>
              </a:solidFill>
              <a:latin typeface="EUWSPH+NunitoSans-SemiBold"/>
              <a:cs typeface="EUWSPH+NunitoSans-SemiBold"/>
              <a:hlinkClick r:id="rId9"/>
            </a:endParaRPr>
          </a:p>
          <a:p>
            <a:pPr marL="0" marR="0">
              <a:lnSpc>
                <a:spcPts val="1634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installation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configuration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  <a:hlinkClick r:id="rId10"/>
              </a:rPr>
              <a:t>guides</a:t>
            </a:r>
            <a:endParaRPr sz="1200" u="sng" dirty="0">
              <a:solidFill>
                <a:srgbClr val="007BE0"/>
              </a:solidFill>
              <a:latin typeface="EUWSPH+NunitoSans-SemiBold"/>
              <a:cs typeface="EUWSPH+NunitoSans-SemiBold"/>
              <a:hlinkClick r:id="rId10"/>
            </a:endParaRPr>
          </a:p>
          <a:p>
            <a:pPr marL="0" marR="0">
              <a:lnSpc>
                <a:spcPts val="1634"/>
              </a:lnSpc>
              <a:spcBef>
                <a:spcPts val="13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err="1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exten</a:t>
            </a:r>
            <a:r>
              <a:rPr lang="en-IN" sz="1200" dirty="0" err="1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sive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  <a:hlinkClick r:id="rId11"/>
              </a:rPr>
              <a:t>knowledge base</a:t>
            </a:r>
            <a:endParaRPr sz="1200" u="sng" dirty="0">
              <a:solidFill>
                <a:srgbClr val="007BE0"/>
              </a:solidFill>
              <a:latin typeface="EUWSPH+NunitoSans-SemiBold"/>
              <a:cs typeface="EUWSPH+NunitoSans-SemiBold"/>
              <a:hlinkClick r:id="rId11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5640539"/>
            <a:ext cx="9144000" cy="7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4332" y="450196"/>
            <a:ext cx="5653011" cy="108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Nine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of</a:t>
            </a:r>
            <a:r>
              <a:rPr sz="2000" spc="65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every</a:t>
            </a:r>
            <a:r>
              <a:rPr sz="2000" spc="52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ten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12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Fortune</a:t>
            </a:r>
            <a:r>
              <a:rPr sz="2000" spc="4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100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companies</a:t>
            </a:r>
          </a:p>
          <a:p>
            <a:pPr marL="868172" marR="0">
              <a:lnSpc>
                <a:spcPts val="2723"/>
              </a:lnSpc>
              <a:spcBef>
                <a:spcPts val="76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trust</a:t>
            </a:r>
            <a:r>
              <a:rPr sz="2000" spc="6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us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to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manage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their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IT</a:t>
            </a:r>
          </a:p>
        </p:txBody>
      </p:sp>
      <p:pic>
        <p:nvPicPr>
          <p:cNvPr id="9218" name="Picture 2" descr="C:\Users\Lakshmi-7129\Downloads\UBA\UBA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22300"/>
            <a:ext cx="85979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7643" y="450196"/>
            <a:ext cx="5372595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And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-18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we</a:t>
            </a:r>
            <a:r>
              <a:rPr sz="2000" spc="75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have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the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credentials</a:t>
            </a:r>
            <a:r>
              <a:rPr sz="2000" spc="59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to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-15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prove</a:t>
            </a:r>
            <a:r>
              <a:rPr sz="2000" spc="72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9013" y="940964"/>
            <a:ext cx="663096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ADAudit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Plus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was</a:t>
            </a:r>
            <a:r>
              <a:rPr sz="1200" spc="2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named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2019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Gartner Peer</a:t>
            </a:r>
            <a:r>
              <a:rPr sz="1200" spc="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Insights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Customer's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Choice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SIEM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78150" y="1543056"/>
            <a:ext cx="6787693" cy="2628900"/>
          </a:xfrm>
          <a:prstGeom prst="roundRect">
            <a:avLst>
              <a:gd name="adj" fmla="val 3922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90" y="1778506"/>
            <a:ext cx="2780214" cy="2231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70" y="2393831"/>
            <a:ext cx="2406666" cy="733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641200"/>
            <a:ext cx="9144000" cy="7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097" y="450196"/>
            <a:ext cx="6320751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How</a:t>
            </a:r>
            <a:r>
              <a:rPr sz="2000" spc="6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ADAudit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Plus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can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help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your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organization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091" y="889730"/>
            <a:ext cx="3781730" cy="47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3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ManageEngineꢀADAudit</a:t>
            </a:r>
            <a:r>
              <a:rPr sz="13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Plus,</a:t>
            </a:r>
            <a:r>
              <a:rPr sz="13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</a:t>
            </a:r>
            <a:r>
              <a:rPr sz="1300" spc="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3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9797" y="1353875"/>
            <a:ext cx="5796724" cy="791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1.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View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changesꢀmade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toꢀon-premises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Azure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</a:p>
          <a:p>
            <a:pPr marL="0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2.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Gain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visibility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Windowsꢀuser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logonꢀactivity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797" y="2064974"/>
            <a:ext cx="4844536" cy="791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3.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analyze,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troubleshoot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ADꢀaccount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lockouts</a:t>
            </a:r>
          </a:p>
          <a:p>
            <a:pPr marL="0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4.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Closely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monitor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activities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domain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9797" y="2776072"/>
            <a:ext cx="427511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5.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Trackꢀlogons/logoffs,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groups,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9797" y="3131622"/>
            <a:ext cx="708803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6.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activity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inꢀWindows,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NetApp,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EMC,</a:t>
            </a:r>
            <a:r>
              <a:rPr sz="1200" spc="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Synology</a:t>
            </a:r>
            <a:r>
              <a:rPr lang="en-US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, Huawei, and Hitachi</a:t>
            </a:r>
            <a:r>
              <a:rPr sz="1200" spc="17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storage</a:t>
            </a:r>
          </a:p>
          <a:p>
            <a:pPr marL="0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7.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Enhance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threat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detection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behavior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analytics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(UBA)</a:t>
            </a:r>
          </a:p>
          <a:p>
            <a:pPr marL="0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8.</a:t>
            </a:r>
            <a:r>
              <a:rPr sz="1200" spc="3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Get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prepackaged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SOX,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HIPAA,</a:t>
            </a:r>
            <a:r>
              <a:rPr sz="1200" spc="2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PCI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DSS,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GDPR,</a:t>
            </a:r>
            <a:r>
              <a:rPr sz="1200" spc="15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other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regulations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9848" y="2706829"/>
            <a:ext cx="7204303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848" y="1106629"/>
            <a:ext cx="7204303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4397" y="450196"/>
            <a:ext cx="2636265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In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their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-1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own</a:t>
            </a:r>
            <a:r>
              <a:rPr sz="2000" spc="6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-1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words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84425" y="1247593"/>
            <a:ext cx="5513826" cy="769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A good web based and cost effective solution. </a:t>
            </a:r>
            <a:r>
              <a:rPr sz="1000" spc="-56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We</a:t>
            </a:r>
            <a:r>
              <a:rPr sz="1000" spc="56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 </a:t>
            </a: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like the auditing option on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NetApp Filer. Also, it has partially to do with our satisfaction with other products that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ManageEngine has excelled in.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84425" y="1933394"/>
            <a:ext cx="2875724" cy="56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FJFLEC+NunitoSans-Bold"/>
                <a:cs typeface="FJFLEC+NunitoSans-Bold"/>
              </a:rPr>
              <a:t>Ricky</a:t>
            </a:r>
            <a:r>
              <a:rPr sz="1000" spc="23" dirty="0">
                <a:solidFill>
                  <a:srgbClr val="515151"/>
                </a:solidFill>
                <a:latin typeface="FJFLEC+NunitoSans-Bold"/>
                <a:cs typeface="FJFLEC+NunitoSans-Bold"/>
              </a:rPr>
              <a:t> </a:t>
            </a:r>
            <a:r>
              <a:rPr sz="1000" dirty="0">
                <a:solidFill>
                  <a:srgbClr val="515151"/>
                </a:solidFill>
                <a:latin typeface="FJFLEC+NunitoSans-Bold"/>
                <a:cs typeface="FJFLEC+NunitoSans-Bold"/>
              </a:rPr>
              <a:t>Chand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GLMPGH+NunitoSans-Regular"/>
                <a:cs typeface="GLMPGH+NunitoSans-Regular"/>
              </a:rPr>
              <a:t>Systems Engineer, Bank of South Paciﬁc, Fiji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93796" y="2847765"/>
            <a:ext cx="5507836" cy="769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Prior to ADAudit Plus, we had no visibility into our AD infrastructure. Now </a:t>
            </a:r>
            <a:r>
              <a:rPr sz="1000" spc="-1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we’re</a:t>
            </a:r>
            <a:r>
              <a:rPr sz="1000" spc="1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 </a:t>
            </a: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able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to monitor all AD transactions as far as group changes, User creation, security,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authentication logs and much more.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93796" y="3533565"/>
            <a:ext cx="3152342" cy="56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FJFLEC+NunitoSans-Bold"/>
                <a:cs typeface="FJFLEC+NunitoSans-Bold"/>
              </a:rPr>
              <a:t>Callixtus</a:t>
            </a:r>
            <a:r>
              <a:rPr sz="1000" spc="22" dirty="0">
                <a:solidFill>
                  <a:srgbClr val="515151"/>
                </a:solidFill>
                <a:latin typeface="FJFLEC+NunitoSans-Bold"/>
                <a:cs typeface="FJFLEC+NunitoSans-Bold"/>
              </a:rPr>
              <a:t> </a:t>
            </a:r>
            <a:r>
              <a:rPr sz="1000" dirty="0">
                <a:solidFill>
                  <a:srgbClr val="515151"/>
                </a:solidFill>
                <a:latin typeface="FJFLEC+NunitoSans-Bold"/>
                <a:cs typeface="FJFLEC+NunitoSans-Bold"/>
              </a:rPr>
              <a:t>Muanya,</a:t>
            </a:r>
          </a:p>
          <a:p>
            <a:pPr marL="0" marR="0">
              <a:lnSpc>
                <a:spcPts val="1361"/>
              </a:lnSpc>
              <a:spcBef>
                <a:spcPts val="238"/>
              </a:spcBef>
              <a:spcAft>
                <a:spcPts val="0"/>
              </a:spcAft>
            </a:pPr>
            <a:r>
              <a:rPr sz="1000" dirty="0">
                <a:solidFill>
                  <a:srgbClr val="515151"/>
                </a:solidFill>
                <a:latin typeface="HMADVH+NunitoSans-Regular"/>
                <a:cs typeface="HMADVH+NunitoSans-Regular"/>
              </a:rPr>
              <a:t>Windows administrator, Harvard Medical School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53599" y="4827164"/>
            <a:ext cx="372234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Read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our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customers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'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testimonials 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  <a:hlinkClick r:id="rId7"/>
              </a:rPr>
              <a:t>here</a:t>
            </a: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.</a:t>
            </a:r>
            <a:endParaRPr sz="1200" u="sng" dirty="0">
              <a:solidFill>
                <a:srgbClr val="007BE0"/>
              </a:solidFill>
              <a:latin typeface="EUWSPH+NunitoSans-SemiBold"/>
              <a:cs typeface="EUWSPH+NunitoSans-SemiBold"/>
              <a:hlinkClick r:id="rId7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848" y="1106630"/>
            <a:ext cx="7204303" cy="1371600"/>
          </a:xfrm>
          <a:prstGeom prst="roundRect">
            <a:avLst>
              <a:gd name="adj" fmla="val 571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969848" y="2706829"/>
            <a:ext cx="7204303" cy="1371600"/>
          </a:xfrm>
          <a:prstGeom prst="roundRect">
            <a:avLst>
              <a:gd name="adj" fmla="val 571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5640527"/>
            <a:ext cx="9144000" cy="7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315081" y="3164029"/>
            <a:ext cx="6515098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5081" y="1906729"/>
            <a:ext cx="6515098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2781" y="1084008"/>
            <a:ext cx="12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9581" y="1084008"/>
            <a:ext cx="12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8057" y="450196"/>
            <a:ext cx="2168905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Contact</a:t>
            </a:r>
            <a:r>
              <a:rPr sz="2000" spc="59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details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39688" y="1071360"/>
            <a:ext cx="1201292" cy="545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3"/>
              </a:lnSpc>
              <a:spcBef>
                <a:spcPts val="0"/>
              </a:spcBef>
              <a:spcAft>
                <a:spcPts val="0"/>
              </a:spcAft>
            </a:pPr>
            <a:r>
              <a:rPr sz="1500" spc="-15" dirty="0">
                <a:solidFill>
                  <a:srgbClr val="1A47B6"/>
                </a:solidFill>
                <a:latin typeface="FJFLEC+NunitoSans-Bold"/>
                <a:cs typeface="FJFLEC+NunitoSans-Bold"/>
              </a:rPr>
              <a:t>Telephone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97088" y="1071360"/>
            <a:ext cx="235702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3"/>
              </a:lnSpc>
            </a:pPr>
            <a:r>
              <a:rPr lang="en-IN" sz="1500" spc="-15" dirty="0" smtClean="0">
                <a:solidFill>
                  <a:srgbClr val="1A47B6"/>
                </a:solidFill>
                <a:latin typeface="FJFLEC+NunitoSans-Bold"/>
                <a:cs typeface="FJFLEC+NunitoSans-Bold"/>
              </a:rPr>
              <a:t>Email the support team</a:t>
            </a:r>
          </a:p>
          <a:p>
            <a:pPr marL="0" marR="0">
              <a:lnSpc>
                <a:spcPts val="2043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1A47B6"/>
              </a:solidFill>
              <a:latin typeface="FJFLEC+NunitoSans-Bold"/>
              <a:cs typeface="FJFLEC+NunitoSans-Bold"/>
              <a:hlinkClick r:id="rId6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5682" y="1071360"/>
            <a:ext cx="176669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3"/>
              </a:lnSpc>
            </a:pPr>
            <a:r>
              <a:rPr lang="en-IN" sz="1500" spc="-15" dirty="0" smtClean="0">
                <a:solidFill>
                  <a:srgbClr val="1A47B6"/>
                </a:solidFill>
                <a:latin typeface="FJFLEC+NunitoSans-Bold"/>
                <a:cs typeface="FJFLEC+NunitoSans-Bold"/>
              </a:rPr>
              <a:t>Visit our website</a:t>
            </a:r>
          </a:p>
          <a:p>
            <a:pPr>
              <a:lnSpc>
                <a:spcPts val="2043"/>
              </a:lnSpc>
            </a:pPr>
            <a:endParaRPr lang="en-IN" sz="1500" spc="-15" dirty="0" smtClean="0">
              <a:solidFill>
                <a:srgbClr val="1A47B6"/>
              </a:solidFill>
              <a:latin typeface="FJFLEC+NunitoSans-Bold"/>
              <a:cs typeface="FJFLEC+NunitoSans-Bold"/>
            </a:endParaRPr>
          </a:p>
          <a:p>
            <a:pPr marL="0" marR="0">
              <a:lnSpc>
                <a:spcPts val="2043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1A47B6"/>
              </a:solidFill>
              <a:latin typeface="FJFLEC+NunitoSans-Bold"/>
              <a:cs typeface="FJFLEC+NunitoSans-Bold"/>
              <a:hlinkClick r:id="rId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688" y="1417575"/>
            <a:ext cx="152201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+1-925-924-9500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97088" y="1417575"/>
            <a:ext cx="2088397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4"/>
              </a:lnSpc>
            </a:pP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support@adauditplus.com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15682" y="1417575"/>
            <a:ext cx="179273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4"/>
              </a:lnSpc>
            </a:pPr>
            <a:r>
              <a:rPr lang="en-IN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www.adauditplus.com</a:t>
            </a:r>
            <a:endParaRPr lang="en-IN" sz="1200" dirty="0">
              <a:solidFill>
                <a:srgbClr val="000000"/>
              </a:solidFill>
              <a:latin typeface="EUWSPH+NunitoSans-SemiBold"/>
              <a:cs typeface="EUWSPH+NunitoSans-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9688" y="2156850"/>
            <a:ext cx="1661159" cy="545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3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47B6"/>
                </a:solidFill>
                <a:latin typeface="FJFLEC+NunitoSans-Bold"/>
                <a:cs typeface="FJFLEC+NunitoSans-Bold"/>
              </a:rPr>
              <a:t>Mailing</a:t>
            </a:r>
            <a:r>
              <a:rPr sz="1500" spc="31" dirty="0">
                <a:solidFill>
                  <a:srgbClr val="1A47B6"/>
                </a:solidFill>
                <a:latin typeface="FJFLEC+NunitoSans-Bold"/>
                <a:cs typeface="FJFLEC+NunitoSans-Bold"/>
              </a:rPr>
              <a:t> </a:t>
            </a:r>
            <a:r>
              <a:rPr sz="1500" dirty="0">
                <a:solidFill>
                  <a:srgbClr val="1A47B6"/>
                </a:solidFill>
                <a:latin typeface="FJFLEC+NunitoSans-Bold"/>
                <a:cs typeface="FJFLEC+NunitoSans-Bold"/>
              </a:rPr>
              <a:t>address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39688" y="2503064"/>
            <a:ext cx="555013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ZOHO</a:t>
            </a:r>
            <a:r>
              <a:rPr sz="1200" spc="2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Corporation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4141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Hacienda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Drive,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Pleasanton,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-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CA</a:t>
            </a:r>
            <a:r>
              <a:rPr sz="1200" spc="3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94588,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</a:t>
            </a:r>
            <a:r>
              <a:rPr sz="1200" dirty="0">
                <a:solidFill>
                  <a:srgbClr val="000000"/>
                </a:solidFill>
                <a:latin typeface="ACFPRW+NunitoSans-SemiBold"/>
                <a:cs typeface="ACFPRW+NunitoSans-SemiBold"/>
              </a:rPr>
              <a:t>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39688" y="3506929"/>
            <a:ext cx="6477551" cy="914400"/>
          </a:xfrm>
          <a:prstGeom prst="roundRect">
            <a:avLst>
              <a:gd name="adj" fmla="val 8270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bject 19"/>
          <p:cNvSpPr txBox="1"/>
          <p:nvPr/>
        </p:nvSpPr>
        <p:spPr>
          <a:xfrm>
            <a:off x="1828800" y="3832744"/>
            <a:ext cx="3283904" cy="47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Get</a:t>
            </a:r>
            <a:r>
              <a:rPr sz="1300" spc="21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 </a:t>
            </a:r>
            <a:r>
              <a:rPr sz="1300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a</a:t>
            </a:r>
            <a:r>
              <a:rPr sz="1300" spc="18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 </a:t>
            </a:r>
            <a:r>
              <a:rPr sz="1300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fully-functional,</a:t>
            </a:r>
            <a:r>
              <a:rPr sz="1300" spc="19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 </a:t>
            </a:r>
            <a:r>
              <a:rPr sz="1300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30-day</a:t>
            </a:r>
            <a:r>
              <a:rPr sz="1300" spc="14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 </a:t>
            </a:r>
            <a:r>
              <a:rPr sz="1300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free</a:t>
            </a:r>
            <a:r>
              <a:rPr sz="1300" spc="22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 </a:t>
            </a:r>
            <a:r>
              <a:rPr sz="1300" dirty="0">
                <a:solidFill>
                  <a:srgbClr val="1A47B6"/>
                </a:solidFill>
                <a:latin typeface="MOFOMB+NunitoSans-SemiBoldItalic"/>
                <a:cs typeface="MOFOMB+NunitoSans-SemiBoldItalic"/>
              </a:rPr>
              <a:t>trial</a:t>
            </a:r>
          </a:p>
        </p:txBody>
      </p:sp>
      <p:sp>
        <p:nvSpPr>
          <p:cNvPr id="18" name="Rounded Rectangle 17">
            <a:hlinkClick r:id="rId8"/>
            <a:hlinkHover r:id="rId8"/>
          </p:cNvPr>
          <p:cNvSpPr/>
          <p:nvPr/>
        </p:nvSpPr>
        <p:spPr>
          <a:xfrm>
            <a:off x="5364088" y="3779463"/>
            <a:ext cx="1603131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n w="6350">
                  <a:noFill/>
                </a:ln>
                <a:solidFill>
                  <a:srgbClr val="FF0000"/>
                </a:solidFill>
              </a:rPr>
              <a:t>Download now</a:t>
            </a:r>
            <a:endParaRPr lang="en-IN" sz="1600" dirty="0">
              <a:ln w="6350">
                <a:noFill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5641200"/>
            <a:ext cx="9144000" cy="73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110" y="450196"/>
            <a:ext cx="6146130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Highlights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spc="-1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of</a:t>
            </a:r>
            <a:r>
              <a:rPr sz="2000" spc="6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ADAudit</a:t>
            </a:r>
            <a:r>
              <a:rPr sz="2000" spc="64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Plus</a:t>
            </a:r>
          </a:p>
          <a:p>
            <a:pPr marL="393712" marR="0">
              <a:lnSpc>
                <a:spcPts val="1634"/>
              </a:lnSpc>
              <a:spcBef>
                <a:spcPts val="106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1.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Azure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reporting</a:t>
            </a:r>
          </a:p>
          <a:p>
            <a:pPr marL="393712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2.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File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(Windows,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NetApp,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EMC,</a:t>
            </a:r>
            <a:r>
              <a:rPr sz="1200" spc="12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Synology</a:t>
            </a:r>
            <a:r>
              <a:rPr lang="en-US"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, Huawei, Hitachi</a:t>
            </a:r>
            <a:r>
              <a:rPr sz="1200" dirty="0" smtClean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)</a:t>
            </a:r>
            <a:endParaRPr sz="1200" dirty="0">
              <a:solidFill>
                <a:srgbClr val="000000"/>
              </a:solidFill>
              <a:latin typeface="EUWSPH+NunitoSans-SemiBold"/>
              <a:cs typeface="EUWSPH+NunitoSans-SemiBold"/>
            </a:endParaRPr>
          </a:p>
          <a:p>
            <a:pPr marL="393712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3.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settings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</a:p>
          <a:p>
            <a:pPr marL="393712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4.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member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server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reporting</a:t>
            </a:r>
          </a:p>
          <a:p>
            <a:pPr marL="393712" marR="0">
              <a:lnSpc>
                <a:spcPts val="1634"/>
              </a:lnSpc>
              <a:spcBef>
                <a:spcPts val="11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5.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Workstations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9822" y="2674422"/>
            <a:ext cx="257649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6.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behavior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analytics</a:t>
            </a:r>
            <a:r>
              <a:rPr sz="1200" spc="1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(UBA)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9822" y="3029971"/>
            <a:ext cx="228083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7.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754" y="1778457"/>
            <a:ext cx="4253331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Active </a:t>
            </a:r>
            <a:r>
              <a:rPr sz="3600" spc="11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Directory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auditing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585" y="3030324"/>
            <a:ext cx="3638543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Report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on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made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to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objects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GPOs;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track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user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logon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activity,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analyze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account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lockouts,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more</a:t>
            </a:r>
          </a:p>
        </p:txBody>
      </p:sp>
      <p:pic>
        <p:nvPicPr>
          <p:cNvPr id="2050" name="Picture 2" descr="C:\Users\Lakshmi-7129\Downloads\UBA\UBA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56344"/>
            <a:ext cx="6012160" cy="58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796858" y="4269598"/>
            <a:ext cx="78905" cy="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96858" y="3583799"/>
            <a:ext cx="78905" cy="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858" y="2897999"/>
            <a:ext cx="78905" cy="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858" y="2440799"/>
            <a:ext cx="78905" cy="7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858" y="17549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6858" y="10691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641200"/>
            <a:ext cx="9144000" cy="7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134" y="450196"/>
            <a:ext cx="1822195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AD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auditing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822" y="1010975"/>
            <a:ext cx="840634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all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object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changes: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OUs,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groups,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computers,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other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objects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9822" y="1277675"/>
            <a:ext cx="548090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old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new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values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attributes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9822" y="1696775"/>
            <a:ext cx="766236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3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Track</a:t>
            </a:r>
            <a:r>
              <a:rPr sz="1200" spc="49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GPO</a:t>
            </a:r>
            <a:r>
              <a:rPr sz="1200" spc="2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setting</a:t>
            </a:r>
            <a:r>
              <a:rPr sz="1200" spc="2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changes: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GPOs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their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settings,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including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computer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9822" y="1963475"/>
            <a:ext cx="584790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conﬁguration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password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account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lockout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etc.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9822" y="2382575"/>
            <a:ext cx="752163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Monitor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user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logon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activity:</a:t>
            </a:r>
            <a:r>
              <a:rPr sz="1200" spc="1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Get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users'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successful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logon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attempts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9822" y="2839775"/>
            <a:ext cx="8373747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Troubleshoot</a:t>
            </a:r>
            <a:r>
              <a:rPr sz="1200" spc="3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account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lockouts:</a:t>
            </a:r>
            <a:r>
              <a:rPr sz="1200" spc="18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Detect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account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lockouts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quickly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alerts, 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identify</a:t>
            </a:r>
            <a:r>
              <a:rPr sz="1200" spc="1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their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source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9822" y="3106475"/>
            <a:ext cx="331171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extensive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list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Windows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components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79822" y="3525575"/>
            <a:ext cx="792543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Gain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visibility</a:t>
            </a:r>
            <a:r>
              <a:rPr sz="1200" spc="24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into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privilege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use: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Keep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close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eye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enterprise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continuously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79822" y="3792275"/>
            <a:ext cx="555924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privileged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accounts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maintaining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audit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trail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79822" y="4211375"/>
            <a:ext cx="788231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hybrid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AD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environment:</a:t>
            </a:r>
            <a:r>
              <a:rPr sz="1200" spc="17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Get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single,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correlated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view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of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activities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happening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across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hybrid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79822" y="4478075"/>
            <a:ext cx="3372002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environments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alerts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for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169" y="1778457"/>
            <a:ext cx="2934766" cy="1842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File </a:t>
            </a:r>
            <a:r>
              <a:rPr sz="3600" spc="14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server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auditing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001" y="3030324"/>
            <a:ext cx="3712357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Audit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report</a:t>
            </a:r>
            <a:r>
              <a:rPr sz="1400" spc="1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on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ﬁle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accesses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modiﬁcations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across</a:t>
            </a:r>
            <a:r>
              <a:rPr sz="1400" spc="22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Windows,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NetApp,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EMC,</a:t>
            </a:r>
            <a:r>
              <a:rPr sz="1400" spc="14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Synology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storage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devices</a:t>
            </a:r>
          </a:p>
        </p:txBody>
      </p:sp>
      <p:pic>
        <p:nvPicPr>
          <p:cNvPr id="3074" name="Picture 2" descr="C:\Users\Lakshmi-7129\Downloads\UBA\UBA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-45213"/>
            <a:ext cx="5976664" cy="58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796853" y="3583799"/>
            <a:ext cx="78905" cy="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96853" y="2897999"/>
            <a:ext cx="78905" cy="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853" y="22121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853" y="17549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853" y="1069199"/>
            <a:ext cx="78905" cy="7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9752"/>
            <a:ext cx="1143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641200"/>
            <a:ext cx="9144000" cy="7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134" y="450196"/>
            <a:ext cx="2663698" cy="726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File</a:t>
            </a:r>
            <a:r>
              <a:rPr sz="2000" spc="57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server</a:t>
            </a:r>
            <a:r>
              <a:rPr sz="2000" spc="49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 </a:t>
            </a:r>
            <a:r>
              <a:rPr sz="2000" dirty="0">
                <a:solidFill>
                  <a:srgbClr val="1A47B6"/>
                </a:solidFill>
                <a:latin typeface="NHDSUV+NunitoSans-ExtraBold"/>
                <a:cs typeface="NHDSUV+NunitoSans-ExtraBold"/>
              </a:rPr>
              <a:t>auditing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9822" y="1010975"/>
            <a:ext cx="8071774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Monitor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ﬁle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folder</a:t>
            </a:r>
            <a:r>
              <a:rPr sz="1200" spc="2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accesses: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activity—including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read,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delete,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modify,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copy-and-paste,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9822" y="1277675"/>
            <a:ext cx="2321493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move,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more—in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real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time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9822" y="1696775"/>
            <a:ext cx="7419456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Detect</a:t>
            </a:r>
            <a:r>
              <a:rPr sz="1200" spc="2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failed</a:t>
            </a:r>
            <a:r>
              <a:rPr sz="1200" spc="2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ﬁle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access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attempts:</a:t>
            </a:r>
            <a:r>
              <a:rPr sz="1200" spc="18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Receive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reports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failed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attempts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access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folders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9822" y="2153975"/>
            <a:ext cx="8332385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permission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FJFLEC+NunitoSans-Bold"/>
                <a:cs typeface="FJFLEC+NunitoSans-Bold"/>
              </a:rPr>
              <a:t>changes:</a:t>
            </a:r>
            <a:r>
              <a:rPr sz="1200" spc="25" dirty="0">
                <a:solidFill>
                  <a:srgbClr val="000000"/>
                </a:solidFill>
                <a:latin typeface="FJFLEC+NunitoSans-Bold"/>
                <a:cs typeface="FJFLEC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NTFS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share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permission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along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their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old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9822" y="2420675"/>
            <a:ext cx="1302410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new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values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9822" y="2839775"/>
            <a:ext cx="8200941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Monitor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ﬁle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integrity:</a:t>
            </a:r>
            <a:r>
              <a:rPr sz="1200" spc="16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Easily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detect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critical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events</a:t>
            </a:r>
            <a:r>
              <a:rPr sz="1200" spc="19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such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speciﬁc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by</a:t>
            </a:r>
            <a:r>
              <a:rPr sz="1200" spc="24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particular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9822" y="3106475"/>
            <a:ext cx="4452129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user,</a:t>
            </a:r>
            <a:r>
              <a:rPr sz="1200" spc="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or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more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email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SMS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spc="1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alerts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these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9822" y="3525575"/>
            <a:ext cx="805389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Audit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ﬁle</a:t>
            </a:r>
            <a:r>
              <a:rPr sz="1200" spc="25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OQTKHE+NunitoSans-Bold"/>
                <a:cs typeface="OQTKHE+NunitoSans-Bold"/>
              </a:rPr>
              <a:t>shares:</a:t>
            </a:r>
            <a:r>
              <a:rPr sz="1200" spc="19" dirty="0">
                <a:solidFill>
                  <a:srgbClr val="000000"/>
                </a:solidFill>
                <a:latin typeface="OQTKHE+NunitoSans-Bold"/>
                <a:cs typeface="OQTKHE+NunitoSans-Bold"/>
              </a:rPr>
              <a:t> </a:t>
            </a:r>
            <a:r>
              <a:rPr sz="1200" spc="-23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Track</a:t>
            </a:r>
            <a:r>
              <a:rPr sz="1200" spc="4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every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access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change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made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to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shared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ﬁles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folders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your</a:t>
            </a:r>
            <a:r>
              <a:rPr sz="1200" spc="18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domain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with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79822" y="3792275"/>
            <a:ext cx="4262498" cy="43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details</a:t>
            </a:r>
            <a:r>
              <a:rPr sz="1200" spc="17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on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who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accessed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what,</a:t>
            </a:r>
            <a:r>
              <a:rPr sz="1200" spc="11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when,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and</a:t>
            </a:r>
            <a:r>
              <a:rPr sz="1200" spc="16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from</a:t>
            </a:r>
            <a:r>
              <a:rPr sz="1200" spc="2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 </a:t>
            </a:r>
            <a:r>
              <a:rPr sz="1200" dirty="0">
                <a:solidFill>
                  <a:srgbClr val="000000"/>
                </a:solidFill>
                <a:latin typeface="EUWSPH+NunitoSans-SemiBold"/>
                <a:cs typeface="EUWSPH+NunitoSans-SemiBold"/>
              </a:rPr>
              <a:t>where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5492" y="1518354"/>
            <a:ext cx="4123944" cy="237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Group </a:t>
            </a:r>
            <a:r>
              <a:rPr sz="3600" spc="-15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Policy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5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settings</a:t>
            </a:r>
            <a:r>
              <a:rPr sz="3600" spc="15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 </a:t>
            </a: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change</a:t>
            </a:r>
          </a:p>
          <a:p>
            <a:pPr marL="0" marR="0">
              <a:lnSpc>
                <a:spcPts val="420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1A47B6"/>
                </a:solidFill>
                <a:latin typeface="VQDMNC+NunitoSans-Black"/>
                <a:cs typeface="VQDMNC+NunitoSans-Black"/>
              </a:rPr>
              <a:t>auditing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324" y="3290413"/>
            <a:ext cx="4306547" cy="106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Audit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changes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made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to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Group</a:t>
            </a:r>
            <a:r>
              <a:rPr sz="1400" spc="23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Policy</a:t>
            </a:r>
            <a:r>
              <a:rPr sz="1400" spc="24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settings,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including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password</a:t>
            </a:r>
            <a:r>
              <a:rPr sz="1400" spc="24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and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account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lockout</a:t>
            </a:r>
            <a:r>
              <a:rPr sz="1400" spc="21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policy</a:t>
            </a:r>
          </a:p>
          <a:p>
            <a:pPr marL="0" marR="0">
              <a:lnSpc>
                <a:spcPts val="1906"/>
              </a:lnSpc>
              <a:spcBef>
                <a:spcPts val="292"/>
              </a:spcBef>
              <a:spcAft>
                <a:spcPts val="0"/>
              </a:spcAft>
            </a:pP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computer</a:t>
            </a:r>
            <a:r>
              <a:rPr sz="1400" spc="19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changes,</a:t>
            </a:r>
            <a:r>
              <a:rPr sz="1400" spc="2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 </a:t>
            </a:r>
            <a:r>
              <a:rPr sz="1400" dirty="0">
                <a:solidFill>
                  <a:srgbClr val="444444"/>
                </a:solidFill>
                <a:latin typeface="EUWSPH+NunitoSans-SemiBold"/>
                <a:cs typeface="EUWSPH+NunitoSans-SemiBold"/>
              </a:rPr>
              <a:t>etc.</a:t>
            </a:r>
          </a:p>
        </p:txBody>
      </p:sp>
      <p:pic>
        <p:nvPicPr>
          <p:cNvPr id="4098" name="Picture 2" descr="C:\Users\Lakshmi-7129\Downloads\UBA\UBA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-33255"/>
            <a:ext cx="5976664" cy="58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2156</Words>
  <Application>Microsoft Office PowerPoint</Application>
  <PresentationFormat>On-screen Show (16:10)</PresentationFormat>
  <Paragraphs>278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Nunito</vt:lpstr>
      <vt:lpstr>GLMPGH+NunitoSans-Regular</vt:lpstr>
      <vt:lpstr>ACFPRW+NunitoSans-SemiBold</vt:lpstr>
      <vt:lpstr>MOFOMB+NunitoSans-SemiBoldItalic</vt:lpstr>
      <vt:lpstr>Calibri</vt:lpstr>
      <vt:lpstr>NHDSUV+NunitoSans-ExtraBold</vt:lpstr>
      <vt:lpstr>EUWSPH+NunitoSans-SemiBold</vt:lpstr>
      <vt:lpstr>VQDMNC+NunitoSans-Black</vt:lpstr>
      <vt:lpstr>OQTKHE+NunitoSans-Bold</vt:lpstr>
      <vt:lpstr>FJFLEC+NunitoSans-Bold</vt:lpstr>
      <vt:lpstr>HMADVH+NunitoSans-Regular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Lakshmi-7129</cp:lastModifiedBy>
  <cp:revision>13</cp:revision>
  <dcterms:modified xsi:type="dcterms:W3CDTF">2022-01-25T07:58:47Z</dcterms:modified>
</cp:coreProperties>
</file>