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2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VEwciHdsURT4v/Gdd+tnJxweN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B53D52-0ECD-4DDD-BA13-C5BED076F65A}">
  <a:tblStyle styleId="{C9B53D52-0ECD-4DDD-BA13-C5BED076F65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3F1"/>
          </a:solidFill>
        </a:fill>
      </a:tcStyle>
    </a:wholeTbl>
    <a:band1H>
      <a:tcTxStyle b="off" i="off"/>
      <a:tcStyle>
        <a:fill>
          <a:solidFill>
            <a:srgbClr val="CBE7E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E7E2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1c">
  <p:cSld name="TitleSlide1c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573" y="5308709"/>
            <a:ext cx="7801427" cy="111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Black">
  <p:cSld name="Title and Content_Black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12"/>
          <p:cNvCxnSpPr/>
          <p:nvPr/>
        </p:nvCxnSpPr>
        <p:spPr>
          <a:xfrm>
            <a:off x="838202" y="1332089"/>
            <a:ext cx="9810044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2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_a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6535995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_b">
  <p:cSld name="Two Column_b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6553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_dark">
  <p:cSld name="Two Column_dar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3" name="Google Shape;83;p15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6535996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5" name="Google Shape;85;p15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_light">
  <p:cSld name="Two Column_ligh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6553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Image_b">
  <p:cSld name="Content with Image_b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5102579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839788" y="457200"/>
            <a:ext cx="3932237" cy="1379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1" name="Google Shape;101;p18"/>
          <p:cNvCxnSpPr/>
          <p:nvPr/>
        </p:nvCxnSpPr>
        <p:spPr>
          <a:xfrm>
            <a:off x="838202" y="1841630"/>
            <a:ext cx="3933825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8"/>
          <p:cNvSpPr/>
          <p:nvPr>
            <p:ph idx="2" type="pic"/>
          </p:nvPr>
        </p:nvSpPr>
        <p:spPr>
          <a:xfrm>
            <a:off x="5576888" y="1262592"/>
            <a:ext cx="6183312" cy="39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Image with Content_Light">
  <p:cSld name="Full Bleed Image with Content_Ligh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2" y="0"/>
            <a:ext cx="4963887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cxnSp>
        <p:nvCxnSpPr>
          <p:cNvPr id="109" name="Google Shape;109;p19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9"/>
          <p:cNvSpPr/>
          <p:nvPr>
            <p:ph idx="2" type="pic"/>
          </p:nvPr>
        </p:nvSpPr>
        <p:spPr>
          <a:xfrm>
            <a:off x="-109973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Image with Content_Dark">
  <p:cSld name="Full Bleed Image with Content_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4989690" y="-1"/>
            <a:ext cx="7202311" cy="6902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/>
          <p:nvPr>
            <p:ph idx="2" type="pic"/>
          </p:nvPr>
        </p:nvSpPr>
        <p:spPr>
          <a:xfrm>
            <a:off x="-237244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>
            <a:alpha val="43137"/>
          </a:schemeClr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1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838200" y="1843088"/>
            <a:ext cx="105156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Art">
  <p:cSld name="SmartArt">
    <p:bg>
      <p:bgPr>
        <a:solidFill>
          <a:schemeClr val="lt1">
            <a:alpha val="43137"/>
          </a:scheme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2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/>
          <p:nvPr>
            <p:ph idx="2" type="dgm"/>
          </p:nvPr>
        </p:nvSpPr>
        <p:spPr>
          <a:xfrm>
            <a:off x="838200" y="1690688"/>
            <a:ext cx="10515600" cy="466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White">
  <p:cSld name="Title and Content_Whi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6"/>
          <p:cNvCxnSpPr/>
          <p:nvPr/>
        </p:nvCxnSpPr>
        <p:spPr>
          <a:xfrm>
            <a:off x="845636" y="1339524"/>
            <a:ext cx="9810044" cy="0"/>
          </a:xfrm>
          <a:prstGeom prst="straightConnector1">
            <a:avLst/>
          </a:prstGeom>
          <a:noFill/>
          <a:ln cap="flat" cmpd="sng" w="25400">
            <a:solidFill>
              <a:srgbClr val="971B2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>
            <a:alpha val="43137"/>
          </a:schemeClr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3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_Light">
  <p:cSld name="End Slide_Ligh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1" i="0"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0" name="Google Shape;140;p24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_Dark">
  <p:cSld name="End Slide_Dark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4" name="Google Shape;144;p25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Image_a">
  <p:cSld name="Content with Image_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17"/>
          <p:cNvCxnSpPr/>
          <p:nvPr/>
        </p:nvCxnSpPr>
        <p:spPr>
          <a:xfrm>
            <a:off x="838200" y="1685544"/>
            <a:ext cx="3962400" cy="0"/>
          </a:xfrm>
          <a:prstGeom prst="straightConnector1">
            <a:avLst/>
          </a:prstGeom>
          <a:noFill/>
          <a:ln cap="flat" cmpd="sng" w="25400">
            <a:solidFill>
              <a:srgbClr val="971B2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17"/>
          <p:cNvSpPr/>
          <p:nvPr/>
        </p:nvSpPr>
        <p:spPr>
          <a:xfrm>
            <a:off x="4974772" y="0"/>
            <a:ext cx="7217229" cy="6858000"/>
          </a:xfrm>
          <a:prstGeom prst="rect">
            <a:avLst/>
          </a:prstGeom>
          <a:solidFill>
            <a:srgbClr val="971B2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9788" y="19050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0"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/>
            </a:lvl2pPr>
            <a:lvl3pPr indent="-2857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3pPr>
            <a:lvl4pPr indent="-2762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/>
            </a:lvl4pPr>
            <a:lvl5pPr indent="-2762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7"/>
          <p:cNvSpPr/>
          <p:nvPr>
            <p:ph idx="2" type="pic"/>
          </p:nvPr>
        </p:nvSpPr>
        <p:spPr>
          <a:xfrm>
            <a:off x="5576888" y="1262592"/>
            <a:ext cx="6183312" cy="39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1">
  <p:cSld name="TitleSlide1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ctrTitle"/>
          </p:nvPr>
        </p:nvSpPr>
        <p:spPr>
          <a:xfrm>
            <a:off x="631374" y="1122363"/>
            <a:ext cx="6096807" cy="2038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631374" y="3376260"/>
            <a:ext cx="609680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84774" y="2620099"/>
            <a:ext cx="5627036" cy="53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2">
  <p:cSld name="TitleSlide2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1b">
  <p:cSld name="TitleSlide1b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31374" y="1122363"/>
            <a:ext cx="6096807" cy="2038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31374" y="3376260"/>
            <a:ext cx="609680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36611" y="2620099"/>
            <a:ext cx="7075199" cy="53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2b">
  <p:cSld name="TitleSlide2b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5" name="Google Shape;55;p11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407852" y="2688252"/>
            <a:ext cx="1117454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11, 2021: </a:t>
            </a:r>
            <a:r>
              <a:rPr lang="en-US" sz="2800">
                <a:solidFill>
                  <a:srgbClr val="971B29"/>
                </a:solidFill>
              </a:rPr>
              <a:t>NumPy and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/>
              <a:t>Faculty Connect</a:t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>
            <a:off x="407853" y="1084286"/>
            <a:ext cx="6045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Data Analysis for Business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3" y="5308709"/>
            <a:ext cx="7801427" cy="111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Steps</a:t>
            </a:r>
            <a:endParaRPr/>
          </a:p>
        </p:txBody>
      </p:sp>
      <p:graphicFrame>
        <p:nvGraphicFramePr>
          <p:cNvPr id="271" name="Google Shape;271;p32"/>
          <p:cNvGraphicFramePr/>
          <p:nvPr/>
        </p:nvGraphicFramePr>
        <p:xfrm>
          <a:off x="1117599" y="2548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{C9B53D52-0ECD-4DDD-BA13-C5BED076F65A}</a:tableStyleId>
              </a:tblPr>
              <a:tblGrid>
                <a:gridCol w="801150"/>
                <a:gridCol w="4167275"/>
                <a:gridCol w="427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5921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Deliverable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5921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59215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Load &amp; inspect the dataset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Demonstrate / &lt;optional tech support breakouts&gt;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019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Identify the Problem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Breakouts + Share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00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Group By Year &amp; Month + Plot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Demonstrate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411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Compute Average of Max and Min Temp / day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Demonstrate + Breakout to compute range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78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cap="flat" cmpd="sng" w="25400">
            <a:solidFill>
              <a:srgbClr val="971B2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0" name="Google Shape;280;p33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990600" y="1844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096" lvl="0" marL="1714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have the best session experience possible remember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96" lvl="0" marL="1714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in using your Northeastern credentials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will give you full access to the chat and other meeting activities.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the Teams desktop app instead of the browser version.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your audio and video from the same source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Logging in with your computer video but phone audio will prevent you from joining breakout rooms.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and download the materials affiliated with this session.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Teams go to Events→ Files→ Week # Materials (Date).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Live Session 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Learning Elements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838200" y="1844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LoanTronic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Sessions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Skills Portfolio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How was the bootcamp?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838200" y="168010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Anaconda installed?</a:t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Jupyter notebook OK?</a:t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Comfortable with Python?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85" name="Google Shape;185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532888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29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208" name="Google Shape;208;p29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9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9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29"/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2E6064"/>
          </a:solidFill>
          <a:ln cap="flat" cmpd="sng" w="25400">
            <a:solidFill>
              <a:srgbClr val="AEB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 &amp;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2E6064"/>
          </a:solidFill>
          <a:ln cap="flat" cmpd="sng" w="25400">
            <a:solidFill>
              <a:srgbClr val="AEB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2E6064"/>
          </a:solidFill>
          <a:ln cap="flat" cmpd="sng" w="25400">
            <a:solidFill>
              <a:srgbClr val="AEB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Wrangling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2888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grpSp>
        <p:nvGrpSpPr>
          <p:cNvPr id="232" name="Google Shape;232;p30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233" name="Google Shape;233;p30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0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0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0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0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30"/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2E6064"/>
          </a:solidFill>
          <a:ln cap="flat" cmpd="sng" w="25400">
            <a:solidFill>
              <a:srgbClr val="AEB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 &amp;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AEB9BF"/>
          </a:solidFill>
          <a:ln cap="flat" cmpd="sng" w="25400">
            <a:solidFill>
              <a:srgbClr val="2E60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AEB9BF"/>
          </a:solidFill>
          <a:ln cap="flat" cmpd="sng" w="25400">
            <a:solidFill>
              <a:srgbClr val="2E60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Wrangling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Project Deliverable</a:t>
            </a:r>
            <a:endParaRPr/>
          </a:p>
        </p:txBody>
      </p:sp>
      <p:sp>
        <p:nvSpPr>
          <p:cNvPr id="256" name="Google Shape;256;p3"/>
          <p:cNvSpPr txBox="1"/>
          <p:nvPr>
            <p:ph idx="1" type="body"/>
          </p:nvPr>
        </p:nvSpPr>
        <p:spPr>
          <a:xfrm>
            <a:off x="838200" y="1692001"/>
            <a:ext cx="10515600" cy="4684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52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n-US" sz="2400"/>
              <a:t>Week 1: </a:t>
            </a:r>
            <a:r>
              <a:rPr b="1" lang="en-US" sz="2400">
                <a:solidFill>
                  <a:srgbClr val="971B29"/>
                </a:solidFill>
              </a:rPr>
              <a:t>Load and Clean Data</a:t>
            </a:r>
            <a:endParaRPr/>
          </a:p>
          <a:p>
            <a:pPr indent="0" lvl="0" marL="952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Summary</a:t>
            </a:r>
            <a:endParaRPr/>
          </a:p>
          <a:p>
            <a:pPr indent="0" lvl="0" marL="952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first assignment is to load and clean the data. </a:t>
            </a:r>
            <a:br>
              <a:rPr lang="en-US"/>
            </a:br>
            <a:r>
              <a:rPr lang="en-US"/>
              <a:t>Your data consists of two different files:</a:t>
            </a:r>
            <a:endParaRPr/>
          </a:p>
          <a:p>
            <a:pPr indent="0" lvl="0" marL="952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questions.csv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52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responses.csv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52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100"/>
              <a:buNone/>
            </a:pPr>
            <a:r>
              <a:rPr lang="en-US"/>
              <a:t>These files are straight from the client and were not </a:t>
            </a:r>
            <a:br>
              <a:rPr lang="en-US"/>
            </a:br>
            <a:r>
              <a:rPr lang="en-US"/>
              <a:t>scrubbed for consistency. Each file has its own risks </a:t>
            </a:r>
            <a:br>
              <a:rPr lang="en-US"/>
            </a:br>
            <a:r>
              <a:rPr lang="en-US"/>
              <a:t>of problems. The questions will guide you through </a:t>
            </a:r>
            <a:br>
              <a:rPr lang="en-US"/>
            </a:br>
            <a:r>
              <a:rPr lang="en-US"/>
              <a:t>the process of cleaning the data.</a:t>
            </a:r>
            <a:endParaRPr/>
          </a:p>
          <a:p>
            <a:pPr indent="0" lvl="0" marL="952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4294967295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Mount Rainier </a:t>
            </a:r>
            <a:br>
              <a:rPr lang="en-US"/>
            </a:br>
            <a:r>
              <a:rPr lang="en-US"/>
              <a:t>Weather Data</a:t>
            </a:r>
            <a:endParaRPr/>
          </a:p>
        </p:txBody>
      </p:sp>
      <p:sp>
        <p:nvSpPr>
          <p:cNvPr id="262" name="Google Shape;262;p31"/>
          <p:cNvSpPr txBox="1"/>
          <p:nvPr>
            <p:ph idx="4294967295" type="title"/>
          </p:nvPr>
        </p:nvSpPr>
        <p:spPr>
          <a:xfrm>
            <a:off x="839788" y="457200"/>
            <a:ext cx="39322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Live Session Example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5029200" y="0"/>
            <a:ext cx="7162799" cy="6872368"/>
          </a:xfrm>
          <a:prstGeom prst="rect">
            <a:avLst/>
          </a:prstGeom>
          <a:solidFill>
            <a:srgbClr val="971B29"/>
          </a:solidFill>
          <a:ln cap="flat" cmpd="sng" w="25400">
            <a:solidFill>
              <a:srgbClr val="2088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5 Ways to Enjoy Mt. Rainier During Spring and Early Summer" id="264" name="Google Shape;264;p31"/>
          <p:cNvPicPr preferRelativeResize="0"/>
          <p:nvPr/>
        </p:nvPicPr>
        <p:blipFill rotWithShape="1">
          <a:blip r:embed="rId3">
            <a:alphaModFix/>
          </a:blip>
          <a:srcRect b="0" l="0" r="-2" t="3920"/>
          <a:stretch/>
        </p:blipFill>
        <p:spPr>
          <a:xfrm>
            <a:off x="5576888" y="1262592"/>
            <a:ext cx="6183312" cy="396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1591" y="4956047"/>
            <a:ext cx="1938528" cy="18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2019-07-11T18:23:01Z</dcterms:created>
  <dc:creator>Elliott, Emily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0x010100B25E1C9128C3ED438EFEE59674595B88</vt:lpwstr>
  </property>
</Properties>
</file>