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2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qXLsvkYKXaxQtEfPs3TK62z+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17BFC-0491-4128-B286-B0EB5A3F0C24}">
  <a:tblStyle styleId="{55017BFC-0491-4128-B286-B0EB5A3F0C2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F1"/>
          </a:solidFill>
        </a:fill>
      </a:tcStyle>
    </a:wholeTbl>
    <a:band1H>
      <a:tcTxStyle b="off" i="off"/>
      <a:tcStyle>
        <a:fill>
          <a:solidFill>
            <a:srgbClr val="CBE7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7E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1c">
  <p:cSld name="TitleSlide1c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a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b">
  <p:cSld name="Two Column_b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dark">
  <p:cSld name="Two Column_dar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0" name="Google Shape;80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_light">
  <p:cSld name="Two Column_ligh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 with Content_Light">
  <p:cSld name="Full Bleed Image with Content_Ligh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9"/>
          <p:cNvSpPr/>
          <p:nvPr>
            <p:ph idx="2" type="pic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 with Content_Dark">
  <p:cSld name="Full Bleed Image with Content_Dar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0"/>
          <p:cNvSpPr/>
          <p:nvPr>
            <p:ph idx="2" type="pic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>
            <a:alpha val="43137"/>
          </a:scheme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>
            <p:ph idx="2" type="chart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lt1">
            <a:alpha val="43137"/>
          </a:scheme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dgm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>
            <a:alpha val="43137"/>
          </a:schemeClr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_Light">
  <p:cSld name="End Slide_Ligh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i="0"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White">
  <p:cSld name="Title and Content_Whi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_Dark">
  <p:cSld name="End Slide_Dar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Image_b">
  <p:cSld name="Content with Image_b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2" name="Google Shape;32;p41"/>
          <p:cNvSpPr txBox="1"/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41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1"/>
          <p:cNvSpPr/>
          <p:nvPr>
            <p:ph idx="2" type="pic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Google Shape;3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1">
  <p:cSld name="TitleSlide1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2">
  <p:cSld name="TitleSlide2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lide2b">
  <p:cSld name="TitleSlide2b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2" name="Google Shape;52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Black">
  <p:cSld name="Title and Content_Black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cap="flat" cmpd="sng" w="25400">
            <a:solidFill>
              <a:srgbClr val="E1192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1</a:t>
            </a:r>
            <a:r>
              <a:rPr lang="en-US" sz="2800">
                <a:solidFill>
                  <a:schemeClr val="dk1"/>
                </a:solidFill>
              </a:rPr>
              <a:t>8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2021: </a:t>
            </a:r>
            <a:r>
              <a:rPr lang="en-US" sz="2800">
                <a:solidFill>
                  <a:srgbClr val="971B29"/>
                </a:solidFill>
              </a:rPr>
              <a:t>Cleaning and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44" name="Google Shape;144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64" name="Google Shape;264;p32"/>
          <p:cNvGraphicFramePr/>
          <p:nvPr/>
        </p:nvGraphicFramePr>
        <p:xfrm>
          <a:off x="972937" y="2290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{55017BFC-0491-4128-B286-B0EB5A3F0C24}</a:tableStyleId>
              </a:tblPr>
              <a:tblGrid>
                <a:gridCol w="841575"/>
                <a:gridCol w="4377575"/>
                <a:gridCol w="4487800"/>
              </a:tblGrid>
              <a:tr h="42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Step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Deliverable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59215"/>
                      </a:srgbClr>
                    </a:solidFill>
                  </a:tcPr>
                </a:tc>
              </a:tr>
              <a:tr h="42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 &amp; inspect the dataset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Demonstrate Loading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019"/>
                      </a:srgbClr>
                    </a:solidFill>
                  </a:tcPr>
                </a:tc>
              </a:tr>
              <a:tr h="42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Identify Issues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Breakouts + Share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000"/>
                      </a:srgbClr>
                    </a:solidFill>
                  </a:tcPr>
                </a:tc>
              </a:tr>
              <a:tr h="42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Fix Issues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Demonstrate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29411"/>
                      </a:srgbClr>
                    </a:solidFill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Inspect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Breakout for Top 10 Largest at Open and Close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 + Do Rest Together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2E6064">
                        <a:alpha val="6078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92505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>
            <p:ph type="title"/>
          </p:nvPr>
        </p:nvSpPr>
        <p:spPr>
          <a:xfrm>
            <a:off x="831851" y="1538292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sp>
        <p:nvSpPr>
          <p:cNvPr id="279" name="Google Shape;279;p3"/>
          <p:cNvSpPr txBox="1"/>
          <p:nvPr>
            <p:ph idx="1" type="body"/>
          </p:nvPr>
        </p:nvSpPr>
        <p:spPr>
          <a:xfrm>
            <a:off x="838200" y="1692001"/>
            <a:ext cx="10515600" cy="4684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b="1" lang="en-US" sz="2400"/>
              <a:t>Week 2: </a:t>
            </a:r>
            <a:r>
              <a:rPr b="1" lang="en-US" sz="2400">
                <a:solidFill>
                  <a:srgbClr val="971B29"/>
                </a:solidFill>
              </a:rPr>
              <a:t>Load and Clean Data</a:t>
            </a:r>
            <a:endParaRPr/>
          </a:p>
          <a:p>
            <a:pPr indent="0" lvl="0" marL="952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Summary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en-US"/>
              <a:t>This week, you will continue cleaning data. The new data is: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roster.csv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2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25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100"/>
              <a:buNone/>
            </a:pPr>
            <a:r>
              <a:rPr lang="en-US"/>
              <a:t>This file is maintained by multiple LoanTronic employees.  </a:t>
            </a:r>
            <a:br>
              <a:rPr lang="en-US"/>
            </a:br>
            <a:r>
              <a:rPr lang="en-US"/>
              <a:t>Unfortunately, no one has stepped up to clean and maintain</a:t>
            </a:r>
            <a:br>
              <a:rPr lang="en-US"/>
            </a:br>
            <a:r>
              <a:rPr lang="en-US"/>
              <a:t>this file.  You are likely to find multiple issues and you’ll need </a:t>
            </a:r>
            <a:br>
              <a:rPr lang="en-US"/>
            </a:br>
            <a:r>
              <a:rPr lang="en-US"/>
              <a:t>to clean these for us to do our work.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563325" y="2057400"/>
            <a:ext cx="4359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/>
              <a:t>Describes All Fields in a Dataset</a:t>
            </a:r>
            <a:endParaRPr sz="2000"/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705063" y="469450"/>
            <a:ext cx="39321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000"/>
              <a:t>Data Dictionary</a:t>
            </a:r>
            <a:endParaRPr sz="3000"/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1536" t="0"/>
          <a:stretch/>
        </p:blipFill>
        <p:spPr>
          <a:xfrm>
            <a:off x="5192475" y="1142875"/>
            <a:ext cx="6999524" cy="3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/>
              <a:t>Allowable values</a:t>
            </a:r>
            <a:endParaRPr sz="2000"/>
          </a:p>
        </p:txBody>
      </p:sp>
      <p:sp>
        <p:nvSpPr>
          <p:cNvPr id="292" name="Google Shape;292;p39"/>
          <p:cNvSpPr txBox="1"/>
          <p:nvPr>
            <p:ph type="title"/>
          </p:nvPr>
        </p:nvSpPr>
        <p:spPr>
          <a:xfrm>
            <a:off x="766438" y="457200"/>
            <a:ext cx="39321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000"/>
              <a:t>Data Dictionary (2)</a:t>
            </a:r>
            <a:endParaRPr sz="3000"/>
          </a:p>
        </p:txBody>
      </p:sp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825" y="1149100"/>
            <a:ext cx="6814174" cy="37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>
            <p:ph type="title"/>
          </p:nvPr>
        </p:nvSpPr>
        <p:spPr>
          <a:xfrm>
            <a:off x="831851" y="1588892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40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096" lvl="0" marL="1714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To have the best session experience possible remember to:</a:t>
            </a:r>
            <a:endParaRPr sz="2300">
              <a:solidFill>
                <a:schemeClr val="dk1"/>
              </a:solidFill>
            </a:endParaRPr>
          </a:p>
          <a:p>
            <a:pPr indent="-38096" lvl="0" marL="1714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solidFill>
                  <a:schemeClr val="dk1"/>
                </a:solidFill>
              </a:rPr>
              <a:t>Log in using your Northeastern credentials</a:t>
            </a:r>
            <a:r>
              <a:rPr lang="en-US" sz="2300">
                <a:solidFill>
                  <a:schemeClr val="dk1"/>
                </a:solidFill>
              </a:rPr>
              <a:t>. This will give you full access to the chat and other meeting activities.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solidFill>
                  <a:schemeClr val="dk1"/>
                </a:solidFill>
              </a:rPr>
              <a:t>Cameras on</a:t>
            </a:r>
            <a:r>
              <a:rPr lang="en-US" sz="2300">
                <a:solidFill>
                  <a:schemeClr val="dk1"/>
                </a:solidFill>
              </a:rPr>
              <a:t>! It is easier to build connections when you you can see who you’re working with. Please keep cameras on during whole group and breakout room activities.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solidFill>
                  <a:schemeClr val="dk1"/>
                </a:solidFill>
              </a:rPr>
              <a:t>Open and download the materials affiliated with this session.</a:t>
            </a:r>
            <a:r>
              <a:rPr lang="en-US" sz="2300">
                <a:solidFill>
                  <a:schemeClr val="dk1"/>
                </a:solidFill>
              </a:rPr>
              <a:t> In Teams go to Live Sessions→ Files→ Week # Materials (Date).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Checking In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Thoughts on the course materials?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Dataquest other?</a:t>
            </a:r>
            <a:endParaRPr sz="2000"/>
          </a:p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Comfort with python?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Increasing?</a:t>
            </a:r>
            <a:endParaRPr sz="2000"/>
          </a:p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Thoughts on Loan Tronic Project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Project #1?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How much effort?</a:t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9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91" name="Google Shape;191;p29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9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888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216" name="Google Shape;216;p30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30"/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AEB9BF"/>
          </a:solidFill>
          <a:ln cap="flat" cmpd="sng" w="25400">
            <a:solidFill>
              <a:srgbClr val="2E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 &amp; Pandas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AEB9BF"/>
          </a:solidFill>
          <a:ln cap="flat" cmpd="sng" w="25400">
            <a:solidFill>
              <a:srgbClr val="2E6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fmla="val 16667" name="adj"/>
            </a:avLst>
          </a:prstGeom>
          <a:solidFill>
            <a:srgbClr val="2E6064"/>
          </a:solidFill>
          <a:ln cap="flat" cmpd="sng" w="25400">
            <a:solidFill>
              <a:srgbClr val="AEB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Wrangling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Cleaning Data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Data Science is iterative</a:t>
            </a:r>
            <a:endParaRPr sz="2300"/>
          </a:p>
        </p:txBody>
      </p:sp>
      <p:pic>
        <p:nvPicPr>
          <p:cNvPr descr="Data Version Control: iterative machine learning - KDnuggets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22" y="2310289"/>
            <a:ext cx="7119256" cy="3314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892400" y="6307525"/>
            <a:ext cx="825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https://www.kdnuggets.com/2017/05/data-version-control-iterative-machine-learning.html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9250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type="title"/>
          </p:nvPr>
        </p:nvSpPr>
        <p:spPr>
          <a:xfrm>
            <a:off x="838201" y="1440317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6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cap="flat" cmpd="sng" w="25400">
            <a:solidFill>
              <a:srgbClr val="971B2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NASDAQ Cross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838200" y="17042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NASDAQ Market Opens and closes with Auctions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with a two sided auction for every stock</a:t>
            </a:r>
            <a:endParaRPr sz="2000"/>
          </a:p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The Opening Auction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Orders are accepted when the system opens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Imbalance Messages Published at 9:28 Eastern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Market makers offer liquidity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Market Opens at 9:30</a:t>
            </a:r>
            <a:endParaRPr sz="2000"/>
          </a:p>
          <a:p>
            <a:pPr indent="-3746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The Closing Auction</a:t>
            </a:r>
            <a:endParaRPr sz="23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Orders are accepted when the system opens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Imbalance Messages Published at 15:50 Eastern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Market makers offer liquidity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Market Closes at 16:00</a:t>
            </a:r>
            <a:endParaRPr sz="2000"/>
          </a:p>
        </p:txBody>
      </p:sp>
      <p:sp>
        <p:nvSpPr>
          <p:cNvPr id="257" name="Google Shape;257;p37"/>
          <p:cNvSpPr txBox="1"/>
          <p:nvPr/>
        </p:nvSpPr>
        <p:spPr>
          <a:xfrm>
            <a:off x="2682373" y="6210096"/>
            <a:ext cx="42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https://data.nasdaq.com/pdf/noii_support.pdf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0350" y="2920093"/>
            <a:ext cx="40513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2019-07-11T18:23:01Z</dcterms:created>
  <dc:creator>Elliott, Emily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