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271" r:id="rId4"/>
    <p:sldId id="282" r:id="rId5"/>
    <p:sldId id="283" r:id="rId6"/>
    <p:sldId id="284" r:id="rId7"/>
    <p:sldId id="280" r:id="rId8"/>
    <p:sldId id="265" r:id="rId9"/>
    <p:sldId id="262" r:id="rId10"/>
    <p:sldId id="267" r:id="rId11"/>
    <p:sldId id="279" r:id="rId12"/>
    <p:sldId id="276" r:id="rId13"/>
    <p:sldId id="278" r:id="rId14"/>
    <p:sldId id="264" r:id="rId15"/>
    <p:sldId id="285" r:id="rId16"/>
    <p:sldId id="275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4AnWqKiKwcfY1PjhpfBTzB0m4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45D7EC-4D42-41FD-B93A-1EC86414CC66}">
  <a:tblStyle styleId="{8345D7EC-4D42-41FD-B93A-1EC86414CC6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3F1"/>
          </a:solidFill>
        </a:fill>
      </a:tcStyle>
    </a:wholeTbl>
    <a:band1H>
      <a:tcTxStyle/>
      <a:tcStyle>
        <a:tcBdr/>
        <a:fill>
          <a:solidFill>
            <a:srgbClr val="CBE7E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7E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7"/>
    <p:restoredTop sz="94694"/>
  </p:normalViewPr>
  <p:slideViewPr>
    <p:cSldViewPr snapToGrid="0">
      <p:cViewPr varScale="1">
        <p:scale>
          <a:sx n="112" d="100"/>
          <a:sy n="112" d="100"/>
        </p:scale>
        <p:origin x="20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17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5785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43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1c">
  <p:cSld name="TitleSlide1c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ctrTitle"/>
          </p:nvPr>
        </p:nvSpPr>
        <p:spPr>
          <a:xfrm>
            <a:off x="407853" y="434355"/>
            <a:ext cx="7598226" cy="203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407853" y="2688252"/>
            <a:ext cx="759822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6573" y="5308709"/>
            <a:ext cx="7801427" cy="111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b">
  <p:cSld name="Two Column_b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6553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1" y="6397399"/>
            <a:ext cx="2688771" cy="240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4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dark">
  <p:cSld name="Two Column_dar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3" name="Google Shape;83;p15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15"/>
          <p:cNvSpPr txBox="1">
            <a:spLocks noGrp="1"/>
          </p:cNvSpPr>
          <p:nvPr>
            <p:ph type="body" idx="2"/>
          </p:nvPr>
        </p:nvSpPr>
        <p:spPr>
          <a:xfrm>
            <a:off x="6535996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6150761" y="1825625"/>
            <a:ext cx="0" cy="4571772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light">
  <p:cSld name="Two Column_ligh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1" y="6397399"/>
            <a:ext cx="2688771" cy="240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6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16"/>
          <p:cNvCxnSpPr/>
          <p:nvPr/>
        </p:nvCxnSpPr>
        <p:spPr>
          <a:xfrm>
            <a:off x="6150761" y="1825625"/>
            <a:ext cx="0" cy="4571772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6"/>
          <p:cNvSpPr txBox="1">
            <a:spLocks noGrp="1"/>
          </p:cNvSpPr>
          <p:nvPr>
            <p:ph type="body" idx="2"/>
          </p:nvPr>
        </p:nvSpPr>
        <p:spPr>
          <a:xfrm>
            <a:off x="6553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 with Content_Light">
  <p:cSld name="Full Bleed Image with Content_Ligh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2" y="0"/>
            <a:ext cx="4963887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5355344" y="558800"/>
            <a:ext cx="6588301" cy="137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5355344" y="2159000"/>
            <a:ext cx="658830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52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>
                <a:solidFill>
                  <a:schemeClr val="dk1"/>
                </a:solidFill>
              </a:defRPr>
            </a:lvl2pPr>
            <a:lvl3pPr marL="13716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cxnSp>
        <p:nvCxnSpPr>
          <p:cNvPr id="109" name="Google Shape;109;p19"/>
          <p:cNvCxnSpPr/>
          <p:nvPr/>
        </p:nvCxnSpPr>
        <p:spPr>
          <a:xfrm>
            <a:off x="5353757" y="1917531"/>
            <a:ext cx="6589889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9"/>
          <p:cNvSpPr>
            <a:spLocks noGrp="1"/>
          </p:cNvSpPr>
          <p:nvPr>
            <p:ph type="pic" idx="2"/>
          </p:nvPr>
        </p:nvSpPr>
        <p:spPr>
          <a:xfrm>
            <a:off x="-109973" y="-44532"/>
            <a:ext cx="5226933" cy="694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 with Content_Dark">
  <p:cSld name="Full Bleed Image with Content_Dar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4989690" y="-1"/>
            <a:ext cx="7202311" cy="69025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5355344" y="558800"/>
            <a:ext cx="6588301" cy="137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5355344" y="2159000"/>
            <a:ext cx="658830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52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>
                <a:solidFill>
                  <a:schemeClr val="lt1"/>
                </a:solidFill>
              </a:defRPr>
            </a:lvl2pPr>
            <a:lvl3pPr marL="13716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cxnSp>
        <p:nvCxnSpPr>
          <p:cNvPr id="117" name="Google Shape;117;p20"/>
          <p:cNvCxnSpPr/>
          <p:nvPr/>
        </p:nvCxnSpPr>
        <p:spPr>
          <a:xfrm>
            <a:off x="5353757" y="1917531"/>
            <a:ext cx="6589889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0"/>
          <p:cNvSpPr>
            <a:spLocks noGrp="1"/>
          </p:cNvSpPr>
          <p:nvPr>
            <p:ph type="pic" idx="2"/>
          </p:nvPr>
        </p:nvSpPr>
        <p:spPr>
          <a:xfrm>
            <a:off x="-237244" y="-44532"/>
            <a:ext cx="5226933" cy="694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>
            <a:alpha val="43529"/>
          </a:schemeClr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21"/>
          <p:cNvCxnSpPr/>
          <p:nvPr/>
        </p:nvCxnSpPr>
        <p:spPr>
          <a:xfrm>
            <a:off x="838201" y="1332089"/>
            <a:ext cx="9766571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>
            <a:spLocks noGrp="1"/>
          </p:cNvSpPr>
          <p:nvPr>
            <p:ph type="chart" idx="2"/>
          </p:nvPr>
        </p:nvSpPr>
        <p:spPr>
          <a:xfrm>
            <a:off x="838200" y="1843088"/>
            <a:ext cx="105156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Art">
  <p:cSld name="SmartArt">
    <p:bg>
      <p:bgPr>
        <a:solidFill>
          <a:schemeClr val="lt1">
            <a:alpha val="43529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22"/>
          <p:cNvCxnSpPr/>
          <p:nvPr/>
        </p:nvCxnSpPr>
        <p:spPr>
          <a:xfrm>
            <a:off x="838201" y="1332089"/>
            <a:ext cx="9766571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>
            <a:spLocks noGrp="1"/>
          </p:cNvSpPr>
          <p:nvPr>
            <p:ph type="dgm" idx="2"/>
          </p:nvPr>
        </p:nvSpPr>
        <p:spPr>
          <a:xfrm>
            <a:off x="838200" y="1690688"/>
            <a:ext cx="10515600" cy="466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>
            <a:alpha val="43529"/>
          </a:scheme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3"/>
          <p:cNvCxnSpPr/>
          <p:nvPr/>
        </p:nvCxnSpPr>
        <p:spPr>
          <a:xfrm>
            <a:off x="838201" y="1332089"/>
            <a:ext cx="9766571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_Light">
  <p:cSld name="End Slide_Ligh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343091" y="1206500"/>
            <a:ext cx="5839012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>
            <a:off x="2514601" y="2997200"/>
            <a:ext cx="737044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1" name="Google Shape;14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2363" y="2997201"/>
            <a:ext cx="4614919" cy="346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_Dark">
  <p:cSld name="End Slide_Dark"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343091" y="1206500"/>
            <a:ext cx="5839012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4" name="Google Shape;144;p25"/>
          <p:cNvCxnSpPr/>
          <p:nvPr/>
        </p:nvCxnSpPr>
        <p:spPr>
          <a:xfrm>
            <a:off x="2514601" y="2997200"/>
            <a:ext cx="737044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5" name="Google Shape;14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2363" y="2997201"/>
            <a:ext cx="4614919" cy="346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White">
  <p:cSld name="Title and Content_Whi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6"/>
          <p:cNvCxnSpPr/>
          <p:nvPr/>
        </p:nvCxnSpPr>
        <p:spPr>
          <a:xfrm>
            <a:off x="845636" y="1339524"/>
            <a:ext cx="9810044" cy="0"/>
          </a:xfrm>
          <a:prstGeom prst="straightConnector1">
            <a:avLst/>
          </a:prstGeom>
          <a:noFill/>
          <a:ln w="25400" cap="flat" cmpd="sng">
            <a:solidFill>
              <a:srgbClr val="971B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838200" y="16920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2" name="Google Shape;22;p6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_b">
  <p:cSld name="Content with Image_b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5102579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52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>
                <a:solidFill>
                  <a:schemeClr val="lt1"/>
                </a:solidFill>
              </a:defRPr>
            </a:lvl2pPr>
            <a:lvl3pPr marL="13716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37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18"/>
          <p:cNvCxnSpPr/>
          <p:nvPr/>
        </p:nvCxnSpPr>
        <p:spPr>
          <a:xfrm>
            <a:off x="838202" y="1841630"/>
            <a:ext cx="3933825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8"/>
          <p:cNvSpPr>
            <a:spLocks noGrp="1"/>
          </p:cNvSpPr>
          <p:nvPr>
            <p:ph type="pic" idx="2"/>
          </p:nvPr>
        </p:nvSpPr>
        <p:spPr>
          <a:xfrm>
            <a:off x="5576888" y="1262592"/>
            <a:ext cx="6183312" cy="39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494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26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1">
  <p:cSld name="TitleSlide1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ctrTitle"/>
          </p:nvPr>
        </p:nvSpPr>
        <p:spPr>
          <a:xfrm>
            <a:off x="631374" y="1122363"/>
            <a:ext cx="6096807" cy="203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631374" y="3376260"/>
            <a:ext cx="609680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84774" y="2620099"/>
            <a:ext cx="5627036" cy="530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2">
  <p:cSld name="TitleSlide2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1852" y="1709742"/>
            <a:ext cx="582458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1852" y="4589467"/>
            <a:ext cx="582458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9987">
            <a:off x="6829588" y="759418"/>
            <a:ext cx="9056929" cy="679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2b">
  <p:cSld name="TitleSlide2b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831852" y="1709742"/>
            <a:ext cx="582458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831852" y="4589467"/>
            <a:ext cx="582458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9987">
            <a:off x="6829588" y="759418"/>
            <a:ext cx="9056929" cy="679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1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Black">
  <p:cSld name="Title and Content_Black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838200" y="16920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8" name="Google Shape;58;p12"/>
          <p:cNvCxnSpPr/>
          <p:nvPr/>
        </p:nvCxnSpPr>
        <p:spPr>
          <a:xfrm>
            <a:off x="838202" y="1332089"/>
            <a:ext cx="9810044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a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6535995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7" name="Google Shape;67;p13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"/>
          <p:cNvSpPr txBox="1">
            <a:spLocks noGrp="1"/>
          </p:cNvSpPr>
          <p:nvPr>
            <p:ph type="subTitle" idx="1"/>
          </p:nvPr>
        </p:nvSpPr>
        <p:spPr>
          <a:xfrm>
            <a:off x="407853" y="2688252"/>
            <a:ext cx="759822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53" name="Google Shape;153;p1"/>
          <p:cNvSpPr txBox="1"/>
          <p:nvPr/>
        </p:nvSpPr>
        <p:spPr>
          <a:xfrm>
            <a:off x="407852" y="2688252"/>
            <a:ext cx="1117454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</a:t>
            </a:r>
            <a:r>
              <a:rPr lang="en-US" sz="2800" dirty="0">
                <a:solidFill>
                  <a:schemeClr val="dk1"/>
                </a:solidFill>
              </a:rPr>
              <a:t>25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2021: </a:t>
            </a:r>
            <a:r>
              <a:rPr lang="en-US" sz="2800" b="0" i="0" u="none" strike="noStrike" cap="none" dirty="0">
                <a:solidFill>
                  <a:srgbClr val="971B29"/>
                </a:solidFill>
                <a:latin typeface="Arial"/>
                <a:ea typeface="Arial"/>
                <a:cs typeface="Arial"/>
                <a:sym typeface="Arial"/>
              </a:rPr>
              <a:t>Merge &amp; Visualize Data</a:t>
            </a:r>
            <a:endParaRPr dirty="0"/>
          </a:p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 txBox="1">
            <a:spLocks noGrp="1"/>
          </p:cNvSpPr>
          <p:nvPr>
            <p:ph type="ctrTitle"/>
          </p:nvPr>
        </p:nvSpPr>
        <p:spPr>
          <a:xfrm>
            <a:off x="407853" y="434355"/>
            <a:ext cx="7598226" cy="203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/>
              <a:t>Faculty Connect</a:t>
            </a:r>
            <a:endParaRPr/>
          </a:p>
        </p:txBody>
      </p:sp>
      <p:sp>
        <p:nvSpPr>
          <p:cNvPr id="155" name="Google Shape;155;p1"/>
          <p:cNvSpPr/>
          <p:nvPr/>
        </p:nvSpPr>
        <p:spPr>
          <a:xfrm>
            <a:off x="407853" y="1084286"/>
            <a:ext cx="6045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Foundations of Data Analysis for Business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573" y="5308709"/>
            <a:ext cx="7801427" cy="1115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CEC56-CFCC-B747-BC5B-9DCB64BFC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Same columns</a:t>
            </a:r>
          </a:p>
          <a:p>
            <a:r>
              <a:rPr lang="en-US" dirty="0"/>
              <a:t>Need to append rows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7EBC1-17D8-F94B-921A-DB0C327B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7976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Merging Data (1)</a:t>
            </a:r>
          </a:p>
        </p:txBody>
      </p:sp>
      <p:pic>
        <p:nvPicPr>
          <p:cNvPr id="4" name="Picture 2" descr="Combining data">
            <a:extLst>
              <a:ext uri="{FF2B5EF4-FFF2-40B4-BE49-F238E27FC236}">
                <a16:creationId xmlns:a16="http://schemas.microsoft.com/office/drawing/2014/main" id="{EBAA6367-EC9C-A947-AE6F-9DF9C300B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3826" y="1262592"/>
            <a:ext cx="3549435" cy="396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53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1">
            <a:extLst>
              <a:ext uri="{FF2B5EF4-FFF2-40B4-BE49-F238E27FC236}">
                <a16:creationId xmlns:a16="http://schemas.microsoft.com/office/drawing/2014/main" id="{BE25E02C-D1AC-4409-B3F4-2D23ECB8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en-US" dirty="0"/>
              <a:t>Same key adds columns to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3D85D3-8E9A-BD4C-81A6-3DA00A4C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7976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Merging Data (2)</a:t>
            </a:r>
          </a:p>
        </p:txBody>
      </p:sp>
      <p:pic>
        <p:nvPicPr>
          <p:cNvPr id="2050" name="Picture 2" descr="How to merge multiple data frames using base R — Blog — Musgrave Analytics">
            <a:extLst>
              <a:ext uri="{FF2B5EF4-FFF2-40B4-BE49-F238E27FC236}">
                <a16:creationId xmlns:a16="http://schemas.microsoft.com/office/drawing/2014/main" id="{659B1580-A2B2-4948-838C-AABEB9A5B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6888" y="1483135"/>
            <a:ext cx="6183312" cy="352448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186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 Session</a:t>
            </a:r>
            <a:endParaRPr sz="4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33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w="25400" cap="flat" cmpd="sng">
            <a:solidFill>
              <a:srgbClr val="971B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63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A9630-CDBF-414A-9F91-4AE70A037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</p:spPr>
        <p:txBody>
          <a:bodyPr wrap="square" anchor="t">
            <a:normAutofit/>
          </a:bodyPr>
          <a:lstStyle/>
          <a:p>
            <a:pPr marL="95250" indent="0">
              <a:buNone/>
            </a:pPr>
            <a:r>
              <a:rPr lang="en-US" dirty="0"/>
              <a:t>We’ve all been getting exposed to COVID data over the last year.  Arguably, the U.S. population has become much more data-literate as a result.  We’ve all become familiar with flattening the curve, 7 day moving averages, and other metrics.</a:t>
            </a:r>
          </a:p>
          <a:p>
            <a:pPr marL="95250" indent="0">
              <a:buNone/>
            </a:pPr>
            <a:endParaRPr lang="en-US" dirty="0"/>
          </a:p>
          <a:p>
            <a:pPr marL="95250" indent="0">
              <a:buNone/>
            </a:pPr>
            <a:r>
              <a:rPr lang="en-US" dirty="0"/>
              <a:t>Here we will merge data from the CDC and the U.S. Census Bureau.  The goal is to produce plots that show cases over time and cases per capita.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73201-A50B-F144-932E-4DB54ADB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7976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COVID-19 Dataset</a:t>
            </a:r>
          </a:p>
        </p:txBody>
      </p:sp>
      <p:pic>
        <p:nvPicPr>
          <p:cNvPr id="4098" name="Picture 2" descr="What do you call the disease caused by the novel coronavirus? Covid-19">
            <a:extLst>
              <a:ext uri="{FF2B5EF4-FFF2-40B4-BE49-F238E27FC236}">
                <a16:creationId xmlns:a16="http://schemas.microsoft.com/office/drawing/2014/main" id="{8D8BC1F7-D682-9A49-BCEA-5F2E30854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5756" y="1262592"/>
            <a:ext cx="3965575" cy="396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28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Steps</a:t>
            </a:r>
            <a:endParaRPr/>
          </a:p>
        </p:txBody>
      </p:sp>
      <p:graphicFrame>
        <p:nvGraphicFramePr>
          <p:cNvPr id="265" name="Google Shape;265;p32"/>
          <p:cNvGraphicFramePr/>
          <p:nvPr>
            <p:extLst>
              <p:ext uri="{D42A27DB-BD31-4B8C-83A1-F6EECF244321}">
                <p14:modId xmlns:p14="http://schemas.microsoft.com/office/powerpoint/2010/main" val="662364416"/>
              </p:ext>
            </p:extLst>
          </p:nvPr>
        </p:nvGraphicFramePr>
        <p:xfrm>
          <a:off x="1117599" y="2548466"/>
          <a:ext cx="9240625" cy="2595950"/>
        </p:xfrm>
        <a:graphic>
          <a:graphicData uri="http://schemas.openxmlformats.org/drawingml/2006/table">
            <a:tbl>
              <a:tblPr firstRow="1" bandRow="1">
                <a:noFill/>
                <a:tableStyleId>{8345D7EC-4D42-41FD-B93A-1EC86414CC66}</a:tableStyleId>
              </a:tblPr>
              <a:tblGrid>
                <a:gridCol w="80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Step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5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Deliverable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5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Format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5960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2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Load, inspect, and plot U.S. CDC Data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2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Demonstrate Loading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2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Produce Massachusetts Plot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Breakouts + Share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Load and inspect Census Data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Demonstrate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Merge Data – Highlight Challenges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Breakouts + Share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33806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Making It Work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Demonstrate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714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6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Produce Box Plots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Demonstrate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F83A-0E3B-D04F-93D5-EFB805A4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Poll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1A929-E010-2148-ACA0-A7A63E259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feel ready to take on this week’s project?</a:t>
            </a:r>
          </a:p>
          <a:p>
            <a:pPr lvl="1"/>
            <a:r>
              <a:rPr lang="en-US" dirty="0"/>
              <a:t>Strong Disagree</a:t>
            </a:r>
          </a:p>
          <a:p>
            <a:pPr lvl="1"/>
            <a:r>
              <a:rPr lang="en-US" dirty="0"/>
              <a:t>Disagree</a:t>
            </a:r>
          </a:p>
          <a:p>
            <a:pPr lvl="1"/>
            <a:r>
              <a:rPr lang="en-US" dirty="0"/>
              <a:t>Neutral</a:t>
            </a:r>
          </a:p>
          <a:p>
            <a:pPr lvl="1"/>
            <a:r>
              <a:rPr lang="en-US" dirty="0"/>
              <a:t>Agree</a:t>
            </a:r>
          </a:p>
          <a:p>
            <a:pPr lvl="1"/>
            <a:r>
              <a:rPr lang="en-US" dirty="0"/>
              <a:t>Strongly Agree</a:t>
            </a:r>
          </a:p>
        </p:txBody>
      </p:sp>
    </p:spTree>
    <p:extLst>
      <p:ext uri="{BB962C8B-B14F-4D97-AF65-F5344CB8AC3E}">
        <p14:creationId xmlns:p14="http://schemas.microsoft.com/office/powerpoint/2010/main" val="3245743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4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33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w="25400" cap="flat" cmpd="sng">
            <a:solidFill>
              <a:srgbClr val="971B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4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990600" y="18444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380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To have the best session experience possible remember to:</a:t>
            </a:r>
            <a:endParaRPr sz="2300" dirty="0">
              <a:solidFill>
                <a:schemeClr val="dk1"/>
              </a:solidFill>
            </a:endParaRPr>
          </a:p>
          <a:p>
            <a:pPr marL="171446" lvl="0" indent="-380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b="1" dirty="0">
                <a:solidFill>
                  <a:schemeClr val="dk1"/>
                </a:solidFill>
              </a:rPr>
              <a:t>Log in using your Northeastern credentials</a:t>
            </a:r>
            <a:r>
              <a:rPr lang="en-US" sz="2300" dirty="0">
                <a:solidFill>
                  <a:schemeClr val="dk1"/>
                </a:solidFill>
              </a:rPr>
              <a:t>. This will give you 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full access to the chat and other meeting activities.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b="1" dirty="0">
                <a:solidFill>
                  <a:schemeClr val="dk1"/>
                </a:solidFill>
              </a:rPr>
              <a:t>Cameras on</a:t>
            </a:r>
            <a:r>
              <a:rPr lang="en-US" sz="2300" dirty="0">
                <a:solidFill>
                  <a:schemeClr val="dk1"/>
                </a:solidFill>
              </a:rPr>
              <a:t>! It is easier to build connections when you can see 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who you’re working with. Please keep cameras on during </a:t>
            </a:r>
            <a:r>
              <a:rPr lang="en-US" sz="2300">
                <a:solidFill>
                  <a:schemeClr val="dk1"/>
                </a:solidFill>
              </a:rPr>
              <a:t>whole </a:t>
            </a:r>
            <a:br>
              <a:rPr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group and </a:t>
            </a:r>
            <a:r>
              <a:rPr lang="en-US" sz="2300" dirty="0">
                <a:solidFill>
                  <a:schemeClr val="dk1"/>
                </a:solidFill>
              </a:rPr>
              <a:t>breakout room activities.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b="1" dirty="0">
                <a:solidFill>
                  <a:schemeClr val="dk1"/>
                </a:solidFill>
              </a:rPr>
              <a:t>Open and download the materials affiliated with this session.</a:t>
            </a:r>
            <a:r>
              <a:rPr lang="en-US" sz="2300" dirty="0">
                <a:solidFill>
                  <a:schemeClr val="dk1"/>
                </a:solidFill>
              </a:rPr>
              <a:t> 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In Teams go to Live Sessions→ Files→ Week # Materials (Date).</a:t>
            </a:r>
            <a:endParaRPr sz="23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Live Session Reminders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2A78-B5BF-1A4C-B476-BBC0719D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D8C79-7CD8-BB46-9034-E01E23A6F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time cleaning </a:t>
            </a:r>
            <a:r>
              <a:rPr lang="en-US" dirty="0" err="1"/>
              <a:t>roster.csv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Below 2 hours?</a:t>
            </a:r>
          </a:p>
          <a:p>
            <a:pPr lvl="1"/>
            <a:r>
              <a:rPr lang="en-US" dirty="0"/>
              <a:t>2 to 4 hours?</a:t>
            </a:r>
          </a:p>
          <a:p>
            <a:pPr lvl="1"/>
            <a:r>
              <a:rPr lang="en-US" dirty="0"/>
              <a:t>4 to 6 hours?</a:t>
            </a:r>
          </a:p>
          <a:p>
            <a:pPr lvl="1"/>
            <a:r>
              <a:rPr lang="en-US" dirty="0"/>
              <a:t>More than 6 hours?</a:t>
            </a:r>
          </a:p>
          <a:p>
            <a:r>
              <a:rPr lang="en-US" dirty="0"/>
              <a:t>What were some of the challenges</a:t>
            </a:r>
          </a:p>
          <a:p>
            <a:r>
              <a:rPr lang="en-US" dirty="0"/>
              <a:t>Comfort with Python?</a:t>
            </a:r>
          </a:p>
          <a:p>
            <a:pPr lvl="1"/>
            <a:r>
              <a:rPr lang="en-US" dirty="0"/>
              <a:t>Increasing?</a:t>
            </a:r>
          </a:p>
          <a:p>
            <a:pPr lvl="1"/>
            <a:r>
              <a:rPr lang="en-US" dirty="0"/>
              <a:t>Steady?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7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1390006" y="3698048"/>
            <a:ext cx="2696445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4529261" y="3320922"/>
            <a:ext cx="3135684" cy="47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541239" y="3698048"/>
            <a:ext cx="3135684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8122928" y="3698048"/>
            <a:ext cx="2697472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2"/>
          <p:cNvGrpSpPr/>
          <p:nvPr/>
        </p:nvGrpSpPr>
        <p:grpSpPr>
          <a:xfrm>
            <a:off x="1271603" y="2174808"/>
            <a:ext cx="9430394" cy="2126943"/>
            <a:chOff x="430355" y="382584"/>
            <a:chExt cx="9430394" cy="2126943"/>
          </a:xfrm>
        </p:grpSpPr>
        <p:sp>
          <p:nvSpPr>
            <p:cNvPr id="168" name="Google Shape;168;p2"/>
            <p:cNvSpPr/>
            <p:nvPr/>
          </p:nvSpPr>
          <p:spPr>
            <a:xfrm>
              <a:off x="1229536" y="382584"/>
              <a:ext cx="1097489" cy="109748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&amp; Data Science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584510" y="430698"/>
              <a:ext cx="1097489" cy="10974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 txBox="1"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 txBox="1"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week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966943" y="382584"/>
              <a:ext cx="1097489" cy="10974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 txBox="1"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Predictive Analytics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2532888" y="4389120"/>
            <a:ext cx="1651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8122928" y="3698048"/>
            <a:ext cx="2697472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29"/>
          <p:cNvGrpSpPr/>
          <p:nvPr/>
        </p:nvGrpSpPr>
        <p:grpSpPr>
          <a:xfrm>
            <a:off x="1271603" y="2174808"/>
            <a:ext cx="9430394" cy="2126943"/>
            <a:chOff x="430355" y="382584"/>
            <a:chExt cx="9430394" cy="2126943"/>
          </a:xfrm>
        </p:grpSpPr>
        <p:sp>
          <p:nvSpPr>
            <p:cNvPr id="191" name="Google Shape;191;p29"/>
            <p:cNvSpPr/>
            <p:nvPr/>
          </p:nvSpPr>
          <p:spPr>
            <a:xfrm>
              <a:off x="1229536" y="382584"/>
              <a:ext cx="1097489" cy="10974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9"/>
            <p:cNvSpPr txBox="1"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9"/>
            <p:cNvSpPr txBox="1"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&amp; Data Science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4584510" y="430698"/>
              <a:ext cx="1097489" cy="10974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9"/>
            <p:cNvSpPr txBox="1"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9"/>
            <p:cNvSpPr txBox="1"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week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7966943" y="382584"/>
              <a:ext cx="1097489" cy="109748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9"/>
            <p:cNvSpPr txBox="1"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9"/>
            <p:cNvSpPr txBox="1"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Predictive Analytics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9"/>
          <p:cNvSpPr/>
          <p:nvPr/>
        </p:nvSpPr>
        <p:spPr>
          <a:xfrm>
            <a:off x="1676400" y="5133403"/>
            <a:ext cx="1908313" cy="914400"/>
          </a:xfrm>
          <a:prstGeom prst="roundRect">
            <a:avLst>
              <a:gd name="adj" fmla="val 16667"/>
            </a:avLst>
          </a:prstGeom>
          <a:solidFill>
            <a:srgbClr val="2E6064"/>
          </a:solidFill>
          <a:ln w="25400" cap="flat" cmpd="sng">
            <a:solidFill>
              <a:srgbClr val="AEB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NumPy &amp; Pandas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8403336" y="5142852"/>
            <a:ext cx="1908313" cy="914400"/>
          </a:xfrm>
          <a:prstGeom prst="roundRect">
            <a:avLst>
              <a:gd name="adj" fmla="val 16667"/>
            </a:avLst>
          </a:prstGeom>
          <a:solidFill>
            <a:srgbClr val="2E6064"/>
          </a:solidFill>
          <a:ln w="25400" cap="flat" cmpd="sng">
            <a:solidFill>
              <a:srgbClr val="AEB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5146204" y="5138843"/>
            <a:ext cx="1908313" cy="914400"/>
          </a:xfrm>
          <a:prstGeom prst="roundRect">
            <a:avLst>
              <a:gd name="adj" fmla="val 16667"/>
            </a:avLst>
          </a:prstGeom>
          <a:solidFill>
            <a:srgbClr val="2E6064"/>
          </a:solidFill>
          <a:ln w="25400" cap="flat" cmpd="sng">
            <a:solidFill>
              <a:srgbClr val="AEB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Cleaning</a:t>
            </a:r>
            <a:b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 Wrangling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2888" y="4389120"/>
            <a:ext cx="1651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Course Outline</a:t>
            </a:r>
            <a:endParaRPr/>
          </a:p>
        </p:txBody>
      </p:sp>
      <p:grpSp>
        <p:nvGrpSpPr>
          <p:cNvPr id="215" name="Google Shape;215;p30"/>
          <p:cNvGrpSpPr/>
          <p:nvPr/>
        </p:nvGrpSpPr>
        <p:grpSpPr>
          <a:xfrm>
            <a:off x="1271603" y="2174808"/>
            <a:ext cx="9430394" cy="2126943"/>
            <a:chOff x="430355" y="382584"/>
            <a:chExt cx="9430394" cy="2126943"/>
          </a:xfrm>
        </p:grpSpPr>
        <p:sp>
          <p:nvSpPr>
            <p:cNvPr id="216" name="Google Shape;216;p30"/>
            <p:cNvSpPr/>
            <p:nvPr/>
          </p:nvSpPr>
          <p:spPr>
            <a:xfrm>
              <a:off x="1229536" y="382584"/>
              <a:ext cx="1097489" cy="10974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0"/>
            <p:cNvSpPr txBox="1"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0"/>
            <p:cNvSpPr txBox="1"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&amp; Data Science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4584510" y="430698"/>
              <a:ext cx="1097489" cy="10974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0"/>
            <p:cNvSpPr txBox="1"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0"/>
            <p:cNvSpPr txBox="1"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week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7966943" y="382584"/>
              <a:ext cx="1097489" cy="109748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0"/>
            <p:cNvSpPr txBox="1"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0"/>
            <p:cNvSpPr txBox="1"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Predictive Analytics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30"/>
          <p:cNvSpPr/>
          <p:nvPr/>
        </p:nvSpPr>
        <p:spPr>
          <a:xfrm>
            <a:off x="1676400" y="5133403"/>
            <a:ext cx="1908313" cy="914400"/>
          </a:xfrm>
          <a:prstGeom prst="roundRect">
            <a:avLst>
              <a:gd name="adj" fmla="val 16667"/>
            </a:avLst>
          </a:prstGeom>
          <a:solidFill>
            <a:srgbClr val="AEB9BF"/>
          </a:solidFill>
          <a:ln w="25400" cap="flat" cmpd="sng">
            <a:solidFill>
              <a:srgbClr val="2E60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NumPy &amp; Pandas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8403336" y="5142852"/>
            <a:ext cx="1908313" cy="914400"/>
          </a:xfrm>
          <a:prstGeom prst="roundRect">
            <a:avLst>
              <a:gd name="adj" fmla="val 16667"/>
            </a:avLst>
          </a:prstGeom>
          <a:solidFill>
            <a:srgbClr val="2E6064"/>
          </a:solidFill>
          <a:ln w="25400" cap="flat" cmpd="sng">
            <a:solidFill>
              <a:srgbClr val="AEB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Visualization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5146204" y="5138843"/>
            <a:ext cx="1908313" cy="914400"/>
          </a:xfrm>
          <a:prstGeom prst="roundRect">
            <a:avLst>
              <a:gd name="adj" fmla="val 16667"/>
            </a:avLst>
          </a:prstGeom>
          <a:solidFill>
            <a:srgbClr val="AEB9BF"/>
          </a:solidFill>
          <a:ln w="25400" cap="flat" cmpd="sng">
            <a:solidFill>
              <a:srgbClr val="2E60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Cleaning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&amp; Wrangling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9BA087-44AF-E543-BAB5-0A2C80E4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90C37F-7594-BF4D-8820-5228B20E1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Tools</a:t>
            </a:r>
          </a:p>
          <a:p>
            <a:pPr lvl="1"/>
            <a:r>
              <a:rPr lang="en-US" dirty="0"/>
              <a:t>Matplotlib (built into Pandas)</a:t>
            </a:r>
          </a:p>
          <a:p>
            <a:pPr lvl="1"/>
            <a:r>
              <a:rPr lang="en-US" dirty="0"/>
              <a:t>Seaborn</a:t>
            </a:r>
          </a:p>
          <a:p>
            <a:pPr lvl="1"/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Bokeh</a:t>
            </a:r>
          </a:p>
        </p:txBody>
      </p:sp>
      <p:pic>
        <p:nvPicPr>
          <p:cNvPr id="3074" name="Picture 2" descr="Plotly - Wikipedia">
            <a:extLst>
              <a:ext uri="{FF2B5EF4-FFF2-40B4-BE49-F238E27FC236}">
                <a16:creationId xmlns:a16="http://schemas.microsoft.com/office/drawing/2014/main" id="{CD7FE7D5-8D03-A948-B8E2-B79DE98B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491" y="3007228"/>
            <a:ext cx="3110630" cy="103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earn Python Series (#10) - Matplotlib Part 1 — Steemit">
            <a:extLst>
              <a:ext uri="{FF2B5EF4-FFF2-40B4-BE49-F238E27FC236}">
                <a16:creationId xmlns:a16="http://schemas.microsoft.com/office/drawing/2014/main" id="{C62A2BE8-CF99-2B4B-9F52-673CC9C0F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057" y="3047999"/>
            <a:ext cx="2041273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aborn: statistical data visualization — seaborn 0.11.1 documentation">
            <a:extLst>
              <a:ext uri="{FF2B5EF4-FFF2-40B4-BE49-F238E27FC236}">
                <a16:creationId xmlns:a16="http://schemas.microsoft.com/office/drawing/2014/main" id="{F9F17DE4-8E2D-4E4A-9F48-7CBB8856C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99" y="4281722"/>
            <a:ext cx="2667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Bokeh">
            <a:extLst>
              <a:ext uri="{FF2B5EF4-FFF2-40B4-BE49-F238E27FC236}">
                <a16:creationId xmlns:a16="http://schemas.microsoft.com/office/drawing/2014/main" id="{249AF12F-6C50-6A4C-9E27-F9C750A3C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731" y="4261111"/>
            <a:ext cx="2070230" cy="59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6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Deliverables</a:t>
            </a:r>
            <a:endParaRPr sz="4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33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w="25400" cap="flat" cmpd="sng">
            <a:solidFill>
              <a:srgbClr val="971B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Project Deliverable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44E8D-6A4E-8F40-974C-DE4F2A3D9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5922"/>
            <a:ext cx="9918700" cy="368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30018"/>
      </p:ext>
    </p:extLst>
  </p:cSld>
  <p:clrMapOvr>
    <a:masterClrMapping/>
  </p:clrMapOvr>
</p:sld>
</file>

<file path=ppt/theme/theme1.xml><?xml version="1.0" encoding="utf-8"?>
<a:theme xmlns:a="http://schemas.openxmlformats.org/drawingml/2006/main" name="Northeastern Brand Theme">
  <a:themeElements>
    <a:clrScheme name="Brand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CBBAB"/>
      </a:accent1>
      <a:accent2>
        <a:srgbClr val="FDBB45"/>
      </a:accent2>
      <a:accent3>
        <a:srgbClr val="375575"/>
      </a:accent3>
      <a:accent4>
        <a:srgbClr val="F58155"/>
      </a:accent4>
      <a:accent5>
        <a:srgbClr val="5BC9E1"/>
      </a:accent5>
      <a:accent6>
        <a:srgbClr val="006DB7"/>
      </a:accent6>
      <a:hlink>
        <a:srgbClr val="D3192B"/>
      </a:hlink>
      <a:folHlink>
        <a:srgbClr val="DB19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429</Words>
  <Application>Microsoft Macintosh PowerPoint</Application>
  <PresentationFormat>Widescreen</PresentationFormat>
  <Paragraphs>107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Northeastern Brand Theme</vt:lpstr>
      <vt:lpstr>Faculty Connect</vt:lpstr>
      <vt:lpstr>Live Session Reminders</vt:lpstr>
      <vt:lpstr>Checking In</vt:lpstr>
      <vt:lpstr>Course Outline</vt:lpstr>
      <vt:lpstr>Course Outline</vt:lpstr>
      <vt:lpstr>Course Outline</vt:lpstr>
      <vt:lpstr>Visualization</vt:lpstr>
      <vt:lpstr>Project Deliverables</vt:lpstr>
      <vt:lpstr>Project Deliverable</vt:lpstr>
      <vt:lpstr>Merging Data (1)</vt:lpstr>
      <vt:lpstr>Merging Data (2)</vt:lpstr>
      <vt:lpstr>Live Session</vt:lpstr>
      <vt:lpstr>COVID-19 Dataset</vt:lpstr>
      <vt:lpstr>Steps</vt:lpstr>
      <vt:lpstr>Exit Poll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Connect</dc:title>
  <dc:creator>Elliott, Emily</dc:creator>
  <cp:lastModifiedBy>Daniel Trepanier</cp:lastModifiedBy>
  <cp:revision>12</cp:revision>
  <dcterms:created xsi:type="dcterms:W3CDTF">2019-07-11T18:23:01Z</dcterms:created>
  <dcterms:modified xsi:type="dcterms:W3CDTF">2021-05-22T17:42:37Z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0x010100B25E1C9128C3ED438EFEE59674595B88</vt:lpwstr>
  </property>
</Properties>
</file>