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81" r:id="rId3"/>
    <p:sldId id="271" r:id="rId4"/>
    <p:sldId id="282" r:id="rId5"/>
    <p:sldId id="286" r:id="rId6"/>
    <p:sldId id="288" r:id="rId7"/>
    <p:sldId id="265" r:id="rId8"/>
    <p:sldId id="262" r:id="rId9"/>
    <p:sldId id="276" r:id="rId10"/>
    <p:sldId id="287" r:id="rId11"/>
    <p:sldId id="278" r:id="rId12"/>
    <p:sldId id="264" r:id="rId13"/>
    <p:sldId id="285" r:id="rId14"/>
    <p:sldId id="275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h4AnWqKiKwcfY1PjhpfBTzB0m4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45D7EC-4D42-41FD-B93A-1EC86414CC66}">
  <a:tblStyle styleId="{8345D7EC-4D42-41FD-B93A-1EC86414CC6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3F1"/>
          </a:solidFill>
        </a:fill>
      </a:tcStyle>
    </a:wholeTbl>
    <a:band1H>
      <a:tcTxStyle/>
      <a:tcStyle>
        <a:tcBdr/>
        <a:fill>
          <a:solidFill>
            <a:srgbClr val="CBE7E2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7E2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23"/>
    <p:restoredTop sz="94694"/>
  </p:normalViewPr>
  <p:slideViewPr>
    <p:cSldViewPr snapToGrid="0">
      <p:cViewPr varScale="1">
        <p:scale>
          <a:sx n="117" d="100"/>
          <a:sy n="117" d="100"/>
        </p:scale>
        <p:origin x="77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30389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55785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8430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0173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Slide1c">
  <p:cSld name="TitleSlide1c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ctrTitle"/>
          </p:nvPr>
        </p:nvSpPr>
        <p:spPr>
          <a:xfrm>
            <a:off x="407853" y="434355"/>
            <a:ext cx="7598226" cy="2038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subTitle" idx="1"/>
          </p:nvPr>
        </p:nvSpPr>
        <p:spPr>
          <a:xfrm>
            <a:off x="407853" y="2688252"/>
            <a:ext cx="7598226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16" name="Google Shape;1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6573" y="5308709"/>
            <a:ext cx="7801427" cy="1114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_b">
  <p:cSld name="Two Column_b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494453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9445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2"/>
          </p:nvPr>
        </p:nvSpPr>
        <p:spPr>
          <a:xfrm>
            <a:off x="6553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1" y="6397399"/>
            <a:ext cx="2688771" cy="2401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4"/>
          <p:cNvCxnSpPr/>
          <p:nvPr/>
        </p:nvCxnSpPr>
        <p:spPr>
          <a:xfrm>
            <a:off x="838200" y="1690688"/>
            <a:ext cx="4944533" cy="0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8" name="Google Shape;7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88601" y="5247755"/>
            <a:ext cx="1721548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_dark">
  <p:cSld name="Two Column_dar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494453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9445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83" name="Google Shape;83;p15"/>
          <p:cNvCxnSpPr/>
          <p:nvPr/>
        </p:nvCxnSpPr>
        <p:spPr>
          <a:xfrm>
            <a:off x="838200" y="1690688"/>
            <a:ext cx="4944533" cy="0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4" name="Google Shape;84;p15"/>
          <p:cNvSpPr txBox="1">
            <a:spLocks noGrp="1"/>
          </p:cNvSpPr>
          <p:nvPr>
            <p:ph type="body" idx="2"/>
          </p:nvPr>
        </p:nvSpPr>
        <p:spPr>
          <a:xfrm>
            <a:off x="6535996" y="1825625"/>
            <a:ext cx="49445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85" name="Google Shape;85;p15"/>
          <p:cNvCxnSpPr/>
          <p:nvPr/>
        </p:nvCxnSpPr>
        <p:spPr>
          <a:xfrm>
            <a:off x="6150761" y="1825625"/>
            <a:ext cx="0" cy="4571772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6" name="Google Shape;86;p15"/>
          <p:cNvSpPr txBox="1">
            <a:spLocks noGrp="1"/>
          </p:cNvSpPr>
          <p:nvPr>
            <p:ph type="sldNum" idx="12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88601" y="5247755"/>
            <a:ext cx="1721548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_light">
  <p:cSld name="Two Column_ligh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494453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9445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1" y="6397399"/>
            <a:ext cx="2688771" cy="2401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6"/>
          <p:cNvCxnSpPr/>
          <p:nvPr/>
        </p:nvCxnSpPr>
        <p:spPr>
          <a:xfrm>
            <a:off x="838200" y="1690688"/>
            <a:ext cx="4944533" cy="0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3" name="Google Shape;93;p16"/>
          <p:cNvCxnSpPr/>
          <p:nvPr/>
        </p:nvCxnSpPr>
        <p:spPr>
          <a:xfrm>
            <a:off x="6150761" y="1825625"/>
            <a:ext cx="0" cy="4571772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16"/>
          <p:cNvSpPr txBox="1">
            <a:spLocks noGrp="1"/>
          </p:cNvSpPr>
          <p:nvPr>
            <p:ph type="body" idx="2"/>
          </p:nvPr>
        </p:nvSpPr>
        <p:spPr>
          <a:xfrm>
            <a:off x="6553200" y="1825625"/>
            <a:ext cx="49445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88601" y="5247755"/>
            <a:ext cx="1721548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leed Image with Content_Light">
  <p:cSld name="Full Bleed Image with Content_Ligh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/>
          <p:nvPr/>
        </p:nvSpPr>
        <p:spPr>
          <a:xfrm>
            <a:off x="2" y="0"/>
            <a:ext cx="4963887" cy="68580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5355344" y="558800"/>
            <a:ext cx="6588301" cy="1379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5355344" y="2159000"/>
            <a:ext cx="6588301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52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>
                <a:solidFill>
                  <a:schemeClr val="dk1"/>
                </a:solidFill>
              </a:defRPr>
            </a:lvl2pPr>
            <a:lvl3pPr marL="1371600" lvl="2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>
                <a:solidFill>
                  <a:schemeClr val="dk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cxnSp>
        <p:nvCxnSpPr>
          <p:cNvPr id="109" name="Google Shape;109;p19"/>
          <p:cNvCxnSpPr/>
          <p:nvPr/>
        </p:nvCxnSpPr>
        <p:spPr>
          <a:xfrm>
            <a:off x="5353757" y="1917531"/>
            <a:ext cx="6589889" cy="0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0" name="Google Shape;110;p19"/>
          <p:cNvSpPr txBox="1">
            <a:spLocks noGrp="1"/>
          </p:cNvSpPr>
          <p:nvPr>
            <p:ph type="sldNum" idx="12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19"/>
          <p:cNvSpPr>
            <a:spLocks noGrp="1"/>
          </p:cNvSpPr>
          <p:nvPr>
            <p:ph type="pic" idx="2"/>
          </p:nvPr>
        </p:nvSpPr>
        <p:spPr>
          <a:xfrm>
            <a:off x="-109973" y="-44532"/>
            <a:ext cx="5226933" cy="6947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88601" y="5247755"/>
            <a:ext cx="1721548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leed Image with Content_Dark">
  <p:cSld name="Full Bleed Image with Content_Dark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4989690" y="-1"/>
            <a:ext cx="7202311" cy="69025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5355344" y="558800"/>
            <a:ext cx="6588301" cy="1379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5355344" y="2159000"/>
            <a:ext cx="6588301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52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sz="1050">
                <a:solidFill>
                  <a:schemeClr val="lt1"/>
                </a:solidFill>
              </a:defRPr>
            </a:lvl2pPr>
            <a:lvl3pPr marL="1371600" lvl="2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sz="9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cxnSp>
        <p:nvCxnSpPr>
          <p:cNvPr id="117" name="Google Shape;117;p20"/>
          <p:cNvCxnSpPr/>
          <p:nvPr/>
        </p:nvCxnSpPr>
        <p:spPr>
          <a:xfrm>
            <a:off x="5353757" y="1917531"/>
            <a:ext cx="6589889" cy="0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8" name="Google Shape;118;p20"/>
          <p:cNvSpPr txBox="1">
            <a:spLocks noGrp="1"/>
          </p:cNvSpPr>
          <p:nvPr>
            <p:ph type="sldNum" idx="12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20"/>
          <p:cNvSpPr>
            <a:spLocks noGrp="1"/>
          </p:cNvSpPr>
          <p:nvPr>
            <p:ph type="pic" idx="2"/>
          </p:nvPr>
        </p:nvSpPr>
        <p:spPr>
          <a:xfrm>
            <a:off x="-237244" y="-44532"/>
            <a:ext cx="5226933" cy="6947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88601" y="5247755"/>
            <a:ext cx="1721548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>
            <a:alpha val="43529"/>
          </a:schemeClr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p21"/>
          <p:cNvCxnSpPr/>
          <p:nvPr/>
        </p:nvCxnSpPr>
        <p:spPr>
          <a:xfrm>
            <a:off x="838201" y="1332089"/>
            <a:ext cx="9766571" cy="0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3" name="Google Shape;123;p21"/>
          <p:cNvSpPr txBox="1">
            <a:spLocks noGrp="1"/>
          </p:cNvSpPr>
          <p:nvPr>
            <p:ph type="sldNum" idx="12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1"/>
          <p:cNvSpPr>
            <a:spLocks noGrp="1"/>
          </p:cNvSpPr>
          <p:nvPr>
            <p:ph type="chart" idx="2"/>
          </p:nvPr>
        </p:nvSpPr>
        <p:spPr>
          <a:xfrm>
            <a:off x="838200" y="1843088"/>
            <a:ext cx="10515600" cy="424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88601" y="5247755"/>
            <a:ext cx="1721548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rtArt">
  <p:cSld name="SmartArt">
    <p:bg>
      <p:bgPr>
        <a:solidFill>
          <a:schemeClr val="lt1">
            <a:alpha val="43529"/>
          </a:scheme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Google Shape;128;p22"/>
          <p:cNvCxnSpPr/>
          <p:nvPr/>
        </p:nvCxnSpPr>
        <p:spPr>
          <a:xfrm>
            <a:off x="838201" y="1332089"/>
            <a:ext cx="9766571" cy="0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9" name="Google Shape;129;p22"/>
          <p:cNvSpPr txBox="1">
            <a:spLocks noGrp="1"/>
          </p:cNvSpPr>
          <p:nvPr>
            <p:ph type="sldNum" idx="12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2"/>
          <p:cNvSpPr>
            <a:spLocks noGrp="1"/>
          </p:cNvSpPr>
          <p:nvPr>
            <p:ph type="dgm" idx="2"/>
          </p:nvPr>
        </p:nvSpPr>
        <p:spPr>
          <a:xfrm>
            <a:off x="838200" y="1690688"/>
            <a:ext cx="10515600" cy="4665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88601" y="5247755"/>
            <a:ext cx="1721548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>
            <a:alpha val="43529"/>
          </a:schemeClr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23"/>
          <p:cNvCxnSpPr/>
          <p:nvPr/>
        </p:nvCxnSpPr>
        <p:spPr>
          <a:xfrm>
            <a:off x="838201" y="1332089"/>
            <a:ext cx="9766571" cy="0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5" name="Google Shape;135;p23"/>
          <p:cNvSpPr txBox="1">
            <a:spLocks noGrp="1"/>
          </p:cNvSpPr>
          <p:nvPr>
            <p:ph type="sldNum" idx="12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88601" y="5247755"/>
            <a:ext cx="1721548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_Light">
  <p:cSld name="End Slide_Ligh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3343091" y="1206500"/>
            <a:ext cx="5839012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1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0" name="Google Shape;140;p24"/>
          <p:cNvCxnSpPr/>
          <p:nvPr/>
        </p:nvCxnSpPr>
        <p:spPr>
          <a:xfrm>
            <a:off x="2514601" y="2997200"/>
            <a:ext cx="7370443" cy="0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41" name="Google Shape;141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92363" y="2997201"/>
            <a:ext cx="4614919" cy="3461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_Dark">
  <p:cSld name="End Slide_Dark">
    <p:bg>
      <p:bgPr>
        <a:solidFill>
          <a:schemeClr val="dk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3343091" y="1206500"/>
            <a:ext cx="5839012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 b="1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4" name="Google Shape;144;p25"/>
          <p:cNvCxnSpPr/>
          <p:nvPr/>
        </p:nvCxnSpPr>
        <p:spPr>
          <a:xfrm>
            <a:off x="2514601" y="2997200"/>
            <a:ext cx="7370443" cy="0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45" name="Google Shape;145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92363" y="2997201"/>
            <a:ext cx="4614919" cy="3461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_White">
  <p:cSld name="Title and Content_Whi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12192001" cy="692505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6"/>
          <p:cNvSpPr txBox="1">
            <a:spLocks noGrp="1"/>
          </p:cNvSpPr>
          <p:nvPr>
            <p:ph type="title"/>
          </p:nvPr>
        </p:nvSpPr>
        <p:spPr>
          <a:xfrm>
            <a:off x="838200" y="302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" name="Google Shape;20;p6"/>
          <p:cNvCxnSpPr/>
          <p:nvPr/>
        </p:nvCxnSpPr>
        <p:spPr>
          <a:xfrm>
            <a:off x="845636" y="1339524"/>
            <a:ext cx="9810044" cy="0"/>
          </a:xfrm>
          <a:prstGeom prst="straightConnector1">
            <a:avLst/>
          </a:prstGeom>
          <a:noFill/>
          <a:ln w="25400" cap="flat" cmpd="sng">
            <a:solidFill>
              <a:srgbClr val="971B2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838200" y="169200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2" name="Google Shape;22;p6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>
            <a:off x="10724321" y="5247755"/>
            <a:ext cx="1385827" cy="129116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_b">
  <p:cSld name="Content with Image_b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>
            <a:off x="0" y="0"/>
            <a:ext cx="5102579" cy="68580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52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sz="1050">
                <a:solidFill>
                  <a:schemeClr val="lt1"/>
                </a:solidFill>
              </a:defRPr>
            </a:lvl2pPr>
            <a:lvl3pPr marL="1371600" lvl="2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sz="9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379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1" name="Google Shape;101;p18"/>
          <p:cNvCxnSpPr/>
          <p:nvPr/>
        </p:nvCxnSpPr>
        <p:spPr>
          <a:xfrm>
            <a:off x="838202" y="1841630"/>
            <a:ext cx="3933825" cy="0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18"/>
          <p:cNvSpPr txBox="1">
            <a:spLocks noGrp="1"/>
          </p:cNvSpPr>
          <p:nvPr>
            <p:ph type="sldNum" idx="12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8"/>
          <p:cNvSpPr>
            <a:spLocks noGrp="1"/>
          </p:cNvSpPr>
          <p:nvPr>
            <p:ph type="pic" idx="2"/>
          </p:nvPr>
        </p:nvSpPr>
        <p:spPr>
          <a:xfrm>
            <a:off x="5576888" y="1262592"/>
            <a:ext cx="6183312" cy="396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88601" y="5247755"/>
            <a:ext cx="1721548" cy="1291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494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5pPr>
            <a:lvl6pPr marL="2743200" lvl="5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6pPr>
            <a:lvl7pPr marL="3200400" lvl="6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7pPr>
            <a:lvl8pPr marL="3657600" lvl="7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8pPr>
            <a:lvl9pPr marL="4114800" lvl="8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" name="Google Shape;35;p26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10724321" y="5247755"/>
            <a:ext cx="1385827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Slide1">
  <p:cSld name="TitleSlide1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ctrTitle"/>
          </p:nvPr>
        </p:nvSpPr>
        <p:spPr>
          <a:xfrm>
            <a:off x="631374" y="1122363"/>
            <a:ext cx="6096807" cy="2038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1"/>
          </p:nvPr>
        </p:nvSpPr>
        <p:spPr>
          <a:xfrm>
            <a:off x="631374" y="3376260"/>
            <a:ext cx="609680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39" name="Google Shape;39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84774" y="2620099"/>
            <a:ext cx="5627036" cy="530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Slide2">
  <p:cSld name="TitleSlide2">
    <p:bg>
      <p:bgPr>
        <a:solidFill>
          <a:schemeClr val="dk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831852" y="1709742"/>
            <a:ext cx="582458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831852" y="4589467"/>
            <a:ext cx="582458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43" name="Google Shape;43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59987">
            <a:off x="6829588" y="759418"/>
            <a:ext cx="9056929" cy="6792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Slide2b">
  <p:cSld name="TitleSlide2b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831852" y="1709742"/>
            <a:ext cx="582458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831852" y="4589467"/>
            <a:ext cx="582458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51" name="Google Shape;51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59987">
            <a:off x="6829588" y="759418"/>
            <a:ext cx="9056929" cy="6792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55" name="Google Shape;55;p11"/>
          <p:cNvCxnSpPr/>
          <p:nvPr/>
        </p:nvCxnSpPr>
        <p:spPr>
          <a:xfrm>
            <a:off x="838200" y="4515556"/>
            <a:ext cx="9829800" cy="0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_Black">
  <p:cSld name="Title and Content_Black">
    <p:bg>
      <p:bgPr>
        <a:solidFill>
          <a:schemeClr val="dk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838200" y="169200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58" name="Google Shape;58;p12"/>
          <p:cNvCxnSpPr/>
          <p:nvPr/>
        </p:nvCxnSpPr>
        <p:spPr>
          <a:xfrm>
            <a:off x="838202" y="1332089"/>
            <a:ext cx="9810044" cy="0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838200" y="302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1" name="Google Shape;6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88601" y="5247755"/>
            <a:ext cx="1721548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_a" type="twoObj">
  <p:cSld name="TWO_OBJEC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494453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9445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2"/>
          </p:nvPr>
        </p:nvSpPr>
        <p:spPr>
          <a:xfrm>
            <a:off x="6535995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7" name="Google Shape;67;p13"/>
          <p:cNvCxnSpPr/>
          <p:nvPr/>
        </p:nvCxnSpPr>
        <p:spPr>
          <a:xfrm>
            <a:off x="838200" y="1690688"/>
            <a:ext cx="4944533" cy="0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88601" y="5247755"/>
            <a:ext cx="1721548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sldNum" idx="12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100000" sy="100000" flip="none" algn="tl"/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" y="0"/>
            <a:ext cx="12192001" cy="692505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"/>
          <p:cNvSpPr txBox="1">
            <a:spLocks noGrp="1"/>
          </p:cNvSpPr>
          <p:nvPr>
            <p:ph type="subTitle" idx="1"/>
          </p:nvPr>
        </p:nvSpPr>
        <p:spPr>
          <a:xfrm>
            <a:off x="407853" y="2688252"/>
            <a:ext cx="7598226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45720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53" name="Google Shape;153;p1"/>
          <p:cNvSpPr txBox="1"/>
          <p:nvPr/>
        </p:nvSpPr>
        <p:spPr>
          <a:xfrm>
            <a:off x="407852" y="2688252"/>
            <a:ext cx="1117454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June 1, 2021: </a:t>
            </a:r>
            <a:r>
              <a:rPr lang="en-US" sz="2800" b="0" i="0" u="none" strike="noStrike" cap="none" dirty="0">
                <a:solidFill>
                  <a:srgbClr val="971B29"/>
                </a:solidFill>
                <a:latin typeface="Arial"/>
                <a:ea typeface="Arial"/>
                <a:cs typeface="Arial"/>
                <a:sym typeface="Arial"/>
              </a:rPr>
              <a:t>Statistics</a:t>
            </a:r>
            <a:endParaRPr dirty="0"/>
          </a:p>
          <a:p>
            <a: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4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"/>
          <p:cNvSpPr txBox="1">
            <a:spLocks noGrp="1"/>
          </p:cNvSpPr>
          <p:nvPr>
            <p:ph type="ctrTitle"/>
          </p:nvPr>
        </p:nvSpPr>
        <p:spPr>
          <a:xfrm>
            <a:off x="407853" y="434355"/>
            <a:ext cx="7598226" cy="2038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/>
              <a:t>Faculty Connect</a:t>
            </a:r>
            <a:endParaRPr/>
          </a:p>
        </p:txBody>
      </p:sp>
      <p:sp>
        <p:nvSpPr>
          <p:cNvPr id="155" name="Google Shape;155;p1"/>
          <p:cNvSpPr/>
          <p:nvPr/>
        </p:nvSpPr>
        <p:spPr>
          <a:xfrm>
            <a:off x="407853" y="1084286"/>
            <a:ext cx="6045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Foundations of Data Analysis for Business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6573" y="5308709"/>
            <a:ext cx="7801427" cy="1115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060D2-A0CC-1544-A8D1-95C65FBFC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This week consists of a compressed review of undergraduate statistics.  This notebook applies a Chi Square Test to determine if the correct responses to a multiple choice exam are truly random.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3E975-BC7B-1047-82D7-D9DCA4BC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79768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Multiple Choice</a:t>
            </a:r>
          </a:p>
        </p:txBody>
      </p:sp>
      <p:pic>
        <p:nvPicPr>
          <p:cNvPr id="1026" name="Picture 2" descr="Do THIS, Not THAT When Writing Multiple-Choice Questions - eLearning  Industry">
            <a:extLst>
              <a:ext uri="{FF2B5EF4-FFF2-40B4-BE49-F238E27FC236}">
                <a16:creationId xmlns:a16="http://schemas.microsoft.com/office/drawing/2014/main" id="{92E6A5D2-0EB8-3E4D-B1FE-7B6001C6F1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2" r="-3" b="-3"/>
          <a:stretch/>
        </p:blipFill>
        <p:spPr bwMode="auto">
          <a:xfrm>
            <a:off x="5576888" y="1262592"/>
            <a:ext cx="6183312" cy="396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944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A9630-CDBF-414A-9F91-4AE70A037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</p:spPr>
        <p:txBody>
          <a:bodyPr wrap="square" anchor="t">
            <a:normAutofit/>
          </a:bodyPr>
          <a:lstStyle/>
          <a:p>
            <a:pPr marL="95250" indent="0">
              <a:buNone/>
            </a:pPr>
            <a:r>
              <a:rPr lang="en-US" dirty="0"/>
              <a:t>We’ve all been getting exposed to COVID data over the last year.  Arguably, the U.S. population has become much more data-literate as a result.  We’ve all become familiar with flattening the curve, 7 day moving averages, and other metrics.</a:t>
            </a:r>
          </a:p>
          <a:p>
            <a:pPr marL="95250" indent="0">
              <a:buNone/>
            </a:pPr>
            <a:endParaRPr lang="en-US" dirty="0"/>
          </a:p>
          <a:p>
            <a:pPr marL="95250" indent="0">
              <a:buNone/>
            </a:pPr>
            <a:r>
              <a:rPr lang="en-US" dirty="0"/>
              <a:t>Here we will merge data from the CDC and the U.S. Census Bureau.  The goal is to produce plots that show cases over time and cases per capita.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973201-A50B-F144-932E-4DB54ADB3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79768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COVID-19 Dataset</a:t>
            </a:r>
          </a:p>
        </p:txBody>
      </p:sp>
      <p:pic>
        <p:nvPicPr>
          <p:cNvPr id="4098" name="Picture 2" descr="What do you call the disease caused by the novel coronavirus? Covid-19">
            <a:extLst>
              <a:ext uri="{FF2B5EF4-FFF2-40B4-BE49-F238E27FC236}">
                <a16:creationId xmlns:a16="http://schemas.microsoft.com/office/drawing/2014/main" id="{8D8BC1F7-D682-9A49-BCEA-5F2E30854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85756" y="1262592"/>
            <a:ext cx="3965575" cy="396557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6287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>
            <a:spLocks noGrp="1"/>
          </p:cNvSpPr>
          <p:nvPr>
            <p:ph type="title"/>
          </p:nvPr>
        </p:nvSpPr>
        <p:spPr>
          <a:xfrm>
            <a:off x="838200" y="302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Steps</a:t>
            </a:r>
            <a:endParaRPr/>
          </a:p>
        </p:txBody>
      </p:sp>
      <p:graphicFrame>
        <p:nvGraphicFramePr>
          <p:cNvPr id="265" name="Google Shape;265;p32"/>
          <p:cNvGraphicFramePr/>
          <p:nvPr>
            <p:extLst>
              <p:ext uri="{D42A27DB-BD31-4B8C-83A1-F6EECF244321}">
                <p14:modId xmlns:p14="http://schemas.microsoft.com/office/powerpoint/2010/main" val="55451335"/>
              </p:ext>
            </p:extLst>
          </p:nvPr>
        </p:nvGraphicFramePr>
        <p:xfrm>
          <a:off x="1117599" y="2548466"/>
          <a:ext cx="9240625" cy="2225100"/>
        </p:xfrm>
        <a:graphic>
          <a:graphicData uri="http://schemas.openxmlformats.org/drawingml/2006/table">
            <a:tbl>
              <a:tblPr firstRow="1" bandRow="1">
                <a:noFill/>
                <a:tableStyleId>{8345D7EC-4D42-41FD-B93A-1EC86414CC66}</a:tableStyleId>
              </a:tblPr>
              <a:tblGrid>
                <a:gridCol w="80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Step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2E6064">
                        <a:alpha val="5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Deliverable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2E6064">
                        <a:alpha val="5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Format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2E6064">
                        <a:alpha val="5960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2E6064">
                        <a:alpha val="2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Load &amp; inspect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2E6064">
                        <a:alpha val="2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Demonstrate Loading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2E6064">
                        <a:alpha val="2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2E6064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Hypothesis Test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2E6064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Demonstrate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2E6064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3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2E6064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Solve Mathematically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2E6064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Breakouts + Share</a:t>
                      </a:r>
                      <a:endParaRPr lang="en-US" dirty="0"/>
                    </a:p>
                  </a:txBody>
                  <a:tcPr marL="91450" marR="91450" marT="45725" marB="45725">
                    <a:solidFill>
                      <a:srgbClr val="2E6064">
                        <a:alpha val="2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4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2E6064">
                        <a:alpha val="6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Using </a:t>
                      </a:r>
                      <a:r>
                        <a:rPr lang="en-US" dirty="0" err="1"/>
                        <a:t>scipy</a:t>
                      </a:r>
                      <a:r>
                        <a:rPr lang="en-US" dirty="0"/>
                        <a:t> to solve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2E6064">
                        <a:alpha val="6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Demonstrate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2E6064">
                        <a:alpha val="6117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33806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5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2E6064">
                        <a:alpha val="6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Time Permitting: Demonstrate Distributions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2E6064">
                        <a:alpha val="6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Demonstrate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2E6064">
                        <a:alpha val="6117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37714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9F83A-0E3B-D04F-93D5-EFB805A43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 Poll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1A929-E010-2148-ACA0-A7A63E259F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week was the best week of this class so far:</a:t>
            </a:r>
          </a:p>
          <a:p>
            <a:pPr lvl="1"/>
            <a:r>
              <a:rPr lang="en-US" dirty="0"/>
              <a:t>Strong Disagree</a:t>
            </a:r>
          </a:p>
          <a:p>
            <a:pPr lvl="1"/>
            <a:r>
              <a:rPr lang="en-US" dirty="0"/>
              <a:t>Disagree</a:t>
            </a:r>
          </a:p>
          <a:p>
            <a:pPr lvl="1"/>
            <a:r>
              <a:rPr lang="en-US" dirty="0"/>
              <a:t>Neutral</a:t>
            </a:r>
          </a:p>
          <a:p>
            <a:pPr lvl="1"/>
            <a:r>
              <a:rPr lang="en-US" dirty="0"/>
              <a:t>Agree</a:t>
            </a:r>
          </a:p>
          <a:p>
            <a:pPr lvl="1"/>
            <a:r>
              <a:rPr lang="en-US" dirty="0"/>
              <a:t>Strongly Agree</a:t>
            </a:r>
          </a:p>
        </p:txBody>
      </p:sp>
    </p:spTree>
    <p:extLst>
      <p:ext uri="{BB962C8B-B14F-4D97-AF65-F5344CB8AC3E}">
        <p14:creationId xmlns:p14="http://schemas.microsoft.com/office/powerpoint/2010/main" val="3245743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12192001" cy="692505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3"/>
          <p:cNvSpPr txBox="1"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 sz="4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3"/>
          <p:cNvSpPr txBox="1"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endParaRPr sz="1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3" name="Google Shape;273;p33"/>
          <p:cNvCxnSpPr/>
          <p:nvPr/>
        </p:nvCxnSpPr>
        <p:spPr>
          <a:xfrm>
            <a:off x="838200" y="4515556"/>
            <a:ext cx="9829800" cy="0"/>
          </a:xfrm>
          <a:prstGeom prst="straightConnector1">
            <a:avLst/>
          </a:prstGeom>
          <a:noFill/>
          <a:ln w="25400" cap="flat" cmpd="sng">
            <a:solidFill>
              <a:srgbClr val="971B2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74" name="Google Shape;274;p33"/>
          <p:cNvPicPr preferRelativeResize="0"/>
          <p:nvPr/>
        </p:nvPicPr>
        <p:blipFill rotWithShape="1">
          <a:blip r:embed="rId4">
            <a:alphaModFix amt="20000"/>
          </a:blip>
          <a:srcRect/>
          <a:stretch/>
        </p:blipFill>
        <p:spPr>
          <a:xfrm>
            <a:off x="10724321" y="5247755"/>
            <a:ext cx="1385827" cy="1291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54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/>
        </p:nvSpPr>
        <p:spPr>
          <a:xfrm>
            <a:off x="990600" y="184440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46" lvl="0" indent="-3809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</a:rPr>
              <a:t>To have the best session experience possible remember to:</a:t>
            </a:r>
            <a:endParaRPr sz="2300" dirty="0">
              <a:solidFill>
                <a:schemeClr val="dk1"/>
              </a:solidFill>
            </a:endParaRPr>
          </a:p>
          <a:p>
            <a:pPr marL="171446" lvl="0" indent="-3809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 b="1" dirty="0">
                <a:solidFill>
                  <a:schemeClr val="dk1"/>
                </a:solidFill>
              </a:rPr>
              <a:t>Log in using your Northeastern credentials</a:t>
            </a:r>
            <a:r>
              <a:rPr lang="en-US" sz="2300" dirty="0">
                <a:solidFill>
                  <a:schemeClr val="dk1"/>
                </a:solidFill>
              </a:rPr>
              <a:t>. This will give you </a:t>
            </a:r>
            <a:br>
              <a:rPr lang="en-US" sz="2300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full access to the chat and other meeting activities.</a:t>
            </a:r>
            <a:endParaRPr sz="2300" b="1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1" dirty="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 b="1" dirty="0">
                <a:solidFill>
                  <a:schemeClr val="dk1"/>
                </a:solidFill>
              </a:rPr>
              <a:t>Cameras on</a:t>
            </a:r>
            <a:r>
              <a:rPr lang="en-US" sz="2300" dirty="0">
                <a:solidFill>
                  <a:schemeClr val="dk1"/>
                </a:solidFill>
              </a:rPr>
              <a:t>! It is easier to build connections when you can see </a:t>
            </a:r>
            <a:br>
              <a:rPr lang="en-US" sz="2300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who you’re working with. Please keep cameras on during </a:t>
            </a:r>
            <a:r>
              <a:rPr lang="en-US" sz="2300">
                <a:solidFill>
                  <a:schemeClr val="dk1"/>
                </a:solidFill>
              </a:rPr>
              <a:t>whole </a:t>
            </a:r>
            <a:br>
              <a:rPr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group and </a:t>
            </a:r>
            <a:r>
              <a:rPr lang="en-US" sz="2300" dirty="0">
                <a:solidFill>
                  <a:schemeClr val="dk1"/>
                </a:solidFill>
              </a:rPr>
              <a:t>breakout room activities.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 b="1" dirty="0">
                <a:solidFill>
                  <a:schemeClr val="dk1"/>
                </a:solidFill>
              </a:rPr>
              <a:t>Open and download the materials affiliated with this session.</a:t>
            </a:r>
            <a:r>
              <a:rPr lang="en-US" sz="2300" dirty="0">
                <a:solidFill>
                  <a:schemeClr val="dk1"/>
                </a:solidFill>
              </a:rPr>
              <a:t> </a:t>
            </a:r>
            <a:br>
              <a:rPr lang="en-US" sz="2300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In Teams go to Live Sessions→ Files→ Week # Materials (Date).</a:t>
            </a:r>
            <a:endParaRPr sz="2300" dirty="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</a:endParaRPr>
          </a:p>
        </p:txBody>
      </p:sp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838200" y="302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Live Session Reminders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2A78-B5BF-1A4C-B476-BBC0719D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D8C79-7CD8-BB46-9034-E01E23A6F1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did the merge of the datasets go?</a:t>
            </a:r>
          </a:p>
          <a:p>
            <a:pPr lvl="1"/>
            <a:r>
              <a:rPr lang="en-US" dirty="0"/>
              <a:t>1 to 5</a:t>
            </a:r>
          </a:p>
          <a:p>
            <a:r>
              <a:rPr lang="en-US" dirty="0"/>
              <a:t>What were some of the challenges</a:t>
            </a:r>
          </a:p>
          <a:p>
            <a:r>
              <a:rPr lang="en-US" dirty="0"/>
              <a:t>What are some observations?</a:t>
            </a:r>
          </a:p>
          <a:p>
            <a:r>
              <a:rPr lang="en-US" dirty="0"/>
              <a:t>Comfort with Python?</a:t>
            </a:r>
          </a:p>
          <a:p>
            <a:pPr lvl="1"/>
            <a:r>
              <a:rPr lang="en-US" dirty="0"/>
              <a:t>1 to 5</a:t>
            </a:r>
          </a:p>
        </p:txBody>
      </p:sp>
    </p:spTree>
    <p:extLst>
      <p:ext uri="{BB962C8B-B14F-4D97-AF65-F5344CB8AC3E}">
        <p14:creationId xmlns:p14="http://schemas.microsoft.com/office/powerpoint/2010/main" val="2829572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title"/>
          </p:nvPr>
        </p:nvSpPr>
        <p:spPr>
          <a:xfrm>
            <a:off x="838200" y="302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Course Outline</a:t>
            </a:r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1390006" y="3698048"/>
            <a:ext cx="2696445" cy="59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4529261" y="3320922"/>
            <a:ext cx="3135684" cy="47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541239" y="3698048"/>
            <a:ext cx="3135684" cy="59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8122928" y="3698048"/>
            <a:ext cx="2697472" cy="59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" name="Google Shape;167;p2"/>
          <p:cNvGrpSpPr/>
          <p:nvPr/>
        </p:nvGrpSpPr>
        <p:grpSpPr>
          <a:xfrm>
            <a:off x="1271603" y="2174808"/>
            <a:ext cx="9430394" cy="2126943"/>
            <a:chOff x="430355" y="382584"/>
            <a:chExt cx="9430394" cy="2126943"/>
          </a:xfrm>
        </p:grpSpPr>
        <p:sp>
          <p:nvSpPr>
            <p:cNvPr id="168" name="Google Shape;168;p2"/>
            <p:cNvSpPr/>
            <p:nvPr/>
          </p:nvSpPr>
          <p:spPr>
            <a:xfrm>
              <a:off x="1229536" y="382584"/>
              <a:ext cx="1097489" cy="109748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079519" y="1533050"/>
              <a:ext cx="1398338" cy="470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"/>
            <p:cNvSpPr txBox="1"/>
            <p:nvPr/>
          </p:nvSpPr>
          <p:spPr>
            <a:xfrm>
              <a:off x="1079519" y="1533050"/>
              <a:ext cx="1398338" cy="470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Part 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430355" y="1910176"/>
              <a:ext cx="2696445" cy="599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"/>
            <p:cNvSpPr txBox="1"/>
            <p:nvPr/>
          </p:nvSpPr>
          <p:spPr>
            <a:xfrm>
              <a:off x="430355" y="1910176"/>
              <a:ext cx="2696445" cy="599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Python &amp; Data Science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 weeks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4584510" y="430698"/>
              <a:ext cx="1097489" cy="109748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588424" y="1533050"/>
              <a:ext cx="3135684" cy="470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"/>
            <p:cNvSpPr txBox="1"/>
            <p:nvPr/>
          </p:nvSpPr>
          <p:spPr>
            <a:xfrm>
              <a:off x="3588424" y="1533050"/>
              <a:ext cx="3135684" cy="470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Part 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600402" y="1910176"/>
              <a:ext cx="3135684" cy="599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"/>
            <p:cNvSpPr txBox="1"/>
            <p:nvPr/>
          </p:nvSpPr>
          <p:spPr>
            <a:xfrm>
              <a:off x="3600402" y="1910176"/>
              <a:ext cx="3135684" cy="599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Statistics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 week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7966943" y="382584"/>
              <a:ext cx="1097489" cy="109748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7812505" y="1533050"/>
              <a:ext cx="1399017" cy="470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"/>
            <p:cNvSpPr txBox="1"/>
            <p:nvPr/>
          </p:nvSpPr>
          <p:spPr>
            <a:xfrm>
              <a:off x="7812505" y="1533050"/>
              <a:ext cx="1399017" cy="470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Part 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7163277" y="1910176"/>
              <a:ext cx="2697472" cy="599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"/>
            <p:cNvSpPr txBox="1"/>
            <p:nvPr/>
          </p:nvSpPr>
          <p:spPr>
            <a:xfrm>
              <a:off x="7163277" y="1910176"/>
              <a:ext cx="2697472" cy="599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Predictive Analytics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 weeks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title"/>
          </p:nvPr>
        </p:nvSpPr>
        <p:spPr>
          <a:xfrm>
            <a:off x="838200" y="302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Course Outline</a:t>
            </a:r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1390006" y="3698048"/>
            <a:ext cx="2696445" cy="59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4529261" y="3320922"/>
            <a:ext cx="3135684" cy="47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541239" y="3698048"/>
            <a:ext cx="3135684" cy="59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8122928" y="3698048"/>
            <a:ext cx="2697472" cy="59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" name="Google Shape;167;p2"/>
          <p:cNvGrpSpPr/>
          <p:nvPr/>
        </p:nvGrpSpPr>
        <p:grpSpPr>
          <a:xfrm>
            <a:off x="1271603" y="2174808"/>
            <a:ext cx="9430394" cy="2126943"/>
            <a:chOff x="430355" y="382584"/>
            <a:chExt cx="9430394" cy="2126943"/>
          </a:xfrm>
        </p:grpSpPr>
        <p:sp>
          <p:nvSpPr>
            <p:cNvPr id="168" name="Google Shape;168;p2"/>
            <p:cNvSpPr/>
            <p:nvPr/>
          </p:nvSpPr>
          <p:spPr>
            <a:xfrm>
              <a:off x="1229536" y="382584"/>
              <a:ext cx="1097489" cy="109748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079519" y="1533050"/>
              <a:ext cx="1398338" cy="470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"/>
            <p:cNvSpPr txBox="1"/>
            <p:nvPr/>
          </p:nvSpPr>
          <p:spPr>
            <a:xfrm>
              <a:off x="1079519" y="1533050"/>
              <a:ext cx="1398338" cy="470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Part 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430355" y="1910176"/>
              <a:ext cx="2696445" cy="599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"/>
            <p:cNvSpPr txBox="1"/>
            <p:nvPr/>
          </p:nvSpPr>
          <p:spPr>
            <a:xfrm>
              <a:off x="430355" y="1910176"/>
              <a:ext cx="2696445" cy="599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Python &amp; Data Science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 weeks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4584510" y="430698"/>
              <a:ext cx="1097489" cy="109748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588424" y="1533050"/>
              <a:ext cx="3135684" cy="470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"/>
            <p:cNvSpPr txBox="1"/>
            <p:nvPr/>
          </p:nvSpPr>
          <p:spPr>
            <a:xfrm>
              <a:off x="3588424" y="1533050"/>
              <a:ext cx="3135684" cy="470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Part 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600402" y="1910176"/>
              <a:ext cx="3135684" cy="599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"/>
            <p:cNvSpPr txBox="1"/>
            <p:nvPr/>
          </p:nvSpPr>
          <p:spPr>
            <a:xfrm>
              <a:off x="3600402" y="1910176"/>
              <a:ext cx="3135684" cy="599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Statistics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 week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7966943" y="382584"/>
              <a:ext cx="1097489" cy="109748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7812505" y="1533050"/>
              <a:ext cx="1399017" cy="470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"/>
            <p:cNvSpPr txBox="1"/>
            <p:nvPr/>
          </p:nvSpPr>
          <p:spPr>
            <a:xfrm>
              <a:off x="7812505" y="1533050"/>
              <a:ext cx="1399017" cy="470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Part 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7163277" y="1910176"/>
              <a:ext cx="2697472" cy="599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"/>
            <p:cNvSpPr txBox="1"/>
            <p:nvPr/>
          </p:nvSpPr>
          <p:spPr>
            <a:xfrm>
              <a:off x="7163277" y="1910176"/>
              <a:ext cx="2697472" cy="599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Predictive Analytics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 weeks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A2C820D-1243-A544-BF40-63B4BF2FC2FE}"/>
              </a:ext>
            </a:extLst>
          </p:cNvPr>
          <p:cNvSpPr/>
          <p:nvPr/>
        </p:nvSpPr>
        <p:spPr>
          <a:xfrm>
            <a:off x="5236029" y="2002971"/>
            <a:ext cx="1556657" cy="256902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39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9661-2811-674C-8CDF-34326B806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FB53B-2621-FA4E-86BD-EEC3DFF34D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Probabilities</a:t>
            </a:r>
          </a:p>
          <a:p>
            <a:r>
              <a:rPr lang="en-US" dirty="0"/>
              <a:t>Distributions</a:t>
            </a:r>
          </a:p>
          <a:p>
            <a:r>
              <a:rPr lang="en-US" dirty="0"/>
              <a:t>Sampling Distributions / CLT</a:t>
            </a:r>
          </a:p>
          <a:p>
            <a:r>
              <a:rPr lang="en-US" dirty="0"/>
              <a:t>Hypothesis Testing</a:t>
            </a:r>
          </a:p>
          <a:p>
            <a:r>
              <a:rPr lang="en-US" dirty="0"/>
              <a:t>Chi Square Test</a:t>
            </a:r>
          </a:p>
        </p:txBody>
      </p:sp>
    </p:spTree>
    <p:extLst>
      <p:ext uri="{BB962C8B-B14F-4D97-AF65-F5344CB8AC3E}">
        <p14:creationId xmlns:p14="http://schemas.microsoft.com/office/powerpoint/2010/main" val="3640434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12192001" cy="692505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3"/>
          <p:cNvSpPr txBox="1"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Deliverables</a:t>
            </a:r>
            <a:endParaRPr sz="4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3"/>
          <p:cNvSpPr txBox="1"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endParaRPr sz="1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3" name="Google Shape;273;p33"/>
          <p:cNvCxnSpPr/>
          <p:nvPr/>
        </p:nvCxnSpPr>
        <p:spPr>
          <a:xfrm>
            <a:off x="838200" y="4515556"/>
            <a:ext cx="9829800" cy="0"/>
          </a:xfrm>
          <a:prstGeom prst="straightConnector1">
            <a:avLst/>
          </a:prstGeom>
          <a:noFill/>
          <a:ln w="25400" cap="flat" cmpd="sng">
            <a:solidFill>
              <a:srgbClr val="971B2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74" name="Google Shape;274;p33"/>
          <p:cNvPicPr preferRelativeResize="0"/>
          <p:nvPr/>
        </p:nvPicPr>
        <p:blipFill rotWithShape="1">
          <a:blip r:embed="rId4">
            <a:alphaModFix amt="20000"/>
          </a:blip>
          <a:srcRect/>
          <a:stretch/>
        </p:blipFill>
        <p:spPr>
          <a:xfrm>
            <a:off x="10724321" y="5247755"/>
            <a:ext cx="1385827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"/>
          <p:cNvSpPr txBox="1">
            <a:spLocks noGrp="1"/>
          </p:cNvSpPr>
          <p:nvPr>
            <p:ph type="title"/>
          </p:nvPr>
        </p:nvSpPr>
        <p:spPr>
          <a:xfrm>
            <a:off x="838200" y="302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Project Deliverable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E66DE3-9B24-9246-8E7C-8A04A2E35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59820"/>
            <a:ext cx="9851571" cy="254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630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12192001" cy="692505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3"/>
          <p:cNvSpPr txBox="1"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Live Session</a:t>
            </a:r>
            <a:endParaRPr sz="4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3"/>
          <p:cNvSpPr txBox="1"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endParaRPr sz="1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3" name="Google Shape;273;p33"/>
          <p:cNvCxnSpPr/>
          <p:nvPr/>
        </p:nvCxnSpPr>
        <p:spPr>
          <a:xfrm>
            <a:off x="838200" y="4515556"/>
            <a:ext cx="9829800" cy="0"/>
          </a:xfrm>
          <a:prstGeom prst="straightConnector1">
            <a:avLst/>
          </a:prstGeom>
          <a:noFill/>
          <a:ln w="25400" cap="flat" cmpd="sng">
            <a:solidFill>
              <a:srgbClr val="971B2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74" name="Google Shape;274;p33"/>
          <p:cNvPicPr preferRelativeResize="0"/>
          <p:nvPr/>
        </p:nvPicPr>
        <p:blipFill rotWithShape="1">
          <a:blip r:embed="rId4">
            <a:alphaModFix amt="20000"/>
          </a:blip>
          <a:srcRect/>
          <a:stretch/>
        </p:blipFill>
        <p:spPr>
          <a:xfrm>
            <a:off x="10724321" y="5247755"/>
            <a:ext cx="1385827" cy="1291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9635796"/>
      </p:ext>
    </p:extLst>
  </p:cSld>
  <p:clrMapOvr>
    <a:masterClrMapping/>
  </p:clrMapOvr>
</p:sld>
</file>

<file path=ppt/theme/theme1.xml><?xml version="1.0" encoding="utf-8"?>
<a:theme xmlns:a="http://schemas.openxmlformats.org/drawingml/2006/main" name="Northeastern Brand Theme">
  <a:themeElements>
    <a:clrScheme name="Brand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CBBAB"/>
      </a:accent1>
      <a:accent2>
        <a:srgbClr val="FDBB45"/>
      </a:accent2>
      <a:accent3>
        <a:srgbClr val="375575"/>
      </a:accent3>
      <a:accent4>
        <a:srgbClr val="F58155"/>
      </a:accent4>
      <a:accent5>
        <a:srgbClr val="5BC9E1"/>
      </a:accent5>
      <a:accent6>
        <a:srgbClr val="006DB7"/>
      </a:accent6>
      <a:hlink>
        <a:srgbClr val="D3192B"/>
      </a:hlink>
      <a:folHlink>
        <a:srgbClr val="DB192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375</Words>
  <Application>Microsoft Macintosh PowerPoint</Application>
  <PresentationFormat>Widescreen</PresentationFormat>
  <Paragraphs>82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Northeastern Brand Theme</vt:lpstr>
      <vt:lpstr>Faculty Connect</vt:lpstr>
      <vt:lpstr>Live Session Reminders</vt:lpstr>
      <vt:lpstr>Checking In</vt:lpstr>
      <vt:lpstr>Course Outline</vt:lpstr>
      <vt:lpstr>Course Outline</vt:lpstr>
      <vt:lpstr>Statistical Concepts</vt:lpstr>
      <vt:lpstr>Project Deliverables</vt:lpstr>
      <vt:lpstr>Project Deliverable</vt:lpstr>
      <vt:lpstr>Live Session</vt:lpstr>
      <vt:lpstr>Multiple Choice</vt:lpstr>
      <vt:lpstr>COVID-19 Dataset</vt:lpstr>
      <vt:lpstr>Steps</vt:lpstr>
      <vt:lpstr>Exit Poll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Faculty Connect</dc:title>
  <dc:creator>Elliott, Emily</dc:creator>
  <cp:lastModifiedBy>Daniel Trepanier</cp:lastModifiedBy>
  <cp:revision>15</cp:revision>
  <dcterms:created xsi:type="dcterms:W3CDTF">2019-07-11T18:23:01Z</dcterms:created>
  <dcterms:modified xsi:type="dcterms:W3CDTF">2021-05-22T18:20:35Z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0x010100B25E1C9128C3ED438EFEE59674595B88</vt:lpwstr>
  </property>
</Properties>
</file>