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71" r:id="rId4"/>
    <p:sldId id="289" r:id="rId5"/>
    <p:sldId id="282" r:id="rId6"/>
    <p:sldId id="290" r:id="rId7"/>
    <p:sldId id="288" r:id="rId8"/>
    <p:sldId id="265" r:id="rId9"/>
    <p:sldId id="262" r:id="rId10"/>
    <p:sldId id="276" r:id="rId11"/>
    <p:sldId id="291" r:id="rId12"/>
    <p:sldId id="292" r:id="rId13"/>
    <p:sldId id="264" r:id="rId14"/>
    <p:sldId id="285" r:id="rId15"/>
    <p:sldId id="27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4AnWqKiKwcfY1PjhpfBTzB0m4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5D7EC-4D42-41FD-B93A-1EC86414CC66}">
  <a:tblStyle styleId="{8345D7EC-4D42-41FD-B93A-1EC86414CC6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1"/>
          </a:solidFill>
        </a:fill>
      </a:tcStyle>
    </a:wholeTbl>
    <a:band1H>
      <a:tcTxStyle/>
      <a:tcStyle>
        <a:tcBdr/>
        <a:fill>
          <a:solidFill>
            <a:srgbClr val="CBE7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7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694"/>
  </p:normalViewPr>
  <p:slideViewPr>
    <p:cSldViewPr snapToGrid="0">
      <p:cViewPr varScale="1">
        <p:scale>
          <a:sx n="117" d="100"/>
          <a:sy n="117" d="100"/>
        </p:scale>
        <p:origin x="7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17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713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740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78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43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1c">
  <p:cSld name="TitleSlide1c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6573" y="5308709"/>
            <a:ext cx="7801427" cy="111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b">
  <p:cSld name="Two Column_b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6553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dark">
  <p:cSld name="Two Column_dar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6535996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light">
  <p:cSld name="Two Column_ligh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6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6553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 with Content_Light">
  <p:cSld name="Full Bleed Image with Content_Ligh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2" y="0"/>
            <a:ext cx="4963887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>
                <a:solidFill>
                  <a:schemeClr val="dk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9"/>
          <p:cNvSpPr>
            <a:spLocks noGrp="1"/>
          </p:cNvSpPr>
          <p:nvPr>
            <p:ph type="pic" idx="2"/>
          </p:nvPr>
        </p:nvSpPr>
        <p:spPr>
          <a:xfrm>
            <a:off x="-109973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 with Content_Dark">
  <p:cSld name="Full Bleed Image with Content_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4989690" y="-1"/>
            <a:ext cx="7202311" cy="69025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cxnSp>
        <p:nvCxnSpPr>
          <p:cNvPr id="117" name="Google Shape;117;p20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0"/>
          <p:cNvSpPr>
            <a:spLocks noGrp="1"/>
          </p:cNvSpPr>
          <p:nvPr>
            <p:ph type="pic" idx="2"/>
          </p:nvPr>
        </p:nvSpPr>
        <p:spPr>
          <a:xfrm>
            <a:off x="-237244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1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>
            <a:spLocks noGrp="1"/>
          </p:cNvSpPr>
          <p:nvPr>
            <p:ph type="chart" idx="2"/>
          </p:nvPr>
        </p:nvSpPr>
        <p:spPr>
          <a:xfrm>
            <a:off x="838200" y="1843088"/>
            <a:ext cx="105156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Art">
  <p:cSld name="SmartArt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2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>
            <a:spLocks noGrp="1"/>
          </p:cNvSpPr>
          <p:nvPr>
            <p:ph type="dgm" idx="2"/>
          </p:nvPr>
        </p:nvSpPr>
        <p:spPr>
          <a:xfrm>
            <a:off x="838200" y="1690688"/>
            <a:ext cx="10515600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3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_Light">
  <p:cSld name="End Slide_Ligh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_Dark">
  <p:cSld name="End Slide_Dark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5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5" name="Google Shape;14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White">
  <p:cSld name="Title and Content_Whi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6"/>
          <p:cNvCxnSpPr/>
          <p:nvPr/>
        </p:nvCxnSpPr>
        <p:spPr>
          <a:xfrm>
            <a:off x="845636" y="1339524"/>
            <a:ext cx="9810044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_b">
  <p:cSld name="Content with Image_b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5102579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838202" y="1841630"/>
            <a:ext cx="3933825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8"/>
          <p:cNvSpPr>
            <a:spLocks noGrp="1"/>
          </p:cNvSpPr>
          <p:nvPr>
            <p:ph type="pic" idx="2"/>
          </p:nvPr>
        </p:nvSpPr>
        <p:spPr>
          <a:xfrm>
            <a:off x="5576888" y="1262592"/>
            <a:ext cx="6183312" cy="39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9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2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1">
  <p:cSld name="TitleSlide1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ctrTitle"/>
          </p:nvPr>
        </p:nvSpPr>
        <p:spPr>
          <a:xfrm>
            <a:off x="631374" y="1122363"/>
            <a:ext cx="6096807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631374" y="3376260"/>
            <a:ext cx="609680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4774" y="2620099"/>
            <a:ext cx="5627036" cy="53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2">
  <p:cSld name="TitleSlide2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2b">
  <p:cSld name="TitleSlide2b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1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Black">
  <p:cSld name="Title and Content_Black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12"/>
          <p:cNvCxnSpPr/>
          <p:nvPr/>
        </p:nvCxnSpPr>
        <p:spPr>
          <a:xfrm>
            <a:off x="838202" y="1332089"/>
            <a:ext cx="9810044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a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6535995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a/abnormalreturn.asp" TargetMode="External"/><Relationship Id="rId2" Type="http://schemas.openxmlformats.org/officeDocument/2006/relationships/hyperlink" Target="https://www.investopedia.com/terms/e/excessreturn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www.investopedia.com/terms/a/alpha.asp" TargetMode="External"/><Relationship Id="rId4" Type="http://schemas.openxmlformats.org/officeDocument/2006/relationships/hyperlink" Target="https://www.investopedia.com/investing/beta-know-ris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407852" y="2688252"/>
            <a:ext cx="1117454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June 8, 2021: </a:t>
            </a:r>
            <a:r>
              <a:rPr lang="en-US" sz="2800" b="0" i="0" u="none" strike="noStrike" cap="none" dirty="0">
                <a:solidFill>
                  <a:srgbClr val="971B29"/>
                </a:solidFill>
                <a:latin typeface="Arial"/>
                <a:ea typeface="Arial"/>
                <a:cs typeface="Arial"/>
                <a:sym typeface="Arial"/>
              </a:rPr>
              <a:t>Simple OLS Regression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>
            <a:spLocks noGrp="1"/>
          </p:cNvSpPr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/>
              <a:t>Faculty Connect</a:t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>
            <a:off x="407853" y="1084286"/>
            <a:ext cx="6045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Data Analysis for Business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573" y="5308709"/>
            <a:ext cx="7801427" cy="111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Session</a:t>
            </a:r>
            <a:endParaRPr sz="4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63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C1FE-F323-C24B-AEEB-AE1343E3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Beta and Alpha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749E1-F5EC-C641-8831-60B6BFD2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408257" cy="4555200"/>
          </a:xfrm>
        </p:spPr>
        <p:txBody>
          <a:bodyPr/>
          <a:lstStyle/>
          <a:p>
            <a:r>
              <a:rPr lang="en-US" sz="1800" dirty="0"/>
              <a:t>Beta</a:t>
            </a:r>
          </a:p>
          <a:p>
            <a:pPr lvl="1"/>
            <a:r>
              <a:rPr lang="en-US" sz="1400" b="1" dirty="0"/>
              <a:t>Beta</a:t>
            </a:r>
            <a:r>
              <a:rPr lang="en-US" sz="1400" dirty="0"/>
              <a:t> is a measure of a </a:t>
            </a:r>
            <a:r>
              <a:rPr lang="en-US" sz="1400" b="1" dirty="0"/>
              <a:t>stock's</a:t>
            </a:r>
            <a:r>
              <a:rPr lang="en-US" sz="1400" dirty="0"/>
              <a:t> volatility in relation to the overall market. ... If a </a:t>
            </a:r>
            <a:r>
              <a:rPr lang="en-US" sz="1400" b="1" dirty="0"/>
              <a:t>stock </a:t>
            </a:r>
            <a:r>
              <a:rPr lang="en-US" sz="1400" dirty="0"/>
              <a:t>moves less than the market, the </a:t>
            </a:r>
            <a:r>
              <a:rPr lang="en-US" sz="1400" b="1" dirty="0"/>
              <a:t>stock's beta</a:t>
            </a:r>
            <a:r>
              <a:rPr lang="en-US" sz="1400" dirty="0"/>
              <a:t> is less than 1.0. High-</a:t>
            </a:r>
            <a:r>
              <a:rPr lang="en-US" sz="1400" b="1" dirty="0"/>
              <a:t>beta stocks</a:t>
            </a:r>
            <a:r>
              <a:rPr lang="en-US" sz="1400" dirty="0"/>
              <a:t> are supposed to be riskier but provide higher return potential; low-</a:t>
            </a:r>
            <a:r>
              <a:rPr lang="en-US" sz="1400" b="1" dirty="0"/>
              <a:t>beta stocks</a:t>
            </a:r>
            <a:r>
              <a:rPr lang="en-US" sz="1400" dirty="0"/>
              <a:t> pose less risk but also lower returns.</a:t>
            </a:r>
          </a:p>
          <a:p>
            <a:r>
              <a:rPr lang="en-US" sz="1800" dirty="0"/>
              <a:t>Alpha</a:t>
            </a:r>
          </a:p>
          <a:p>
            <a:pPr lvl="1"/>
            <a:r>
              <a:rPr lang="en-US" sz="1400" dirty="0"/>
              <a:t>Alpha (</a:t>
            </a:r>
            <a:r>
              <a:rPr lang="el-GR" sz="1400" dirty="0"/>
              <a:t>α) </a:t>
            </a:r>
            <a:r>
              <a:rPr lang="en-US" sz="1400" dirty="0"/>
              <a:t>is a term used in investing to describe an investment strategy's ability to beat the market, or it's "edge." Alpha is thus also often referred to as “</a:t>
            </a:r>
            <a:r>
              <a:rPr lang="en-US" sz="1400" u="sng" dirty="0">
                <a:hlinkClick r:id="rId2"/>
              </a:rPr>
              <a:t>excess return</a:t>
            </a:r>
            <a:r>
              <a:rPr lang="en-US" sz="1400" dirty="0"/>
              <a:t>” or “</a:t>
            </a:r>
            <a:r>
              <a:rPr lang="en-US" sz="1400" u="sng" dirty="0">
                <a:hlinkClick r:id="rId3"/>
              </a:rPr>
              <a:t>abnormal rate of return</a:t>
            </a:r>
            <a:r>
              <a:rPr lang="en-US" sz="1400" dirty="0"/>
              <a:t>,” which refers to the idea that markets are efficient, and so there is no way to systematically earn returns that exceed the broad market as a whole.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88324-4110-C847-B1EB-F266E8A2E85B}"/>
              </a:ext>
            </a:extLst>
          </p:cNvPr>
          <p:cNvSpPr txBox="1"/>
          <p:nvPr/>
        </p:nvSpPr>
        <p:spPr>
          <a:xfrm>
            <a:off x="415600" y="6172200"/>
            <a:ext cx="457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https://www.investopedia.com/investing/beta-know-risk/</a:t>
            </a:r>
            <a:endParaRPr lang="en-US" dirty="0"/>
          </a:p>
          <a:p>
            <a:r>
              <a:rPr lang="en-US" dirty="0">
                <a:hlinkClick r:id="rId5"/>
              </a:rPr>
              <a:t>https://www.investopedia.com/terms/a/alpha.asp</a:t>
            </a:r>
            <a:endParaRPr lang="en-US" dirty="0"/>
          </a:p>
        </p:txBody>
      </p:sp>
      <p:pic>
        <p:nvPicPr>
          <p:cNvPr id="1026" name="Picture 2" descr="Alpha and Beta - Sizing Up Your Investment Manager - Investment Cache">
            <a:extLst>
              <a:ext uri="{FF2B5EF4-FFF2-40B4-BE49-F238E27FC236}">
                <a16:creationId xmlns:a16="http://schemas.microsoft.com/office/drawing/2014/main" id="{62C13109-5DC3-3D44-BDF9-F652414A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35" y="1356867"/>
            <a:ext cx="5871165" cy="313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21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F7D3-62E0-F24D-843A-D7DD21CC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Let’s compute the beta and alpha for Apple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F1CCC-8898-824E-864D-FC2122CC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Assignment</a:t>
            </a:r>
          </a:p>
        </p:txBody>
      </p:sp>
      <p:pic>
        <p:nvPicPr>
          <p:cNvPr id="2050" name="Picture 2" descr="Download Apple Inc. (Apple Computer, Inc.) Logo in SVG Vector or PNG File  Format - Logo.wine">
            <a:extLst>
              <a:ext uri="{FF2B5EF4-FFF2-40B4-BE49-F238E27FC236}">
                <a16:creationId xmlns:a16="http://schemas.microsoft.com/office/drawing/2014/main" id="{C3CEA8F5-1EE8-BA45-AB30-EFD54F8C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8075" y="1262592"/>
            <a:ext cx="5940937" cy="396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96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Steps</a:t>
            </a:r>
            <a:endParaRPr/>
          </a:p>
        </p:txBody>
      </p:sp>
      <p:graphicFrame>
        <p:nvGraphicFramePr>
          <p:cNvPr id="265" name="Google Shape;265;p32"/>
          <p:cNvGraphicFramePr/>
          <p:nvPr>
            <p:extLst>
              <p:ext uri="{D42A27DB-BD31-4B8C-83A1-F6EECF244321}">
                <p14:modId xmlns:p14="http://schemas.microsoft.com/office/powerpoint/2010/main" val="4003831638"/>
              </p:ext>
            </p:extLst>
          </p:nvPr>
        </p:nvGraphicFramePr>
        <p:xfrm>
          <a:off x="1117599" y="2548466"/>
          <a:ext cx="9240625" cy="2595950"/>
        </p:xfrm>
        <a:graphic>
          <a:graphicData uri="http://schemas.openxmlformats.org/drawingml/2006/table">
            <a:tbl>
              <a:tblPr firstRow="1" bandRow="1">
                <a:noFill/>
                <a:tableStyleId>{8345D7EC-4D42-41FD-B93A-1EC86414CC66}</a:tableStyleId>
              </a:tblPr>
              <a:tblGrid>
                <a:gridCol w="8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Deliverable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Format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Load &amp; inspect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Demonstrate Loading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Merge the data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Breakouts / 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Compute Covariance / Correlation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Demonstrate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Run / Evaluate Regression 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3806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Inspect Residuals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Breakouts / 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714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Analysis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Discussion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393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F83A-0E3B-D04F-93D5-EFB805A4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Poll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1A929-E010-2148-ACA0-A7A63E259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feel comfortable running regressions on my own:</a:t>
            </a:r>
          </a:p>
          <a:p>
            <a:pPr lvl="1"/>
            <a:r>
              <a:rPr lang="en-US" dirty="0"/>
              <a:t>Strong Disagree</a:t>
            </a:r>
          </a:p>
          <a:p>
            <a:pPr lvl="1"/>
            <a:r>
              <a:rPr lang="en-US" dirty="0"/>
              <a:t>Disagree</a:t>
            </a:r>
          </a:p>
          <a:p>
            <a:pPr lvl="1"/>
            <a:r>
              <a:rPr lang="en-US" dirty="0"/>
              <a:t>Neutral</a:t>
            </a:r>
          </a:p>
          <a:p>
            <a:pPr lvl="1"/>
            <a:r>
              <a:rPr lang="en-US" dirty="0"/>
              <a:t>Agree</a:t>
            </a:r>
          </a:p>
          <a:p>
            <a:pPr lvl="1"/>
            <a:r>
              <a:rPr lang="en-US" dirty="0"/>
              <a:t>Strongly Agree</a:t>
            </a:r>
          </a:p>
        </p:txBody>
      </p:sp>
    </p:spTree>
    <p:extLst>
      <p:ext uri="{BB962C8B-B14F-4D97-AF65-F5344CB8AC3E}">
        <p14:creationId xmlns:p14="http://schemas.microsoft.com/office/powerpoint/2010/main" val="324574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4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4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990600" y="1844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380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To have the best session experience possible remember to:</a:t>
            </a:r>
            <a:endParaRPr sz="2300" dirty="0">
              <a:solidFill>
                <a:schemeClr val="dk1"/>
              </a:solidFill>
            </a:endParaRPr>
          </a:p>
          <a:p>
            <a:pPr marL="171446" lvl="0" indent="-380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Log in using your Northeastern credentials</a:t>
            </a:r>
            <a:r>
              <a:rPr lang="en-US" sz="2300" dirty="0">
                <a:solidFill>
                  <a:schemeClr val="dk1"/>
                </a:solidFill>
              </a:rPr>
              <a:t>. This will give you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full access to the chat and other meeting activities.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Cameras on</a:t>
            </a:r>
            <a:r>
              <a:rPr lang="en-US" sz="2300" dirty="0">
                <a:solidFill>
                  <a:schemeClr val="dk1"/>
                </a:solidFill>
              </a:rPr>
              <a:t>! It is easier to build connections when you can see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who you’re working with. Please keep cameras on during </a:t>
            </a:r>
            <a:r>
              <a:rPr lang="en-US" sz="2300">
                <a:solidFill>
                  <a:schemeClr val="dk1"/>
                </a:solidFill>
              </a:rPr>
              <a:t>whole 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group and </a:t>
            </a:r>
            <a:r>
              <a:rPr lang="en-US" sz="2300" dirty="0">
                <a:solidFill>
                  <a:schemeClr val="dk1"/>
                </a:solidFill>
              </a:rPr>
              <a:t>breakout room activities.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Open and download the materials affiliated with this session.</a:t>
            </a:r>
            <a:r>
              <a:rPr lang="en-US" sz="2300" dirty="0">
                <a:solidFill>
                  <a:schemeClr val="dk1"/>
                </a:solidFill>
              </a:rPr>
              <a:t>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In Teams go to Live Sessions→ Files→ Week # Materials (Date).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Live Session 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2A78-B5BF-1A4C-B476-BBC0719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8C79-7CD8-BB46-9034-E01E23A6F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Chi Square test of Likert responses went well:</a:t>
            </a:r>
          </a:p>
          <a:p>
            <a:pPr lvl="1"/>
            <a:r>
              <a:rPr lang="en-US" dirty="0"/>
              <a:t>1 to 5</a:t>
            </a:r>
          </a:p>
          <a:p>
            <a:r>
              <a:rPr lang="en-US" dirty="0"/>
              <a:t>What were some of the challenges</a:t>
            </a:r>
          </a:p>
          <a:p>
            <a:r>
              <a:rPr lang="en-US" dirty="0"/>
              <a:t>What are some observations?</a:t>
            </a:r>
          </a:p>
        </p:txBody>
      </p:sp>
    </p:spTree>
    <p:extLst>
      <p:ext uri="{BB962C8B-B14F-4D97-AF65-F5344CB8AC3E}">
        <p14:creationId xmlns:p14="http://schemas.microsoft.com/office/powerpoint/2010/main" val="282957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68" name="Google Shape;168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7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68" name="Google Shape;168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187;p29">
            <a:extLst>
              <a:ext uri="{FF2B5EF4-FFF2-40B4-BE49-F238E27FC236}">
                <a16:creationId xmlns:a16="http://schemas.microsoft.com/office/drawing/2014/main" id="{9DBBBD59-0967-6044-A211-C2172AD4C11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9248651" y="4389120"/>
            <a:ext cx="16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06;p29">
            <a:extLst>
              <a:ext uri="{FF2B5EF4-FFF2-40B4-BE49-F238E27FC236}">
                <a16:creationId xmlns:a16="http://schemas.microsoft.com/office/drawing/2014/main" id="{37FBDE8A-2211-C54F-9EDD-1DF11F1B3EF4}"/>
              </a:ext>
            </a:extLst>
          </p:cNvPr>
          <p:cNvSpPr/>
          <p:nvPr/>
        </p:nvSpPr>
        <p:spPr>
          <a:xfrm>
            <a:off x="1676400" y="513340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OLS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07;p29">
            <a:extLst>
              <a:ext uri="{FF2B5EF4-FFF2-40B4-BE49-F238E27FC236}">
                <a16:creationId xmlns:a16="http://schemas.microsoft.com/office/drawing/2014/main" id="{41CB02E9-517D-A447-8BCC-A0D30BDD0FC9}"/>
              </a:ext>
            </a:extLst>
          </p:cNvPr>
          <p:cNvSpPr/>
          <p:nvPr/>
        </p:nvSpPr>
        <p:spPr>
          <a:xfrm>
            <a:off x="8403336" y="5142852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 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08;p29">
            <a:extLst>
              <a:ext uri="{FF2B5EF4-FFF2-40B4-BE49-F238E27FC236}">
                <a16:creationId xmlns:a16="http://schemas.microsoft.com/office/drawing/2014/main" id="{572D89A6-CF02-3742-8783-3B10F246BDB2}"/>
              </a:ext>
            </a:extLst>
          </p:cNvPr>
          <p:cNvSpPr/>
          <p:nvPr/>
        </p:nvSpPr>
        <p:spPr>
          <a:xfrm>
            <a:off x="5146204" y="513884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Multivariate OLS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68" name="Google Shape;168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187;p29">
            <a:extLst>
              <a:ext uri="{FF2B5EF4-FFF2-40B4-BE49-F238E27FC236}">
                <a16:creationId xmlns:a16="http://schemas.microsoft.com/office/drawing/2014/main" id="{9DBBBD59-0967-6044-A211-C2172AD4C11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9248651" y="4389120"/>
            <a:ext cx="16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06;p29">
            <a:extLst>
              <a:ext uri="{FF2B5EF4-FFF2-40B4-BE49-F238E27FC236}">
                <a16:creationId xmlns:a16="http://schemas.microsoft.com/office/drawing/2014/main" id="{37FBDE8A-2211-C54F-9EDD-1DF11F1B3EF4}"/>
              </a:ext>
            </a:extLst>
          </p:cNvPr>
          <p:cNvSpPr/>
          <p:nvPr/>
        </p:nvSpPr>
        <p:spPr>
          <a:xfrm>
            <a:off x="1676400" y="513340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OLS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07;p29">
            <a:extLst>
              <a:ext uri="{FF2B5EF4-FFF2-40B4-BE49-F238E27FC236}">
                <a16:creationId xmlns:a16="http://schemas.microsoft.com/office/drawing/2014/main" id="{41CB02E9-517D-A447-8BCC-A0D30BDD0FC9}"/>
              </a:ext>
            </a:extLst>
          </p:cNvPr>
          <p:cNvSpPr/>
          <p:nvPr/>
        </p:nvSpPr>
        <p:spPr>
          <a:xfrm>
            <a:off x="8403336" y="5142852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AEB9BF"/>
          </a:solidFill>
          <a:ln w="25400" cap="flat" cmpd="sng">
            <a:solidFill>
              <a:srgbClr val="2E60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Cluster Analysis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" name="Google Shape;208;p29">
            <a:extLst>
              <a:ext uri="{FF2B5EF4-FFF2-40B4-BE49-F238E27FC236}">
                <a16:creationId xmlns:a16="http://schemas.microsoft.com/office/drawing/2014/main" id="{572D89A6-CF02-3742-8783-3B10F246BDB2}"/>
              </a:ext>
            </a:extLst>
          </p:cNvPr>
          <p:cNvSpPr/>
          <p:nvPr/>
        </p:nvSpPr>
        <p:spPr>
          <a:xfrm>
            <a:off x="5146204" y="513884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AEB9BF"/>
          </a:solidFill>
          <a:ln w="25400" cap="flat" cmpd="sng">
            <a:solidFill>
              <a:srgbClr val="2E60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Multivariate OLS Regression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9661-2811-674C-8CDF-34326B80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FB53B-2621-FA4E-86BD-EEC3DFF34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Covariance / Correlation Coefficient</a:t>
            </a:r>
          </a:p>
          <a:p>
            <a:r>
              <a:rPr lang="en-US" dirty="0"/>
              <a:t>OLS Regression</a:t>
            </a:r>
          </a:p>
          <a:p>
            <a:r>
              <a:rPr lang="en-US" dirty="0"/>
              <a:t>Machine Learning Process</a:t>
            </a:r>
          </a:p>
          <a:p>
            <a:r>
              <a:rPr lang="en-US" dirty="0"/>
              <a:t>Residual Analysis</a:t>
            </a:r>
          </a:p>
        </p:txBody>
      </p:sp>
    </p:spTree>
    <p:extLst>
      <p:ext uri="{BB962C8B-B14F-4D97-AF65-F5344CB8AC3E}">
        <p14:creationId xmlns:p14="http://schemas.microsoft.com/office/powerpoint/2010/main" val="364043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Deliverables</a:t>
            </a:r>
            <a:endParaRPr sz="4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Project Deliverable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E838E-6A71-7A44-9508-07217BBC9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70777"/>
            <a:ext cx="9829800" cy="48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30018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463</Words>
  <Application>Microsoft Macintosh PowerPoint</Application>
  <PresentationFormat>Widescreen</PresentationFormat>
  <Paragraphs>101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Northeastern Brand Theme</vt:lpstr>
      <vt:lpstr>Faculty Connect</vt:lpstr>
      <vt:lpstr>Live Session Reminders</vt:lpstr>
      <vt:lpstr>Checking In</vt:lpstr>
      <vt:lpstr>Course Outline</vt:lpstr>
      <vt:lpstr>Course Outline</vt:lpstr>
      <vt:lpstr>Course Outline</vt:lpstr>
      <vt:lpstr>Concepts</vt:lpstr>
      <vt:lpstr>Project Deliverables</vt:lpstr>
      <vt:lpstr>Project Deliverable</vt:lpstr>
      <vt:lpstr>Live Session</vt:lpstr>
      <vt:lpstr>Computing Beta and Alpha</vt:lpstr>
      <vt:lpstr>Assignment</vt:lpstr>
      <vt:lpstr>Steps</vt:lpstr>
      <vt:lpstr>Exit Poll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Connect</dc:title>
  <dc:creator>Elliott, Emily</dc:creator>
  <cp:lastModifiedBy>Daniel Trepanier</cp:lastModifiedBy>
  <cp:revision>21</cp:revision>
  <dcterms:created xsi:type="dcterms:W3CDTF">2019-07-11T18:23:01Z</dcterms:created>
  <dcterms:modified xsi:type="dcterms:W3CDTF">2021-05-22T18:43:57Z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0x010100B25E1C9128C3ED438EFEE59674595B88</vt:lpwstr>
  </property>
</Properties>
</file>