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EC2"/>
    <a:srgbClr val="BAB8D4"/>
    <a:srgbClr val="9DC3E6"/>
    <a:srgbClr val="F5B183"/>
    <a:srgbClr val="FFDB92"/>
    <a:srgbClr val="97E76F"/>
    <a:srgbClr val="DF89D5"/>
    <a:srgbClr val="FF7C80"/>
    <a:srgbClr val="6CEBF8"/>
    <a:srgbClr val="F8B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F3DD0C-E62C-4914-ADA3-C38A80FA347C}" v="47" dt="2025-02-23T23:22:22.2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4113" autoAdjust="0"/>
    <p:restoredTop sz="94660"/>
  </p:normalViewPr>
  <p:slideViewPr>
    <p:cSldViewPr snapToGrid="0">
      <p:cViewPr>
        <p:scale>
          <a:sx n="300" d="100"/>
          <a:sy n="300" d="100"/>
        </p:scale>
        <p:origin x="216" y="-147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 Tyndall" userId="36a36dfb8b9635bb" providerId="LiveId" clId="{ED09F1BD-106A-4703-87A1-7041A394D875}"/>
    <pc:docChg chg="undo redo custSel modSld">
      <pc:chgData name="Dan Tyndall" userId="36a36dfb8b9635bb" providerId="LiveId" clId="{ED09F1BD-106A-4703-87A1-7041A394D875}" dt="2025-01-05T05:03:27.818" v="4999" actId="20577"/>
      <pc:docMkLst>
        <pc:docMk/>
      </pc:docMkLst>
      <pc:sldChg chg="addSp delSp modSp mod">
        <pc:chgData name="Dan Tyndall" userId="36a36dfb8b9635bb" providerId="LiveId" clId="{ED09F1BD-106A-4703-87A1-7041A394D875}" dt="2025-01-05T05:03:27.818" v="4999" actId="20577"/>
        <pc:sldMkLst>
          <pc:docMk/>
          <pc:sldMk cId="852296657" sldId="256"/>
        </pc:sldMkLst>
        <pc:spChg chg="add mod">
          <ac:chgData name="Dan Tyndall" userId="36a36dfb8b9635bb" providerId="LiveId" clId="{ED09F1BD-106A-4703-87A1-7041A394D875}" dt="2025-01-05T04:27:05.320" v="4719" actId="1036"/>
          <ac:spMkLst>
            <pc:docMk/>
            <pc:sldMk cId="852296657" sldId="256"/>
            <ac:spMk id="14" creationId="{A2D7C986-3F09-0594-8B38-E285E8579132}"/>
          </ac:spMkLst>
        </pc:spChg>
        <pc:spChg chg="add mo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5" creationId="{9A6DB351-E794-C56E-6B51-6B3C02DDD24B}"/>
          </ac:spMkLst>
        </pc:spChg>
        <pc:spChg chg="add mod ord">
          <ac:chgData name="Dan Tyndall" userId="36a36dfb8b9635bb" providerId="LiveId" clId="{ED09F1BD-106A-4703-87A1-7041A394D875}" dt="2025-01-05T04:01:52.235" v="3876" actId="164"/>
          <ac:spMkLst>
            <pc:docMk/>
            <pc:sldMk cId="852296657" sldId="256"/>
            <ac:spMk id="16" creationId="{B7D620A0-96A1-FCD4-622B-C7D3B293EEC9}"/>
          </ac:spMkLst>
        </pc:spChg>
        <pc:spChg chg="add mod">
          <ac:chgData name="Dan Tyndall" userId="36a36dfb8b9635bb" providerId="LiveId" clId="{ED09F1BD-106A-4703-87A1-7041A394D875}" dt="2025-01-05T04:01:56.028" v="3877" actId="113"/>
          <ac:spMkLst>
            <pc:docMk/>
            <pc:sldMk cId="852296657" sldId="256"/>
            <ac:spMk id="17" creationId="{DFE0E575-27E0-87DA-55D5-38B1219BDCA9}"/>
          </ac:spMkLst>
        </pc:spChg>
        <pc:spChg chg="add mod">
          <ac:chgData name="Dan Tyndall" userId="36a36dfb8b9635bb" providerId="LiveId" clId="{ED09F1BD-106A-4703-87A1-7041A394D875}" dt="2025-01-05T05:03:27.818" v="4999" actId="20577"/>
          <ac:spMkLst>
            <pc:docMk/>
            <pc:sldMk cId="852296657" sldId="256"/>
            <ac:spMk id="24" creationId="{D329976B-9A2F-08E1-7FF4-B4287605D0CD}"/>
          </ac:spMkLst>
        </pc:spChg>
        <pc:grpChg chg="add mod">
          <ac:chgData name="Dan Tyndall" userId="36a36dfb8b9635bb" providerId="LiveId" clId="{ED09F1BD-106A-4703-87A1-7041A394D875}" dt="2025-01-05T04:32:41.503" v="482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ED09F1BD-106A-4703-87A1-7041A394D875}" dt="2025-01-05T04:58:40.776" v="4993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add mod modGraphic">
          <ac:chgData name="Dan Tyndall" userId="36a36dfb8b9635bb" providerId="LiveId" clId="{ED09F1BD-106A-4703-87A1-7041A394D875}" dt="2025-01-05T04:43:04.073" v="4932" actId="113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add mod modGraphic">
          <ac:chgData name="Dan Tyndall" userId="36a36dfb8b9635bb" providerId="LiveId" clId="{ED09F1BD-106A-4703-87A1-7041A394D875}" dt="2025-01-05T04:30:14.516" v="4770" actId="1035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add mod modGraphic">
          <ac:chgData name="Dan Tyndall" userId="36a36dfb8b9635bb" providerId="LiveId" clId="{ED09F1BD-106A-4703-87A1-7041A394D875}" dt="2025-01-05T04:30:20.210" v="4781" actId="1035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add mod">
          <ac:chgData name="Dan Tyndall" userId="36a36dfb8b9635bb" providerId="LiveId" clId="{ED09F1BD-106A-4703-87A1-7041A394D875}" dt="2025-01-05T04:39:08.191" v="4923" actId="1036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  <pc:docChgLst>
    <pc:chgData name="Dan Tyndall" userId="36a36dfb8b9635bb" providerId="LiveId" clId="{48F3DD0C-E62C-4914-ADA3-C38A80FA347C}"/>
    <pc:docChg chg="undo custSel modSld modNotesMaster">
      <pc:chgData name="Dan Tyndall" userId="36a36dfb8b9635bb" providerId="LiveId" clId="{48F3DD0C-E62C-4914-ADA3-C38A80FA347C}" dt="2025-02-23T23:23:48.476" v="1706" actId="166"/>
      <pc:docMkLst>
        <pc:docMk/>
      </pc:docMkLst>
      <pc:sldChg chg="addSp delSp modSp mod">
        <pc:chgData name="Dan Tyndall" userId="36a36dfb8b9635bb" providerId="LiveId" clId="{48F3DD0C-E62C-4914-ADA3-C38A80FA347C}" dt="2025-02-23T23:23:48.476" v="1706" actId="166"/>
        <pc:sldMkLst>
          <pc:docMk/>
          <pc:sldMk cId="852296657" sldId="256"/>
        </pc:sldMkLst>
        <pc:spChg chg="add mod ord">
          <ac:chgData name="Dan Tyndall" userId="36a36dfb8b9635bb" providerId="LiveId" clId="{48F3DD0C-E62C-4914-ADA3-C38A80FA347C}" dt="2025-02-09T02:22:15.311" v="1148" actId="20577"/>
          <ac:spMkLst>
            <pc:docMk/>
            <pc:sldMk cId="852296657" sldId="256"/>
            <ac:spMk id="2" creationId="{C393B009-B5A7-DD54-44E2-6FB68D227C8F}"/>
          </ac:spMkLst>
        </pc:spChg>
        <pc:spChg chg="add mod ord">
          <ac:chgData name="Dan Tyndall" userId="36a36dfb8b9635bb" providerId="LiveId" clId="{48F3DD0C-E62C-4914-ADA3-C38A80FA347C}" dt="2025-02-23T23:23:48.476" v="1706" actId="166"/>
          <ac:spMkLst>
            <pc:docMk/>
            <pc:sldMk cId="852296657" sldId="256"/>
            <ac:spMk id="3" creationId="{F7B2A21F-247D-2BE5-93CA-79BE664CEC78}"/>
          </ac:spMkLst>
        </pc:spChg>
        <pc:spChg chg="mod">
          <ac:chgData name="Dan Tyndall" userId="36a36dfb8b9635bb" providerId="LiveId" clId="{48F3DD0C-E62C-4914-ADA3-C38A80FA347C}" dt="2025-01-26T01:37:40.002" v="270" actId="20577"/>
          <ac:spMkLst>
            <pc:docMk/>
            <pc:sldMk cId="852296657" sldId="256"/>
            <ac:spMk id="15" creationId="{9A6DB351-E794-C56E-6B51-6B3C02DDD24B}"/>
          </ac:spMkLst>
        </pc:spChg>
        <pc:spChg chg="mod">
          <ac:chgData name="Dan Tyndall" userId="36a36dfb8b9635bb" providerId="LiveId" clId="{48F3DD0C-E62C-4914-ADA3-C38A80FA347C}" dt="2025-02-23T23:15:05.326" v="1695" actId="20577"/>
          <ac:spMkLst>
            <pc:docMk/>
            <pc:sldMk cId="852296657" sldId="256"/>
            <ac:spMk id="24" creationId="{D329976B-9A2F-08E1-7FF4-B4287605D0CD}"/>
          </ac:spMkLst>
        </pc:spChg>
        <pc:grpChg chg="mod">
          <ac:chgData name="Dan Tyndall" userId="36a36dfb8b9635bb" providerId="LiveId" clId="{48F3DD0C-E62C-4914-ADA3-C38A80FA347C}" dt="2025-02-09T02:07:49.484" v="945" actId="1035"/>
          <ac:grpSpMkLst>
            <pc:docMk/>
            <pc:sldMk cId="852296657" sldId="256"/>
            <ac:grpSpMk id="18" creationId="{00D50DC3-0840-C82C-D6FC-9BBD035C4AF9}"/>
          </ac:grpSpMkLst>
        </pc:grpChg>
        <pc:graphicFrameChg chg="mod modGraphic">
          <ac:chgData name="Dan Tyndall" userId="36a36dfb8b9635bb" providerId="LiveId" clId="{48F3DD0C-E62C-4914-ADA3-C38A80FA347C}" dt="2025-02-23T23:20:31.814" v="1702" actId="20577"/>
          <ac:graphicFrameMkLst>
            <pc:docMk/>
            <pc:sldMk cId="852296657" sldId="256"/>
            <ac:graphicFrameMk id="4" creationId="{A35698A0-0B3C-C0A7-5C0F-5792D61CA9D2}"/>
          </ac:graphicFrameMkLst>
        </pc:graphicFrameChg>
        <pc:graphicFrameChg chg="mod modGraphic">
          <ac:chgData name="Dan Tyndall" userId="36a36dfb8b9635bb" providerId="LiveId" clId="{48F3DD0C-E62C-4914-ADA3-C38A80FA347C}" dt="2025-02-21T03:49:00.635" v="1629" actId="1036"/>
          <ac:graphicFrameMkLst>
            <pc:docMk/>
            <pc:sldMk cId="852296657" sldId="256"/>
            <ac:graphicFrameMk id="8" creationId="{F8269C52-448A-A778-5CB9-B7439A9199A6}"/>
          </ac:graphicFrameMkLst>
        </pc:graphicFrameChg>
        <pc:graphicFrameChg chg="mod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3" creationId="{03EC5167-858D-4D48-7757-3641E7F9AF53}"/>
          </ac:graphicFrameMkLst>
        </pc:graphicFrameChg>
        <pc:graphicFrameChg chg="mod modGraphic">
          <ac:chgData name="Dan Tyndall" userId="36a36dfb8b9635bb" providerId="LiveId" clId="{48F3DD0C-E62C-4914-ADA3-C38A80FA347C}" dt="2025-02-21T03:49:26.767" v="1631" actId="1036"/>
          <ac:graphicFrameMkLst>
            <pc:docMk/>
            <pc:sldMk cId="852296657" sldId="256"/>
            <ac:graphicFrameMk id="19" creationId="{3C12DEFE-6E1D-CFDE-55A5-1EC9436D0091}"/>
          </ac:graphicFrameMkLst>
        </pc:graphicFrameChg>
        <pc:picChg chg="mod">
          <ac:chgData name="Dan Tyndall" userId="36a36dfb8b9635bb" providerId="LiveId" clId="{48F3DD0C-E62C-4914-ADA3-C38A80FA347C}" dt="2025-02-09T02:16:45.431" v="1124" actId="1035"/>
          <ac:picMkLst>
            <pc:docMk/>
            <pc:sldMk cId="852296657" sldId="256"/>
            <ac:picMk id="23" creationId="{36154548-C8B8-F3B9-BFD4-B715328E085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1727"/>
          </a:xfrm>
          <a:prstGeom prst="rect">
            <a:avLst/>
          </a:prstGeom>
        </p:spPr>
        <p:txBody>
          <a:bodyPr vert="horz" lIns="96633" tIns="48317" rIns="96633" bIns="48317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1727"/>
          </a:xfrm>
          <a:prstGeom prst="rect">
            <a:avLst/>
          </a:prstGeom>
        </p:spPr>
        <p:txBody>
          <a:bodyPr vert="horz" lIns="96633" tIns="48317" rIns="96633" bIns="48317" rtlCol="0"/>
          <a:lstStyle>
            <a:lvl1pPr algn="r">
              <a:defRPr sz="1300"/>
            </a:lvl1pPr>
          </a:lstStyle>
          <a:p>
            <a:fld id="{A4389002-FAFD-4675-8BE8-A0C80DF0744B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33" tIns="48317" rIns="96633" bIns="4831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33" tIns="48317" rIns="96633" bIns="4831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6"/>
            <a:ext cx="3169920" cy="481726"/>
          </a:xfrm>
          <a:prstGeom prst="rect">
            <a:avLst/>
          </a:prstGeom>
        </p:spPr>
        <p:txBody>
          <a:bodyPr vert="horz" lIns="96633" tIns="48317" rIns="96633" bIns="48317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6"/>
            <a:ext cx="3169920" cy="481726"/>
          </a:xfrm>
          <a:prstGeom prst="rect">
            <a:avLst/>
          </a:prstGeom>
        </p:spPr>
        <p:txBody>
          <a:bodyPr vert="horz" lIns="96633" tIns="48317" rIns="96633" bIns="48317" rtlCol="0" anchor="b"/>
          <a:lstStyle>
            <a:lvl1pPr algn="r">
              <a:defRPr sz="1300"/>
            </a:lvl1pPr>
          </a:lstStyle>
          <a:p>
            <a:fld id="{5C235514-82AE-4928-851B-FE1D5E1E0F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83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235514-82AE-4928-851B-FE1D5E1E0F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748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28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842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003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655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9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49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903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21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57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06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27CB61-055E-4C8B-9681-CA3A44B02D62}" type="datetimeFigureOut">
              <a:rPr lang="en-US" smtClean="0"/>
              <a:t>23 Feb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4D782-93DA-4BAA-A032-103F47827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6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93B009-B5A7-DD54-44E2-6FB68D227C8F}"/>
              </a:ext>
            </a:extLst>
          </p:cNvPr>
          <p:cNvSpPr txBox="1">
            <a:spLocks/>
          </p:cNvSpPr>
          <p:nvPr/>
        </p:nvSpPr>
        <p:spPr>
          <a:xfrm>
            <a:off x="151130" y="9732436"/>
            <a:ext cx="1280378" cy="203133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Contact </a:t>
            </a:r>
            <a:r>
              <a:rPr lang="en-US" sz="580" b="1" dirty="0" err="1">
                <a:latin typeface="Arial" panose="020B0604020202020204" pitchFamily="34" charset="0"/>
                <a:cs typeface="Arial" panose="020B0604020202020204" pitchFamily="34" charset="0"/>
              </a:rPr>
              <a:t>dan.tyndall</a:t>
            </a:r>
            <a:r>
              <a:rPr lang="en-US" sz="580" b="1" dirty="0">
                <a:latin typeface="Arial" panose="020B0604020202020204" pitchFamily="34" charset="0"/>
                <a:cs typeface="Arial" panose="020B0604020202020204" pitchFamily="34" charset="0"/>
              </a:rPr>
              <a:t> @ outlook.com for corrections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35698A0-0B3C-C0A7-5C0F-5792D61CA9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2546334"/>
              </p:ext>
            </p:extLst>
          </p:nvPr>
        </p:nvGraphicFramePr>
        <p:xfrm>
          <a:off x="151130" y="164248"/>
          <a:ext cx="5702046" cy="8733675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3350">
                  <a:extLst>
                    <a:ext uri="{9D8B030D-6E8A-4147-A177-3AD203B41FA5}">
                      <a16:colId xmlns:a16="http://schemas.microsoft.com/office/drawing/2014/main" val="3312760365"/>
                    </a:ext>
                  </a:extLst>
                </a:gridCol>
                <a:gridCol w="137160">
                  <a:extLst>
                    <a:ext uri="{9D8B030D-6E8A-4147-A177-3AD203B41FA5}">
                      <a16:colId xmlns:a16="http://schemas.microsoft.com/office/drawing/2014/main" val="974077048"/>
                    </a:ext>
                  </a:extLst>
                </a:gridCol>
                <a:gridCol w="256032">
                  <a:extLst>
                    <a:ext uri="{9D8B030D-6E8A-4147-A177-3AD203B41FA5}">
                      <a16:colId xmlns:a16="http://schemas.microsoft.com/office/drawing/2014/main" val="630308433"/>
                    </a:ext>
                  </a:extLst>
                </a:gridCol>
                <a:gridCol w="2487168">
                  <a:extLst>
                    <a:ext uri="{9D8B030D-6E8A-4147-A177-3AD203B41FA5}">
                      <a16:colId xmlns:a16="http://schemas.microsoft.com/office/drawing/2014/main" val="2052168401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298472755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2335832143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4178597348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640511027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1295697522"/>
                    </a:ext>
                  </a:extLst>
                </a:gridCol>
                <a:gridCol w="448056">
                  <a:extLst>
                    <a:ext uri="{9D8B030D-6E8A-4147-A177-3AD203B41FA5}">
                      <a16:colId xmlns:a16="http://schemas.microsoft.com/office/drawing/2014/main" val="314192019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</a:p>
                  </a:txBody>
                  <a:tcPr marL="18288" marR="18288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Other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Minor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Major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Disable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Yellow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126866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Ref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STUDENT, 1 HEAD REFEREE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90006490"/>
                  </a:ext>
                </a:extLst>
              </a:tr>
              <a:tr h="0">
                <a:tc rowSpan="4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Personal Safety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 rowSpan="4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stay off the FIELD until green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138090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Never step over the guardrail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5506832"/>
                  </a:ext>
                </a:extLst>
              </a:tr>
              <a:tr h="5045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HUMANS, be careful what you interact with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8924675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G104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enable your ROBOT while you are on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60609974"/>
                  </a:ext>
                </a:extLst>
              </a:tr>
              <a:tr h="0">
                <a:tc rowSpan="11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Conduct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11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a good person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57920168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bang on the glass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89591492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ask opponents to throw a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205843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be coerced into throwing a MATCH by opponents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79771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throw your own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277433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opponents to violate rules to earn RPs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532716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abuse ARENA access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356584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Show up to your MATCHES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3339779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cannot intentionally detach or leave parts in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8434941"/>
                  </a:ext>
                </a:extLst>
              </a:tr>
              <a:tr h="63623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forcing opponents to violate rules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9465621"/>
                  </a:ext>
                </a:extLst>
              </a:tr>
              <a:tr h="48988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G211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Egregious or exceptional violations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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r	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76438324"/>
                  </a:ext>
                </a:extLst>
              </a:tr>
              <a:tr h="0">
                <a:tc rowSpan="3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Pre-MATCH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rowSpan="3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Be prompt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60106215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 can't bring/use anything you want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62790879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G303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in STARTING CONFIGURATION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95137"/>
                  </a:ext>
                </a:extLst>
              </a:tr>
              <a:tr h="0">
                <a:tc rowSpan="3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In-MATCH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behind the STARTING LINE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922132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touch controls except E-STOP/A-STOP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26756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during AUTO if BUMPERS are completely across BARGE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VW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535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may not throw ALGAE onto FIELD during AUTO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62357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AUTO (ADOC – G211J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ADOC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ADOC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85267549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SCORING ELEMENTS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44491810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intentionally eject SCORING ELEMENTS out of the FIELD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76993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and HUMANS can't damage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5905486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G409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control more than 1 CORAL and 1 ALGAE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2804801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de-score opponents’ scored CORAL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6317869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deliberately put ALGAE on opponents’ REEF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92192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 only launch CORAL if BUMPERS are partially or totally in their REEF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 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560424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9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ROBOT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E95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must be safe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9642928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Keep BUMPERS in BUMPER ZONE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662696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ROBOT extensions more that 1.5 ft beyond ROBOT PERIMETER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	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	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BAB8D4"/>
                        </a:gs>
                        <a:gs pos="80000">
                          <a:srgbClr val="9DC3E6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r	SA</a:t>
                      </a: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BAB8D4"/>
                        </a:gs>
                        <a:gs pos="20000">
                          <a:srgbClr val="D7AEC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9686452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damage FIELD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6234731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grab, grasp, attach to, become entangled with, or suspend from FIELD ELEMENTS except for CAGES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B18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 or 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3880978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Don’t directly contact opponent CAGES during TELEOP (DMOCT – G211K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57200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DMOCT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0" algn="l"/>
                          <a:tab pos="228600" algn="ct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DMOCT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91746747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G419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engage in consequential contact with ANCHORS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69174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can't contact either NET or de-score opponents’ ALGAE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PDSE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1559182"/>
                  </a:ext>
                </a:extLst>
              </a:tr>
              <a:tr h="104267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ROBOT on opponents' side of the FIELD at a time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1117515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Opponent Interaction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CA2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Stay out of opponent ROBOTS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Mutually exclusive, most punitive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459133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 damaging opponent ROBOTS, deliberately or within ROBOT PERIMETER regardless of intent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016553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deliberately attach to, tip, or entangle with opponent ROBOT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 or UD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961446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G425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There's a 3-count on PINS (15sec - G211E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	</a:t>
                      </a: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15sec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0" algn="l"/>
                          <a:tab pos="228600" algn="ctr"/>
                        </a:tabLs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15sec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2939038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G426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collude with partners to shut down major parts of GAME PLAY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, 3sec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4852742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G427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partially or totally in their own BARGE or REEF ZONES directly or through SCORING ELEMENT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8625974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G428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Don't contact opponent ROBOT in contact with their own CAGE during last 20 seconds of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64015043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7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HUMAN</a:t>
                      </a: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G429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HUMANS can't leave ALLIANCE AREA or PROCESSOR AREA where they started the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6413011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G430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and other teams: hands off the controls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579335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can’t extend into the CHUTE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5044757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HUMAN players may not use SCORING ELEMENTS to ease or amplify challenge (DTAO – G211I egregious violation)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 defTabSz="777240" rtl="0" eaLnBrk="1" latinLnBrk="0" hangingPunct="1">
                        <a:lnSpc>
                          <a:spcPct val="115000"/>
                        </a:lnSpc>
                        <a:spcAft>
                          <a:spcPts val="800"/>
                        </a:spcAft>
                        <a:tabLst>
                          <a:tab pos="228600" algn="ctr"/>
                          <a:tab pos="448056" algn="r"/>
                        </a:tabLst>
                      </a:pPr>
                      <a:r>
                        <a:rPr lang="en-US" sz="650" b="1" kern="100" spc="0" baseline="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	DTAO	o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80000">
                          <a:srgbClr val="FFFF99"/>
                        </a:gs>
                        <a:gs pos="100000">
                          <a:srgbClr val="FFDB92"/>
                        </a:gs>
                      </a:gsLst>
                      <a:lin ang="0" scaled="0"/>
                    </a:gra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7724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>
                          <a:tab pos="228600" algn="ctr"/>
                          <a:tab pos="448056" algn="r"/>
                        </a:tabLst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	DTAO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20000">
                          <a:srgbClr val="FF7C80"/>
                        </a:gs>
                        <a:gs pos="0">
                          <a:srgbClr val="FFDB92"/>
                        </a:gs>
                      </a:gsLst>
                      <a:lin ang="0" scaled="0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6259815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G433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may only enter FIELD from CORAL STATION; ALGAE may only enter FIELD from PROCESSOR AREA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453356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G434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COACHES may not contact SCORING ELEMENTS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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C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8322361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F89D5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B2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G435</a:t>
                      </a: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Don’t store more than 4 ALGAE in PROCESSOR AREA</a:t>
                      </a: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7AEC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07089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3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Post-MATCH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CEBF8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G501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Leave promptly after MATCH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71900469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35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Inspection</a:t>
                      </a: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I102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Get inspected before playing a MATCH (PR - I101)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  <a:sym typeface="Wingdings" panose="05000000000000000000" pitchFamily="2" charset="2"/>
                        </a:rPr>
                        <a:t>PR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7C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063144"/>
                  </a:ext>
                </a:extLst>
              </a:tr>
              <a:tr h="0">
                <a:tc rowSpan="2"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500" kern="100" spc="0" baseline="0" dirty="0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Tourna-</a:t>
                      </a:r>
                      <a:r>
                        <a:rPr lang="en-US" sz="500" kern="100" spc="0" baseline="0" dirty="0" err="1">
                          <a:effectLst/>
                          <a:latin typeface="Arial" panose="020B0604020202020204" pitchFamily="34" charset="0"/>
                          <a:ea typeface="Aptos" panose="020B0004020202020204" pitchFamily="34" charset="0"/>
                          <a:cs typeface="Arial" panose="020B0604020202020204" pitchFamily="34" charset="0"/>
                        </a:rPr>
                        <a:t>ment</a:t>
                      </a:r>
                      <a:endParaRPr lang="en-US" sz="50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vert="vert27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T201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Replayed MATCHES will start using same conditions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25798320"/>
                  </a:ext>
                </a:extLst>
              </a:tr>
              <a:tr h="0">
                <a:tc gridSpan="2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 vMerge="1"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0" marB="0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T301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8288" marR="18288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Aft>
                          <a:spcPts val="800"/>
                        </a:spcAft>
                      </a:pPr>
                      <a:r>
                        <a:rPr lang="en-US" sz="650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ROBOTS will not drive, extend, or interact with FIELD ELEMENTS during ARENA measurement period</a:t>
                      </a: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0270" marR="10270" marT="9144" marB="9144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VW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7E76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US" sz="650" b="1" kern="100" spc="0" baseline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 or </a:t>
                      </a:r>
                      <a:r>
                        <a:rPr lang="en-US" sz="650" b="1" kern="100" spc="0" baseline="0" dirty="0" err="1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50" b="1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endParaRPr lang="en-US" sz="650" kern="100" spc="0" baseline="0" dirty="0">
                        <a:effectLst/>
                        <a:latin typeface="Arial" panose="020B0604020202020204" pitchFamily="34" charset="0"/>
                        <a:ea typeface="Aptos" panose="020B00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79786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269C52-448A-A778-5CB9-B7439A9199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87630"/>
              </p:ext>
            </p:extLst>
          </p:nvPr>
        </p:nvGraphicFramePr>
        <p:xfrm>
          <a:off x="5952490" y="162978"/>
          <a:ext cx="1668780" cy="515721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448056">
                  <a:extLst>
                    <a:ext uri="{9D8B030D-6E8A-4147-A177-3AD203B41FA5}">
                      <a16:colId xmlns:a16="http://schemas.microsoft.com/office/drawing/2014/main" val="3205606415"/>
                    </a:ext>
                  </a:extLst>
                </a:gridCol>
                <a:gridCol w="1220724">
                  <a:extLst>
                    <a:ext uri="{9D8B030D-6E8A-4147-A177-3AD203B41FA5}">
                      <a16:colId xmlns:a16="http://schemas.microsoft.com/office/drawing/2014/main" val="31011599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Code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Explanation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402661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egregious pinning (more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15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onds)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32765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2min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not MATCH ready within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 min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warning or not making good faith effort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7017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3sec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 every additional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sec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onds in which the situation is not corrected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4033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UTO run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isruption of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57577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fter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26666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ONTINUOUS (10 seconds)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19823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82912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DMOCT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isrupting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ultiple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ELEOP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23845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DQ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is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ualified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273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DTAO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eliberately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hrowing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LGAE at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4470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egious</a:t>
                      </a:r>
                      <a:endParaRPr lang="en-US" sz="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84727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endParaRPr lang="en-US" sz="600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essive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0205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FDL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urther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ikely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0823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ICBRP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ALLIANCE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and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909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greater than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OMENTARY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1348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enalty assessed to victim ALLIANCE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0643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OABRP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ARGE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394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OACRP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warded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ANKING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4206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PDSE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e-scored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2064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xtra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LEMENT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81327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PM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rior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026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otential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EPLAY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3603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EPEATED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during MATCH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44918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RICP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neligible for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AGE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oints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1717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for strategic benefit, including impeding/enabling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31075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vent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96913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SSP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If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ubsequent violations during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ame tournament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hase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070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Opponent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nable to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rive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083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URPMWRI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ninspected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OBOT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laying or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odified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ithout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e-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nspection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51738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WBA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ill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ddressed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93609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WSUSC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on’t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tart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ntil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ituation </a:t>
                      </a:r>
                      <a:r>
                        <a:rPr lang="en-US" sz="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orrected</a:t>
                      </a:r>
                    </a:p>
                  </a:txBody>
                  <a:tcPr marL="9144" marR="9144" marT="9144" marB="9144" anchor="ctr"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942710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3EC5167-858D-4D48-7757-3641E7F9AF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7382266"/>
              </p:ext>
            </p:extLst>
          </p:nvPr>
        </p:nvGraphicFramePr>
        <p:xfrm>
          <a:off x="5952489" y="5363386"/>
          <a:ext cx="1668781" cy="231800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65074">
                  <a:extLst>
                    <a:ext uri="{9D8B030D-6E8A-4147-A177-3AD203B41FA5}">
                      <a16:colId xmlns:a16="http://schemas.microsoft.com/office/drawing/2014/main" val="1285392478"/>
                    </a:ext>
                  </a:extLst>
                </a:gridCol>
                <a:gridCol w="699186">
                  <a:extLst>
                    <a:ext uri="{9D8B030D-6E8A-4147-A177-3AD203B41FA5}">
                      <a16:colId xmlns:a16="http://schemas.microsoft.com/office/drawing/2014/main" val="2296439321"/>
                    </a:ext>
                  </a:extLst>
                </a:gridCol>
                <a:gridCol w="253316">
                  <a:extLst>
                    <a:ext uri="{9D8B030D-6E8A-4147-A177-3AD203B41FA5}">
                      <a16:colId xmlns:a16="http://schemas.microsoft.com/office/drawing/2014/main" val="492019656"/>
                    </a:ext>
                  </a:extLst>
                </a:gridCol>
                <a:gridCol w="351205">
                  <a:extLst>
                    <a:ext uri="{9D8B030D-6E8A-4147-A177-3AD203B41FA5}">
                      <a16:colId xmlns:a16="http://schemas.microsoft.com/office/drawing/2014/main" val="1673469650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MATCH POINTS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TELEOP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74788341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LEAVE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493284"/>
                  </a:ext>
                </a:extLst>
              </a:tr>
              <a:tr h="0">
                <a:tc rowSpan="4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CORAL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trough (L1)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026849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L2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076123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L3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312371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on L4 BRANCH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35700734"/>
                  </a:ext>
                </a:extLst>
              </a:tr>
              <a:tr h="0">
                <a:tc row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ALGAE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PROCESSOR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4716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scored in NET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2736220"/>
                  </a:ext>
                </a:extLst>
              </a:tr>
              <a:tr h="0">
                <a:tc rowSpan="3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BARGE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PARK in the BARGE ZONE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482987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shallow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025100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off-the-ground via deep CAGE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591698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MINOR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7441537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l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MAJOR FOUL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65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65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3406858"/>
                  </a:ext>
                </a:extLst>
              </a:tr>
            </a:tbl>
          </a:graphicData>
        </a:graphic>
      </p:graphicFrame>
      <p:grpSp>
        <p:nvGrpSpPr>
          <p:cNvPr id="18" name="Group 17">
            <a:extLst>
              <a:ext uri="{FF2B5EF4-FFF2-40B4-BE49-F238E27FC236}">
                <a16:creationId xmlns:a16="http://schemas.microsoft.com/office/drawing/2014/main" id="{00D50DC3-0840-C82C-D6FC-9BBD035C4AF9}"/>
              </a:ext>
            </a:extLst>
          </p:cNvPr>
          <p:cNvGrpSpPr/>
          <p:nvPr/>
        </p:nvGrpSpPr>
        <p:grpSpPr>
          <a:xfrm>
            <a:off x="1541238" y="8959447"/>
            <a:ext cx="4311938" cy="992579"/>
            <a:chOff x="664875" y="8543925"/>
            <a:chExt cx="4311938" cy="992579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7D620A0-96A1-FCD4-622B-C7D3B293EEC9}"/>
                </a:ext>
              </a:extLst>
            </p:cNvPr>
            <p:cNvSpPr/>
            <p:nvPr/>
          </p:nvSpPr>
          <p:spPr>
            <a:xfrm>
              <a:off x="957263" y="8543925"/>
              <a:ext cx="4019550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2D7C986-3F09-0594-8B38-E285E8579132}"/>
                </a:ext>
              </a:extLst>
            </p:cNvPr>
            <p:cNvSpPr txBox="1"/>
            <p:nvPr/>
          </p:nvSpPr>
          <p:spPr>
            <a:xfrm>
              <a:off x="957263" y="8543925"/>
              <a:ext cx="2009775" cy="892552"/>
            </a:xfrm>
            <a:prstGeom prst="rect">
              <a:avLst/>
            </a:prstGeom>
            <a:noFill/>
          </p:spPr>
          <p:txBody>
            <a:bodyPr wrap="square" lIns="45720" tIns="45720" rIns="45720" b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LEAVE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move BUMPERS completely off ROBOT STARTING LINE at end of AUTO</a:t>
              </a:r>
            </a:p>
            <a:p>
              <a:endParaRPr lang="en-US" sz="650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PARK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BUMPERS must be partially or completely contained in their BARGE ZONE at end of MATCH and does not meet CAGE criteria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A6DB351-E794-C56E-6B51-6B3C02DDD24B}"/>
                </a:ext>
              </a:extLst>
            </p:cNvPr>
            <p:cNvSpPr txBox="1"/>
            <p:nvPr/>
          </p:nvSpPr>
          <p:spPr>
            <a:xfrm>
              <a:off x="2967038" y="8543925"/>
              <a:ext cx="2009775" cy="992579"/>
            </a:xfrm>
            <a:prstGeom prst="rect">
              <a:avLst/>
            </a:prstGeom>
            <a:noFill/>
          </p:spPr>
          <p:txBody>
            <a:bodyPr wrap="square" lIns="45720" rIns="45720" rtlCol="0">
              <a:spAutoFit/>
            </a:bodyPr>
            <a:lstStyle/>
            <a:p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CAGE Criteria:</a:t>
              </a:r>
            </a:p>
            <a:p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ROBOT must be contacting one CAGE, with exception of the ANCHOR, not contact the carpet, and may contact the following: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SCORING ELEMENTS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Another ROBOT qualified for CAGE POINTS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Partner ROBOT contacted by opponent in violation of G428</a:t>
              </a:r>
            </a:p>
            <a:p>
              <a:pPr marL="114300" indent="-114300">
                <a:buFont typeface="Arial" panose="020B0604020202020204" pitchFamily="34" charset="0"/>
                <a:buChar char="•"/>
              </a:pPr>
              <a:r>
                <a:rPr lang="en-US" sz="650" dirty="0">
                  <a:latin typeface="Arial" panose="020B0604020202020204" pitchFamily="34" charset="0"/>
                  <a:cs typeface="Arial" panose="020B0604020202020204" pitchFamily="34" charset="0"/>
                </a:rPr>
                <a:t>Opponent ROBOT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FE0E575-27E0-87DA-55D5-38B1219BDCA9}"/>
                </a:ext>
              </a:extLst>
            </p:cNvPr>
            <p:cNvSpPr txBox="1"/>
            <p:nvPr/>
          </p:nvSpPr>
          <p:spPr>
            <a:xfrm>
              <a:off x="664875" y="8543925"/>
              <a:ext cx="292388" cy="99257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txBody>
            <a:bodyPr vert="vert270" wrap="square" lIns="45720" tIns="45720" rIns="45720" bIns="45720" rtlCol="0" anchor="ctr">
              <a:spAutoFit/>
            </a:bodyPr>
            <a:lstStyle/>
            <a:p>
              <a:pPr algn="ctr"/>
              <a:r>
                <a:rPr lang="en-US" sz="650" b="1" dirty="0">
                  <a:latin typeface="Arial" panose="020B0604020202020204" pitchFamily="34" charset="0"/>
                  <a:cs typeface="Arial" panose="020B0604020202020204" pitchFamily="34" charset="0"/>
                </a:rPr>
                <a:t>ROBOT SCORING ASSESSMENT</a:t>
              </a:r>
            </a:p>
          </p:txBody>
        </p:sp>
      </p:grp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12DEFE-6E1D-CFDE-55A5-1EC9436D00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485129"/>
              </p:ext>
            </p:extLst>
          </p:nvPr>
        </p:nvGraphicFramePr>
        <p:xfrm>
          <a:off x="5952489" y="7705195"/>
          <a:ext cx="1668779" cy="2249424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332222">
                  <a:extLst>
                    <a:ext uri="{9D8B030D-6E8A-4147-A177-3AD203B41FA5}">
                      <a16:colId xmlns:a16="http://schemas.microsoft.com/office/drawing/2014/main" val="1938489803"/>
                    </a:ext>
                  </a:extLst>
                </a:gridCol>
                <a:gridCol w="1006251">
                  <a:extLst>
                    <a:ext uri="{9D8B030D-6E8A-4147-A177-3AD203B41FA5}">
                      <a16:colId xmlns:a16="http://schemas.microsoft.com/office/drawing/2014/main" val="3651798124"/>
                    </a:ext>
                  </a:extLst>
                </a:gridCol>
                <a:gridCol w="330306">
                  <a:extLst>
                    <a:ext uri="{9D8B030D-6E8A-4147-A177-3AD203B41FA5}">
                      <a16:colId xmlns:a16="http://schemas.microsoft.com/office/drawing/2014/main" val="3020477121"/>
                    </a:ext>
                  </a:extLst>
                </a:gridCol>
              </a:tblGrid>
              <a:tr h="285526"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AWARD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CRITERIA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COOP./</a:t>
                      </a:r>
                      <a:b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en-US" sz="600" b="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RANK. PTS.</a:t>
                      </a:r>
                    </a:p>
                  </a:txBody>
                  <a:tcPr marL="9144" marR="9144" marT="9144" marB="9144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13738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COOP. BONUS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2 ALGAE scored in each PROCESSOR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CP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2588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AUTO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all non-BYPASSED ROBOTS LEAVE and at least 1 CORAL scored in AUTO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9364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CORAL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5 CORAL scored on 4 levels; with COOP. bonus, at least 5 CORAL on 3 levels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194470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BARGE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at least 14 BARGE points are scored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962348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WIN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more MATCH points than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41688"/>
                  </a:ext>
                </a:extLst>
              </a:tr>
              <a:tr h="148590"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TIE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completing a MATCH with the same number of MATCH points as your opponent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 RP</a:t>
                      </a:r>
                    </a:p>
                  </a:txBody>
                  <a:tcPr marL="18288" marR="18288" marT="18288" marB="18288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6065747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36154548-C8B8-F3B9-BFD4-B715328E08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788" y="8988556"/>
            <a:ext cx="986662" cy="3845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329976B-9A2F-08E1-7FF4-B4287605D0CD}"/>
              </a:ext>
            </a:extLst>
          </p:cNvPr>
          <p:cNvSpPr txBox="1"/>
          <p:nvPr/>
        </p:nvSpPr>
        <p:spPr>
          <a:xfrm>
            <a:off x="151130" y="9384392"/>
            <a:ext cx="1280378" cy="295466"/>
          </a:xfrm>
          <a:prstGeom prst="rect">
            <a:avLst/>
          </a:prstGeom>
          <a:noFill/>
        </p:spPr>
        <p:txBody>
          <a:bodyPr wrap="square" lIns="9144" tIns="9144" rIns="9144" bIns="9144" rtlCol="0">
            <a:spAutoFit/>
          </a:bodyPr>
          <a:lstStyle/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 updated: 2314Z 23 FEB 2025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Team Update 14</a:t>
            </a:r>
          </a:p>
          <a:p>
            <a:pPr algn="ctr"/>
            <a:r>
              <a:rPr lang="en-U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HRQ Update 1100 21 FEB 2025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B2A21F-247D-2BE5-93CA-79BE664CEC78}"/>
              </a:ext>
            </a:extLst>
          </p:cNvPr>
          <p:cNvSpPr/>
          <p:nvPr/>
        </p:nvSpPr>
        <p:spPr>
          <a:xfrm>
            <a:off x="111125" y="9582150"/>
            <a:ext cx="1360388" cy="3534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29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786</TotalTime>
  <Words>1309</Words>
  <Application>Microsoft Office PowerPoint</Application>
  <PresentationFormat>Custom</PresentationFormat>
  <Paragraphs>396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Tyndall</dc:creator>
  <cp:lastModifiedBy>Dan Tyndall</cp:lastModifiedBy>
  <cp:revision>1</cp:revision>
  <cp:lastPrinted>2025-02-23T23:22:49Z</cp:lastPrinted>
  <dcterms:created xsi:type="dcterms:W3CDTF">2025-01-05T00:25:39Z</dcterms:created>
  <dcterms:modified xsi:type="dcterms:W3CDTF">2025-02-23T23:23:50Z</dcterms:modified>
</cp:coreProperties>
</file>