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B183"/>
    <a:srgbClr val="FFDB92"/>
    <a:srgbClr val="D7AEC2"/>
    <a:srgbClr val="97E76F"/>
    <a:srgbClr val="DF89D5"/>
    <a:srgbClr val="FF7C80"/>
    <a:srgbClr val="6CEBF8"/>
    <a:srgbClr val="F8B2CE"/>
    <a:srgbClr val="20CA28"/>
    <a:srgbClr val="4E95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09F1BD-106A-4703-87A1-7041A394D875}" v="80" dt="2025-01-05T04:48:15.2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113" autoAdjust="0"/>
    <p:restoredTop sz="94660"/>
  </p:normalViewPr>
  <p:slideViewPr>
    <p:cSldViewPr snapToGrid="0">
      <p:cViewPr>
        <p:scale>
          <a:sx n="160" d="100"/>
          <a:sy n="160" d="100"/>
        </p:scale>
        <p:origin x="738" y="-5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 Tyndall" userId="36a36dfb8b9635bb" providerId="LiveId" clId="{ED09F1BD-106A-4703-87A1-7041A394D875}"/>
    <pc:docChg chg="undo redo custSel modSld">
      <pc:chgData name="Dan Tyndall" userId="36a36dfb8b9635bb" providerId="LiveId" clId="{ED09F1BD-106A-4703-87A1-7041A394D875}" dt="2025-01-05T05:03:27.818" v="4999" actId="20577"/>
      <pc:docMkLst>
        <pc:docMk/>
      </pc:docMkLst>
      <pc:sldChg chg="addSp delSp modSp mod">
        <pc:chgData name="Dan Tyndall" userId="36a36dfb8b9635bb" providerId="LiveId" clId="{ED09F1BD-106A-4703-87A1-7041A394D875}" dt="2025-01-05T05:03:27.818" v="4999" actId="20577"/>
        <pc:sldMkLst>
          <pc:docMk/>
          <pc:sldMk cId="852296657" sldId="256"/>
        </pc:sldMkLst>
        <pc:spChg chg="del">
          <ac:chgData name="Dan Tyndall" userId="36a36dfb8b9635bb" providerId="LiveId" clId="{ED09F1BD-106A-4703-87A1-7041A394D875}" dt="2025-01-05T02:23:31.825" v="717" actId="478"/>
          <ac:spMkLst>
            <pc:docMk/>
            <pc:sldMk cId="852296657" sldId="256"/>
            <ac:spMk id="5" creationId="{50572E75-3612-F5B9-3D04-D64040F04388}"/>
          </ac:spMkLst>
        </pc:spChg>
        <pc:spChg chg="add del mod">
          <ac:chgData name="Dan Tyndall" userId="36a36dfb8b9635bb" providerId="LiveId" clId="{ED09F1BD-106A-4703-87A1-7041A394D875}" dt="2025-01-05T02:23:29.441" v="716" actId="478"/>
          <ac:spMkLst>
            <pc:docMk/>
            <pc:sldMk cId="852296657" sldId="256"/>
            <ac:spMk id="6" creationId="{82CF1CC6-C384-D9EB-1A28-81B8C9590301}"/>
          </ac:spMkLst>
        </pc:spChg>
        <pc:spChg chg="add del mod">
          <ac:chgData name="Dan Tyndall" userId="36a36dfb8b9635bb" providerId="LiveId" clId="{ED09F1BD-106A-4703-87A1-7041A394D875}" dt="2025-01-05T02:32:47.266" v="934" actId="478"/>
          <ac:spMkLst>
            <pc:docMk/>
            <pc:sldMk cId="852296657" sldId="256"/>
            <ac:spMk id="7" creationId="{007668B3-DF67-C0A9-295C-1A4BDBABAB9B}"/>
          </ac:spMkLst>
        </pc:spChg>
        <pc:spChg chg="add del mod">
          <ac:chgData name="Dan Tyndall" userId="36a36dfb8b9635bb" providerId="LiveId" clId="{ED09F1BD-106A-4703-87A1-7041A394D875}" dt="2025-01-05T02:42:42.301" v="1018" actId="478"/>
          <ac:spMkLst>
            <pc:docMk/>
            <pc:sldMk cId="852296657" sldId="256"/>
            <ac:spMk id="9" creationId="{7356EAF4-E095-F984-F561-26A767BF7BDF}"/>
          </ac:spMkLst>
        </pc:spChg>
        <pc:spChg chg="add del mod">
          <ac:chgData name="Dan Tyndall" userId="36a36dfb8b9635bb" providerId="LiveId" clId="{ED09F1BD-106A-4703-87A1-7041A394D875}" dt="2025-01-05T02:42:40.244" v="1017" actId="478"/>
          <ac:spMkLst>
            <pc:docMk/>
            <pc:sldMk cId="852296657" sldId="256"/>
            <ac:spMk id="10" creationId="{DBAFD25C-C9C9-05FF-CE75-B6DBCBD27203}"/>
          </ac:spMkLst>
        </pc:spChg>
        <pc:spChg chg="add del mod">
          <ac:chgData name="Dan Tyndall" userId="36a36dfb8b9635bb" providerId="LiveId" clId="{ED09F1BD-106A-4703-87A1-7041A394D875}" dt="2025-01-05T03:13:43.680" v="1321" actId="478"/>
          <ac:spMkLst>
            <pc:docMk/>
            <pc:sldMk cId="852296657" sldId="256"/>
            <ac:spMk id="11" creationId="{C7D8B904-9636-0362-29FB-9E2ACE8AA94A}"/>
          </ac:spMkLst>
        </pc:spChg>
        <pc:spChg chg="add mod">
          <ac:chgData name="Dan Tyndall" userId="36a36dfb8b9635bb" providerId="LiveId" clId="{ED09F1BD-106A-4703-87A1-7041A394D875}" dt="2025-01-05T04:27:05.320" v="4719" actId="1036"/>
          <ac:spMkLst>
            <pc:docMk/>
            <pc:sldMk cId="852296657" sldId="256"/>
            <ac:spMk id="14" creationId="{A2D7C986-3F09-0594-8B38-E285E8579132}"/>
          </ac:spMkLst>
        </pc:spChg>
        <pc:spChg chg="add mod">
          <ac:chgData name="Dan Tyndall" userId="36a36dfb8b9635bb" providerId="LiveId" clId="{ED09F1BD-106A-4703-87A1-7041A394D875}" dt="2025-01-05T04:01:52.235" v="3876" actId="164"/>
          <ac:spMkLst>
            <pc:docMk/>
            <pc:sldMk cId="852296657" sldId="256"/>
            <ac:spMk id="15" creationId="{9A6DB351-E794-C56E-6B51-6B3C02DDD24B}"/>
          </ac:spMkLst>
        </pc:spChg>
        <pc:spChg chg="add mod ord">
          <ac:chgData name="Dan Tyndall" userId="36a36dfb8b9635bb" providerId="LiveId" clId="{ED09F1BD-106A-4703-87A1-7041A394D875}" dt="2025-01-05T04:01:52.235" v="3876" actId="164"/>
          <ac:spMkLst>
            <pc:docMk/>
            <pc:sldMk cId="852296657" sldId="256"/>
            <ac:spMk id="16" creationId="{B7D620A0-96A1-FCD4-622B-C7D3B293EEC9}"/>
          </ac:spMkLst>
        </pc:spChg>
        <pc:spChg chg="add mod">
          <ac:chgData name="Dan Tyndall" userId="36a36dfb8b9635bb" providerId="LiveId" clId="{ED09F1BD-106A-4703-87A1-7041A394D875}" dt="2025-01-05T04:01:56.028" v="3877" actId="113"/>
          <ac:spMkLst>
            <pc:docMk/>
            <pc:sldMk cId="852296657" sldId="256"/>
            <ac:spMk id="17" creationId="{DFE0E575-27E0-87DA-55D5-38B1219BDCA9}"/>
          </ac:spMkLst>
        </pc:spChg>
        <pc:spChg chg="add mod">
          <ac:chgData name="Dan Tyndall" userId="36a36dfb8b9635bb" providerId="LiveId" clId="{ED09F1BD-106A-4703-87A1-7041A394D875}" dt="2025-01-05T05:03:27.818" v="4999" actId="20577"/>
          <ac:spMkLst>
            <pc:docMk/>
            <pc:sldMk cId="852296657" sldId="256"/>
            <ac:spMk id="24" creationId="{D329976B-9A2F-08E1-7FF4-B4287605D0CD}"/>
          </ac:spMkLst>
        </pc:spChg>
        <pc:grpChg chg="add mod">
          <ac:chgData name="Dan Tyndall" userId="36a36dfb8b9635bb" providerId="LiveId" clId="{ED09F1BD-106A-4703-87A1-7041A394D875}" dt="2025-01-05T04:32:41.503" v="4825" actId="1035"/>
          <ac:grpSpMkLst>
            <pc:docMk/>
            <pc:sldMk cId="852296657" sldId="256"/>
            <ac:grpSpMk id="18" creationId="{00D50DC3-0840-C82C-D6FC-9BBD035C4AF9}"/>
          </ac:grpSpMkLst>
        </pc:grpChg>
        <pc:graphicFrameChg chg="mod modGraphic">
          <ac:chgData name="Dan Tyndall" userId="36a36dfb8b9635bb" providerId="LiveId" clId="{ED09F1BD-106A-4703-87A1-7041A394D875}" dt="2025-01-05T04:58:40.776" v="4993" actId="20577"/>
          <ac:graphicFrameMkLst>
            <pc:docMk/>
            <pc:sldMk cId="852296657" sldId="256"/>
            <ac:graphicFrameMk id="4" creationId="{A35698A0-0B3C-C0A7-5C0F-5792D61CA9D2}"/>
          </ac:graphicFrameMkLst>
        </pc:graphicFrameChg>
        <pc:graphicFrameChg chg="add mod modGraphic">
          <ac:chgData name="Dan Tyndall" userId="36a36dfb8b9635bb" providerId="LiveId" clId="{ED09F1BD-106A-4703-87A1-7041A394D875}" dt="2025-01-05T04:43:04.073" v="4932" actId="113"/>
          <ac:graphicFrameMkLst>
            <pc:docMk/>
            <pc:sldMk cId="852296657" sldId="256"/>
            <ac:graphicFrameMk id="8" creationId="{F8269C52-448A-A778-5CB9-B7439A9199A6}"/>
          </ac:graphicFrameMkLst>
        </pc:graphicFrameChg>
        <pc:graphicFrameChg chg="add mod">
          <ac:chgData name="Dan Tyndall" userId="36a36dfb8b9635bb" providerId="LiveId" clId="{ED09F1BD-106A-4703-87A1-7041A394D875}" dt="2025-01-05T03:19:44.961" v="1761"/>
          <ac:graphicFrameMkLst>
            <pc:docMk/>
            <pc:sldMk cId="852296657" sldId="256"/>
            <ac:graphicFrameMk id="12" creationId="{9DBD79C5-73F8-51B0-00DF-B672FD6FC212}"/>
          </ac:graphicFrameMkLst>
        </pc:graphicFrameChg>
        <pc:graphicFrameChg chg="add mod modGraphic">
          <ac:chgData name="Dan Tyndall" userId="36a36dfb8b9635bb" providerId="LiveId" clId="{ED09F1BD-106A-4703-87A1-7041A394D875}" dt="2025-01-05T04:30:14.516" v="4770" actId="1035"/>
          <ac:graphicFrameMkLst>
            <pc:docMk/>
            <pc:sldMk cId="852296657" sldId="256"/>
            <ac:graphicFrameMk id="13" creationId="{03EC5167-858D-4D48-7757-3641E7F9AF53}"/>
          </ac:graphicFrameMkLst>
        </pc:graphicFrameChg>
        <pc:graphicFrameChg chg="add mod modGraphic">
          <ac:chgData name="Dan Tyndall" userId="36a36dfb8b9635bb" providerId="LiveId" clId="{ED09F1BD-106A-4703-87A1-7041A394D875}" dt="2025-01-05T04:30:20.210" v="4781" actId="1035"/>
          <ac:graphicFrameMkLst>
            <pc:docMk/>
            <pc:sldMk cId="852296657" sldId="256"/>
            <ac:graphicFrameMk id="19" creationId="{3C12DEFE-6E1D-CFDE-55A5-1EC9436D0091}"/>
          </ac:graphicFrameMkLst>
        </pc:graphicFrameChg>
        <pc:picChg chg="add del">
          <ac:chgData name="Dan Tyndall" userId="36a36dfb8b9635bb" providerId="LiveId" clId="{ED09F1BD-106A-4703-87A1-7041A394D875}" dt="2025-01-05T04:31:02.101" v="4802" actId="22"/>
          <ac:picMkLst>
            <pc:docMk/>
            <pc:sldMk cId="852296657" sldId="256"/>
            <ac:picMk id="21" creationId="{A023EC71-2B0C-67ED-C010-BB332ECDAB75}"/>
          </ac:picMkLst>
        </pc:picChg>
        <pc:picChg chg="add mod">
          <ac:chgData name="Dan Tyndall" userId="36a36dfb8b9635bb" providerId="LiveId" clId="{ED09F1BD-106A-4703-87A1-7041A394D875}" dt="2025-01-05T04:39:08.191" v="4923" actId="1036"/>
          <ac:picMkLst>
            <pc:docMk/>
            <pc:sldMk cId="852296657" sldId="256"/>
            <ac:picMk id="23" creationId="{36154548-C8B8-F3B9-BFD4-B715328E085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89002-FAFD-4675-8BE8-A0C80DF0744B}" type="datetimeFigureOut">
              <a:rPr lang="en-US" smtClean="0"/>
              <a:t>04 Jan 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235514-82AE-4928-851B-FE1D5E1E0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3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35514-82AE-4928-851B-FE1D5E1E0F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48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04 Jan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2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04 Jan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42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04 Jan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0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04 Jan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55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>
                    <a:tint val="82000"/>
                  </a:schemeClr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82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82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04 Jan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19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04 Jan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4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04 Jan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03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04 Jan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21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04 Jan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7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04 Jan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61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04 Jan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27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27CB61-055E-4C8B-9681-CA3A44B02D62}" type="datetimeFigureOut">
              <a:rPr lang="en-US" smtClean="0"/>
              <a:t>04 Jan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6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5698A0-0B3C-C0A7-5C0F-5792D61CA9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243270"/>
              </p:ext>
            </p:extLst>
          </p:nvPr>
        </p:nvGraphicFramePr>
        <p:xfrm>
          <a:off x="151130" y="298506"/>
          <a:ext cx="5702046" cy="8423477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133350">
                  <a:extLst>
                    <a:ext uri="{9D8B030D-6E8A-4147-A177-3AD203B41FA5}">
                      <a16:colId xmlns:a16="http://schemas.microsoft.com/office/drawing/2014/main" val="331276036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74077048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630308433"/>
                    </a:ext>
                  </a:extLst>
                </a:gridCol>
                <a:gridCol w="2487168">
                  <a:extLst>
                    <a:ext uri="{9D8B030D-6E8A-4147-A177-3AD203B41FA5}">
                      <a16:colId xmlns:a16="http://schemas.microsoft.com/office/drawing/2014/main" val="2052168401"/>
                    </a:ext>
                  </a:extLst>
                </a:gridCol>
                <a:gridCol w="448056">
                  <a:extLst>
                    <a:ext uri="{9D8B030D-6E8A-4147-A177-3AD203B41FA5}">
                      <a16:colId xmlns:a16="http://schemas.microsoft.com/office/drawing/2014/main" val="3298472755"/>
                    </a:ext>
                  </a:extLst>
                </a:gridCol>
                <a:gridCol w="448056">
                  <a:extLst>
                    <a:ext uri="{9D8B030D-6E8A-4147-A177-3AD203B41FA5}">
                      <a16:colId xmlns:a16="http://schemas.microsoft.com/office/drawing/2014/main" val="2335832143"/>
                    </a:ext>
                  </a:extLst>
                </a:gridCol>
                <a:gridCol w="448056">
                  <a:extLst>
                    <a:ext uri="{9D8B030D-6E8A-4147-A177-3AD203B41FA5}">
                      <a16:colId xmlns:a16="http://schemas.microsoft.com/office/drawing/2014/main" val="4178597348"/>
                    </a:ext>
                  </a:extLst>
                </a:gridCol>
                <a:gridCol w="448056">
                  <a:extLst>
                    <a:ext uri="{9D8B030D-6E8A-4147-A177-3AD203B41FA5}">
                      <a16:colId xmlns:a16="http://schemas.microsoft.com/office/drawing/2014/main" val="1640511027"/>
                    </a:ext>
                  </a:extLst>
                </a:gridCol>
                <a:gridCol w="448056">
                  <a:extLst>
                    <a:ext uri="{9D8B030D-6E8A-4147-A177-3AD203B41FA5}">
                      <a16:colId xmlns:a16="http://schemas.microsoft.com/office/drawing/2014/main" val="1295697522"/>
                    </a:ext>
                  </a:extLst>
                </a:gridCol>
                <a:gridCol w="448056">
                  <a:extLst>
                    <a:ext uri="{9D8B030D-6E8A-4147-A177-3AD203B41FA5}">
                      <a16:colId xmlns:a16="http://schemas.microsoft.com/office/drawing/2014/main" val="31419201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8288" marR="18288" marT="9144" marB="9144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Other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Minor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Major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Disable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B1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Yellow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12686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Ref</a:t>
                      </a: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CA2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Q101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STUDENT, 1 HEAD REFEREE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WBA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0006490"/>
                  </a:ext>
                </a:extLst>
              </a:tr>
              <a:tr h="0">
                <a:tc rowSpan="4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Personal Safety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2CE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G101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HUMANS, stay off the FIELD until green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3809079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G102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Never step over the guardrail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5506832"/>
                  </a:ext>
                </a:extLst>
              </a:tr>
              <a:tr h="50453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G103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HUMANS, be careful what you interact with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9246750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G104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enable your ROBOT while you are on the FIELD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0609974"/>
                  </a:ext>
                </a:extLst>
              </a:tr>
              <a:tr h="0">
                <a:tc rowSpan="11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Conduct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 rowSpan="11"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 a good person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7920168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G202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bang on the glass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9591492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G203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ask opponents to throw a MATCH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058430"/>
                  </a:ext>
                </a:extLst>
              </a:tr>
              <a:tr h="29496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G204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be coerced into throwing a MATCH by opponents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797710"/>
                  </a:ext>
                </a:extLst>
              </a:tr>
              <a:tr h="30067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G205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throw your own MATCH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277433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G206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collude with opponents to violate rules to earn RPs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ICBRP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5327165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G207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abuse ARENA access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356584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G208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Show up to your MATCHES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DQ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3397795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G209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cannot intentionally detach or leave parts in the FIELD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724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434941"/>
                  </a:ext>
                </a:extLst>
              </a:tr>
              <a:tr h="63623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G210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forcing opponents to violate rules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724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9465621"/>
                  </a:ext>
                </a:extLst>
              </a:tr>
              <a:tr h="48988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G211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Egregious or exceptional violations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NP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28600" algn="ctr"/>
                          <a:tab pos="448056" algn="r"/>
                        </a:tabLs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	o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80000">
                          <a:srgbClr val="FFFF99"/>
                        </a:gs>
                        <a:gs pos="100000">
                          <a:srgbClr val="FFDB92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0" algn="l"/>
                          <a:tab pos="228600" algn="ctr"/>
                        </a:tabLs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	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20000">
                          <a:srgbClr val="FF7C80"/>
                        </a:gs>
                        <a:gs pos="0">
                          <a:srgbClr val="FFDB92"/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6438324"/>
                  </a:ext>
                </a:extLst>
              </a:tr>
              <a:tr h="0">
                <a:tc rowSpan="3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Pre-MATCH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EBF8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G301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 prompt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SSP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2min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B1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0106215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G302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You can't bring/use anything you want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WSUSC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DM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2790879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G303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must be in STARTING CONFIGURATION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WSUSC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NQ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B1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URPMWRI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095137"/>
                  </a:ext>
                </a:extLst>
              </a:tr>
              <a:tr h="27397">
                <a:tc rowSpan="3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In-MATCH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89D5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AUTO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HUMANS behind the STARTING LINE during AUTO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22132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G402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touch controls except E-STOP/A-STOP during AUTO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267560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G403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contact opponent during AUTO if BUMPERS are completely across BARGE ZONE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VW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4535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G404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HUMANS may not throw ALGAE onto FIELD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62357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G405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contact opponent CAGES during AUTO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267549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7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SCORING ELEMENTS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G406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use SCORING ELEMENTS to ease or amplify challenge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49181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G407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intentionally eject SCORING ELEMENTS out of the FIELD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769931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G408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and HUMANS can't damage SCORING ELEMENTS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FDL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B1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905486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G409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control more than 1 CORAL and 1 ALGAE at a time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804801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G410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de-score opponents’ scored CORAL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OACRP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PDSE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317869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deliberately put ALGAE on opponent's REEF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21925"/>
                  </a:ext>
                </a:extLst>
              </a:tr>
              <a:tr h="36667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G412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 only launch CORAL if BUMPERS are partially in REEF ZONE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60424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9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ROBOT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95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G413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must be safe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B1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642928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G414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Keep BUMPERS in BUMPER ZONE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626965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G415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ROBOT extensions more that 1.5 ft beyond FRAME PERIMETER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28600" algn="ctr"/>
                          <a:tab pos="446088" algn="r"/>
                        </a:tabLs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	o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80000">
                          <a:srgbClr val="97E76F"/>
                        </a:gs>
                        <a:gs pos="100000">
                          <a:srgbClr val="9BDDC5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3175" algn="l"/>
                          <a:tab pos="228600" algn="ctr"/>
                        </a:tabLs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	SA</a:t>
                      </a:r>
                    </a:p>
                  </a:txBody>
                  <a:tcPr marL="0" marR="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9BDDC5"/>
                        </a:gs>
                        <a:gs pos="19000">
                          <a:srgbClr val="9DC3E6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686452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G416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damage FIELD ELEMENTS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FDL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B1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23473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G417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grab, grasp, attach to, become entangled with, or suspend from FIELD ELEMENTS except for CAGES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FDL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B1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 or M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880978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G418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contact opponent CAGES during TELEOP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OABRP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746747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G419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engage in consequential or greater than MOMENTARY contact with ANCHORS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IBRP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169174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G420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contact NET or de-score ALGAE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, PDSE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1559182"/>
                  </a:ext>
                </a:extLst>
              </a:tr>
              <a:tr h="104267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ROBOT on opponents' side of the FIELD at a time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3sec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117515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7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Opponent Interaction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CA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G422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Stay out of opponent ROBOTS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Mutually exclusive, most punitive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459133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G423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damaging opponent ROBOTS, deliberately or within FRAME PERIMETER regardless of intent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, UD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, UD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16553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G424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deliberately attach to, tip, or entangle with opponent ROBOT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, C or UD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 or UD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61446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G425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There's a 3-count on PINS (15sec - G211 egregious violation)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3sec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28600" algn="ctr"/>
                          <a:tab pos="448056" algn="r"/>
                        </a:tabLs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</a:t>
                      </a:r>
                      <a:r>
                        <a:rPr lang="en-US" sz="650" b="1" kern="100" spc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15sec	o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80000">
                          <a:srgbClr val="FFFF99"/>
                        </a:gs>
                        <a:gs pos="100000">
                          <a:srgbClr val="FFDB92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0" algn="l"/>
                          <a:tab pos="228600" algn="ctr"/>
                        </a:tabLs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	15sec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20000">
                          <a:srgbClr val="FF7C80"/>
                        </a:gs>
                        <a:gs pos="0">
                          <a:srgbClr val="FFDB92"/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2939038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G426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collude with partners to shut down major parts of GAME PLAY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, 3sec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852742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G427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contact opponent ROBOT partially in their own BARGE or REEF ZONES directly or through SCORING ELEMENT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625974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G428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contact opponent ROBOT in contact with their own CAGE during last 20 seconds of MATCH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OABRP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015043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6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HUMAN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2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G429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HUMANS can't leave starting areas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641301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G430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COACHES and other teams: hands off the controls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79335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G431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 players can’t extend into the CHUTE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044757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G432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 players may not use SCORING ELEMENTS to ease or amplify challenge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598156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G433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CORAL may only enter FIELD from CORAL STATION; ALGAE may only enter FIELD from PROCESSOR AREA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53356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G434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COACHES may not contact SCORING ELEMENTS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322361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Post-MATCH</a:t>
                      </a: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EBF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G501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Leave promptly after MATCH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190046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35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Inspection</a:t>
                      </a: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I102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inspected before playing a MATCH (PR - I101)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PM</a:t>
                      </a: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DQ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</a:t>
                      </a: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PR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63144"/>
                  </a:ext>
                </a:extLst>
              </a:tr>
              <a:tr h="0"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50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Tourna-</a:t>
                      </a:r>
                      <a:r>
                        <a:rPr lang="en-US" sz="500" kern="100" spc="0" baseline="0" dirty="0" err="1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ment</a:t>
                      </a:r>
                      <a:endParaRPr lang="en-US" sz="50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T201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Replayed MATCHES will start using same conditions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WSUSC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5798320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T301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will not drive, extend, or interact with FIELD ELEMENTS during ARENA measurement period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or </a:t>
                      </a:r>
                      <a:r>
                        <a:rPr lang="en-US" sz="650" b="1" kern="100" spc="0" baseline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Egr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797861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8269C52-448A-A778-5CB9-B7439A919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463496"/>
              </p:ext>
            </p:extLst>
          </p:nvPr>
        </p:nvGraphicFramePr>
        <p:xfrm>
          <a:off x="5952490" y="146106"/>
          <a:ext cx="1668780" cy="518617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48056">
                  <a:extLst>
                    <a:ext uri="{9D8B030D-6E8A-4147-A177-3AD203B41FA5}">
                      <a16:colId xmlns:a16="http://schemas.microsoft.com/office/drawing/2014/main" val="3205606415"/>
                    </a:ext>
                  </a:extLst>
                </a:gridCol>
                <a:gridCol w="1220724">
                  <a:extLst>
                    <a:ext uri="{9D8B030D-6E8A-4147-A177-3AD203B41FA5}">
                      <a16:colId xmlns:a16="http://schemas.microsoft.com/office/drawing/2014/main" val="31011599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Explanation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02661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15sec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egregious pinning (more than </a:t>
                      </a:r>
                      <a:r>
                        <a:rPr lang="en-US" sz="6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 sec</a:t>
                      </a:r>
                      <a:r>
                        <a:rPr lang="en-US" sz="65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onds)</a:t>
                      </a:r>
                      <a:endParaRPr lang="en-US" sz="6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32765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2min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not MATCH ready within </a:t>
                      </a:r>
                      <a:r>
                        <a:rPr lang="en-US" sz="6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min</a:t>
                      </a:r>
                      <a:r>
                        <a:rPr lang="en-US" sz="65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warning or not making good faith effort</a:t>
                      </a:r>
                      <a:endParaRPr lang="en-US" sz="6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70171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3sec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5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every additional </a:t>
                      </a:r>
                      <a:r>
                        <a:rPr lang="en-US" sz="6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sec</a:t>
                      </a:r>
                      <a:r>
                        <a:rPr lang="en-US" sz="65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onds in which the situation is not corrected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403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5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65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fter </a:t>
                      </a:r>
                      <a:r>
                        <a:rPr lang="en-US" sz="6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65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ATCH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6666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5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greater than </a:t>
                      </a:r>
                      <a:r>
                        <a:rPr lang="en-US" sz="6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65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ONTINUOUS (10 seconds)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982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DM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5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65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uring </a:t>
                      </a:r>
                      <a:r>
                        <a:rPr lang="en-US" sz="6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65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ATCH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2912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DQ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65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</a:t>
                      </a:r>
                      <a:r>
                        <a:rPr lang="en-US" sz="6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n-US" sz="65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ualified</a:t>
                      </a:r>
                      <a:endParaRPr lang="en-US" sz="65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27353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5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Egr</a:t>
                      </a:r>
                      <a:endParaRPr lang="en-US" sz="65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egr</a:t>
                      </a:r>
                      <a:r>
                        <a:rPr lang="en-US" sz="65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egious</a:t>
                      </a:r>
                      <a:endParaRPr lang="en-US" sz="6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84727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5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</a:t>
                      </a:r>
                      <a:endParaRPr lang="en-US" sz="65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5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</a:t>
                      </a:r>
                      <a:r>
                        <a:rPr lang="en-US" sz="65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essive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0205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FDL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5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65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urther </a:t>
                      </a:r>
                      <a:r>
                        <a:rPr lang="en-US" sz="6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65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amage </a:t>
                      </a:r>
                      <a:r>
                        <a:rPr lang="en-US" sz="6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-US" sz="65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ikely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8082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IBRP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5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ALLIANCE </a:t>
                      </a:r>
                      <a:r>
                        <a:rPr lang="en-US" sz="6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65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neligible for </a:t>
                      </a:r>
                      <a:r>
                        <a:rPr lang="en-US" sz="6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65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ARGE </a:t>
                      </a:r>
                      <a:r>
                        <a:rPr lang="en-US" sz="6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65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ANKING </a:t>
                      </a:r>
                      <a:r>
                        <a:rPr lang="en-US" sz="6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5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OINT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96290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ICBRP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5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ALLIANCE </a:t>
                      </a:r>
                      <a:r>
                        <a:rPr lang="en-US" sz="6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65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neligible for </a:t>
                      </a:r>
                      <a:r>
                        <a:rPr lang="en-US" sz="6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65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ORAL and</a:t>
                      </a:r>
                      <a:r>
                        <a:rPr lang="en-US" sz="6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BARGE</a:t>
                      </a:r>
                      <a:r>
                        <a:rPr lang="en-US" sz="65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6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65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ANKING </a:t>
                      </a:r>
                      <a:r>
                        <a:rPr lang="en-US" sz="6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5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OINTS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7909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5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greater than </a:t>
                      </a:r>
                      <a:r>
                        <a:rPr lang="en-US" sz="6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65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OMENTARY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3483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NP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65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</a:t>
                      </a:r>
                      <a:r>
                        <a:rPr lang="en-US" sz="6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5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enalty assessed to victim ALLIANCE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0643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OABRP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pponent </a:t>
                      </a:r>
                      <a:r>
                        <a:rPr lang="en-US" sz="6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warded </a:t>
                      </a:r>
                      <a:r>
                        <a:rPr lang="en-US" sz="6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ARGE </a:t>
                      </a:r>
                      <a:r>
                        <a:rPr lang="en-US" sz="6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ANKING </a:t>
                      </a:r>
                      <a:r>
                        <a:rPr lang="en-US" sz="6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OINT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394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OACRP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pponent </a:t>
                      </a:r>
                      <a:r>
                        <a:rPr lang="en-US" sz="6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warded </a:t>
                      </a:r>
                      <a:r>
                        <a:rPr lang="en-US" sz="6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ORAL </a:t>
                      </a:r>
                      <a:r>
                        <a:rPr lang="en-US" sz="6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ANKING </a:t>
                      </a:r>
                      <a:r>
                        <a:rPr lang="en-US" sz="6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OINT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20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PDSE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 </a:t>
                      </a:r>
                      <a:r>
                        <a:rPr lang="en-US" sz="6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e-scored </a:t>
                      </a:r>
                      <a:r>
                        <a:rPr lang="en-US" sz="6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CORING </a:t>
                      </a:r>
                      <a:r>
                        <a:rPr lang="en-US" sz="6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LEMENT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064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PESE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 </a:t>
                      </a:r>
                      <a:r>
                        <a:rPr lang="en-US" sz="6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xtra </a:t>
                      </a:r>
                      <a:r>
                        <a:rPr lang="en-US" sz="6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CORING </a:t>
                      </a:r>
                      <a:r>
                        <a:rPr lang="en-US" sz="6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LEMENT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132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PM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rior to </a:t>
                      </a:r>
                      <a:r>
                        <a:rPr lang="en-US" sz="6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ATCH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261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otential </a:t>
                      </a:r>
                      <a:r>
                        <a:rPr lang="en-US" sz="6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EPLAY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6039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65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EPEATED</a:t>
                      </a:r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during MATCH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44918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for strategic benefit, including impeding/enabling </a:t>
                      </a:r>
                      <a:r>
                        <a:rPr lang="en-US" sz="6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coring </a:t>
                      </a:r>
                      <a:r>
                        <a:rPr lang="en-US" sz="6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ction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3107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ubsequent violations during </a:t>
                      </a:r>
                      <a:r>
                        <a:rPr lang="en-US" sz="6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vent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691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SSP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ubsequent violations during </a:t>
                      </a:r>
                      <a:r>
                        <a:rPr lang="en-US" sz="6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ame tournament </a:t>
                      </a:r>
                      <a:r>
                        <a:rPr lang="en-US" sz="6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hase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070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UD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Opponent </a:t>
                      </a:r>
                      <a:r>
                        <a:rPr lang="en-US" sz="6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nable to </a:t>
                      </a:r>
                      <a:r>
                        <a:rPr lang="en-US" sz="6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rive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408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URPMWRI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ninspected </a:t>
                      </a:r>
                      <a:r>
                        <a:rPr lang="en-US" sz="6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OBOT </a:t>
                      </a:r>
                      <a:r>
                        <a:rPr lang="en-US" sz="6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laying or </a:t>
                      </a:r>
                      <a:r>
                        <a:rPr lang="en-US" sz="6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odified </a:t>
                      </a:r>
                      <a:r>
                        <a:rPr lang="en-US" sz="6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ithout </a:t>
                      </a:r>
                      <a:r>
                        <a:rPr lang="en-US" sz="6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e-</a:t>
                      </a:r>
                      <a:r>
                        <a:rPr lang="en-US" sz="6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nspection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5173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WBA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ill </a:t>
                      </a:r>
                      <a:r>
                        <a:rPr lang="en-US" sz="6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 </a:t>
                      </a:r>
                      <a:r>
                        <a:rPr lang="en-US" sz="6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ddressed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3609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WSUSC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MATCH </a:t>
                      </a:r>
                      <a:r>
                        <a:rPr lang="en-US" sz="6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on’t </a:t>
                      </a:r>
                      <a:r>
                        <a:rPr lang="en-US" sz="6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tart </a:t>
                      </a:r>
                      <a:r>
                        <a:rPr lang="en-US" sz="6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ntil </a:t>
                      </a:r>
                      <a:r>
                        <a:rPr lang="en-US" sz="6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ituation </a:t>
                      </a:r>
                      <a:r>
                        <a:rPr lang="en-US" sz="6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orrected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427105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3EC5167-858D-4D48-7757-3641E7F9A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845770"/>
              </p:ext>
            </p:extLst>
          </p:nvPr>
        </p:nvGraphicFramePr>
        <p:xfrm>
          <a:off x="5952489" y="5385884"/>
          <a:ext cx="1668781" cy="231800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5074">
                  <a:extLst>
                    <a:ext uri="{9D8B030D-6E8A-4147-A177-3AD203B41FA5}">
                      <a16:colId xmlns:a16="http://schemas.microsoft.com/office/drawing/2014/main" val="1285392478"/>
                    </a:ext>
                  </a:extLst>
                </a:gridCol>
                <a:gridCol w="699186">
                  <a:extLst>
                    <a:ext uri="{9D8B030D-6E8A-4147-A177-3AD203B41FA5}">
                      <a16:colId xmlns:a16="http://schemas.microsoft.com/office/drawing/2014/main" val="2296439321"/>
                    </a:ext>
                  </a:extLst>
                </a:gridCol>
                <a:gridCol w="253316">
                  <a:extLst>
                    <a:ext uri="{9D8B030D-6E8A-4147-A177-3AD203B41FA5}">
                      <a16:colId xmlns:a16="http://schemas.microsoft.com/office/drawing/2014/main" val="492019656"/>
                    </a:ext>
                  </a:extLst>
                </a:gridCol>
                <a:gridCol w="351205">
                  <a:extLst>
                    <a:ext uri="{9D8B030D-6E8A-4147-A177-3AD203B41FA5}">
                      <a16:colId xmlns:a16="http://schemas.microsoft.com/office/drawing/2014/main" val="167346965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MATCH POINTS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TELEOP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478834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LEAVE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932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CORAL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scored in trough (L1)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026849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scored on L2 BRANCH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0761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scored on L3 BRANCH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312371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scored on L4 BRANCH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5700734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l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ALGAE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scored in PROCESSOR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47163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scored in NET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2736220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l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BARGE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PARK in the BARGE ZONE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82987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off-the-ground via shallow CAGE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02510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off-the-ground via deep CAGE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9169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MINOR FOUL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6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44153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MAJOR FOUL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6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3406858"/>
                  </a:ext>
                </a:extLst>
              </a:tr>
            </a:tbl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00D50DC3-0840-C82C-D6FC-9BBD035C4AF9}"/>
              </a:ext>
            </a:extLst>
          </p:cNvPr>
          <p:cNvGrpSpPr/>
          <p:nvPr/>
        </p:nvGrpSpPr>
        <p:grpSpPr>
          <a:xfrm>
            <a:off x="1541238" y="8828275"/>
            <a:ext cx="4311938" cy="992579"/>
            <a:chOff x="664875" y="8543925"/>
            <a:chExt cx="4311938" cy="99257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7D620A0-96A1-FCD4-622B-C7D3B293EEC9}"/>
                </a:ext>
              </a:extLst>
            </p:cNvPr>
            <p:cNvSpPr/>
            <p:nvPr/>
          </p:nvSpPr>
          <p:spPr>
            <a:xfrm>
              <a:off x="957263" y="8543925"/>
              <a:ext cx="4019550" cy="99257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D7C986-3F09-0594-8B38-E285E8579132}"/>
                </a:ext>
              </a:extLst>
            </p:cNvPr>
            <p:cNvSpPr txBox="1"/>
            <p:nvPr/>
          </p:nvSpPr>
          <p:spPr>
            <a:xfrm>
              <a:off x="957263" y="8543925"/>
              <a:ext cx="2009775" cy="892552"/>
            </a:xfrm>
            <a:prstGeom prst="rect">
              <a:avLst/>
            </a:prstGeom>
            <a:noFill/>
          </p:spPr>
          <p:txBody>
            <a:bodyPr wrap="square" lIns="45720" tIns="45720" rIns="45720" bIns="45720" rtlCol="0">
              <a:spAutoFit/>
            </a:bodyPr>
            <a:lstStyle/>
            <a:p>
              <a:r>
                <a:rPr lang="en-US" sz="650" b="1" dirty="0">
                  <a:latin typeface="Arial" panose="020B0604020202020204" pitchFamily="34" charset="0"/>
                  <a:cs typeface="Arial" panose="020B0604020202020204" pitchFamily="34" charset="0"/>
                </a:rPr>
                <a:t>LEAVE Criteria:</a:t>
              </a:r>
            </a:p>
            <a:p>
              <a:r>
                <a:rPr lang="en-US" sz="650" dirty="0">
                  <a:latin typeface="Arial" panose="020B0604020202020204" pitchFamily="34" charset="0"/>
                  <a:cs typeface="Arial" panose="020B0604020202020204" pitchFamily="34" charset="0"/>
                </a:rPr>
                <a:t>ROBOT must move BUMPERS completely off ROBOT STARTING LINE at end of AUTO</a:t>
              </a:r>
            </a:p>
            <a:p>
              <a:endParaRPr lang="en-US" sz="6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650" b="1" dirty="0">
                  <a:latin typeface="Arial" panose="020B0604020202020204" pitchFamily="34" charset="0"/>
                  <a:cs typeface="Arial" panose="020B0604020202020204" pitchFamily="34" charset="0"/>
                </a:rPr>
                <a:t>PARK Criteria:</a:t>
              </a:r>
            </a:p>
            <a:p>
              <a:r>
                <a:rPr lang="en-US" sz="650" dirty="0">
                  <a:latin typeface="Arial" panose="020B0604020202020204" pitchFamily="34" charset="0"/>
                  <a:cs typeface="Arial" panose="020B0604020202020204" pitchFamily="34" charset="0"/>
                </a:rPr>
                <a:t>ROBOT BUMPERS must be partially or completely contained in their BARGE ZONE at end of MATCH and does not meet CAGE criteria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6DB351-E794-C56E-6B51-6B3C02DDD24B}"/>
                </a:ext>
              </a:extLst>
            </p:cNvPr>
            <p:cNvSpPr txBox="1"/>
            <p:nvPr/>
          </p:nvSpPr>
          <p:spPr>
            <a:xfrm>
              <a:off x="2967038" y="8543925"/>
              <a:ext cx="2009775" cy="992579"/>
            </a:xfrm>
            <a:prstGeom prst="rect">
              <a:avLst/>
            </a:prstGeom>
            <a:noFill/>
          </p:spPr>
          <p:txBody>
            <a:bodyPr wrap="square" lIns="45720" rIns="45720" rtlCol="0">
              <a:spAutoFit/>
            </a:bodyPr>
            <a:lstStyle/>
            <a:p>
              <a:r>
                <a:rPr lang="en-US" sz="650" b="1" dirty="0">
                  <a:latin typeface="Arial" panose="020B0604020202020204" pitchFamily="34" charset="0"/>
                  <a:cs typeface="Arial" panose="020B0604020202020204" pitchFamily="34" charset="0"/>
                </a:rPr>
                <a:t>CAGE Criteria:</a:t>
              </a:r>
            </a:p>
            <a:p>
              <a:r>
                <a:rPr lang="en-US" sz="650" dirty="0">
                  <a:latin typeface="Arial" panose="020B0604020202020204" pitchFamily="34" charset="0"/>
                  <a:cs typeface="Arial" panose="020B0604020202020204" pitchFamily="34" charset="0"/>
                </a:rPr>
                <a:t>ROBOT must be contacting CAGE, with exception of the ANCHOR, not contact the carpet, and may contact the following:</a:t>
              </a:r>
            </a:p>
            <a:p>
              <a:pPr marL="114300" indent="-114300">
                <a:buFont typeface="Arial" panose="020B0604020202020204" pitchFamily="34" charset="0"/>
                <a:buChar char="•"/>
              </a:pPr>
              <a:r>
                <a:rPr lang="en-US" sz="650" dirty="0">
                  <a:latin typeface="Arial" panose="020B0604020202020204" pitchFamily="34" charset="0"/>
                  <a:cs typeface="Arial" panose="020B0604020202020204" pitchFamily="34" charset="0"/>
                </a:rPr>
                <a:t>SCORING ELEMENTS</a:t>
              </a:r>
            </a:p>
            <a:p>
              <a:pPr marL="114300" indent="-114300">
                <a:buFont typeface="Arial" panose="020B0604020202020204" pitchFamily="34" charset="0"/>
                <a:buChar char="•"/>
              </a:pPr>
              <a:r>
                <a:rPr lang="en-US" sz="650" dirty="0">
                  <a:latin typeface="Arial" panose="020B0604020202020204" pitchFamily="34" charset="0"/>
                  <a:cs typeface="Arial" panose="020B0604020202020204" pitchFamily="34" charset="0"/>
                </a:rPr>
                <a:t>Another ROBOT qualified for CAGE POINTS</a:t>
              </a:r>
            </a:p>
            <a:p>
              <a:pPr marL="114300" indent="-114300">
                <a:buFont typeface="Arial" panose="020B0604020202020204" pitchFamily="34" charset="0"/>
                <a:buChar char="•"/>
              </a:pPr>
              <a:r>
                <a:rPr lang="en-US" sz="650" dirty="0">
                  <a:latin typeface="Arial" panose="020B0604020202020204" pitchFamily="34" charset="0"/>
                  <a:cs typeface="Arial" panose="020B0604020202020204" pitchFamily="34" charset="0"/>
                </a:rPr>
                <a:t>Partner ROBOT contacted by opponent in violation of G428</a:t>
              </a:r>
            </a:p>
            <a:p>
              <a:pPr marL="114300" indent="-114300">
                <a:buFont typeface="Arial" panose="020B0604020202020204" pitchFamily="34" charset="0"/>
                <a:buChar char="•"/>
              </a:pPr>
              <a:r>
                <a:rPr lang="en-US" sz="650" dirty="0">
                  <a:latin typeface="Arial" panose="020B0604020202020204" pitchFamily="34" charset="0"/>
                  <a:cs typeface="Arial" panose="020B0604020202020204" pitchFamily="34" charset="0"/>
                </a:rPr>
                <a:t>Opponent ROBOT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FE0E575-27E0-87DA-55D5-38B1219BDCA9}"/>
                </a:ext>
              </a:extLst>
            </p:cNvPr>
            <p:cNvSpPr txBox="1"/>
            <p:nvPr/>
          </p:nvSpPr>
          <p:spPr>
            <a:xfrm>
              <a:off x="664875" y="8543925"/>
              <a:ext cx="292388" cy="99257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vert="vert270" wrap="square" lIns="45720" tIns="45720" rIns="45720" bIns="45720" rtlCol="0" anchor="ctr">
              <a:spAutoFit/>
            </a:bodyPr>
            <a:lstStyle/>
            <a:p>
              <a:pPr algn="ctr"/>
              <a:r>
                <a:rPr lang="en-US" sz="650" b="1" dirty="0">
                  <a:latin typeface="Arial" panose="020B0604020202020204" pitchFamily="34" charset="0"/>
                  <a:cs typeface="Arial" panose="020B0604020202020204" pitchFamily="34" charset="0"/>
                </a:rPr>
                <a:t>ROBOT SCORING ASSESSMENT</a:t>
              </a:r>
            </a:p>
          </p:txBody>
        </p:sp>
      </p:grp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C12DEFE-6E1D-CFDE-55A5-1EC9436D0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119302"/>
              </p:ext>
            </p:extLst>
          </p:nvPr>
        </p:nvGraphicFramePr>
        <p:xfrm>
          <a:off x="5952489" y="7756903"/>
          <a:ext cx="1668779" cy="215798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32222">
                  <a:extLst>
                    <a:ext uri="{9D8B030D-6E8A-4147-A177-3AD203B41FA5}">
                      <a16:colId xmlns:a16="http://schemas.microsoft.com/office/drawing/2014/main" val="1938489803"/>
                    </a:ext>
                  </a:extLst>
                </a:gridCol>
                <a:gridCol w="1006251">
                  <a:extLst>
                    <a:ext uri="{9D8B030D-6E8A-4147-A177-3AD203B41FA5}">
                      <a16:colId xmlns:a16="http://schemas.microsoft.com/office/drawing/2014/main" val="3651798124"/>
                    </a:ext>
                  </a:extLst>
                </a:gridCol>
                <a:gridCol w="330306">
                  <a:extLst>
                    <a:ext uri="{9D8B030D-6E8A-4147-A177-3AD203B41FA5}">
                      <a16:colId xmlns:a16="http://schemas.microsoft.com/office/drawing/2014/main" val="3020477121"/>
                    </a:ext>
                  </a:extLst>
                </a:gridCol>
              </a:tblGrid>
              <a:tr h="285526"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AWARD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CRITERIA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COOP./</a:t>
                      </a:r>
                      <a:b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RANK. PTS.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1373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COOP. BONUS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 least 2 ALGAE scored in each PROCESSOR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CP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5258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 RP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 enabled ROBOTS LEAVE and at least 1 CORAL scored in AUTO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RP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936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CORAL RP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 least 5 CORAL scored on 4 levels; with COOP. bonus, at least 5 CORAL on 3 levels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RP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94470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BARGE RP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 least 14 BARGE points are scored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RP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9623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WIN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completing a MATCH with more MATCH points than your opponent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RP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041688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TIE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completing a MATCH with the same number of MATCH points as your opponent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RP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6065747"/>
                  </a:ext>
                </a:extLst>
              </a:tr>
            </a:tbl>
          </a:graphicData>
        </a:graphic>
      </p:graphicFrame>
      <p:pic>
        <p:nvPicPr>
          <p:cNvPr id="23" name="Picture 22">
            <a:extLst>
              <a:ext uri="{FF2B5EF4-FFF2-40B4-BE49-F238E27FC236}">
                <a16:creationId xmlns:a16="http://schemas.microsoft.com/office/drawing/2014/main" id="{36154548-C8B8-F3B9-BFD4-B715328E0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29" y="8896855"/>
            <a:ext cx="1220779" cy="47574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329976B-9A2F-08E1-7FF4-B4287605D0CD}"/>
              </a:ext>
            </a:extLst>
          </p:cNvPr>
          <p:cNvSpPr txBox="1"/>
          <p:nvPr/>
        </p:nvSpPr>
        <p:spPr>
          <a:xfrm>
            <a:off x="151130" y="9433560"/>
            <a:ext cx="1280378" cy="203133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updated: 0503Z 05 JAN 2025</a:t>
            </a:r>
          </a:p>
          <a:p>
            <a:pPr algn="ctr"/>
            <a:r>
              <a:rPr lang="en-US" sz="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Update 00</a:t>
            </a:r>
          </a:p>
        </p:txBody>
      </p:sp>
    </p:spTree>
    <p:extLst>
      <p:ext uri="{BB962C8B-B14F-4D97-AF65-F5344CB8AC3E}">
        <p14:creationId xmlns:p14="http://schemas.microsoft.com/office/powerpoint/2010/main" val="852296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277</TotalTime>
  <Words>1186</Words>
  <Application>Microsoft Office PowerPoint</Application>
  <PresentationFormat>Custom</PresentationFormat>
  <Paragraphs>376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 Tyndall</dc:creator>
  <cp:lastModifiedBy>Dan Tyndall</cp:lastModifiedBy>
  <cp:revision>1</cp:revision>
  <dcterms:created xsi:type="dcterms:W3CDTF">2025-01-05T00:25:39Z</dcterms:created>
  <dcterms:modified xsi:type="dcterms:W3CDTF">2025-01-05T05:03:30Z</dcterms:modified>
</cp:coreProperties>
</file>