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154.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54.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47.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51.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43.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 id="407" r:id="rId157"/>
    <p:sldId id="408" r:id="rId158"/>
    <p:sldId id="409" r:id="rId159"/>
    <p:sldId id="410" r:id="rId160"/>
    <p:sldId id="411" r:id="rId161"/>
  </p:sldIdLst>
  <p:sldSz cy="6858000" cx="9144000"/>
  <p:notesSz cx="6815125" cy="9942500"/>
  <p:embeddedFontLst>
    <p:embeddedFont>
      <p:font typeface="Corbel"/>
      <p:regular r:id="rId162"/>
      <p:bold r:id="rId163"/>
      <p:italic r:id="rId164"/>
      <p:boldItalic r:id="rId165"/>
    </p:embeddedFont>
    <p:embeddedFont>
      <p:font typeface="Century Schoolbook"/>
      <p:regular r:id="rId166"/>
      <p:bold r:id="rId167"/>
      <p:italic r:id="rId168"/>
      <p:boldItalic r:id="rId169"/>
    </p:embeddedFont>
    <p:embeddedFont>
      <p:font typeface="Gill Sans"/>
      <p:regular r:id="rId170"/>
      <p:bold r:id="rId17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172" roundtripDataSignature="AMtx7mi+is5GmH3PU3Vm8JPRY0HnB0g6d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26" Type="http://schemas.openxmlformats.org/officeDocument/2006/relationships/slide" Target="slides/slide21.xml"/><Relationship Id="rId121" Type="http://schemas.openxmlformats.org/officeDocument/2006/relationships/slide" Target="slides/slide116.xml"/><Relationship Id="rId25" Type="http://schemas.openxmlformats.org/officeDocument/2006/relationships/slide" Target="slides/slide20.xml"/><Relationship Id="rId120" Type="http://schemas.openxmlformats.org/officeDocument/2006/relationships/slide" Target="slides/slide115.xml"/><Relationship Id="rId28" Type="http://schemas.openxmlformats.org/officeDocument/2006/relationships/slide" Target="slides/slide23.xml"/><Relationship Id="rId27" Type="http://schemas.openxmlformats.org/officeDocument/2006/relationships/slide" Target="slides/slide22.xml"/><Relationship Id="rId125" Type="http://schemas.openxmlformats.org/officeDocument/2006/relationships/slide" Target="slides/slide120.xml"/><Relationship Id="rId29" Type="http://schemas.openxmlformats.org/officeDocument/2006/relationships/slide" Target="slides/slide24.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150" Type="http://schemas.openxmlformats.org/officeDocument/2006/relationships/slide" Target="slides/slide145.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4.xml"/><Relationship Id="rId4" Type="http://schemas.openxmlformats.org/officeDocument/2006/relationships/slideMaster" Target="slideMasters/slideMaster1.xml"/><Relationship Id="rId148" Type="http://schemas.openxmlformats.org/officeDocument/2006/relationships/slide" Target="slides/slide143.xml"/><Relationship Id="rId9" Type="http://schemas.openxmlformats.org/officeDocument/2006/relationships/slide" Target="slides/slide4.xml"/><Relationship Id="rId143" Type="http://schemas.openxmlformats.org/officeDocument/2006/relationships/slide" Target="slides/slide138.xml"/><Relationship Id="rId142" Type="http://schemas.openxmlformats.org/officeDocument/2006/relationships/slide" Target="slides/slide137.xml"/><Relationship Id="rId141" Type="http://schemas.openxmlformats.org/officeDocument/2006/relationships/slide" Target="slides/slide136.xml"/><Relationship Id="rId140" Type="http://schemas.openxmlformats.org/officeDocument/2006/relationships/slide" Target="slides/slide135.xml"/><Relationship Id="rId5" Type="http://schemas.openxmlformats.org/officeDocument/2006/relationships/notesMaster" Target="notesMasters/notesMaster1.xml"/><Relationship Id="rId147" Type="http://schemas.openxmlformats.org/officeDocument/2006/relationships/slide" Target="slides/slide142.xml"/><Relationship Id="rId6" Type="http://schemas.openxmlformats.org/officeDocument/2006/relationships/slide" Target="slides/slide1.xml"/><Relationship Id="rId146" Type="http://schemas.openxmlformats.org/officeDocument/2006/relationships/slide" Target="slides/slide141.xml"/><Relationship Id="rId7" Type="http://schemas.openxmlformats.org/officeDocument/2006/relationships/slide" Target="slides/slide2.xml"/><Relationship Id="rId145" Type="http://schemas.openxmlformats.org/officeDocument/2006/relationships/slide" Target="slides/slide140.xml"/><Relationship Id="rId8" Type="http://schemas.openxmlformats.org/officeDocument/2006/relationships/slide" Target="slides/slide3.xml"/><Relationship Id="rId144" Type="http://schemas.openxmlformats.org/officeDocument/2006/relationships/slide" Target="slides/slide139.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172" Type="http://customschemas.google.com/relationships/presentationmetadata" Target="metadata"/><Relationship Id="rId65" Type="http://schemas.openxmlformats.org/officeDocument/2006/relationships/slide" Target="slides/slide60.xml"/><Relationship Id="rId171" Type="http://schemas.openxmlformats.org/officeDocument/2006/relationships/font" Target="fonts/GillSans-bold.fntdata"/><Relationship Id="rId68" Type="http://schemas.openxmlformats.org/officeDocument/2006/relationships/slide" Target="slides/slide63.xml"/><Relationship Id="rId170" Type="http://schemas.openxmlformats.org/officeDocument/2006/relationships/font" Target="fonts/GillSans-regular.fntdata"/><Relationship Id="rId67" Type="http://schemas.openxmlformats.org/officeDocument/2006/relationships/slide" Target="slides/slide62.xml"/><Relationship Id="rId60" Type="http://schemas.openxmlformats.org/officeDocument/2006/relationships/slide" Target="slides/slide55.xml"/><Relationship Id="rId165" Type="http://schemas.openxmlformats.org/officeDocument/2006/relationships/font" Target="fonts/Corbel-boldItalic.fntdata"/><Relationship Id="rId69" Type="http://schemas.openxmlformats.org/officeDocument/2006/relationships/slide" Target="slides/slide64.xml"/><Relationship Id="rId164" Type="http://schemas.openxmlformats.org/officeDocument/2006/relationships/font" Target="fonts/Corbel-italic.fntdata"/><Relationship Id="rId163" Type="http://schemas.openxmlformats.org/officeDocument/2006/relationships/font" Target="fonts/Corbel-bold.fntdata"/><Relationship Id="rId162" Type="http://schemas.openxmlformats.org/officeDocument/2006/relationships/font" Target="fonts/Corbel-regular.fntdata"/><Relationship Id="rId169" Type="http://schemas.openxmlformats.org/officeDocument/2006/relationships/font" Target="fonts/CenturySchoolbook-boldItalic.fntdata"/><Relationship Id="rId168" Type="http://schemas.openxmlformats.org/officeDocument/2006/relationships/font" Target="fonts/CenturySchoolbook-italic.fntdata"/><Relationship Id="rId167" Type="http://schemas.openxmlformats.org/officeDocument/2006/relationships/font" Target="fonts/CenturySchoolbook-bold.fntdata"/><Relationship Id="rId166" Type="http://schemas.openxmlformats.org/officeDocument/2006/relationships/font" Target="fonts/CenturySchoolbook-regular.fntdata"/><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161" Type="http://schemas.openxmlformats.org/officeDocument/2006/relationships/slide" Target="slides/slide156.xml"/><Relationship Id="rId54" Type="http://schemas.openxmlformats.org/officeDocument/2006/relationships/slide" Target="slides/slide49.xml"/><Relationship Id="rId160" Type="http://schemas.openxmlformats.org/officeDocument/2006/relationships/slide" Target="slides/slide155.xml"/><Relationship Id="rId57" Type="http://schemas.openxmlformats.org/officeDocument/2006/relationships/slide" Target="slides/slide52.xml"/><Relationship Id="rId56" Type="http://schemas.openxmlformats.org/officeDocument/2006/relationships/slide" Target="slides/slide51.xml"/><Relationship Id="rId159" Type="http://schemas.openxmlformats.org/officeDocument/2006/relationships/slide" Target="slides/slide154.xml"/><Relationship Id="rId59" Type="http://schemas.openxmlformats.org/officeDocument/2006/relationships/slide" Target="slides/slide54.xml"/><Relationship Id="rId154" Type="http://schemas.openxmlformats.org/officeDocument/2006/relationships/slide" Target="slides/slide149.xml"/><Relationship Id="rId58" Type="http://schemas.openxmlformats.org/officeDocument/2006/relationships/slide" Target="slides/slide53.xml"/><Relationship Id="rId153" Type="http://schemas.openxmlformats.org/officeDocument/2006/relationships/slide" Target="slides/slide148.xml"/><Relationship Id="rId152" Type="http://schemas.openxmlformats.org/officeDocument/2006/relationships/slide" Target="slides/slide147.xml"/><Relationship Id="rId151" Type="http://schemas.openxmlformats.org/officeDocument/2006/relationships/slide" Target="slides/slide146.xml"/><Relationship Id="rId158" Type="http://schemas.openxmlformats.org/officeDocument/2006/relationships/slide" Target="slides/slide153.xml"/><Relationship Id="rId157" Type="http://schemas.openxmlformats.org/officeDocument/2006/relationships/slide" Target="slides/slide152.xml"/><Relationship Id="rId156" Type="http://schemas.openxmlformats.org/officeDocument/2006/relationships/slide" Target="slides/slide151.xml"/><Relationship Id="rId155" Type="http://schemas.openxmlformats.org/officeDocument/2006/relationships/slide" Target="slides/slide1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52750" cy="4968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60800" y="0"/>
            <a:ext cx="2952750" cy="4968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1038" y="4722813"/>
            <a:ext cx="5453062" cy="4473575"/>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444038"/>
            <a:ext cx="2952750" cy="4968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60800" y="9444038"/>
            <a:ext cx="2952750" cy="4968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 name="Shape 36"/>
        <p:cNvGrpSpPr/>
        <p:nvPr/>
      </p:nvGrpSpPr>
      <p:grpSpPr>
        <a:xfrm>
          <a:off x="0" y="0"/>
          <a:ext cx="0" cy="0"/>
          <a:chOff x="0" y="0"/>
          <a:chExt cx="0" cy="0"/>
        </a:xfrm>
      </p:grpSpPr>
      <p:sp>
        <p:nvSpPr>
          <p:cNvPr id="37" name="Google Shape;37;p1:notes"/>
          <p:cNvSpPr txBox="1"/>
          <p:nvPr>
            <p:ph idx="11" type="ftr"/>
          </p:nvPr>
        </p:nvSpPr>
        <p:spPr>
          <a:xfrm>
            <a:off x="0" y="9444038"/>
            <a:ext cx="2952750" cy="4968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Prepared By: Ashwin Raiyani</a:t>
            </a:r>
            <a:endParaRPr/>
          </a:p>
        </p:txBody>
      </p:sp>
      <p:sp>
        <p:nvSpPr>
          <p:cNvPr id="38" name="Google Shape;38;p1: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 name="Google Shape;39;p1:notes"/>
          <p:cNvSpPr txBox="1"/>
          <p:nvPr>
            <p:ph idx="1" type="body"/>
          </p:nvPr>
        </p:nvSpPr>
        <p:spPr>
          <a:xfrm>
            <a:off x="681038" y="4722813"/>
            <a:ext cx="5453062" cy="447357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0: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10: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p100: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5" name="Google Shape;745;p100: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p101: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2" name="Google Shape;752;p101: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p102: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9" name="Google Shape;759;p102: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p103: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6" name="Google Shape;766;p103: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p104: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3" name="Google Shape;773;p104: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p105: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0" name="Google Shape;780;p105: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p106: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7" name="Google Shape;787;p106: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p107: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4" name="Google Shape;794;p107: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p108: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1" name="Google Shape;801;p108: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p109: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8" name="Google Shape;808;p109: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1: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11: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p110: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5" name="Google Shape;815;p110: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0" name="Shape 820"/>
        <p:cNvGrpSpPr/>
        <p:nvPr/>
      </p:nvGrpSpPr>
      <p:grpSpPr>
        <a:xfrm>
          <a:off x="0" y="0"/>
          <a:ext cx="0" cy="0"/>
          <a:chOff x="0" y="0"/>
          <a:chExt cx="0" cy="0"/>
        </a:xfrm>
      </p:grpSpPr>
      <p:sp>
        <p:nvSpPr>
          <p:cNvPr id="821" name="Google Shape;821;p111: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2" name="Google Shape;822;p111: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p112: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9" name="Google Shape;829;p112: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p113: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6" name="Google Shape;836;p113: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p114: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3" name="Google Shape;843;p114: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8" name="Shape 848"/>
        <p:cNvGrpSpPr/>
        <p:nvPr/>
      </p:nvGrpSpPr>
      <p:grpSpPr>
        <a:xfrm>
          <a:off x="0" y="0"/>
          <a:ext cx="0" cy="0"/>
          <a:chOff x="0" y="0"/>
          <a:chExt cx="0" cy="0"/>
        </a:xfrm>
      </p:grpSpPr>
      <p:sp>
        <p:nvSpPr>
          <p:cNvPr id="849" name="Google Shape;849;p115: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0" name="Google Shape;850;p115: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5" name="Shape 855"/>
        <p:cNvGrpSpPr/>
        <p:nvPr/>
      </p:nvGrpSpPr>
      <p:grpSpPr>
        <a:xfrm>
          <a:off x="0" y="0"/>
          <a:ext cx="0" cy="0"/>
          <a:chOff x="0" y="0"/>
          <a:chExt cx="0" cy="0"/>
        </a:xfrm>
      </p:grpSpPr>
      <p:sp>
        <p:nvSpPr>
          <p:cNvPr id="856" name="Google Shape;856;p116: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7" name="Google Shape;857;p116: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2" name="Shape 862"/>
        <p:cNvGrpSpPr/>
        <p:nvPr/>
      </p:nvGrpSpPr>
      <p:grpSpPr>
        <a:xfrm>
          <a:off x="0" y="0"/>
          <a:ext cx="0" cy="0"/>
          <a:chOff x="0" y="0"/>
          <a:chExt cx="0" cy="0"/>
        </a:xfrm>
      </p:grpSpPr>
      <p:sp>
        <p:nvSpPr>
          <p:cNvPr id="863" name="Google Shape;863;p117: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4" name="Google Shape;864;p117: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p118: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1" name="Google Shape;871;p118: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9" name="Shape 879"/>
        <p:cNvGrpSpPr/>
        <p:nvPr/>
      </p:nvGrpSpPr>
      <p:grpSpPr>
        <a:xfrm>
          <a:off x="0" y="0"/>
          <a:ext cx="0" cy="0"/>
          <a:chOff x="0" y="0"/>
          <a:chExt cx="0" cy="0"/>
        </a:xfrm>
      </p:grpSpPr>
      <p:sp>
        <p:nvSpPr>
          <p:cNvPr id="880" name="Google Shape;880;p119: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1" name="Google Shape;881;p119: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2: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12: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5" name="Shape 885"/>
        <p:cNvGrpSpPr/>
        <p:nvPr/>
      </p:nvGrpSpPr>
      <p:grpSpPr>
        <a:xfrm>
          <a:off x="0" y="0"/>
          <a:ext cx="0" cy="0"/>
          <a:chOff x="0" y="0"/>
          <a:chExt cx="0" cy="0"/>
        </a:xfrm>
      </p:grpSpPr>
      <p:sp>
        <p:nvSpPr>
          <p:cNvPr id="886" name="Google Shape;886;p120: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7" name="Google Shape;887;p120: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1" name="Shape 891"/>
        <p:cNvGrpSpPr/>
        <p:nvPr/>
      </p:nvGrpSpPr>
      <p:grpSpPr>
        <a:xfrm>
          <a:off x="0" y="0"/>
          <a:ext cx="0" cy="0"/>
          <a:chOff x="0" y="0"/>
          <a:chExt cx="0" cy="0"/>
        </a:xfrm>
      </p:grpSpPr>
      <p:sp>
        <p:nvSpPr>
          <p:cNvPr id="892" name="Google Shape;892;p121: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3" name="Google Shape;893;p121: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p122: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6" name="Google Shape;906;p122: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0" name="Shape 910"/>
        <p:cNvGrpSpPr/>
        <p:nvPr/>
      </p:nvGrpSpPr>
      <p:grpSpPr>
        <a:xfrm>
          <a:off x="0" y="0"/>
          <a:ext cx="0" cy="0"/>
          <a:chOff x="0" y="0"/>
          <a:chExt cx="0" cy="0"/>
        </a:xfrm>
      </p:grpSpPr>
      <p:sp>
        <p:nvSpPr>
          <p:cNvPr id="911" name="Google Shape;911;p123: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2" name="Google Shape;912;p123: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p124: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9" name="Google Shape;919;p124: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4" name="Shape 924"/>
        <p:cNvGrpSpPr/>
        <p:nvPr/>
      </p:nvGrpSpPr>
      <p:grpSpPr>
        <a:xfrm>
          <a:off x="0" y="0"/>
          <a:ext cx="0" cy="0"/>
          <a:chOff x="0" y="0"/>
          <a:chExt cx="0" cy="0"/>
        </a:xfrm>
      </p:grpSpPr>
      <p:sp>
        <p:nvSpPr>
          <p:cNvPr id="925" name="Google Shape;925;p125: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6" name="Google Shape;926;p125: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1" name="Shape 931"/>
        <p:cNvGrpSpPr/>
        <p:nvPr/>
      </p:nvGrpSpPr>
      <p:grpSpPr>
        <a:xfrm>
          <a:off x="0" y="0"/>
          <a:ext cx="0" cy="0"/>
          <a:chOff x="0" y="0"/>
          <a:chExt cx="0" cy="0"/>
        </a:xfrm>
      </p:grpSpPr>
      <p:sp>
        <p:nvSpPr>
          <p:cNvPr id="932" name="Google Shape;932;p126: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3" name="Google Shape;933;p126: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8" name="Shape 938"/>
        <p:cNvGrpSpPr/>
        <p:nvPr/>
      </p:nvGrpSpPr>
      <p:grpSpPr>
        <a:xfrm>
          <a:off x="0" y="0"/>
          <a:ext cx="0" cy="0"/>
          <a:chOff x="0" y="0"/>
          <a:chExt cx="0" cy="0"/>
        </a:xfrm>
      </p:grpSpPr>
      <p:sp>
        <p:nvSpPr>
          <p:cNvPr id="939" name="Google Shape;939;p127: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0" name="Google Shape;940;p127: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5" name="Shape 945"/>
        <p:cNvGrpSpPr/>
        <p:nvPr/>
      </p:nvGrpSpPr>
      <p:grpSpPr>
        <a:xfrm>
          <a:off x="0" y="0"/>
          <a:ext cx="0" cy="0"/>
          <a:chOff x="0" y="0"/>
          <a:chExt cx="0" cy="0"/>
        </a:xfrm>
      </p:grpSpPr>
      <p:sp>
        <p:nvSpPr>
          <p:cNvPr id="946" name="Google Shape;946;p128: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7" name="Google Shape;947;p128: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2" name="Shape 952"/>
        <p:cNvGrpSpPr/>
        <p:nvPr/>
      </p:nvGrpSpPr>
      <p:grpSpPr>
        <a:xfrm>
          <a:off x="0" y="0"/>
          <a:ext cx="0" cy="0"/>
          <a:chOff x="0" y="0"/>
          <a:chExt cx="0" cy="0"/>
        </a:xfrm>
      </p:grpSpPr>
      <p:sp>
        <p:nvSpPr>
          <p:cNvPr id="953" name="Google Shape;953;p129: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4" name="Google Shape;954;p129: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3: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13:notes"/>
          <p:cNvSpPr txBox="1"/>
          <p:nvPr>
            <p:ph idx="1" type="body"/>
          </p:nvPr>
        </p:nvSpPr>
        <p:spPr>
          <a:xfrm>
            <a:off x="681038" y="4722813"/>
            <a:ext cx="5453062" cy="447357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22" name="Google Shape;122;p13:notes"/>
          <p:cNvSpPr txBox="1"/>
          <p:nvPr>
            <p:ph idx="12" type="sldNum"/>
          </p:nvPr>
        </p:nvSpPr>
        <p:spPr>
          <a:xfrm>
            <a:off x="3860800" y="9444038"/>
            <a:ext cx="2952750" cy="4968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9" name="Shape 959"/>
        <p:cNvGrpSpPr/>
        <p:nvPr/>
      </p:nvGrpSpPr>
      <p:grpSpPr>
        <a:xfrm>
          <a:off x="0" y="0"/>
          <a:ext cx="0" cy="0"/>
          <a:chOff x="0" y="0"/>
          <a:chExt cx="0" cy="0"/>
        </a:xfrm>
      </p:grpSpPr>
      <p:sp>
        <p:nvSpPr>
          <p:cNvPr id="960" name="Google Shape;960;p130: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1" name="Google Shape;961;p130: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6" name="Shape 966"/>
        <p:cNvGrpSpPr/>
        <p:nvPr/>
      </p:nvGrpSpPr>
      <p:grpSpPr>
        <a:xfrm>
          <a:off x="0" y="0"/>
          <a:ext cx="0" cy="0"/>
          <a:chOff x="0" y="0"/>
          <a:chExt cx="0" cy="0"/>
        </a:xfrm>
      </p:grpSpPr>
      <p:sp>
        <p:nvSpPr>
          <p:cNvPr id="967" name="Google Shape;967;p131: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8" name="Google Shape;968;p131: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0" name="Shape 980"/>
        <p:cNvGrpSpPr/>
        <p:nvPr/>
      </p:nvGrpSpPr>
      <p:grpSpPr>
        <a:xfrm>
          <a:off x="0" y="0"/>
          <a:ext cx="0" cy="0"/>
          <a:chOff x="0" y="0"/>
          <a:chExt cx="0" cy="0"/>
        </a:xfrm>
      </p:grpSpPr>
      <p:sp>
        <p:nvSpPr>
          <p:cNvPr id="981" name="Google Shape;981;p132: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2" name="Google Shape;982;p132: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7" name="Shape 987"/>
        <p:cNvGrpSpPr/>
        <p:nvPr/>
      </p:nvGrpSpPr>
      <p:grpSpPr>
        <a:xfrm>
          <a:off x="0" y="0"/>
          <a:ext cx="0" cy="0"/>
          <a:chOff x="0" y="0"/>
          <a:chExt cx="0" cy="0"/>
        </a:xfrm>
      </p:grpSpPr>
      <p:sp>
        <p:nvSpPr>
          <p:cNvPr id="988" name="Google Shape;988;p133: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9" name="Google Shape;989;p133: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3" name="Shape 993"/>
        <p:cNvGrpSpPr/>
        <p:nvPr/>
      </p:nvGrpSpPr>
      <p:grpSpPr>
        <a:xfrm>
          <a:off x="0" y="0"/>
          <a:ext cx="0" cy="0"/>
          <a:chOff x="0" y="0"/>
          <a:chExt cx="0" cy="0"/>
        </a:xfrm>
      </p:grpSpPr>
      <p:sp>
        <p:nvSpPr>
          <p:cNvPr id="994" name="Google Shape;994;p134: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5" name="Google Shape;995;p134: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0" name="Shape 1000"/>
        <p:cNvGrpSpPr/>
        <p:nvPr/>
      </p:nvGrpSpPr>
      <p:grpSpPr>
        <a:xfrm>
          <a:off x="0" y="0"/>
          <a:ext cx="0" cy="0"/>
          <a:chOff x="0" y="0"/>
          <a:chExt cx="0" cy="0"/>
        </a:xfrm>
      </p:grpSpPr>
      <p:sp>
        <p:nvSpPr>
          <p:cNvPr id="1001" name="Google Shape;1001;p135: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2" name="Google Shape;1002;p135: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6" name="Shape 1006"/>
        <p:cNvGrpSpPr/>
        <p:nvPr/>
      </p:nvGrpSpPr>
      <p:grpSpPr>
        <a:xfrm>
          <a:off x="0" y="0"/>
          <a:ext cx="0" cy="0"/>
          <a:chOff x="0" y="0"/>
          <a:chExt cx="0" cy="0"/>
        </a:xfrm>
      </p:grpSpPr>
      <p:sp>
        <p:nvSpPr>
          <p:cNvPr id="1007" name="Google Shape;1007;p136: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8" name="Google Shape;1008;p136: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3" name="Shape 1013"/>
        <p:cNvGrpSpPr/>
        <p:nvPr/>
      </p:nvGrpSpPr>
      <p:grpSpPr>
        <a:xfrm>
          <a:off x="0" y="0"/>
          <a:ext cx="0" cy="0"/>
          <a:chOff x="0" y="0"/>
          <a:chExt cx="0" cy="0"/>
        </a:xfrm>
      </p:grpSpPr>
      <p:sp>
        <p:nvSpPr>
          <p:cNvPr id="1014" name="Google Shape;1014;p137: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5" name="Google Shape;1015;p137: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9" name="Shape 1019"/>
        <p:cNvGrpSpPr/>
        <p:nvPr/>
      </p:nvGrpSpPr>
      <p:grpSpPr>
        <a:xfrm>
          <a:off x="0" y="0"/>
          <a:ext cx="0" cy="0"/>
          <a:chOff x="0" y="0"/>
          <a:chExt cx="0" cy="0"/>
        </a:xfrm>
      </p:grpSpPr>
      <p:sp>
        <p:nvSpPr>
          <p:cNvPr id="1020" name="Google Shape;1020;p138: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1" name="Google Shape;1021;p138: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5" name="Shape 1025"/>
        <p:cNvGrpSpPr/>
        <p:nvPr/>
      </p:nvGrpSpPr>
      <p:grpSpPr>
        <a:xfrm>
          <a:off x="0" y="0"/>
          <a:ext cx="0" cy="0"/>
          <a:chOff x="0" y="0"/>
          <a:chExt cx="0" cy="0"/>
        </a:xfrm>
      </p:grpSpPr>
      <p:sp>
        <p:nvSpPr>
          <p:cNvPr id="1026" name="Google Shape;1026;p139: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7" name="Google Shape;1027;p139: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4: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14: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0" name="Shape 1040"/>
        <p:cNvGrpSpPr/>
        <p:nvPr/>
      </p:nvGrpSpPr>
      <p:grpSpPr>
        <a:xfrm>
          <a:off x="0" y="0"/>
          <a:ext cx="0" cy="0"/>
          <a:chOff x="0" y="0"/>
          <a:chExt cx="0" cy="0"/>
        </a:xfrm>
      </p:grpSpPr>
      <p:sp>
        <p:nvSpPr>
          <p:cNvPr id="1041" name="Google Shape;1041;p140: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2" name="Google Shape;1042;p140: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9" name="Shape 1059"/>
        <p:cNvGrpSpPr/>
        <p:nvPr/>
      </p:nvGrpSpPr>
      <p:grpSpPr>
        <a:xfrm>
          <a:off x="0" y="0"/>
          <a:ext cx="0" cy="0"/>
          <a:chOff x="0" y="0"/>
          <a:chExt cx="0" cy="0"/>
        </a:xfrm>
      </p:grpSpPr>
      <p:sp>
        <p:nvSpPr>
          <p:cNvPr id="1060" name="Google Shape;1060;p141: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1" name="Google Shape;1061;p141: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2" name="Shape 1072"/>
        <p:cNvGrpSpPr/>
        <p:nvPr/>
      </p:nvGrpSpPr>
      <p:grpSpPr>
        <a:xfrm>
          <a:off x="0" y="0"/>
          <a:ext cx="0" cy="0"/>
          <a:chOff x="0" y="0"/>
          <a:chExt cx="0" cy="0"/>
        </a:xfrm>
      </p:grpSpPr>
      <p:sp>
        <p:nvSpPr>
          <p:cNvPr id="1073" name="Google Shape;1073;p142: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4" name="Google Shape;1074;p142: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4" name="Shape 1084"/>
        <p:cNvGrpSpPr/>
        <p:nvPr/>
      </p:nvGrpSpPr>
      <p:grpSpPr>
        <a:xfrm>
          <a:off x="0" y="0"/>
          <a:ext cx="0" cy="0"/>
          <a:chOff x="0" y="0"/>
          <a:chExt cx="0" cy="0"/>
        </a:xfrm>
      </p:grpSpPr>
      <p:sp>
        <p:nvSpPr>
          <p:cNvPr id="1085" name="Google Shape;1085;p143: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6" name="Google Shape;1086;p143: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0" name="Shape 1090"/>
        <p:cNvGrpSpPr/>
        <p:nvPr/>
      </p:nvGrpSpPr>
      <p:grpSpPr>
        <a:xfrm>
          <a:off x="0" y="0"/>
          <a:ext cx="0" cy="0"/>
          <a:chOff x="0" y="0"/>
          <a:chExt cx="0" cy="0"/>
        </a:xfrm>
      </p:grpSpPr>
      <p:sp>
        <p:nvSpPr>
          <p:cNvPr id="1091" name="Google Shape;1091;p144: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2" name="Google Shape;1092;p144: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7" name="Shape 1097"/>
        <p:cNvGrpSpPr/>
        <p:nvPr/>
      </p:nvGrpSpPr>
      <p:grpSpPr>
        <a:xfrm>
          <a:off x="0" y="0"/>
          <a:ext cx="0" cy="0"/>
          <a:chOff x="0" y="0"/>
          <a:chExt cx="0" cy="0"/>
        </a:xfrm>
      </p:grpSpPr>
      <p:sp>
        <p:nvSpPr>
          <p:cNvPr id="1098" name="Google Shape;1098;p145: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9" name="Google Shape;1099;p145: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5" name="Shape 1105"/>
        <p:cNvGrpSpPr/>
        <p:nvPr/>
      </p:nvGrpSpPr>
      <p:grpSpPr>
        <a:xfrm>
          <a:off x="0" y="0"/>
          <a:ext cx="0" cy="0"/>
          <a:chOff x="0" y="0"/>
          <a:chExt cx="0" cy="0"/>
        </a:xfrm>
      </p:grpSpPr>
      <p:sp>
        <p:nvSpPr>
          <p:cNvPr id="1106" name="Google Shape;1106;p146: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7" name="Google Shape;1107;p146: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3" name="Shape 1113"/>
        <p:cNvGrpSpPr/>
        <p:nvPr/>
      </p:nvGrpSpPr>
      <p:grpSpPr>
        <a:xfrm>
          <a:off x="0" y="0"/>
          <a:ext cx="0" cy="0"/>
          <a:chOff x="0" y="0"/>
          <a:chExt cx="0" cy="0"/>
        </a:xfrm>
      </p:grpSpPr>
      <p:sp>
        <p:nvSpPr>
          <p:cNvPr id="1114" name="Google Shape;1114;p147: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5" name="Google Shape;1115;p147: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1" name="Shape 1121"/>
        <p:cNvGrpSpPr/>
        <p:nvPr/>
      </p:nvGrpSpPr>
      <p:grpSpPr>
        <a:xfrm>
          <a:off x="0" y="0"/>
          <a:ext cx="0" cy="0"/>
          <a:chOff x="0" y="0"/>
          <a:chExt cx="0" cy="0"/>
        </a:xfrm>
      </p:grpSpPr>
      <p:sp>
        <p:nvSpPr>
          <p:cNvPr id="1122" name="Google Shape;1122;p148: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3" name="Google Shape;1123;p148: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7" name="Shape 1127"/>
        <p:cNvGrpSpPr/>
        <p:nvPr/>
      </p:nvGrpSpPr>
      <p:grpSpPr>
        <a:xfrm>
          <a:off x="0" y="0"/>
          <a:ext cx="0" cy="0"/>
          <a:chOff x="0" y="0"/>
          <a:chExt cx="0" cy="0"/>
        </a:xfrm>
      </p:grpSpPr>
      <p:sp>
        <p:nvSpPr>
          <p:cNvPr id="1128" name="Google Shape;1128;p149: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9" name="Google Shape;1129;p149: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5: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15: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3" name="Shape 1133"/>
        <p:cNvGrpSpPr/>
        <p:nvPr/>
      </p:nvGrpSpPr>
      <p:grpSpPr>
        <a:xfrm>
          <a:off x="0" y="0"/>
          <a:ext cx="0" cy="0"/>
          <a:chOff x="0" y="0"/>
          <a:chExt cx="0" cy="0"/>
        </a:xfrm>
      </p:grpSpPr>
      <p:sp>
        <p:nvSpPr>
          <p:cNvPr id="1134" name="Google Shape;1134;p150: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5" name="Google Shape;1135;p150: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1" name="Shape 1141"/>
        <p:cNvGrpSpPr/>
        <p:nvPr/>
      </p:nvGrpSpPr>
      <p:grpSpPr>
        <a:xfrm>
          <a:off x="0" y="0"/>
          <a:ext cx="0" cy="0"/>
          <a:chOff x="0" y="0"/>
          <a:chExt cx="0" cy="0"/>
        </a:xfrm>
      </p:grpSpPr>
      <p:sp>
        <p:nvSpPr>
          <p:cNvPr id="1142" name="Google Shape;1142;p151: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3" name="Google Shape;1143;p151: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8" name="Shape 1148"/>
        <p:cNvGrpSpPr/>
        <p:nvPr/>
      </p:nvGrpSpPr>
      <p:grpSpPr>
        <a:xfrm>
          <a:off x="0" y="0"/>
          <a:ext cx="0" cy="0"/>
          <a:chOff x="0" y="0"/>
          <a:chExt cx="0" cy="0"/>
        </a:xfrm>
      </p:grpSpPr>
      <p:sp>
        <p:nvSpPr>
          <p:cNvPr id="1149" name="Google Shape;1149;p152: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0" name="Google Shape;1150;p152: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6" name="Shape 1156"/>
        <p:cNvGrpSpPr/>
        <p:nvPr/>
      </p:nvGrpSpPr>
      <p:grpSpPr>
        <a:xfrm>
          <a:off x="0" y="0"/>
          <a:ext cx="0" cy="0"/>
          <a:chOff x="0" y="0"/>
          <a:chExt cx="0" cy="0"/>
        </a:xfrm>
      </p:grpSpPr>
      <p:sp>
        <p:nvSpPr>
          <p:cNvPr id="1157" name="Google Shape;1157;p153: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8" name="Google Shape;1158;p153: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0" name="Shape 1170"/>
        <p:cNvGrpSpPr/>
        <p:nvPr/>
      </p:nvGrpSpPr>
      <p:grpSpPr>
        <a:xfrm>
          <a:off x="0" y="0"/>
          <a:ext cx="0" cy="0"/>
          <a:chOff x="0" y="0"/>
          <a:chExt cx="0" cy="0"/>
        </a:xfrm>
      </p:grpSpPr>
      <p:sp>
        <p:nvSpPr>
          <p:cNvPr id="1171" name="Google Shape;1171;p154: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2" name="Google Shape;1172;p154: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8" name="Shape 1178"/>
        <p:cNvGrpSpPr/>
        <p:nvPr/>
      </p:nvGrpSpPr>
      <p:grpSpPr>
        <a:xfrm>
          <a:off x="0" y="0"/>
          <a:ext cx="0" cy="0"/>
          <a:chOff x="0" y="0"/>
          <a:chExt cx="0" cy="0"/>
        </a:xfrm>
      </p:grpSpPr>
      <p:sp>
        <p:nvSpPr>
          <p:cNvPr id="1179" name="Google Shape;1179;p155: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0" name="Google Shape;1180;p155: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5" name="Shape 1185"/>
        <p:cNvGrpSpPr/>
        <p:nvPr/>
      </p:nvGrpSpPr>
      <p:grpSpPr>
        <a:xfrm>
          <a:off x="0" y="0"/>
          <a:ext cx="0" cy="0"/>
          <a:chOff x="0" y="0"/>
          <a:chExt cx="0" cy="0"/>
        </a:xfrm>
      </p:grpSpPr>
      <p:sp>
        <p:nvSpPr>
          <p:cNvPr id="1186" name="Google Shape;1186;p156: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7" name="Google Shape;1187;p156: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6: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16: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7: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17: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8: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8: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9: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9: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p2: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 name="Google Shape;45;p2: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20: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20: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21: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21: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22: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22: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23: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23: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24: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24: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5: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25: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6: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26: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7: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27: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8: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28: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9: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29: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3: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 name="Google Shape;51;p3: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30: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30: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31: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31: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32: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32: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33: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33: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34: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34: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35: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35: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36: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36: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37: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37: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38: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38: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39: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39: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4: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 name="Google Shape;57;p4: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40: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40: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41: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41: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42: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42: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43: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p43: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44: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44: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45: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45: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46: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p46: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47: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p47: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48: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p48: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49: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p49: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5: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 name="Google Shape;64;p5: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50: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p50: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51: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7" name="Google Shape;397;p51: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52: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5" name="Google Shape;405;p52: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53:notes"/>
          <p:cNvSpPr txBox="1"/>
          <p:nvPr>
            <p:ph idx="11" type="ftr"/>
          </p:nvPr>
        </p:nvSpPr>
        <p:spPr>
          <a:xfrm>
            <a:off x="0" y="9444038"/>
            <a:ext cx="2952750" cy="4968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Prepared By: Ashwin Raiyani</a:t>
            </a:r>
            <a:endParaRPr/>
          </a:p>
        </p:txBody>
      </p:sp>
      <p:sp>
        <p:nvSpPr>
          <p:cNvPr id="413" name="Google Shape;413;p53: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4" name="Google Shape;414;p53:notes"/>
          <p:cNvSpPr txBox="1"/>
          <p:nvPr>
            <p:ph idx="1" type="body"/>
          </p:nvPr>
        </p:nvSpPr>
        <p:spPr>
          <a:xfrm>
            <a:off x="681038" y="4722813"/>
            <a:ext cx="5453062" cy="447357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54: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p54: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55: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6" name="Google Shape;426;p55: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56: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2" name="Google Shape;432;p56: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57: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8" name="Google Shape;438;p57: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58: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4" name="Google Shape;444;p58: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59: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0" name="Google Shape;450;p59: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6: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 name="Google Shape;71;p6: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60: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7" name="Google Shape;457;p60: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61: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4" name="Google Shape;464;p61: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62: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1" name="Google Shape;471;p62: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63: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8" name="Google Shape;478;p63: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64: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6" name="Google Shape;486;p64: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65: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4" name="Google Shape;494;p65: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66: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3" name="Google Shape;503;p66: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67: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0" name="Google Shape;510;p67: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68: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7" name="Google Shape;517;p68: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69: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4" name="Google Shape;524;p69: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7: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p7: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70: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1" name="Google Shape;531;p70: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71: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8" name="Google Shape;538;p71: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72: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5" name="Google Shape;545;p72: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73: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2" name="Google Shape;552;p73: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74: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2" name="Google Shape;562;p74: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75: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9" name="Google Shape;569;p75: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p76: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6" name="Google Shape;576;p76: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77: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3" name="Google Shape;583;p77: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p78: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1" name="Google Shape;591;p78: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p79: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8" name="Google Shape;598;p79: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8: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 name="Google Shape;85;p8: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p80: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5" name="Google Shape;605;p80: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p81: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2" name="Google Shape;612;p81: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82: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9" name="Google Shape;619;p82: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p83: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6" name="Google Shape;626;p83: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p84: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3" name="Google Shape;633;p84: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p85: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0" name="Google Shape;640;p85: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p86: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7" name="Google Shape;647;p86: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p87: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4" name="Google Shape;654;p87: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p88: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1" name="Google Shape;661;p88: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p89: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8" name="Google Shape;668;p89: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9: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9: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p90: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5" name="Google Shape;675;p90: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p91: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2" name="Google Shape;682;p91: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p92: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9" name="Google Shape;689;p92: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p93: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6" name="Google Shape;696;p93: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p94: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3" name="Google Shape;703;p94: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p95: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0" name="Google Shape;710;p95: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p96: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7" name="Google Shape;717;p96: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p97: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4" name="Google Shape;724;p97: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p98: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1" name="Google Shape;731;p98: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p99:notes"/>
          <p:cNvSpPr txBox="1"/>
          <p:nvPr>
            <p:ph idx="1" type="body"/>
          </p:nvPr>
        </p:nvSpPr>
        <p:spPr>
          <a:xfrm>
            <a:off x="681038" y="4722813"/>
            <a:ext cx="5453062" cy="4473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8" name="Google Shape;738;p99:notes"/>
          <p:cNvSpPr/>
          <p:nvPr>
            <p:ph idx="2" type="sldImg"/>
          </p:nvPr>
        </p:nvSpPr>
        <p:spPr>
          <a:xfrm>
            <a:off x="923925" y="746125"/>
            <a:ext cx="4968875"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 name="Shape 18"/>
        <p:cNvGrpSpPr/>
        <p:nvPr/>
      </p:nvGrpSpPr>
      <p:grpSpPr>
        <a:xfrm>
          <a:off x="0" y="0"/>
          <a:ext cx="0" cy="0"/>
          <a:chOff x="0" y="0"/>
          <a:chExt cx="0" cy="0"/>
        </a:xfrm>
      </p:grpSpPr>
      <p:sp>
        <p:nvSpPr>
          <p:cNvPr id="19" name="Google Shape;19;p158"/>
          <p:cNvSpPr txBox="1"/>
          <p:nvPr>
            <p:ph idx="10" type="dt"/>
          </p:nvPr>
        </p:nvSpPr>
        <p:spPr>
          <a:xfrm>
            <a:off x="457200" y="6477000"/>
            <a:ext cx="2133600" cy="27463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158"/>
          <p:cNvSpPr txBox="1"/>
          <p:nvPr>
            <p:ph idx="11" type="ftr"/>
          </p:nvPr>
        </p:nvSpPr>
        <p:spPr>
          <a:xfrm>
            <a:off x="3505201" y="6477000"/>
            <a:ext cx="5508381" cy="27463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158"/>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159"/>
          <p:cNvSpPr txBox="1"/>
          <p:nvPr>
            <p:ph type="title"/>
          </p:nvPr>
        </p:nvSpPr>
        <p:spPr>
          <a:xfrm>
            <a:off x="422031" y="838200"/>
            <a:ext cx="7596554" cy="569976"/>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4" name="Google Shape;24;p159"/>
          <p:cNvSpPr txBox="1"/>
          <p:nvPr>
            <p:ph idx="1" type="body"/>
          </p:nvPr>
        </p:nvSpPr>
        <p:spPr>
          <a:xfrm>
            <a:off x="457200" y="1524001"/>
            <a:ext cx="8229600" cy="4625975"/>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5" name="Google Shape;25;p159"/>
          <p:cNvSpPr txBox="1"/>
          <p:nvPr>
            <p:ph idx="10" type="dt"/>
          </p:nvPr>
        </p:nvSpPr>
        <p:spPr>
          <a:xfrm>
            <a:off x="457200" y="6477000"/>
            <a:ext cx="2133600" cy="27463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159"/>
          <p:cNvSpPr txBox="1"/>
          <p:nvPr>
            <p:ph idx="11" type="ftr"/>
          </p:nvPr>
        </p:nvSpPr>
        <p:spPr>
          <a:xfrm>
            <a:off x="3505201" y="6477000"/>
            <a:ext cx="5508381" cy="27463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Google Shape;27;p159"/>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8" name="Shape 28"/>
        <p:cNvGrpSpPr/>
        <p:nvPr/>
      </p:nvGrpSpPr>
      <p:grpSpPr>
        <a:xfrm>
          <a:off x="0" y="0"/>
          <a:ext cx="0" cy="0"/>
          <a:chOff x="0" y="0"/>
          <a:chExt cx="0" cy="0"/>
        </a:xfrm>
      </p:grpSpPr>
      <p:sp>
        <p:nvSpPr>
          <p:cNvPr id="29" name="Google Shape;29;p160"/>
          <p:cNvSpPr txBox="1"/>
          <p:nvPr>
            <p:ph type="title"/>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0" name="Google Shape;30;p160"/>
          <p:cNvSpPr txBox="1"/>
          <p:nvPr>
            <p:ph idx="1" type="body"/>
          </p:nvPr>
        </p:nvSpPr>
        <p:spPr>
          <a:xfrm>
            <a:off x="422031" y="1773936"/>
            <a:ext cx="3727938" cy="4623816"/>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1" name="Google Shape;31;p160"/>
          <p:cNvSpPr txBox="1"/>
          <p:nvPr>
            <p:ph idx="2" type="body"/>
          </p:nvPr>
        </p:nvSpPr>
        <p:spPr>
          <a:xfrm>
            <a:off x="4290646" y="1773936"/>
            <a:ext cx="3727938" cy="4623816"/>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Google Shape;32;p160"/>
          <p:cNvSpPr txBox="1"/>
          <p:nvPr>
            <p:ph idx="10" type="dt"/>
          </p:nvPr>
        </p:nvSpPr>
        <p:spPr>
          <a:xfrm>
            <a:off x="457200" y="6477000"/>
            <a:ext cx="2133600" cy="27463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3" name="Google Shape;33;p160"/>
          <p:cNvSpPr txBox="1"/>
          <p:nvPr>
            <p:ph idx="11" type="ftr"/>
          </p:nvPr>
        </p:nvSpPr>
        <p:spPr>
          <a:xfrm>
            <a:off x="3505201" y="6477000"/>
            <a:ext cx="5508381" cy="27463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Google Shape;34;p160"/>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5" name="Shape 3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57"/>
          <p:cNvSpPr/>
          <p:nvPr/>
        </p:nvSpPr>
        <p:spPr>
          <a:xfrm flipH="1">
            <a:off x="-1" y="6553200"/>
            <a:ext cx="7732387" cy="178280"/>
          </a:xfrm>
          <a:prstGeom prst="rect">
            <a:avLst/>
          </a:prstGeom>
          <a:solidFill>
            <a:srgbClr val="59595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11" name="Google Shape;11;p157"/>
          <p:cNvSpPr/>
          <p:nvPr/>
        </p:nvSpPr>
        <p:spPr>
          <a:xfrm>
            <a:off x="658813" y="793750"/>
            <a:ext cx="1190625" cy="209550"/>
          </a:xfrm>
          <a:custGeom>
            <a:rect b="b" l="l" r="r" t="t"/>
            <a:pathLst>
              <a:path extrusionOk="0" h="9600" w="21600">
                <a:moveTo>
                  <a:pt x="0" y="9600"/>
                </a:moveTo>
                <a:cubicBezTo>
                  <a:pt x="0" y="9600"/>
                  <a:pt x="10674" y="-12000"/>
                  <a:pt x="21600" y="9600"/>
                </a:cubicBezTo>
              </a:path>
            </a:pathLst>
          </a:custGeom>
          <a:noFill/>
          <a:ln cap="flat" cmpd="sng" w="127000">
            <a:solidFill>
              <a:srgbClr val="D90B00"/>
            </a:solidFill>
            <a:prstDash val="solid"/>
            <a:miter lim="800000"/>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2" name="Google Shape;12;p157"/>
          <p:cNvCxnSpPr/>
          <p:nvPr/>
        </p:nvCxnSpPr>
        <p:spPr>
          <a:xfrm>
            <a:off x="1" y="1003300"/>
            <a:ext cx="538619" cy="0"/>
          </a:xfrm>
          <a:prstGeom prst="straightConnector1">
            <a:avLst/>
          </a:prstGeom>
          <a:noFill/>
          <a:ln cap="flat" cmpd="sng" w="19050">
            <a:solidFill>
              <a:srgbClr val="D90B00"/>
            </a:solidFill>
            <a:prstDash val="solid"/>
            <a:miter lim="800000"/>
            <a:headEnd len="med" w="med" type="none"/>
            <a:tailEnd len="med" w="med" type="none"/>
          </a:ln>
        </p:spPr>
      </p:cxnSp>
      <p:cxnSp>
        <p:nvCxnSpPr>
          <p:cNvPr id="13" name="Google Shape;13;p157"/>
          <p:cNvCxnSpPr/>
          <p:nvPr/>
        </p:nvCxnSpPr>
        <p:spPr>
          <a:xfrm>
            <a:off x="2016690" y="1003300"/>
            <a:ext cx="7127311" cy="0"/>
          </a:xfrm>
          <a:prstGeom prst="straightConnector1">
            <a:avLst/>
          </a:prstGeom>
          <a:noFill/>
          <a:ln cap="flat" cmpd="sng" w="19050">
            <a:solidFill>
              <a:srgbClr val="D90B00"/>
            </a:solidFill>
            <a:prstDash val="solid"/>
            <a:miter lim="800000"/>
            <a:headEnd len="med" w="med" type="none"/>
            <a:tailEnd len="med" w="med" type="none"/>
          </a:ln>
        </p:spPr>
      </p:cxnSp>
      <p:pic>
        <p:nvPicPr>
          <p:cNvPr descr="Logo_Final Jpeg.jpg" id="14" name="Google Shape;14;p157"/>
          <p:cNvPicPr preferRelativeResize="0"/>
          <p:nvPr/>
        </p:nvPicPr>
        <p:blipFill rotWithShape="1">
          <a:blip r:embed="rId1">
            <a:alphaModFix/>
          </a:blip>
          <a:srcRect b="0" l="0" r="0" t="0"/>
          <a:stretch/>
        </p:blipFill>
        <p:spPr>
          <a:xfrm>
            <a:off x="7732386" y="5872756"/>
            <a:ext cx="1411615" cy="997770"/>
          </a:xfrm>
          <a:prstGeom prst="rect">
            <a:avLst/>
          </a:prstGeom>
          <a:noFill/>
          <a:ln>
            <a:noFill/>
          </a:ln>
        </p:spPr>
      </p:pic>
      <p:sp>
        <p:nvSpPr>
          <p:cNvPr id="15" name="Google Shape;15;p157"/>
          <p:cNvSpPr/>
          <p:nvPr/>
        </p:nvSpPr>
        <p:spPr>
          <a:xfrm>
            <a:off x="5257801" y="6528562"/>
            <a:ext cx="2345500" cy="215444"/>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lang="en-US" sz="1400">
                <a:solidFill>
                  <a:srgbClr val="FFFFFF"/>
                </a:solidFill>
                <a:latin typeface="Calibri"/>
                <a:ea typeface="Calibri"/>
                <a:cs typeface="Calibri"/>
                <a:sym typeface="Calibri"/>
              </a:rPr>
              <a:t>Prepared</a:t>
            </a:r>
            <a:r>
              <a:rPr b="1" lang="en-US" sz="1400">
                <a:solidFill>
                  <a:srgbClr val="FFFFFF"/>
                </a:solidFill>
                <a:latin typeface="Calibri"/>
                <a:ea typeface="Calibri"/>
                <a:cs typeface="Calibri"/>
                <a:sym typeface="Calibri"/>
              </a:rPr>
              <a:t> By Jay Dave</a:t>
            </a:r>
            <a:endParaRPr b="1" sz="1400">
              <a:solidFill>
                <a:srgbClr val="FFFFFF"/>
              </a:solidFill>
              <a:latin typeface="Calibri"/>
              <a:ea typeface="Calibri"/>
              <a:cs typeface="Calibri"/>
              <a:sym typeface="Calibri"/>
            </a:endParaRPr>
          </a:p>
        </p:txBody>
      </p:sp>
      <p:sp>
        <p:nvSpPr>
          <p:cNvPr id="16" name="Google Shape;16;p157"/>
          <p:cNvSpPr/>
          <p:nvPr/>
        </p:nvSpPr>
        <p:spPr>
          <a:xfrm>
            <a:off x="203200" y="6528562"/>
            <a:ext cx="1050925" cy="215444"/>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400">
                <a:solidFill>
                  <a:srgbClr val="FFFFFF"/>
                </a:solidFill>
                <a:latin typeface="Calibri"/>
                <a:ea typeface="Calibri"/>
                <a:cs typeface="Calibri"/>
                <a:sym typeface="Calibri"/>
              </a:rPr>
              <a:t>© RKU 2014</a:t>
            </a:r>
            <a:endParaRPr sz="1400">
              <a:solidFill>
                <a:srgbClr val="FFFFFF"/>
              </a:solidFill>
              <a:latin typeface="Calibri"/>
              <a:ea typeface="Calibri"/>
              <a:cs typeface="Calibri"/>
              <a:sym typeface="Calibri"/>
            </a:endParaRPr>
          </a:p>
        </p:txBody>
      </p:sp>
      <p:sp>
        <p:nvSpPr>
          <p:cNvPr id="17" name="Google Shape;17;p157"/>
          <p:cNvSpPr/>
          <p:nvPr/>
        </p:nvSpPr>
        <p:spPr>
          <a:xfrm>
            <a:off x="1849438" y="159778"/>
            <a:ext cx="6989762"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Object-Oriented Analysis and Design</a:t>
            </a:r>
            <a:endParaRPr/>
          </a:p>
          <a:p>
            <a:pPr indent="0" lvl="0" marL="0" marR="0" rtl="0" algn="ctr">
              <a:spcBef>
                <a:spcPts val="0"/>
              </a:spcBef>
              <a:spcAft>
                <a:spcPts val="0"/>
              </a:spcAft>
              <a:buNone/>
            </a:pPr>
            <a:r>
              <a:rPr lang="en-US" sz="2400">
                <a:solidFill>
                  <a:schemeClr val="dk1"/>
                </a:solidFill>
                <a:latin typeface="Calibri"/>
                <a:ea typeface="Calibri"/>
                <a:cs typeface="Calibri"/>
                <a:sym typeface="Calibri"/>
              </a:rPr>
              <a:t>Process</a:t>
            </a:r>
            <a:r>
              <a:rPr lang="en-US" sz="2400">
                <a:solidFill>
                  <a:schemeClr val="dk1"/>
                </a:solidFill>
                <a:latin typeface="Calibri"/>
                <a:ea typeface="Calibri"/>
                <a:cs typeface="Calibri"/>
                <a:sym typeface="Calibri"/>
              </a:rPr>
              <a:t> overview</a:t>
            </a:r>
            <a:endParaRPr sz="2400">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 Id="rId3" Type="http://schemas.openxmlformats.org/officeDocument/2006/relationships/image" Target="../media/image24.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 Id="rId3" Type="http://schemas.openxmlformats.org/officeDocument/2006/relationships/image" Target="../media/image27.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 Id="rId3" Type="http://schemas.openxmlformats.org/officeDocument/2006/relationships/image" Target="../media/image23.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jp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6.xml"/><Relationship Id="rId3" Type="http://schemas.openxmlformats.org/officeDocument/2006/relationships/image" Target="../media/image25.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7.xml"/><Relationship Id="rId3" Type="http://schemas.openxmlformats.org/officeDocument/2006/relationships/image" Target="../media/image28.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4.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4.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8.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1.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1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8.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6.png"/><Relationship Id="rId4" Type="http://schemas.openxmlformats.org/officeDocument/2006/relationships/image" Target="../media/image2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20.png"/><Relationship Id="rId4" Type="http://schemas.openxmlformats.org/officeDocument/2006/relationships/image" Target="../media/image15.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26.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image" Target="../media/image13.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image" Target="../media/image17.png"/><Relationship Id="rId4" Type="http://schemas.openxmlformats.org/officeDocument/2006/relationships/image" Target="../media/image19.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 Id="rId3" Type="http://schemas.openxmlformats.org/officeDocument/2006/relationships/image" Target="../media/image22.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 Id="rId3" Type="http://schemas.openxmlformats.org/officeDocument/2006/relationships/image" Target="../media/image16.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 name="Shape 40"/>
        <p:cNvGrpSpPr/>
        <p:nvPr/>
      </p:nvGrpSpPr>
      <p:grpSpPr>
        <a:xfrm>
          <a:off x="0" y="0"/>
          <a:ext cx="0" cy="0"/>
          <a:chOff x="0" y="0"/>
          <a:chExt cx="0" cy="0"/>
        </a:xfrm>
      </p:grpSpPr>
      <p:sp>
        <p:nvSpPr>
          <p:cNvPr id="41" name="Google Shape;41;p1"/>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42" name="Google Shape;42;p1"/>
          <p:cNvSpPr txBox="1"/>
          <p:nvPr>
            <p:ph idx="1" type="subTitle"/>
          </p:nvPr>
        </p:nvSpPr>
        <p:spPr>
          <a:xfrm>
            <a:off x="492369" y="1752600"/>
            <a:ext cx="8077200" cy="3657600"/>
          </a:xfrm>
          <a:prstGeom prst="rect">
            <a:avLst/>
          </a:prstGeom>
          <a:noFill/>
          <a:ln>
            <a:noFill/>
          </a:ln>
        </p:spPr>
        <p:txBody>
          <a:bodyPr anchorCtr="0" anchor="b" bIns="0" lIns="118850" spcFirstLastPara="1" rIns="45700" wrap="square" tIns="0">
            <a:noAutofit/>
          </a:bodyPr>
          <a:lstStyle/>
          <a:p>
            <a:pPr indent="0" lvl="0" marL="0" marR="0" rtl="0" algn="ctr">
              <a:spcBef>
                <a:spcPts val="0"/>
              </a:spcBef>
              <a:spcAft>
                <a:spcPts val="0"/>
              </a:spcAft>
              <a:buClr>
                <a:schemeClr val="dk1"/>
              </a:buClr>
              <a:buSzPts val="4400"/>
              <a:buFont typeface="Noto Sans Symbols"/>
              <a:buNone/>
            </a:pPr>
            <a:r>
              <a:rPr b="1" i="0" lang="en-US" sz="4400" u="none" cap="none" strike="noStrike">
                <a:solidFill>
                  <a:schemeClr val="dk1"/>
                </a:solidFill>
                <a:latin typeface="Calibri"/>
                <a:ea typeface="Calibri"/>
                <a:cs typeface="Calibri"/>
                <a:sym typeface="Calibri"/>
              </a:rPr>
              <a:t>Chapter 13</a:t>
            </a:r>
            <a:endParaRPr/>
          </a:p>
          <a:p>
            <a:pPr indent="0" lvl="0" marL="0" marR="0" rtl="0" algn="ctr">
              <a:spcBef>
                <a:spcPts val="880"/>
              </a:spcBef>
              <a:spcAft>
                <a:spcPts val="0"/>
              </a:spcAft>
              <a:buClr>
                <a:schemeClr val="dk1"/>
              </a:buClr>
              <a:buSzPts val="4400"/>
              <a:buFont typeface="Noto Sans Symbols"/>
              <a:buNone/>
            </a:pPr>
            <a:r>
              <a:t/>
            </a:r>
            <a:endParaRPr b="1" i="0" sz="4400" u="none" cap="none" strike="noStrike">
              <a:solidFill>
                <a:schemeClr val="dk1"/>
              </a:solidFill>
              <a:latin typeface="Calibri"/>
              <a:ea typeface="Calibri"/>
              <a:cs typeface="Calibri"/>
              <a:sym typeface="Calibri"/>
            </a:endParaRPr>
          </a:p>
          <a:p>
            <a:pPr indent="0" lvl="0" marL="0" marR="0" rtl="0" algn="ctr">
              <a:spcBef>
                <a:spcPts val="880"/>
              </a:spcBef>
              <a:spcAft>
                <a:spcPts val="0"/>
              </a:spcAft>
              <a:buClr>
                <a:schemeClr val="dk1"/>
              </a:buClr>
              <a:buSzPts val="4400"/>
              <a:buFont typeface="Noto Sans Symbols"/>
              <a:buNone/>
            </a:pPr>
            <a:r>
              <a:t/>
            </a:r>
            <a:endParaRPr b="1" i="0" sz="4400" u="none" cap="none" strike="noStrike">
              <a:solidFill>
                <a:schemeClr val="dk1"/>
              </a:solidFill>
              <a:latin typeface="Calibri"/>
              <a:ea typeface="Calibri"/>
              <a:cs typeface="Calibri"/>
              <a:sym typeface="Calibri"/>
            </a:endParaRPr>
          </a:p>
          <a:p>
            <a:pPr indent="0" lvl="0" marL="0" marR="0" rtl="0" algn="ctr">
              <a:spcBef>
                <a:spcPts val="1320"/>
              </a:spcBef>
              <a:spcAft>
                <a:spcPts val="0"/>
              </a:spcAft>
              <a:buClr>
                <a:schemeClr val="dk1"/>
              </a:buClr>
              <a:buSzPts val="6600"/>
              <a:buFont typeface="Noto Sans Symbols"/>
              <a:buNone/>
            </a:pPr>
            <a:r>
              <a:rPr b="1" i="0" lang="en-US" sz="6600" u="none" cap="none" strike="noStrike">
                <a:solidFill>
                  <a:schemeClr val="dk1"/>
                </a:solidFill>
                <a:latin typeface="Calibri"/>
                <a:ea typeface="Calibri"/>
                <a:cs typeface="Calibri"/>
                <a:sym typeface="Calibri"/>
              </a:rPr>
              <a:t>Application Analysis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0"/>
          <p:cNvSpPr txBox="1"/>
          <p:nvPr>
            <p:ph idx="1" type="body"/>
          </p:nvPr>
        </p:nvSpPr>
        <p:spPr>
          <a:xfrm>
            <a:off x="457200" y="1524001"/>
            <a:ext cx="8229600" cy="46259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Keep similar level of detail for use cases</a:t>
            </a:r>
            <a:endParaRPr/>
          </a:p>
          <a:p>
            <a:pPr indent="-285750" lvl="1" marL="742950" rtl="0" algn="l">
              <a:spcBef>
                <a:spcPts val="560"/>
              </a:spcBef>
              <a:spcAft>
                <a:spcPts val="0"/>
              </a:spcAft>
              <a:buClr>
                <a:schemeClr val="dk1"/>
              </a:buClr>
              <a:buSzPts val="2800"/>
              <a:buChar char="–"/>
            </a:pPr>
            <a:r>
              <a:rPr lang="en-US"/>
              <a:t>“Apply for loan”</a:t>
            </a:r>
            <a:endParaRPr/>
          </a:p>
          <a:p>
            <a:pPr indent="-285750" lvl="1" marL="742950" rtl="0" algn="l">
              <a:spcBef>
                <a:spcPts val="560"/>
              </a:spcBef>
              <a:spcAft>
                <a:spcPts val="0"/>
              </a:spcAft>
              <a:buClr>
                <a:schemeClr val="dk1"/>
              </a:buClr>
              <a:buSzPts val="2800"/>
              <a:buChar char="–"/>
            </a:pPr>
            <a:r>
              <a:rPr lang="en-US"/>
              <a:t>It should not be “Withdraw cash from saving account using ATM” . Restate with “Make Withdrawal”</a:t>
            </a:r>
            <a:endParaRPr/>
          </a:p>
          <a:p>
            <a:pPr indent="-342900" lvl="0" marL="342900" rtl="0" algn="l">
              <a:spcBef>
                <a:spcPts val="640"/>
              </a:spcBef>
              <a:spcAft>
                <a:spcPts val="0"/>
              </a:spcAft>
              <a:buClr>
                <a:schemeClr val="dk1"/>
              </a:buClr>
              <a:buSzPts val="3200"/>
              <a:buChar char="•"/>
            </a:pPr>
            <a:r>
              <a:rPr lang="en-US"/>
              <a:t>Now draw preliminary use case diagram. </a:t>
            </a:r>
            <a:endParaRPr/>
          </a:p>
          <a:p>
            <a:pPr indent="-342900" lvl="0" marL="342900" rtl="0" algn="l">
              <a:spcBef>
                <a:spcPts val="640"/>
              </a:spcBef>
              <a:spcAft>
                <a:spcPts val="0"/>
              </a:spcAft>
              <a:buClr>
                <a:schemeClr val="dk1"/>
              </a:buClr>
              <a:buSzPts val="3200"/>
              <a:buChar char="•"/>
            </a:pPr>
            <a:r>
              <a:rPr lang="en-US"/>
              <a:t>Show actors and use cases, connect actors to use cases.</a:t>
            </a:r>
            <a:endParaRPr/>
          </a:p>
          <a:p>
            <a:pPr indent="-342900" lvl="0" marL="342900" rtl="0" algn="l">
              <a:spcBef>
                <a:spcPts val="640"/>
              </a:spcBef>
              <a:spcAft>
                <a:spcPts val="0"/>
              </a:spcAft>
              <a:buClr>
                <a:schemeClr val="dk1"/>
              </a:buClr>
              <a:buSzPts val="3200"/>
              <a:buChar char="•"/>
            </a:pPr>
            <a:r>
              <a:rPr lang="en-US"/>
              <a:t>Usually, you can associate a use case with the actor that initiates it.</a:t>
            </a:r>
            <a:endParaRPr/>
          </a:p>
        </p:txBody>
      </p:sp>
      <p:sp>
        <p:nvSpPr>
          <p:cNvPr id="102" name="Google Shape;102;p10"/>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03" name="Google Shape;103;p10"/>
          <p:cNvSpPr/>
          <p:nvPr/>
        </p:nvSpPr>
        <p:spPr>
          <a:xfrm>
            <a:off x="457200" y="838200"/>
            <a:ext cx="8229600" cy="5032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4000">
                <a:solidFill>
                  <a:schemeClr val="lt1"/>
                </a:solidFill>
                <a:latin typeface="Comic Sans MS"/>
                <a:ea typeface="Comic Sans MS"/>
                <a:cs typeface="Comic Sans MS"/>
                <a:sym typeface="Comic Sans MS"/>
              </a:rPr>
              <a:t>Application Interaction Model</a:t>
            </a:r>
            <a:endParaRPr b="0" sz="3600">
              <a:solidFill>
                <a:schemeClr val="lt1"/>
              </a:solidFill>
              <a:latin typeface="Comic Sans MS"/>
              <a:ea typeface="Comic Sans MS"/>
              <a:cs typeface="Comic Sans MS"/>
              <a:sym typeface="Comic Sans MS"/>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sp>
        <p:nvSpPr>
          <p:cNvPr id="747" name="Google Shape;747;p100"/>
          <p:cNvSpPr txBox="1"/>
          <p:nvPr>
            <p:ph type="title"/>
          </p:nvPr>
        </p:nvSpPr>
        <p:spPr>
          <a:xfrm>
            <a:off x="422031" y="838201"/>
            <a:ext cx="7596554" cy="569913"/>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748" name="Google Shape;748;p100"/>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749" name="Google Shape;749;p100"/>
          <p:cNvPicPr preferRelativeResize="0"/>
          <p:nvPr>
            <p:ph idx="1" type="body"/>
          </p:nvPr>
        </p:nvPicPr>
        <p:blipFill rotWithShape="1">
          <a:blip r:embed="rId3">
            <a:alphaModFix/>
          </a:blip>
          <a:srcRect b="0" l="0" r="0" t="0"/>
          <a:stretch/>
        </p:blipFill>
        <p:spPr>
          <a:xfrm>
            <a:off x="0" y="838200"/>
            <a:ext cx="9144000" cy="6019800"/>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101"/>
          <p:cNvSpPr txBox="1"/>
          <p:nvPr>
            <p:ph idx="1" type="body"/>
          </p:nvPr>
        </p:nvSpPr>
        <p:spPr>
          <a:xfrm>
            <a:off x="457200" y="1524001"/>
            <a:ext cx="8229600" cy="4625975"/>
          </a:xfrm>
          <a:prstGeom prst="rect">
            <a:avLst/>
          </a:prstGeom>
          <a:noFill/>
          <a:ln>
            <a:noFill/>
          </a:ln>
        </p:spPr>
        <p:txBody>
          <a:bodyPr anchorCtr="0" anchor="t" bIns="45700" lIns="91425" spcFirstLastPara="1" rIns="91425" wrap="square" tIns="45700">
            <a:noAutofit/>
          </a:bodyPr>
          <a:lstStyle/>
          <a:p>
            <a:pPr indent="-342900" lvl="0" marL="342900" rtl="0" algn="ctr">
              <a:spcBef>
                <a:spcPts val="0"/>
              </a:spcBef>
              <a:spcAft>
                <a:spcPts val="0"/>
              </a:spcAft>
              <a:buClr>
                <a:schemeClr val="dk1"/>
              </a:buClr>
              <a:buSzPts val="3200"/>
              <a:buFont typeface="Noto Sans Symbols"/>
              <a:buNone/>
            </a:pPr>
            <a:r>
              <a:rPr b="1" lang="en-US" u="sng"/>
              <a:t>9.Testing Access Paths</a:t>
            </a:r>
            <a:endParaRPr/>
          </a:p>
          <a:p>
            <a:pPr indent="-342900" lvl="0" marL="342900" rtl="0" algn="l">
              <a:spcBef>
                <a:spcPts val="640"/>
              </a:spcBef>
              <a:spcAft>
                <a:spcPts val="0"/>
              </a:spcAft>
              <a:buClr>
                <a:schemeClr val="dk1"/>
              </a:buClr>
              <a:buSzPts val="3200"/>
              <a:buChar char="•"/>
            </a:pPr>
            <a:r>
              <a:rPr lang="en-US"/>
              <a:t>Verify that access paths exist for likely queries.</a:t>
            </a:r>
            <a:endParaRPr/>
          </a:p>
          <a:p>
            <a:pPr indent="-342900" lvl="0" marL="342900" rtl="0" algn="l">
              <a:spcBef>
                <a:spcPts val="640"/>
              </a:spcBef>
              <a:spcAft>
                <a:spcPts val="0"/>
              </a:spcAft>
              <a:buClr>
                <a:schemeClr val="dk1"/>
              </a:buClr>
              <a:buSzPts val="3200"/>
              <a:buChar char="•"/>
            </a:pPr>
            <a:r>
              <a:rPr lang="en-US"/>
              <a:t>Trace access paths through the class model to see if they yield sensible results. </a:t>
            </a:r>
            <a:endParaRPr/>
          </a:p>
          <a:p>
            <a:pPr indent="-342900" lvl="0" marL="342900" rtl="0" algn="l">
              <a:spcBef>
                <a:spcPts val="640"/>
              </a:spcBef>
              <a:spcAft>
                <a:spcPts val="0"/>
              </a:spcAft>
              <a:buClr>
                <a:schemeClr val="dk1"/>
              </a:buClr>
              <a:buSzPts val="3200"/>
              <a:buChar char="•"/>
            </a:pPr>
            <a:r>
              <a:rPr lang="en-US"/>
              <a:t>Make sure you have not overlooked any associations. </a:t>
            </a:r>
            <a:endParaRPr/>
          </a:p>
          <a:p>
            <a:pPr indent="-139700" lvl="0" marL="342900" rtl="0" algn="l">
              <a:spcBef>
                <a:spcPts val="640"/>
              </a:spcBef>
              <a:spcAft>
                <a:spcPts val="0"/>
              </a:spcAft>
              <a:buClr>
                <a:schemeClr val="dk1"/>
              </a:buClr>
              <a:buSzPts val="3200"/>
              <a:buNone/>
            </a:pPr>
            <a:r>
              <a:t/>
            </a:r>
            <a:endParaRPr/>
          </a:p>
        </p:txBody>
      </p:sp>
      <p:sp>
        <p:nvSpPr>
          <p:cNvPr id="755" name="Google Shape;755;p101"/>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756" name="Google Shape;756;p101"/>
          <p:cNvSpPr/>
          <p:nvPr/>
        </p:nvSpPr>
        <p:spPr>
          <a:xfrm>
            <a:off x="457200" y="838200"/>
            <a:ext cx="8229600" cy="5032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4000">
                <a:solidFill>
                  <a:schemeClr val="lt1"/>
                </a:solidFill>
                <a:latin typeface="Comic Sans MS"/>
                <a:ea typeface="Comic Sans MS"/>
                <a:cs typeface="Comic Sans MS"/>
                <a:sym typeface="Comic Sans MS"/>
              </a:rPr>
              <a:t>Domain Class Model</a:t>
            </a:r>
            <a:endParaRPr b="0" sz="3600">
              <a:solidFill>
                <a:schemeClr val="lt1"/>
              </a:solidFill>
              <a:latin typeface="Comic Sans MS"/>
              <a:ea typeface="Comic Sans MS"/>
              <a:cs typeface="Comic Sans MS"/>
              <a:sym typeface="Comic Sans MS"/>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sp>
        <p:nvSpPr>
          <p:cNvPr id="761" name="Google Shape;761;p102"/>
          <p:cNvSpPr txBox="1"/>
          <p:nvPr>
            <p:ph idx="1" type="body"/>
          </p:nvPr>
        </p:nvSpPr>
        <p:spPr>
          <a:xfrm>
            <a:off x="457200" y="1524001"/>
            <a:ext cx="8229600" cy="4625975"/>
          </a:xfrm>
          <a:prstGeom prst="rect">
            <a:avLst/>
          </a:prstGeom>
          <a:noFill/>
          <a:ln>
            <a:noFill/>
          </a:ln>
        </p:spPr>
        <p:txBody>
          <a:bodyPr anchorCtr="0" anchor="t" bIns="45700" lIns="91425" spcFirstLastPara="1" rIns="91425" wrap="square" tIns="45700">
            <a:noAutofit/>
          </a:bodyPr>
          <a:lstStyle/>
          <a:p>
            <a:pPr indent="-342900" lvl="0" marL="342900" rtl="0" algn="ctr">
              <a:spcBef>
                <a:spcPts val="0"/>
              </a:spcBef>
              <a:spcAft>
                <a:spcPts val="0"/>
              </a:spcAft>
              <a:buClr>
                <a:schemeClr val="dk1"/>
              </a:buClr>
              <a:buSzPts val="3200"/>
              <a:buFont typeface="Noto Sans Symbols"/>
              <a:buNone/>
            </a:pPr>
            <a:r>
              <a:rPr lang="en-US" u="sng"/>
              <a:t>10. Iterating a Class model</a:t>
            </a:r>
            <a:endParaRPr/>
          </a:p>
          <a:p>
            <a:pPr indent="-342900" lvl="0" marL="342900" rtl="0" algn="l">
              <a:spcBef>
                <a:spcPts val="640"/>
              </a:spcBef>
              <a:spcAft>
                <a:spcPts val="0"/>
              </a:spcAft>
              <a:buClr>
                <a:schemeClr val="dk1"/>
              </a:buClr>
              <a:buSzPts val="3200"/>
              <a:buChar char="•"/>
            </a:pPr>
            <a:r>
              <a:rPr lang="en-US"/>
              <a:t>A class model is rarely correct after a single pass.</a:t>
            </a:r>
            <a:endParaRPr/>
          </a:p>
          <a:p>
            <a:pPr indent="-342900" lvl="0" marL="342900" rtl="0" algn="l">
              <a:spcBef>
                <a:spcPts val="640"/>
              </a:spcBef>
              <a:spcAft>
                <a:spcPts val="0"/>
              </a:spcAft>
              <a:buClr>
                <a:schemeClr val="dk1"/>
              </a:buClr>
              <a:buSzPts val="3200"/>
              <a:buChar char="•"/>
            </a:pPr>
            <a:r>
              <a:rPr lang="en-US"/>
              <a:t>If you find any deficiency, go back to an earlier stage if necessary to correct it. So iterate and refine the model. </a:t>
            </a:r>
            <a:endParaRPr/>
          </a:p>
          <a:p>
            <a:pPr indent="-342900" lvl="0" marL="342900" rtl="0" algn="l">
              <a:spcBef>
                <a:spcPts val="640"/>
              </a:spcBef>
              <a:spcAft>
                <a:spcPts val="0"/>
              </a:spcAft>
              <a:buClr>
                <a:schemeClr val="dk1"/>
              </a:buClr>
              <a:buSzPts val="3200"/>
              <a:buChar char="•"/>
            </a:pPr>
            <a:r>
              <a:rPr lang="en-US"/>
              <a:t>There are some sing of missing classes.</a:t>
            </a:r>
            <a:endParaRPr/>
          </a:p>
          <a:p>
            <a:pPr indent="-285750" lvl="1" marL="742950" rtl="0" algn="l">
              <a:spcBef>
                <a:spcPts val="560"/>
              </a:spcBef>
              <a:spcAft>
                <a:spcPts val="0"/>
              </a:spcAft>
              <a:buClr>
                <a:schemeClr val="dk1"/>
              </a:buClr>
              <a:buSzPts val="2800"/>
              <a:buChar char="–"/>
            </a:pPr>
            <a:r>
              <a:rPr lang="en-US"/>
              <a:t>Asymmetries in association and generalization.</a:t>
            </a:r>
            <a:endParaRPr/>
          </a:p>
          <a:p>
            <a:pPr indent="-285750" lvl="1" marL="742950" rtl="0" algn="l">
              <a:spcBef>
                <a:spcPts val="560"/>
              </a:spcBef>
              <a:spcAft>
                <a:spcPts val="0"/>
              </a:spcAft>
              <a:buClr>
                <a:schemeClr val="dk1"/>
              </a:buClr>
              <a:buSzPts val="2800"/>
              <a:buChar char="–"/>
            </a:pPr>
            <a:r>
              <a:rPr lang="en-US"/>
              <a:t>Disparate attributes and operation on a class.</a:t>
            </a:r>
            <a:endParaRPr/>
          </a:p>
          <a:p>
            <a:pPr indent="-285750" lvl="1" marL="742950" rtl="0" algn="l">
              <a:spcBef>
                <a:spcPts val="560"/>
              </a:spcBef>
              <a:spcAft>
                <a:spcPts val="0"/>
              </a:spcAft>
              <a:buClr>
                <a:schemeClr val="dk1"/>
              </a:buClr>
              <a:buSzPts val="2800"/>
              <a:buChar char="–"/>
            </a:pPr>
            <a:r>
              <a:rPr lang="en-US"/>
              <a:t>Difficulty in generalizing cleanly.</a:t>
            </a:r>
            <a:endParaRPr/>
          </a:p>
          <a:p>
            <a:pPr indent="-139700" lvl="0" marL="342900" rtl="0" algn="l">
              <a:spcBef>
                <a:spcPts val="640"/>
              </a:spcBef>
              <a:spcAft>
                <a:spcPts val="0"/>
              </a:spcAft>
              <a:buClr>
                <a:schemeClr val="dk1"/>
              </a:buClr>
              <a:buSzPts val="3200"/>
              <a:buNone/>
            </a:pPr>
            <a:r>
              <a:t/>
            </a:r>
            <a:endParaRPr/>
          </a:p>
        </p:txBody>
      </p:sp>
      <p:sp>
        <p:nvSpPr>
          <p:cNvPr id="762" name="Google Shape;762;p102"/>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763" name="Google Shape;763;p102"/>
          <p:cNvSpPr/>
          <p:nvPr/>
        </p:nvSpPr>
        <p:spPr>
          <a:xfrm>
            <a:off x="457200" y="838200"/>
            <a:ext cx="8229600" cy="5032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4000">
                <a:solidFill>
                  <a:schemeClr val="lt1"/>
                </a:solidFill>
                <a:latin typeface="Comic Sans MS"/>
                <a:ea typeface="Comic Sans MS"/>
                <a:cs typeface="Comic Sans MS"/>
                <a:sym typeface="Comic Sans MS"/>
              </a:rPr>
              <a:t>Domain Class Model</a:t>
            </a:r>
            <a:endParaRPr b="0" sz="3600">
              <a:solidFill>
                <a:schemeClr val="lt1"/>
              </a:solidFill>
              <a:latin typeface="Comic Sans MS"/>
              <a:ea typeface="Comic Sans MS"/>
              <a:cs typeface="Comic Sans MS"/>
              <a:sym typeface="Comic Sans MS"/>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103"/>
          <p:cNvSpPr txBox="1"/>
          <p:nvPr>
            <p:ph idx="1" type="body"/>
          </p:nvPr>
        </p:nvSpPr>
        <p:spPr>
          <a:xfrm>
            <a:off x="140677" y="1698626"/>
            <a:ext cx="8792308" cy="4625975"/>
          </a:xfrm>
          <a:prstGeom prst="rect">
            <a:avLst/>
          </a:prstGeom>
          <a:noFill/>
          <a:ln>
            <a:noFill/>
          </a:ln>
        </p:spPr>
        <p:txBody>
          <a:bodyPr anchorCtr="0" anchor="t" bIns="45700" lIns="91425" spcFirstLastPara="1" rIns="91425" wrap="square" tIns="45700">
            <a:noAutofit/>
          </a:bodyPr>
          <a:lstStyle/>
          <a:p>
            <a:pPr indent="-285750" lvl="1" marL="742950" rtl="0" algn="l">
              <a:spcBef>
                <a:spcPts val="0"/>
              </a:spcBef>
              <a:spcAft>
                <a:spcPts val="0"/>
              </a:spcAft>
              <a:buClr>
                <a:schemeClr val="dk1"/>
              </a:buClr>
              <a:buSzPts val="2800"/>
              <a:buChar char="–"/>
            </a:pPr>
            <a:r>
              <a:rPr lang="en-US"/>
              <a:t>Duplicate association with same name and purpose.</a:t>
            </a:r>
            <a:endParaRPr/>
          </a:p>
          <a:p>
            <a:pPr indent="-285750" lvl="1" marL="742950" rtl="0" algn="l">
              <a:spcBef>
                <a:spcPts val="560"/>
              </a:spcBef>
              <a:spcAft>
                <a:spcPts val="0"/>
              </a:spcAft>
              <a:buClr>
                <a:schemeClr val="dk1"/>
              </a:buClr>
              <a:buSzPts val="2800"/>
              <a:buChar char="–"/>
            </a:pPr>
            <a:r>
              <a:rPr lang="en-US"/>
              <a:t>A role that substantially shapes the semantics of a class. Ex. It mean converting association into a class. </a:t>
            </a:r>
            <a:endParaRPr/>
          </a:p>
          <a:p>
            <a:pPr indent="-342900" lvl="0" marL="342900" rtl="0" algn="l">
              <a:spcBef>
                <a:spcPts val="640"/>
              </a:spcBef>
              <a:spcAft>
                <a:spcPts val="0"/>
              </a:spcAft>
              <a:buClr>
                <a:schemeClr val="dk1"/>
              </a:buClr>
              <a:buSzPts val="3200"/>
              <a:buChar char="•"/>
            </a:pPr>
            <a:r>
              <a:rPr lang="en-US"/>
              <a:t>Look out for missing associations</a:t>
            </a:r>
            <a:endParaRPr/>
          </a:p>
          <a:p>
            <a:pPr indent="-285750" lvl="1" marL="742950" rtl="0" algn="l">
              <a:spcBef>
                <a:spcPts val="560"/>
              </a:spcBef>
              <a:spcAft>
                <a:spcPts val="0"/>
              </a:spcAft>
              <a:buClr>
                <a:schemeClr val="dk1"/>
              </a:buClr>
              <a:buSzPts val="2800"/>
              <a:buChar char="–"/>
            </a:pPr>
            <a:r>
              <a:rPr lang="en-US"/>
              <a:t>Missing access paths for operations</a:t>
            </a:r>
            <a:endParaRPr/>
          </a:p>
          <a:p>
            <a:pPr indent="-285750" lvl="1" marL="742950" rtl="0" algn="l">
              <a:spcBef>
                <a:spcPts val="560"/>
              </a:spcBef>
              <a:spcAft>
                <a:spcPts val="0"/>
              </a:spcAft>
              <a:buClr>
                <a:schemeClr val="dk1"/>
              </a:buClr>
              <a:buSzPts val="2800"/>
              <a:buChar char="–"/>
            </a:pPr>
            <a:r>
              <a:rPr lang="en-US"/>
              <a:t>Lack of attributes, operations and association on a class.</a:t>
            </a:r>
            <a:endParaRPr/>
          </a:p>
          <a:p>
            <a:pPr indent="-285750" lvl="1" marL="742950" rtl="0" algn="l">
              <a:spcBef>
                <a:spcPts val="560"/>
              </a:spcBef>
              <a:spcAft>
                <a:spcPts val="0"/>
              </a:spcAft>
              <a:buClr>
                <a:schemeClr val="dk1"/>
              </a:buClr>
              <a:buSzPts val="2800"/>
              <a:buChar char="–"/>
            </a:pPr>
            <a:r>
              <a:rPr lang="en-US"/>
              <a:t>Redundant information:</a:t>
            </a:r>
            <a:endParaRPr/>
          </a:p>
          <a:p>
            <a:pPr indent="-342900" lvl="0" marL="342900" rtl="0" algn="l">
              <a:spcBef>
                <a:spcPts val="560"/>
              </a:spcBef>
              <a:spcAft>
                <a:spcPts val="0"/>
              </a:spcAft>
              <a:buClr>
                <a:schemeClr val="dk1"/>
              </a:buClr>
              <a:buSzPts val="2800"/>
              <a:buChar char="•"/>
            </a:pPr>
            <a:r>
              <a:rPr lang="en-US" sz="2800"/>
              <a:t>Adjust the placement of attributes and associations</a:t>
            </a:r>
            <a:endParaRPr/>
          </a:p>
          <a:p>
            <a:pPr indent="-165100" lvl="0" marL="342900" rtl="0" algn="l">
              <a:spcBef>
                <a:spcPts val="560"/>
              </a:spcBef>
              <a:spcAft>
                <a:spcPts val="0"/>
              </a:spcAft>
              <a:buClr>
                <a:schemeClr val="dk1"/>
              </a:buClr>
              <a:buSzPts val="2800"/>
              <a:buNone/>
            </a:pPr>
            <a:r>
              <a:t/>
            </a:r>
            <a:endParaRPr sz="2800"/>
          </a:p>
        </p:txBody>
      </p:sp>
      <p:sp>
        <p:nvSpPr>
          <p:cNvPr id="769" name="Google Shape;769;p103"/>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770" name="Google Shape;770;p103"/>
          <p:cNvSpPr/>
          <p:nvPr/>
        </p:nvSpPr>
        <p:spPr>
          <a:xfrm>
            <a:off x="457200" y="838200"/>
            <a:ext cx="8229600" cy="5032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4000">
                <a:solidFill>
                  <a:schemeClr val="lt1"/>
                </a:solidFill>
                <a:latin typeface="Comic Sans MS"/>
                <a:ea typeface="Comic Sans MS"/>
                <a:cs typeface="Comic Sans MS"/>
                <a:sym typeface="Comic Sans MS"/>
              </a:rPr>
              <a:t>Domain Class Model</a:t>
            </a:r>
            <a:endParaRPr b="0" sz="3600">
              <a:solidFill>
                <a:schemeClr val="lt1"/>
              </a:solidFill>
              <a:latin typeface="Comic Sans MS"/>
              <a:ea typeface="Comic Sans MS"/>
              <a:cs typeface="Comic Sans MS"/>
              <a:sym typeface="Comic Sans MS"/>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104"/>
          <p:cNvSpPr txBox="1"/>
          <p:nvPr>
            <p:ph type="title"/>
          </p:nvPr>
        </p:nvSpPr>
        <p:spPr>
          <a:xfrm>
            <a:off x="422031" y="838201"/>
            <a:ext cx="7596554" cy="569913"/>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776" name="Google Shape;776;p104"/>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777" name="Google Shape;777;p104"/>
          <p:cNvPicPr preferRelativeResize="0"/>
          <p:nvPr>
            <p:ph idx="1" type="body"/>
          </p:nvPr>
        </p:nvPicPr>
        <p:blipFill rotWithShape="1">
          <a:blip r:embed="rId3">
            <a:alphaModFix/>
          </a:blip>
          <a:srcRect b="0" l="0" r="0" t="0"/>
          <a:stretch/>
        </p:blipFill>
        <p:spPr>
          <a:xfrm>
            <a:off x="0" y="762000"/>
            <a:ext cx="9144000" cy="6096000"/>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sp>
        <p:nvSpPr>
          <p:cNvPr id="782" name="Google Shape;782;p105"/>
          <p:cNvSpPr txBox="1"/>
          <p:nvPr>
            <p:ph idx="1" type="body"/>
          </p:nvPr>
        </p:nvSpPr>
        <p:spPr>
          <a:xfrm>
            <a:off x="457200" y="1524001"/>
            <a:ext cx="8229600" cy="4625975"/>
          </a:xfrm>
          <a:prstGeom prst="rect">
            <a:avLst/>
          </a:prstGeom>
          <a:noFill/>
          <a:ln>
            <a:noFill/>
          </a:ln>
        </p:spPr>
        <p:txBody>
          <a:bodyPr anchorCtr="0" anchor="t" bIns="45700" lIns="91425" spcFirstLastPara="1" rIns="91425" wrap="square" tIns="45700">
            <a:noAutofit/>
          </a:bodyPr>
          <a:lstStyle/>
          <a:p>
            <a:pPr indent="-342900" lvl="0" marL="342900" rtl="0" algn="ctr">
              <a:spcBef>
                <a:spcPts val="0"/>
              </a:spcBef>
              <a:spcAft>
                <a:spcPts val="0"/>
              </a:spcAft>
              <a:buClr>
                <a:schemeClr val="dk1"/>
              </a:buClr>
              <a:buSzPts val="3200"/>
              <a:buFont typeface="Noto Sans Symbols"/>
              <a:buNone/>
            </a:pPr>
            <a:r>
              <a:rPr lang="en-US" u="sng"/>
              <a:t>11.Shifting the level of abstraction</a:t>
            </a:r>
            <a:endParaRPr/>
          </a:p>
          <a:p>
            <a:pPr indent="-342900" lvl="0" marL="342900" rtl="0" algn="l">
              <a:spcBef>
                <a:spcPts val="640"/>
              </a:spcBef>
              <a:spcAft>
                <a:spcPts val="0"/>
              </a:spcAft>
              <a:buClr>
                <a:schemeClr val="dk1"/>
              </a:buClr>
              <a:buSzPts val="3200"/>
              <a:buChar char="•"/>
            </a:pPr>
            <a:r>
              <a:rPr lang="en-US"/>
              <a:t>Abstraction makes a model more complex but can increase flexibility and reduce the number of classes.</a:t>
            </a:r>
            <a:endParaRPr/>
          </a:p>
          <a:p>
            <a:pPr indent="-342900" lvl="0" marL="342900" rtl="0" algn="l">
              <a:spcBef>
                <a:spcPts val="640"/>
              </a:spcBef>
              <a:spcAft>
                <a:spcPts val="0"/>
              </a:spcAft>
              <a:buClr>
                <a:schemeClr val="dk1"/>
              </a:buClr>
              <a:buSzPts val="3200"/>
              <a:buChar char="•"/>
            </a:pPr>
            <a:r>
              <a:rPr lang="en-US"/>
              <a:t>In case of abstraction, we need to think in terms of pattern.</a:t>
            </a:r>
            <a:endParaRPr/>
          </a:p>
          <a:p>
            <a:pPr indent="-342900" lvl="0" marL="342900" rtl="0" algn="l">
              <a:spcBef>
                <a:spcPts val="640"/>
              </a:spcBef>
              <a:spcAft>
                <a:spcPts val="0"/>
              </a:spcAft>
              <a:buClr>
                <a:schemeClr val="dk1"/>
              </a:buClr>
              <a:buSzPts val="3200"/>
              <a:buChar char="•"/>
            </a:pPr>
            <a:r>
              <a:rPr lang="en-US"/>
              <a:t>A pattern distills the knowledge of experts and provide a proven solutions to a general problem.</a:t>
            </a:r>
            <a:endParaRPr/>
          </a:p>
          <a:p>
            <a:pPr indent="-285750" lvl="1" marL="742950" rtl="0" algn="l">
              <a:spcBef>
                <a:spcPts val="560"/>
              </a:spcBef>
              <a:spcAft>
                <a:spcPts val="0"/>
              </a:spcAft>
              <a:buClr>
                <a:schemeClr val="dk1"/>
              </a:buClr>
              <a:buSzPts val="2800"/>
              <a:buChar char="–"/>
            </a:pPr>
            <a:r>
              <a:rPr lang="en-US"/>
              <a:t>Ex. Management hierarchy.</a:t>
            </a:r>
            <a:endParaRPr/>
          </a:p>
        </p:txBody>
      </p:sp>
      <p:sp>
        <p:nvSpPr>
          <p:cNvPr id="783" name="Google Shape;783;p105"/>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784" name="Google Shape;784;p105"/>
          <p:cNvSpPr/>
          <p:nvPr/>
        </p:nvSpPr>
        <p:spPr>
          <a:xfrm>
            <a:off x="457200" y="838200"/>
            <a:ext cx="8229600" cy="5032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4000">
                <a:solidFill>
                  <a:schemeClr val="lt1"/>
                </a:solidFill>
                <a:latin typeface="Comic Sans MS"/>
                <a:ea typeface="Comic Sans MS"/>
                <a:cs typeface="Comic Sans MS"/>
                <a:sym typeface="Comic Sans MS"/>
              </a:rPr>
              <a:t>Domain Class Model</a:t>
            </a:r>
            <a:endParaRPr b="0" sz="3600">
              <a:solidFill>
                <a:schemeClr val="lt1"/>
              </a:solidFill>
              <a:latin typeface="Comic Sans MS"/>
              <a:ea typeface="Comic Sans MS"/>
              <a:cs typeface="Comic Sans MS"/>
              <a:sym typeface="Comic Sans MS"/>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p106"/>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790" name="Google Shape;790;p106"/>
          <p:cNvPicPr preferRelativeResize="0"/>
          <p:nvPr>
            <p:ph idx="1" type="body"/>
          </p:nvPr>
        </p:nvPicPr>
        <p:blipFill rotWithShape="1">
          <a:blip r:embed="rId3">
            <a:alphaModFix/>
          </a:blip>
          <a:srcRect b="0" l="0" r="0" t="0"/>
          <a:stretch/>
        </p:blipFill>
        <p:spPr>
          <a:xfrm>
            <a:off x="562708" y="1600200"/>
            <a:ext cx="7807569" cy="4953000"/>
          </a:xfrm>
          <a:prstGeom prst="rect">
            <a:avLst/>
          </a:prstGeom>
          <a:noFill/>
          <a:ln>
            <a:noFill/>
          </a:ln>
        </p:spPr>
      </p:pic>
      <p:sp>
        <p:nvSpPr>
          <p:cNvPr id="791" name="Google Shape;791;p106"/>
          <p:cNvSpPr/>
          <p:nvPr/>
        </p:nvSpPr>
        <p:spPr>
          <a:xfrm>
            <a:off x="457200" y="838200"/>
            <a:ext cx="8229600" cy="5032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4000">
                <a:solidFill>
                  <a:schemeClr val="lt1"/>
                </a:solidFill>
                <a:latin typeface="Comic Sans MS"/>
                <a:ea typeface="Comic Sans MS"/>
                <a:cs typeface="Comic Sans MS"/>
                <a:sym typeface="Comic Sans MS"/>
              </a:rPr>
              <a:t>Domain Class Model</a:t>
            </a:r>
            <a:endParaRPr b="0" sz="3600">
              <a:solidFill>
                <a:schemeClr val="lt1"/>
              </a:solidFill>
              <a:latin typeface="Comic Sans MS"/>
              <a:ea typeface="Comic Sans MS"/>
              <a:cs typeface="Comic Sans MS"/>
              <a:sym typeface="Comic Sans MS"/>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sp>
        <p:nvSpPr>
          <p:cNvPr id="796" name="Google Shape;796;p107"/>
          <p:cNvSpPr txBox="1"/>
          <p:nvPr>
            <p:ph idx="1" type="body"/>
          </p:nvPr>
        </p:nvSpPr>
        <p:spPr>
          <a:xfrm>
            <a:off x="457200" y="1524001"/>
            <a:ext cx="8229600" cy="4625975"/>
          </a:xfrm>
          <a:prstGeom prst="rect">
            <a:avLst/>
          </a:prstGeom>
          <a:noFill/>
          <a:ln>
            <a:noFill/>
          </a:ln>
        </p:spPr>
        <p:txBody>
          <a:bodyPr anchorCtr="0" anchor="t" bIns="45700" lIns="91425" spcFirstLastPara="1" rIns="91425" wrap="square" tIns="45700">
            <a:noAutofit/>
          </a:bodyPr>
          <a:lstStyle/>
          <a:p>
            <a:pPr indent="-342900" lvl="0" marL="342900" rtl="0" algn="ctr">
              <a:spcBef>
                <a:spcPts val="0"/>
              </a:spcBef>
              <a:spcAft>
                <a:spcPts val="0"/>
              </a:spcAft>
              <a:buClr>
                <a:schemeClr val="dk1"/>
              </a:buClr>
              <a:buSzPts val="3200"/>
              <a:buFont typeface="Noto Sans Symbols"/>
              <a:buNone/>
            </a:pPr>
            <a:r>
              <a:rPr lang="en-US" u="sng"/>
              <a:t>12.Group classes into packages.</a:t>
            </a:r>
            <a:endParaRPr/>
          </a:p>
          <a:p>
            <a:pPr indent="-342900" lvl="0" marL="342900" rtl="0" algn="l">
              <a:spcBef>
                <a:spcPts val="640"/>
              </a:spcBef>
              <a:spcAft>
                <a:spcPts val="0"/>
              </a:spcAft>
              <a:buClr>
                <a:schemeClr val="dk1"/>
              </a:buClr>
              <a:buSzPts val="3200"/>
              <a:buChar char="•"/>
            </a:pPr>
            <a:r>
              <a:rPr lang="en-US"/>
              <a:t>The last step of class modeling is to group classes into packages. </a:t>
            </a:r>
            <a:endParaRPr/>
          </a:p>
          <a:p>
            <a:pPr indent="-342900" lvl="0" marL="342900" rtl="0" algn="l">
              <a:spcBef>
                <a:spcPts val="640"/>
              </a:spcBef>
              <a:spcAft>
                <a:spcPts val="0"/>
              </a:spcAft>
              <a:buClr>
                <a:schemeClr val="dk1"/>
              </a:buClr>
              <a:buSzPts val="3200"/>
              <a:buChar char="•"/>
            </a:pPr>
            <a:r>
              <a:rPr lang="en-US"/>
              <a:t>A package is a group of elements(classes, association, generalizations and  lesser packages) with common theme.</a:t>
            </a:r>
            <a:endParaRPr/>
          </a:p>
          <a:p>
            <a:pPr indent="-342900" lvl="0" marL="342900" rtl="0" algn="l">
              <a:spcBef>
                <a:spcPts val="640"/>
              </a:spcBef>
              <a:spcAft>
                <a:spcPts val="0"/>
              </a:spcAft>
              <a:buClr>
                <a:schemeClr val="dk1"/>
              </a:buClr>
              <a:buSzPts val="3200"/>
              <a:buChar char="•"/>
            </a:pPr>
            <a:r>
              <a:rPr lang="en-US"/>
              <a:t>When you place classes and association in a package, you are making semantic statement.</a:t>
            </a:r>
            <a:endParaRPr/>
          </a:p>
          <a:p>
            <a:pPr indent="-139700" lvl="0" marL="342900" rtl="0" algn="l">
              <a:spcBef>
                <a:spcPts val="640"/>
              </a:spcBef>
              <a:spcAft>
                <a:spcPts val="0"/>
              </a:spcAft>
              <a:buClr>
                <a:schemeClr val="dk1"/>
              </a:buClr>
              <a:buSzPts val="3200"/>
              <a:buNone/>
            </a:pPr>
            <a:r>
              <a:t/>
            </a:r>
            <a:endParaRPr/>
          </a:p>
        </p:txBody>
      </p:sp>
      <p:sp>
        <p:nvSpPr>
          <p:cNvPr id="797" name="Google Shape;797;p107"/>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798" name="Google Shape;798;p107"/>
          <p:cNvSpPr/>
          <p:nvPr/>
        </p:nvSpPr>
        <p:spPr>
          <a:xfrm>
            <a:off x="457200" y="838200"/>
            <a:ext cx="8229600" cy="5032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4000">
                <a:solidFill>
                  <a:schemeClr val="lt1"/>
                </a:solidFill>
                <a:latin typeface="Comic Sans MS"/>
                <a:ea typeface="Comic Sans MS"/>
                <a:cs typeface="Comic Sans MS"/>
                <a:sym typeface="Comic Sans MS"/>
              </a:rPr>
              <a:t>Domain Class Model</a:t>
            </a:r>
            <a:endParaRPr b="0" sz="3600">
              <a:solidFill>
                <a:schemeClr val="lt1"/>
              </a:solidFill>
              <a:latin typeface="Comic Sans MS"/>
              <a:ea typeface="Comic Sans MS"/>
              <a:cs typeface="Comic Sans MS"/>
              <a:sym typeface="Comic Sans MS"/>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sp>
        <p:nvSpPr>
          <p:cNvPr id="803" name="Google Shape;803;p108"/>
          <p:cNvSpPr txBox="1"/>
          <p:nvPr>
            <p:ph idx="1" type="body"/>
          </p:nvPr>
        </p:nvSpPr>
        <p:spPr>
          <a:xfrm>
            <a:off x="457200" y="1524001"/>
            <a:ext cx="8229600" cy="46259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Therefore, package might be:</a:t>
            </a:r>
            <a:endParaRPr/>
          </a:p>
          <a:p>
            <a:pPr indent="-285750" lvl="1" marL="742950" rtl="0" algn="l">
              <a:spcBef>
                <a:spcPts val="560"/>
              </a:spcBef>
              <a:spcAft>
                <a:spcPts val="0"/>
              </a:spcAft>
              <a:buClr>
                <a:schemeClr val="dk1"/>
              </a:buClr>
              <a:buSzPts val="2800"/>
              <a:buChar char="–"/>
            </a:pPr>
            <a:r>
              <a:rPr lang="en-US"/>
              <a:t>Tellers – Cashier, Entry Station, Cashier Station, ATM</a:t>
            </a:r>
            <a:endParaRPr/>
          </a:p>
          <a:p>
            <a:pPr indent="-285750" lvl="1" marL="742950" rtl="0" algn="l">
              <a:spcBef>
                <a:spcPts val="560"/>
              </a:spcBef>
              <a:spcAft>
                <a:spcPts val="0"/>
              </a:spcAft>
              <a:buClr>
                <a:schemeClr val="dk1"/>
              </a:buClr>
              <a:buSzPts val="2800"/>
              <a:buChar char="–"/>
            </a:pPr>
            <a:r>
              <a:rPr lang="en-US"/>
              <a:t>Accounts – Account, cash card, card authorization, customer, transactions, update, cashier transaction, remote transaction.</a:t>
            </a:r>
            <a:endParaRPr/>
          </a:p>
          <a:p>
            <a:pPr indent="-285750" lvl="1" marL="742950" rtl="0" algn="l">
              <a:spcBef>
                <a:spcPts val="560"/>
              </a:spcBef>
              <a:spcAft>
                <a:spcPts val="0"/>
              </a:spcAft>
              <a:buClr>
                <a:schemeClr val="dk1"/>
              </a:buClr>
              <a:buSzPts val="2800"/>
              <a:buChar char="–"/>
            </a:pPr>
            <a:r>
              <a:rPr lang="en-US"/>
              <a:t>Bank- consortium, bank</a:t>
            </a:r>
            <a:endParaRPr/>
          </a:p>
          <a:p>
            <a:pPr indent="-342900" lvl="0" marL="342900" rtl="0" algn="l">
              <a:spcBef>
                <a:spcPts val="640"/>
              </a:spcBef>
              <a:spcAft>
                <a:spcPts val="0"/>
              </a:spcAft>
              <a:buClr>
                <a:schemeClr val="dk1"/>
              </a:buClr>
              <a:buSzPts val="3200"/>
              <a:buChar char="•"/>
            </a:pPr>
            <a:r>
              <a:rPr lang="en-US"/>
              <a:t>Each package can add details to it.</a:t>
            </a:r>
            <a:endParaRPr/>
          </a:p>
        </p:txBody>
      </p:sp>
      <p:sp>
        <p:nvSpPr>
          <p:cNvPr id="804" name="Google Shape;804;p108"/>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805" name="Google Shape;805;p108"/>
          <p:cNvSpPr/>
          <p:nvPr/>
        </p:nvSpPr>
        <p:spPr>
          <a:xfrm>
            <a:off x="457200" y="838200"/>
            <a:ext cx="8229600" cy="5032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4000">
                <a:solidFill>
                  <a:schemeClr val="lt1"/>
                </a:solidFill>
                <a:latin typeface="Comic Sans MS"/>
                <a:ea typeface="Comic Sans MS"/>
                <a:cs typeface="Comic Sans MS"/>
                <a:sym typeface="Comic Sans MS"/>
              </a:rPr>
              <a:t>Domain Class Model</a:t>
            </a:r>
            <a:endParaRPr b="0" sz="3600">
              <a:solidFill>
                <a:schemeClr val="lt1"/>
              </a:solidFill>
              <a:latin typeface="Comic Sans MS"/>
              <a:ea typeface="Comic Sans MS"/>
              <a:cs typeface="Comic Sans MS"/>
              <a:sym typeface="Comic Sans MS"/>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
        <p:nvSpPr>
          <p:cNvPr id="810" name="Google Shape;810;p109"/>
          <p:cNvSpPr txBox="1"/>
          <p:nvPr>
            <p:ph idx="1" type="body"/>
          </p:nvPr>
        </p:nvSpPr>
        <p:spPr>
          <a:xfrm>
            <a:off x="457200" y="1524001"/>
            <a:ext cx="8229600" cy="46259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The Following steps are performed in constructing a domain state model</a:t>
            </a:r>
            <a:endParaRPr/>
          </a:p>
          <a:p>
            <a:pPr indent="-285750" lvl="1" marL="742950" rtl="0" algn="l">
              <a:spcBef>
                <a:spcPts val="560"/>
              </a:spcBef>
              <a:spcAft>
                <a:spcPts val="0"/>
              </a:spcAft>
              <a:buClr>
                <a:schemeClr val="dk1"/>
              </a:buClr>
              <a:buSzPts val="2800"/>
              <a:buChar char="–"/>
            </a:pPr>
            <a:r>
              <a:rPr lang="en-US"/>
              <a:t>Identifying classes with states </a:t>
            </a:r>
            <a:endParaRPr/>
          </a:p>
          <a:p>
            <a:pPr indent="-285750" lvl="1" marL="742950" rtl="0" algn="l">
              <a:spcBef>
                <a:spcPts val="560"/>
              </a:spcBef>
              <a:spcAft>
                <a:spcPts val="0"/>
              </a:spcAft>
              <a:buClr>
                <a:schemeClr val="dk1"/>
              </a:buClr>
              <a:buSzPts val="2800"/>
              <a:buChar char="–"/>
            </a:pPr>
            <a:r>
              <a:rPr lang="en-US"/>
              <a:t>Finding states </a:t>
            </a:r>
            <a:endParaRPr/>
          </a:p>
          <a:p>
            <a:pPr indent="-285750" lvl="1" marL="742950" rtl="0" algn="l">
              <a:spcBef>
                <a:spcPts val="560"/>
              </a:spcBef>
              <a:spcAft>
                <a:spcPts val="0"/>
              </a:spcAft>
              <a:buClr>
                <a:schemeClr val="dk1"/>
              </a:buClr>
              <a:buSzPts val="2800"/>
              <a:buChar char="–"/>
            </a:pPr>
            <a:r>
              <a:rPr lang="en-US"/>
              <a:t>Finding Events </a:t>
            </a:r>
            <a:endParaRPr/>
          </a:p>
          <a:p>
            <a:pPr indent="-285750" lvl="1" marL="742950" rtl="0" algn="l">
              <a:spcBef>
                <a:spcPts val="560"/>
              </a:spcBef>
              <a:spcAft>
                <a:spcPts val="0"/>
              </a:spcAft>
              <a:buClr>
                <a:schemeClr val="dk1"/>
              </a:buClr>
              <a:buSzPts val="2800"/>
              <a:buChar char="–"/>
            </a:pPr>
            <a:r>
              <a:rPr lang="en-US"/>
              <a:t>Building state diagrams </a:t>
            </a:r>
            <a:endParaRPr/>
          </a:p>
          <a:p>
            <a:pPr indent="-285750" lvl="1" marL="742950" rtl="0" algn="l">
              <a:spcBef>
                <a:spcPts val="560"/>
              </a:spcBef>
              <a:spcAft>
                <a:spcPts val="0"/>
              </a:spcAft>
              <a:buClr>
                <a:schemeClr val="dk1"/>
              </a:buClr>
              <a:buSzPts val="2800"/>
              <a:buChar char="–"/>
            </a:pPr>
            <a:r>
              <a:rPr lang="en-US"/>
              <a:t>Evaluating state diagrams </a:t>
            </a:r>
            <a:endParaRPr/>
          </a:p>
        </p:txBody>
      </p:sp>
      <p:sp>
        <p:nvSpPr>
          <p:cNvPr id="811" name="Google Shape;811;p109"/>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812" name="Google Shape;812;p109"/>
          <p:cNvSpPr/>
          <p:nvPr/>
        </p:nvSpPr>
        <p:spPr>
          <a:xfrm>
            <a:off x="457200" y="838200"/>
            <a:ext cx="8229600" cy="5032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4000">
                <a:solidFill>
                  <a:schemeClr val="lt1"/>
                </a:solidFill>
                <a:latin typeface="Comic Sans MS"/>
                <a:ea typeface="Comic Sans MS"/>
                <a:cs typeface="Comic Sans MS"/>
                <a:sym typeface="Comic Sans MS"/>
              </a:rPr>
              <a:t>Domain State Model</a:t>
            </a:r>
            <a:endParaRPr b="0" sz="3600">
              <a:solidFill>
                <a:schemeClr val="lt1"/>
              </a:solidFill>
              <a:latin typeface="Comic Sans MS"/>
              <a:ea typeface="Comic Sans MS"/>
              <a:cs typeface="Comic Sans MS"/>
              <a:sym typeface="Comic Sans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1"/>
          <p:cNvSpPr txBox="1"/>
          <p:nvPr>
            <p:ph idx="1" type="body"/>
          </p:nvPr>
        </p:nvSpPr>
        <p:spPr>
          <a:xfrm>
            <a:off x="457200" y="1524001"/>
            <a:ext cx="8229600" cy="46259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You should also write a one or more sentence for each use case.</a:t>
            </a:r>
            <a:endParaRPr/>
          </a:p>
          <a:p>
            <a:pPr indent="-139700" lvl="0" marL="342900" rtl="0" algn="l">
              <a:spcBef>
                <a:spcPts val="640"/>
              </a:spcBef>
              <a:spcAft>
                <a:spcPts val="0"/>
              </a:spcAft>
              <a:buClr>
                <a:schemeClr val="dk1"/>
              </a:buClr>
              <a:buSzPts val="3200"/>
              <a:buNone/>
            </a:pPr>
            <a:r>
              <a:t/>
            </a:r>
            <a:endParaRPr/>
          </a:p>
        </p:txBody>
      </p:sp>
      <p:sp>
        <p:nvSpPr>
          <p:cNvPr id="109" name="Google Shape;109;p11"/>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descr="C:\Documents and Settings\A\Desktop\OOAD Slide 2012\13.1.JPG" id="110" name="Google Shape;110;p11"/>
          <p:cNvPicPr preferRelativeResize="0"/>
          <p:nvPr/>
        </p:nvPicPr>
        <p:blipFill rotWithShape="1">
          <a:blip r:embed="rId3">
            <a:alphaModFix/>
          </a:blip>
          <a:srcRect b="0" l="0" r="0" t="0"/>
          <a:stretch/>
        </p:blipFill>
        <p:spPr>
          <a:xfrm>
            <a:off x="2039816" y="2743200"/>
            <a:ext cx="5556738" cy="3962400"/>
          </a:xfrm>
          <a:prstGeom prst="rect">
            <a:avLst/>
          </a:prstGeom>
          <a:noFill/>
          <a:ln>
            <a:noFill/>
          </a:ln>
        </p:spPr>
      </p:pic>
      <p:sp>
        <p:nvSpPr>
          <p:cNvPr id="111" name="Google Shape;111;p11"/>
          <p:cNvSpPr/>
          <p:nvPr/>
        </p:nvSpPr>
        <p:spPr>
          <a:xfrm>
            <a:off x="457200" y="838200"/>
            <a:ext cx="8229600" cy="5032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4000">
                <a:solidFill>
                  <a:schemeClr val="lt1"/>
                </a:solidFill>
                <a:latin typeface="Comic Sans MS"/>
                <a:ea typeface="Comic Sans MS"/>
                <a:cs typeface="Comic Sans MS"/>
                <a:sym typeface="Comic Sans MS"/>
              </a:rPr>
              <a:t>Application Interaction Model</a:t>
            </a:r>
            <a:endParaRPr b="0" sz="3600">
              <a:solidFill>
                <a:schemeClr val="lt1"/>
              </a:solidFill>
              <a:latin typeface="Comic Sans MS"/>
              <a:ea typeface="Comic Sans MS"/>
              <a:cs typeface="Comic Sans MS"/>
              <a:sym typeface="Comic Sans MS"/>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6" name="Shape 816"/>
        <p:cNvGrpSpPr/>
        <p:nvPr/>
      </p:nvGrpSpPr>
      <p:grpSpPr>
        <a:xfrm>
          <a:off x="0" y="0"/>
          <a:ext cx="0" cy="0"/>
          <a:chOff x="0" y="0"/>
          <a:chExt cx="0" cy="0"/>
        </a:xfrm>
      </p:grpSpPr>
      <p:sp>
        <p:nvSpPr>
          <p:cNvPr id="817" name="Google Shape;817;p110"/>
          <p:cNvSpPr txBox="1"/>
          <p:nvPr>
            <p:ph idx="1" type="body"/>
          </p:nvPr>
        </p:nvSpPr>
        <p:spPr>
          <a:xfrm>
            <a:off x="457200" y="1524001"/>
            <a:ext cx="8229600" cy="4625975"/>
          </a:xfrm>
          <a:prstGeom prst="rect">
            <a:avLst/>
          </a:prstGeom>
          <a:noFill/>
          <a:ln>
            <a:noFill/>
          </a:ln>
        </p:spPr>
        <p:txBody>
          <a:bodyPr anchorCtr="0" anchor="t" bIns="45700" lIns="91425" spcFirstLastPara="1" rIns="91425" wrap="square" tIns="45700">
            <a:noAutofit/>
          </a:bodyPr>
          <a:lstStyle/>
          <a:p>
            <a:pPr indent="-342900" lvl="0" marL="342900" rtl="0" algn="ctr">
              <a:spcBef>
                <a:spcPts val="0"/>
              </a:spcBef>
              <a:spcAft>
                <a:spcPts val="0"/>
              </a:spcAft>
              <a:buClr>
                <a:schemeClr val="dk1"/>
              </a:buClr>
              <a:buSzPts val="3200"/>
              <a:buFont typeface="Noto Sans Symbols"/>
              <a:buNone/>
            </a:pPr>
            <a:r>
              <a:rPr lang="en-US" u="sng"/>
              <a:t>1. Identifying Classes with states</a:t>
            </a:r>
            <a:endParaRPr/>
          </a:p>
          <a:p>
            <a:pPr indent="-342900" lvl="0" marL="342900" rtl="0" algn="l">
              <a:spcBef>
                <a:spcPts val="640"/>
              </a:spcBef>
              <a:spcAft>
                <a:spcPts val="0"/>
              </a:spcAft>
              <a:buClr>
                <a:schemeClr val="dk1"/>
              </a:buClr>
              <a:buSzPts val="3200"/>
              <a:buChar char="•"/>
            </a:pPr>
            <a:r>
              <a:rPr lang="en-US"/>
              <a:t>Study list of domain classes.</a:t>
            </a:r>
            <a:endParaRPr/>
          </a:p>
          <a:p>
            <a:pPr indent="-342900" lvl="0" marL="342900" rtl="0" algn="l">
              <a:spcBef>
                <a:spcPts val="640"/>
              </a:spcBef>
              <a:spcAft>
                <a:spcPts val="0"/>
              </a:spcAft>
              <a:buClr>
                <a:schemeClr val="dk1"/>
              </a:buClr>
              <a:buSzPts val="3200"/>
              <a:buChar char="•"/>
            </a:pPr>
            <a:r>
              <a:rPr lang="en-US"/>
              <a:t>Look for classes that can be characterized by a </a:t>
            </a:r>
            <a:r>
              <a:rPr i="1" lang="en-US"/>
              <a:t>progressive history or represent cyclic behavior</a:t>
            </a:r>
            <a:r>
              <a:rPr lang="en-US"/>
              <a:t>. </a:t>
            </a:r>
            <a:endParaRPr/>
          </a:p>
          <a:p>
            <a:pPr indent="-342900" lvl="0" marL="342900" rtl="0" algn="l">
              <a:spcBef>
                <a:spcPts val="640"/>
              </a:spcBef>
              <a:spcAft>
                <a:spcPts val="0"/>
              </a:spcAft>
              <a:buClr>
                <a:schemeClr val="dk1"/>
              </a:buClr>
              <a:buSzPts val="3200"/>
              <a:buChar char="•"/>
            </a:pPr>
            <a:r>
              <a:rPr lang="en-US"/>
              <a:t>Identify significant states in the life cycle of an Object. Not every state occurs in every cycle.</a:t>
            </a:r>
            <a:endParaRPr/>
          </a:p>
          <a:p>
            <a:pPr indent="-285750" lvl="1" marL="742950" rtl="0" algn="l">
              <a:spcBef>
                <a:spcPts val="560"/>
              </a:spcBef>
              <a:spcAft>
                <a:spcPts val="0"/>
              </a:spcAft>
              <a:buClr>
                <a:schemeClr val="dk1"/>
              </a:buClr>
              <a:buSzPts val="2800"/>
              <a:buChar char="–"/>
            </a:pPr>
            <a:r>
              <a:rPr lang="en-US"/>
              <a:t>ATM Example, </a:t>
            </a:r>
            <a:r>
              <a:rPr i="1" lang="en-US"/>
              <a:t>Account</a:t>
            </a:r>
            <a:r>
              <a:rPr lang="en-US"/>
              <a:t> is appropriate behavior for ATM. Life cycle of </a:t>
            </a:r>
            <a:r>
              <a:rPr i="1" lang="en-US"/>
              <a:t>Account</a:t>
            </a:r>
            <a:r>
              <a:rPr lang="en-US"/>
              <a:t> is progressive and cycling to and from problem states. 	</a:t>
            </a:r>
            <a:endParaRPr/>
          </a:p>
          <a:p>
            <a:pPr indent="-139700" lvl="0" marL="342900" rtl="0" algn="l">
              <a:spcBef>
                <a:spcPts val="640"/>
              </a:spcBef>
              <a:spcAft>
                <a:spcPts val="0"/>
              </a:spcAft>
              <a:buClr>
                <a:schemeClr val="dk1"/>
              </a:buClr>
              <a:buSzPts val="3200"/>
              <a:buNone/>
            </a:pPr>
            <a:r>
              <a:t/>
            </a:r>
            <a:endParaRPr/>
          </a:p>
        </p:txBody>
      </p:sp>
      <p:sp>
        <p:nvSpPr>
          <p:cNvPr id="818" name="Google Shape;818;p110"/>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819" name="Google Shape;819;p110"/>
          <p:cNvSpPr/>
          <p:nvPr/>
        </p:nvSpPr>
        <p:spPr>
          <a:xfrm>
            <a:off x="457200" y="838200"/>
            <a:ext cx="8229600" cy="5032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4000">
                <a:solidFill>
                  <a:schemeClr val="lt1"/>
                </a:solidFill>
                <a:latin typeface="Comic Sans MS"/>
                <a:ea typeface="Comic Sans MS"/>
                <a:cs typeface="Comic Sans MS"/>
                <a:sym typeface="Comic Sans MS"/>
              </a:rPr>
              <a:t>Domain State Model</a:t>
            </a:r>
            <a:endParaRPr b="0" sz="3600">
              <a:solidFill>
                <a:schemeClr val="lt1"/>
              </a:solidFill>
              <a:latin typeface="Comic Sans MS"/>
              <a:ea typeface="Comic Sans MS"/>
              <a:cs typeface="Comic Sans MS"/>
              <a:sym typeface="Comic Sans MS"/>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3" name="Shape 823"/>
        <p:cNvGrpSpPr/>
        <p:nvPr/>
      </p:nvGrpSpPr>
      <p:grpSpPr>
        <a:xfrm>
          <a:off x="0" y="0"/>
          <a:ext cx="0" cy="0"/>
          <a:chOff x="0" y="0"/>
          <a:chExt cx="0" cy="0"/>
        </a:xfrm>
      </p:grpSpPr>
      <p:sp>
        <p:nvSpPr>
          <p:cNvPr id="824" name="Google Shape;824;p111"/>
          <p:cNvSpPr txBox="1"/>
          <p:nvPr>
            <p:ph idx="1" type="body"/>
          </p:nvPr>
        </p:nvSpPr>
        <p:spPr>
          <a:xfrm>
            <a:off x="457200" y="1524001"/>
            <a:ext cx="8229600" cy="4625975"/>
          </a:xfrm>
          <a:prstGeom prst="rect">
            <a:avLst/>
          </a:prstGeom>
          <a:noFill/>
          <a:ln>
            <a:noFill/>
          </a:ln>
        </p:spPr>
        <p:txBody>
          <a:bodyPr anchorCtr="0" anchor="t" bIns="45700" lIns="91425" spcFirstLastPara="1" rIns="91425" wrap="square" tIns="45700">
            <a:noAutofit/>
          </a:bodyPr>
          <a:lstStyle/>
          <a:p>
            <a:pPr indent="-342900" lvl="0" marL="342900" rtl="0" algn="ctr">
              <a:spcBef>
                <a:spcPts val="0"/>
              </a:spcBef>
              <a:spcAft>
                <a:spcPts val="0"/>
              </a:spcAft>
              <a:buClr>
                <a:schemeClr val="dk1"/>
              </a:buClr>
              <a:buSzPts val="4000"/>
              <a:buFont typeface="Noto Sans Symbols"/>
              <a:buNone/>
            </a:pPr>
            <a:r>
              <a:rPr lang="en-US" sz="4000" u="sng"/>
              <a:t>Finding States</a:t>
            </a:r>
            <a:endParaRPr/>
          </a:p>
          <a:p>
            <a:pPr indent="-342900" lvl="0" marL="342900" rtl="0" algn="l">
              <a:spcBef>
                <a:spcPts val="640"/>
              </a:spcBef>
              <a:spcAft>
                <a:spcPts val="0"/>
              </a:spcAft>
              <a:buClr>
                <a:schemeClr val="dk1"/>
              </a:buClr>
              <a:buSzPts val="3200"/>
              <a:buChar char="•"/>
            </a:pPr>
            <a:r>
              <a:rPr lang="en-US"/>
              <a:t>List the state for each class.</a:t>
            </a:r>
            <a:endParaRPr/>
          </a:p>
          <a:p>
            <a:pPr indent="-342900" lvl="0" marL="342900" rtl="0" algn="l">
              <a:spcBef>
                <a:spcPts val="640"/>
              </a:spcBef>
              <a:spcAft>
                <a:spcPts val="0"/>
              </a:spcAft>
              <a:buClr>
                <a:schemeClr val="dk1"/>
              </a:buClr>
              <a:buSzPts val="3200"/>
              <a:buChar char="•"/>
            </a:pPr>
            <a:r>
              <a:rPr lang="en-US"/>
              <a:t>Characterized the object by their</a:t>
            </a:r>
            <a:endParaRPr/>
          </a:p>
          <a:p>
            <a:pPr indent="-285750" lvl="1" marL="742950" rtl="0" algn="l">
              <a:spcBef>
                <a:spcPts val="560"/>
              </a:spcBef>
              <a:spcAft>
                <a:spcPts val="0"/>
              </a:spcAft>
              <a:buClr>
                <a:schemeClr val="dk1"/>
              </a:buClr>
              <a:buSzPts val="2800"/>
              <a:buChar char="–"/>
            </a:pPr>
            <a:r>
              <a:rPr lang="en-US"/>
              <a:t>Attributes Values</a:t>
            </a:r>
            <a:endParaRPr/>
          </a:p>
          <a:p>
            <a:pPr indent="-285750" lvl="1" marL="742950" rtl="0" algn="l">
              <a:spcBef>
                <a:spcPts val="560"/>
              </a:spcBef>
              <a:spcAft>
                <a:spcPts val="0"/>
              </a:spcAft>
              <a:buClr>
                <a:schemeClr val="dk1"/>
              </a:buClr>
              <a:buSzPts val="2800"/>
              <a:buChar char="–"/>
            </a:pPr>
            <a:r>
              <a:rPr lang="en-US"/>
              <a:t>Associations that may participants </a:t>
            </a:r>
            <a:endParaRPr/>
          </a:p>
          <a:p>
            <a:pPr indent="-285750" lvl="1" marL="742950" rtl="0" algn="l">
              <a:spcBef>
                <a:spcPts val="560"/>
              </a:spcBef>
              <a:spcAft>
                <a:spcPts val="0"/>
              </a:spcAft>
              <a:buClr>
                <a:schemeClr val="dk1"/>
              </a:buClr>
              <a:buSzPts val="2800"/>
              <a:buChar char="–"/>
            </a:pPr>
            <a:r>
              <a:rPr lang="en-US"/>
              <a:t>Attributes and association that are meaningful in certain states only.</a:t>
            </a:r>
            <a:endParaRPr/>
          </a:p>
          <a:p>
            <a:pPr indent="-342900" lvl="0" marL="342900" rtl="0" algn="l">
              <a:spcBef>
                <a:spcPts val="640"/>
              </a:spcBef>
              <a:spcAft>
                <a:spcPts val="0"/>
              </a:spcAft>
              <a:buClr>
                <a:schemeClr val="dk1"/>
              </a:buClr>
              <a:buSzPts val="3200"/>
              <a:buChar char="•"/>
            </a:pPr>
            <a:r>
              <a:rPr lang="en-US"/>
              <a:t>Avoid names that indicate how the state came.</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
        <p:nvSpPr>
          <p:cNvPr id="825" name="Google Shape;825;p111"/>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826" name="Google Shape;826;p111"/>
          <p:cNvSpPr/>
          <p:nvPr/>
        </p:nvSpPr>
        <p:spPr>
          <a:xfrm>
            <a:off x="457200" y="838200"/>
            <a:ext cx="8229600" cy="5032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4000">
                <a:solidFill>
                  <a:schemeClr val="lt1"/>
                </a:solidFill>
                <a:latin typeface="Comic Sans MS"/>
                <a:ea typeface="Comic Sans MS"/>
                <a:cs typeface="Comic Sans MS"/>
                <a:sym typeface="Comic Sans MS"/>
              </a:rPr>
              <a:t>Domain State Model</a:t>
            </a:r>
            <a:endParaRPr b="0" sz="3600">
              <a:solidFill>
                <a:schemeClr val="lt1"/>
              </a:solidFill>
              <a:latin typeface="Comic Sans MS"/>
              <a:ea typeface="Comic Sans MS"/>
              <a:cs typeface="Comic Sans MS"/>
              <a:sym typeface="Comic Sans MS"/>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0" name="Shape 830"/>
        <p:cNvGrpSpPr/>
        <p:nvPr/>
      </p:nvGrpSpPr>
      <p:grpSpPr>
        <a:xfrm>
          <a:off x="0" y="0"/>
          <a:ext cx="0" cy="0"/>
          <a:chOff x="0" y="0"/>
          <a:chExt cx="0" cy="0"/>
        </a:xfrm>
      </p:grpSpPr>
      <p:sp>
        <p:nvSpPr>
          <p:cNvPr id="831" name="Google Shape;831;p112"/>
          <p:cNvSpPr txBox="1"/>
          <p:nvPr>
            <p:ph idx="1" type="body"/>
          </p:nvPr>
        </p:nvSpPr>
        <p:spPr>
          <a:xfrm>
            <a:off x="457200" y="1524001"/>
            <a:ext cx="8229600" cy="46259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By looking at events and considering transitions among states, missing states will become clear.</a:t>
            </a:r>
            <a:endParaRPr/>
          </a:p>
          <a:p>
            <a:pPr indent="-342900" lvl="0" marL="342900" rtl="0" algn="l">
              <a:spcBef>
                <a:spcPts val="640"/>
              </a:spcBef>
              <a:spcAft>
                <a:spcPts val="0"/>
              </a:spcAft>
              <a:buClr>
                <a:schemeClr val="dk1"/>
              </a:buClr>
              <a:buSzPts val="3200"/>
              <a:buChar char="•"/>
            </a:pPr>
            <a:r>
              <a:rPr lang="en-US"/>
              <a:t>Ex. Some states for Account</a:t>
            </a:r>
            <a:endParaRPr/>
          </a:p>
          <a:p>
            <a:pPr indent="-285750" lvl="1" marL="742950" rtl="0" algn="l">
              <a:spcBef>
                <a:spcPts val="560"/>
              </a:spcBef>
              <a:spcAft>
                <a:spcPts val="0"/>
              </a:spcAft>
              <a:buClr>
                <a:schemeClr val="dk1"/>
              </a:buClr>
              <a:buSzPts val="2800"/>
              <a:buChar char="–"/>
            </a:pPr>
            <a:r>
              <a:rPr lang="en-US"/>
              <a:t>Normal (Normal access)</a:t>
            </a:r>
            <a:endParaRPr/>
          </a:p>
          <a:p>
            <a:pPr indent="-285750" lvl="1" marL="742950" rtl="0" algn="l">
              <a:spcBef>
                <a:spcPts val="560"/>
              </a:spcBef>
              <a:spcAft>
                <a:spcPts val="0"/>
              </a:spcAft>
              <a:buClr>
                <a:schemeClr val="dk1"/>
              </a:buClr>
              <a:buSzPts val="2800"/>
              <a:buChar char="–"/>
            </a:pPr>
            <a:r>
              <a:rPr lang="en-US"/>
              <a:t>Closed ( Closed by customer)</a:t>
            </a:r>
            <a:endParaRPr/>
          </a:p>
          <a:p>
            <a:pPr indent="-285750" lvl="1" marL="742950" rtl="0" algn="l">
              <a:spcBef>
                <a:spcPts val="560"/>
              </a:spcBef>
              <a:spcAft>
                <a:spcPts val="0"/>
              </a:spcAft>
              <a:buClr>
                <a:schemeClr val="dk1"/>
              </a:buClr>
              <a:buSzPts val="2800"/>
              <a:buChar char="–"/>
            </a:pPr>
            <a:r>
              <a:rPr lang="en-US"/>
              <a:t>Overdrawn ( withdrawal exceeds the balance)</a:t>
            </a:r>
            <a:endParaRPr/>
          </a:p>
          <a:p>
            <a:pPr indent="-285750" lvl="1" marL="742950" rtl="0" algn="l">
              <a:spcBef>
                <a:spcPts val="560"/>
              </a:spcBef>
              <a:spcAft>
                <a:spcPts val="0"/>
              </a:spcAft>
              <a:buClr>
                <a:schemeClr val="dk1"/>
              </a:buClr>
              <a:buSzPts val="2800"/>
              <a:buChar char="–"/>
            </a:pPr>
            <a:r>
              <a:rPr lang="en-US"/>
              <a:t>Suspended ( blocked for some reason)</a:t>
            </a:r>
            <a:endParaRPr/>
          </a:p>
        </p:txBody>
      </p:sp>
      <p:sp>
        <p:nvSpPr>
          <p:cNvPr id="832" name="Google Shape;832;p112"/>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833" name="Google Shape;833;p112"/>
          <p:cNvSpPr/>
          <p:nvPr/>
        </p:nvSpPr>
        <p:spPr>
          <a:xfrm>
            <a:off x="457200" y="838200"/>
            <a:ext cx="8229600" cy="5032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4000">
                <a:solidFill>
                  <a:schemeClr val="lt1"/>
                </a:solidFill>
                <a:latin typeface="Comic Sans MS"/>
                <a:ea typeface="Comic Sans MS"/>
                <a:cs typeface="Comic Sans MS"/>
                <a:sym typeface="Comic Sans MS"/>
              </a:rPr>
              <a:t>Domain State Model</a:t>
            </a:r>
            <a:endParaRPr b="0" sz="3600">
              <a:solidFill>
                <a:schemeClr val="lt1"/>
              </a:solidFill>
              <a:latin typeface="Comic Sans MS"/>
              <a:ea typeface="Comic Sans MS"/>
              <a:cs typeface="Comic Sans MS"/>
              <a:sym typeface="Comic Sans MS"/>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7" name="Shape 837"/>
        <p:cNvGrpSpPr/>
        <p:nvPr/>
      </p:nvGrpSpPr>
      <p:grpSpPr>
        <a:xfrm>
          <a:off x="0" y="0"/>
          <a:ext cx="0" cy="0"/>
          <a:chOff x="0" y="0"/>
          <a:chExt cx="0" cy="0"/>
        </a:xfrm>
      </p:grpSpPr>
      <p:sp>
        <p:nvSpPr>
          <p:cNvPr id="838" name="Google Shape;838;p113"/>
          <p:cNvSpPr txBox="1"/>
          <p:nvPr>
            <p:ph idx="1" type="body"/>
          </p:nvPr>
        </p:nvSpPr>
        <p:spPr>
          <a:xfrm>
            <a:off x="457200" y="1524001"/>
            <a:ext cx="8229600" cy="4625975"/>
          </a:xfrm>
          <a:prstGeom prst="rect">
            <a:avLst/>
          </a:prstGeom>
          <a:noFill/>
          <a:ln>
            <a:noFill/>
          </a:ln>
        </p:spPr>
        <p:txBody>
          <a:bodyPr anchorCtr="0" anchor="t" bIns="45700" lIns="91425" spcFirstLastPara="1" rIns="91425" wrap="square" tIns="45700">
            <a:noAutofit/>
          </a:bodyPr>
          <a:lstStyle/>
          <a:p>
            <a:pPr indent="-342900" lvl="0" marL="342900" rtl="0" algn="ctr">
              <a:spcBef>
                <a:spcPts val="0"/>
              </a:spcBef>
              <a:spcAft>
                <a:spcPts val="0"/>
              </a:spcAft>
              <a:buClr>
                <a:schemeClr val="dk1"/>
              </a:buClr>
              <a:buSzPts val="3200"/>
              <a:buFont typeface="Noto Sans Symbols"/>
              <a:buNone/>
            </a:pPr>
            <a:r>
              <a:rPr b="1" lang="en-US" u="sng"/>
              <a:t>Finding Events</a:t>
            </a:r>
            <a:endParaRPr/>
          </a:p>
          <a:p>
            <a:pPr indent="-342900" lvl="0" marL="342900" rtl="0" algn="l">
              <a:spcBef>
                <a:spcPts val="640"/>
              </a:spcBef>
              <a:spcAft>
                <a:spcPts val="0"/>
              </a:spcAft>
              <a:buClr>
                <a:schemeClr val="dk1"/>
              </a:buClr>
              <a:buSzPts val="3200"/>
              <a:buChar char="•"/>
            </a:pPr>
            <a:r>
              <a:rPr lang="en-US"/>
              <a:t>Now find events that cause transitions among states.</a:t>
            </a:r>
            <a:endParaRPr/>
          </a:p>
          <a:p>
            <a:pPr indent="-342900" lvl="0" marL="342900" rtl="0" algn="l">
              <a:spcBef>
                <a:spcPts val="640"/>
              </a:spcBef>
              <a:spcAft>
                <a:spcPts val="0"/>
              </a:spcAft>
              <a:buClr>
                <a:schemeClr val="dk1"/>
              </a:buClr>
              <a:buSzPts val="3200"/>
              <a:buChar char="•"/>
            </a:pPr>
            <a:r>
              <a:rPr lang="en-US"/>
              <a:t>Think about stimuli (input) that cause a state to change.</a:t>
            </a:r>
            <a:endParaRPr/>
          </a:p>
          <a:p>
            <a:pPr indent="-342900" lvl="0" marL="342900" rtl="0" algn="l">
              <a:spcBef>
                <a:spcPts val="640"/>
              </a:spcBef>
              <a:spcAft>
                <a:spcPts val="0"/>
              </a:spcAft>
              <a:buClr>
                <a:schemeClr val="dk1"/>
              </a:buClr>
              <a:buSzPts val="3200"/>
              <a:buChar char="•"/>
            </a:pPr>
            <a:r>
              <a:rPr lang="en-US"/>
              <a:t>Find other events that takes object into a specific states</a:t>
            </a:r>
            <a:endParaRPr/>
          </a:p>
          <a:p>
            <a:pPr indent="-285750" lvl="1" marL="742950" rtl="0" algn="l">
              <a:spcBef>
                <a:spcPts val="560"/>
              </a:spcBef>
              <a:spcAft>
                <a:spcPts val="0"/>
              </a:spcAft>
              <a:buClr>
                <a:schemeClr val="dk1"/>
              </a:buClr>
              <a:buSzPts val="2800"/>
              <a:buChar char="–"/>
            </a:pPr>
            <a:r>
              <a:rPr lang="en-US"/>
              <a:t>Ex. Pickup receiver on telephone, it enters into </a:t>
            </a:r>
            <a:r>
              <a:rPr i="1" lang="en-US"/>
              <a:t>Dialing</a:t>
            </a:r>
            <a:r>
              <a:rPr lang="en-US"/>
              <a:t> State.</a:t>
            </a:r>
            <a:endParaRPr/>
          </a:p>
          <a:p>
            <a:pPr indent="-285750" lvl="1" marL="742950" rtl="0" algn="l">
              <a:spcBef>
                <a:spcPts val="560"/>
              </a:spcBef>
              <a:spcAft>
                <a:spcPts val="0"/>
              </a:spcAft>
              <a:buClr>
                <a:schemeClr val="dk1"/>
              </a:buClr>
              <a:buSzPts val="2800"/>
              <a:buChar char="–"/>
            </a:pPr>
            <a:r>
              <a:rPr lang="en-US"/>
              <a:t>But many telephone has pushbuttons that invoke specific functions. </a:t>
            </a:r>
            <a:endParaRPr/>
          </a:p>
        </p:txBody>
      </p:sp>
      <p:sp>
        <p:nvSpPr>
          <p:cNvPr id="839" name="Google Shape;839;p113"/>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840" name="Google Shape;840;p113"/>
          <p:cNvSpPr/>
          <p:nvPr/>
        </p:nvSpPr>
        <p:spPr>
          <a:xfrm>
            <a:off x="457200" y="838200"/>
            <a:ext cx="8229600" cy="5032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4000">
                <a:solidFill>
                  <a:schemeClr val="lt1"/>
                </a:solidFill>
                <a:latin typeface="Comic Sans MS"/>
                <a:ea typeface="Comic Sans MS"/>
                <a:cs typeface="Comic Sans MS"/>
                <a:sym typeface="Comic Sans MS"/>
              </a:rPr>
              <a:t>Domain State Model</a:t>
            </a:r>
            <a:endParaRPr b="0" sz="3600">
              <a:solidFill>
                <a:schemeClr val="lt1"/>
              </a:solidFill>
              <a:latin typeface="Comic Sans MS"/>
              <a:ea typeface="Comic Sans MS"/>
              <a:cs typeface="Comic Sans MS"/>
              <a:sym typeface="Comic Sans MS"/>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sp>
        <p:nvSpPr>
          <p:cNvPr id="845" name="Google Shape;845;p114"/>
          <p:cNvSpPr txBox="1"/>
          <p:nvPr>
            <p:ph idx="1" type="body"/>
          </p:nvPr>
        </p:nvSpPr>
        <p:spPr>
          <a:xfrm>
            <a:off x="457200" y="1524001"/>
            <a:ext cx="8229600" cy="46259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So there are some additional event that occur within a state and don’t cause a transitions.</a:t>
            </a:r>
            <a:endParaRPr/>
          </a:p>
          <a:p>
            <a:pPr indent="-342900" lvl="0" marL="342900" rtl="0" algn="l">
              <a:spcBef>
                <a:spcPts val="640"/>
              </a:spcBef>
              <a:spcAft>
                <a:spcPts val="0"/>
              </a:spcAft>
              <a:buClr>
                <a:schemeClr val="dk1"/>
              </a:buClr>
              <a:buSzPts val="3200"/>
              <a:buChar char="•"/>
            </a:pPr>
            <a:r>
              <a:rPr lang="en-US"/>
              <a:t>For Domain State model, make </a:t>
            </a:r>
            <a:r>
              <a:rPr i="1" lang="en-US"/>
              <a:t>focus on events that cause transition among states.</a:t>
            </a:r>
            <a:endParaRPr/>
          </a:p>
          <a:p>
            <a:pPr indent="-342900" lvl="0" marL="342900" rtl="0" algn="l">
              <a:spcBef>
                <a:spcPts val="640"/>
              </a:spcBef>
              <a:spcAft>
                <a:spcPts val="0"/>
              </a:spcAft>
              <a:buClr>
                <a:schemeClr val="dk1"/>
              </a:buClr>
              <a:buSzPts val="3200"/>
              <a:buChar char="•"/>
            </a:pPr>
            <a:r>
              <a:rPr lang="en-US"/>
              <a:t>Ex. Event includes: </a:t>
            </a:r>
            <a:r>
              <a:rPr i="1" lang="en-US"/>
              <a:t>close account, withdraw excess funds, repeated incorrect PIN, suspected fraud and Administrative action.</a:t>
            </a:r>
            <a:endParaRPr/>
          </a:p>
          <a:p>
            <a:pPr indent="-342900" lvl="0" marL="342900" rtl="0" algn="l">
              <a:spcBef>
                <a:spcPts val="640"/>
              </a:spcBef>
              <a:spcAft>
                <a:spcPts val="0"/>
              </a:spcAft>
              <a:buClr>
                <a:schemeClr val="dk1"/>
              </a:buClr>
              <a:buSzPts val="3200"/>
              <a:buFont typeface="Noto Sans Symbols"/>
              <a:buNone/>
            </a:pPr>
            <a:r>
              <a:t/>
            </a:r>
            <a:endParaRPr/>
          </a:p>
        </p:txBody>
      </p:sp>
      <p:sp>
        <p:nvSpPr>
          <p:cNvPr id="846" name="Google Shape;846;p114"/>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847" name="Google Shape;847;p114"/>
          <p:cNvSpPr/>
          <p:nvPr/>
        </p:nvSpPr>
        <p:spPr>
          <a:xfrm>
            <a:off x="457200" y="838200"/>
            <a:ext cx="8229600" cy="5032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4000">
                <a:solidFill>
                  <a:schemeClr val="lt1"/>
                </a:solidFill>
                <a:latin typeface="Comic Sans MS"/>
                <a:ea typeface="Comic Sans MS"/>
                <a:cs typeface="Comic Sans MS"/>
                <a:sym typeface="Comic Sans MS"/>
              </a:rPr>
              <a:t>Domain State Model</a:t>
            </a:r>
            <a:endParaRPr b="0" sz="3600">
              <a:solidFill>
                <a:schemeClr val="lt1"/>
              </a:solidFill>
              <a:latin typeface="Comic Sans MS"/>
              <a:ea typeface="Comic Sans MS"/>
              <a:cs typeface="Comic Sans MS"/>
              <a:sym typeface="Comic Sans MS"/>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1" name="Shape 851"/>
        <p:cNvGrpSpPr/>
        <p:nvPr/>
      </p:nvGrpSpPr>
      <p:grpSpPr>
        <a:xfrm>
          <a:off x="0" y="0"/>
          <a:ext cx="0" cy="0"/>
          <a:chOff x="0" y="0"/>
          <a:chExt cx="0" cy="0"/>
        </a:xfrm>
      </p:grpSpPr>
      <p:sp>
        <p:nvSpPr>
          <p:cNvPr id="852" name="Google Shape;852;p115"/>
          <p:cNvSpPr txBox="1"/>
          <p:nvPr>
            <p:ph idx="1" type="body"/>
          </p:nvPr>
        </p:nvSpPr>
        <p:spPr>
          <a:xfrm>
            <a:off x="457200" y="1524001"/>
            <a:ext cx="8229600" cy="4625975"/>
          </a:xfrm>
          <a:prstGeom prst="rect">
            <a:avLst/>
          </a:prstGeom>
          <a:noFill/>
          <a:ln>
            <a:noFill/>
          </a:ln>
        </p:spPr>
        <p:txBody>
          <a:bodyPr anchorCtr="0" anchor="t" bIns="45700" lIns="91425" spcFirstLastPara="1" rIns="91425" wrap="square" tIns="45700">
            <a:noAutofit/>
          </a:bodyPr>
          <a:lstStyle/>
          <a:p>
            <a:pPr indent="-342900" lvl="0" marL="342900" rtl="0" algn="ctr">
              <a:spcBef>
                <a:spcPts val="0"/>
              </a:spcBef>
              <a:spcAft>
                <a:spcPts val="0"/>
              </a:spcAft>
              <a:buClr>
                <a:schemeClr val="dk1"/>
              </a:buClr>
              <a:buSzPts val="3600"/>
              <a:buFont typeface="Noto Sans Symbols"/>
              <a:buNone/>
            </a:pPr>
            <a:r>
              <a:rPr lang="en-US" sz="3600" u="sng"/>
              <a:t>Building State diagrams</a:t>
            </a:r>
            <a:endParaRPr u="sng"/>
          </a:p>
          <a:p>
            <a:pPr indent="-342900" lvl="0" marL="342900" rtl="0" algn="l">
              <a:spcBef>
                <a:spcPts val="640"/>
              </a:spcBef>
              <a:spcAft>
                <a:spcPts val="0"/>
              </a:spcAft>
              <a:buClr>
                <a:schemeClr val="dk1"/>
              </a:buClr>
              <a:buSzPts val="3200"/>
              <a:buChar char="•"/>
            </a:pPr>
            <a:r>
              <a:rPr lang="en-US"/>
              <a:t>Determine for which state, each event applies.</a:t>
            </a:r>
            <a:endParaRPr/>
          </a:p>
          <a:p>
            <a:pPr indent="-342900" lvl="0" marL="342900" rtl="0" algn="l">
              <a:spcBef>
                <a:spcPts val="640"/>
              </a:spcBef>
              <a:spcAft>
                <a:spcPts val="0"/>
              </a:spcAft>
              <a:buClr>
                <a:schemeClr val="dk1"/>
              </a:buClr>
              <a:buSzPts val="3200"/>
              <a:buChar char="•"/>
            </a:pPr>
            <a:r>
              <a:rPr lang="en-US"/>
              <a:t>Add transitions to show the change in state caused by the occurrence of an event when an object is in particular state. </a:t>
            </a:r>
            <a:endParaRPr/>
          </a:p>
          <a:p>
            <a:pPr indent="-342900" lvl="0" marL="342900" rtl="0" algn="l">
              <a:spcBef>
                <a:spcPts val="640"/>
              </a:spcBef>
              <a:spcAft>
                <a:spcPts val="0"/>
              </a:spcAft>
              <a:buClr>
                <a:schemeClr val="dk1"/>
              </a:buClr>
              <a:buSzPts val="3200"/>
              <a:buChar char="•"/>
            </a:pPr>
            <a:r>
              <a:rPr lang="en-US"/>
              <a:t>Once you have specified the transitions, check does it represent an error or not? If yes then add transitions to error state. </a:t>
            </a:r>
            <a:endParaRPr/>
          </a:p>
        </p:txBody>
      </p:sp>
      <p:sp>
        <p:nvSpPr>
          <p:cNvPr id="853" name="Google Shape;853;p115"/>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854" name="Google Shape;854;p115"/>
          <p:cNvSpPr/>
          <p:nvPr/>
        </p:nvSpPr>
        <p:spPr>
          <a:xfrm>
            <a:off x="457200" y="838200"/>
            <a:ext cx="8229600" cy="5032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4000">
                <a:solidFill>
                  <a:schemeClr val="lt1"/>
                </a:solidFill>
                <a:latin typeface="Comic Sans MS"/>
                <a:ea typeface="Comic Sans MS"/>
                <a:cs typeface="Comic Sans MS"/>
                <a:sym typeface="Comic Sans MS"/>
              </a:rPr>
              <a:t>Domain State Model</a:t>
            </a:r>
            <a:endParaRPr b="0" sz="3600">
              <a:solidFill>
                <a:schemeClr val="lt1"/>
              </a:solidFill>
              <a:latin typeface="Comic Sans MS"/>
              <a:ea typeface="Comic Sans MS"/>
              <a:cs typeface="Comic Sans MS"/>
              <a:sym typeface="Comic Sans MS"/>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8" name="Shape 858"/>
        <p:cNvGrpSpPr/>
        <p:nvPr/>
      </p:nvGrpSpPr>
      <p:grpSpPr>
        <a:xfrm>
          <a:off x="0" y="0"/>
          <a:ext cx="0" cy="0"/>
          <a:chOff x="0" y="0"/>
          <a:chExt cx="0" cy="0"/>
        </a:xfrm>
      </p:grpSpPr>
      <p:sp>
        <p:nvSpPr>
          <p:cNvPr id="859" name="Google Shape;859;p116"/>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860" name="Google Shape;860;p116"/>
          <p:cNvPicPr preferRelativeResize="0"/>
          <p:nvPr>
            <p:ph idx="1" type="body"/>
          </p:nvPr>
        </p:nvPicPr>
        <p:blipFill rotWithShape="1">
          <a:blip r:embed="rId3">
            <a:alphaModFix/>
          </a:blip>
          <a:srcRect b="0" l="0" r="0" t="0"/>
          <a:stretch/>
        </p:blipFill>
        <p:spPr>
          <a:xfrm>
            <a:off x="351693" y="1600200"/>
            <a:ext cx="8440615" cy="4800600"/>
          </a:xfrm>
          <a:prstGeom prst="rect">
            <a:avLst/>
          </a:prstGeom>
          <a:noFill/>
          <a:ln>
            <a:noFill/>
          </a:ln>
        </p:spPr>
      </p:pic>
      <p:sp>
        <p:nvSpPr>
          <p:cNvPr id="861" name="Google Shape;861;p116"/>
          <p:cNvSpPr/>
          <p:nvPr/>
        </p:nvSpPr>
        <p:spPr>
          <a:xfrm>
            <a:off x="457200" y="838200"/>
            <a:ext cx="8229600" cy="5032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4000">
                <a:solidFill>
                  <a:schemeClr val="lt1"/>
                </a:solidFill>
                <a:latin typeface="Comic Sans MS"/>
                <a:ea typeface="Comic Sans MS"/>
                <a:cs typeface="Comic Sans MS"/>
                <a:sym typeface="Comic Sans MS"/>
              </a:rPr>
              <a:t>Domain State Model</a:t>
            </a:r>
            <a:endParaRPr b="0" sz="3600">
              <a:solidFill>
                <a:schemeClr val="lt1"/>
              </a:solidFill>
              <a:latin typeface="Comic Sans MS"/>
              <a:ea typeface="Comic Sans MS"/>
              <a:cs typeface="Comic Sans MS"/>
              <a:sym typeface="Comic Sans MS"/>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5" name="Shape 865"/>
        <p:cNvGrpSpPr/>
        <p:nvPr/>
      </p:nvGrpSpPr>
      <p:grpSpPr>
        <a:xfrm>
          <a:off x="0" y="0"/>
          <a:ext cx="0" cy="0"/>
          <a:chOff x="0" y="0"/>
          <a:chExt cx="0" cy="0"/>
        </a:xfrm>
      </p:grpSpPr>
      <p:sp>
        <p:nvSpPr>
          <p:cNvPr id="866" name="Google Shape;866;p117"/>
          <p:cNvSpPr txBox="1"/>
          <p:nvPr>
            <p:ph idx="1" type="body"/>
          </p:nvPr>
        </p:nvSpPr>
        <p:spPr>
          <a:xfrm>
            <a:off x="457200" y="1524001"/>
            <a:ext cx="8229600" cy="4625975"/>
          </a:xfrm>
          <a:prstGeom prst="rect">
            <a:avLst/>
          </a:prstGeom>
          <a:noFill/>
          <a:ln>
            <a:noFill/>
          </a:ln>
        </p:spPr>
        <p:txBody>
          <a:bodyPr anchorCtr="0" anchor="t" bIns="45700" lIns="91425" spcFirstLastPara="1" rIns="91425" wrap="square" tIns="45700">
            <a:noAutofit/>
          </a:bodyPr>
          <a:lstStyle/>
          <a:p>
            <a:pPr indent="-342900" lvl="0" marL="342900" rtl="0" algn="ctr">
              <a:spcBef>
                <a:spcPts val="0"/>
              </a:spcBef>
              <a:spcAft>
                <a:spcPts val="0"/>
              </a:spcAft>
              <a:buClr>
                <a:schemeClr val="dk1"/>
              </a:buClr>
              <a:buSzPts val="3600"/>
              <a:buFont typeface="Noto Sans Symbols"/>
              <a:buNone/>
            </a:pPr>
            <a:r>
              <a:rPr lang="en-US" sz="3600" u="sng"/>
              <a:t>Evaluating State Diagram</a:t>
            </a:r>
            <a:endParaRPr/>
          </a:p>
          <a:p>
            <a:pPr indent="-342900" lvl="0" marL="342900" rtl="0" algn="l">
              <a:spcBef>
                <a:spcPts val="640"/>
              </a:spcBef>
              <a:spcAft>
                <a:spcPts val="0"/>
              </a:spcAft>
              <a:buClr>
                <a:schemeClr val="dk1"/>
              </a:buClr>
              <a:buSzPts val="3200"/>
              <a:buChar char="•"/>
            </a:pPr>
            <a:r>
              <a:rPr lang="en-US"/>
              <a:t>Examine each state model. Are all states connected? </a:t>
            </a:r>
            <a:endParaRPr/>
          </a:p>
          <a:p>
            <a:pPr indent="-342900" lvl="0" marL="342900" rtl="0" algn="l">
              <a:spcBef>
                <a:spcPts val="640"/>
              </a:spcBef>
              <a:spcAft>
                <a:spcPts val="0"/>
              </a:spcAft>
              <a:buClr>
                <a:schemeClr val="dk1"/>
              </a:buClr>
              <a:buSzPts val="3200"/>
              <a:buChar char="•"/>
            </a:pPr>
            <a:r>
              <a:rPr lang="en-US"/>
              <a:t>Path from initial state to the final state?</a:t>
            </a:r>
            <a:endParaRPr/>
          </a:p>
          <a:p>
            <a:pPr indent="-342900" lvl="0" marL="342900" rtl="0" algn="l">
              <a:spcBef>
                <a:spcPts val="640"/>
              </a:spcBef>
              <a:spcAft>
                <a:spcPts val="0"/>
              </a:spcAft>
              <a:buClr>
                <a:schemeClr val="dk1"/>
              </a:buClr>
              <a:buSzPts val="3200"/>
              <a:buChar char="•"/>
            </a:pPr>
            <a:r>
              <a:rPr lang="en-US"/>
              <a:t>Are the expected variations represent it?</a:t>
            </a:r>
            <a:endParaRPr/>
          </a:p>
          <a:p>
            <a:pPr indent="-342900" lvl="0" marL="342900" rtl="0" algn="l">
              <a:spcBef>
                <a:spcPts val="640"/>
              </a:spcBef>
              <a:spcAft>
                <a:spcPts val="0"/>
              </a:spcAft>
              <a:buClr>
                <a:schemeClr val="dk1"/>
              </a:buClr>
              <a:buSzPts val="3200"/>
              <a:buChar char="•"/>
            </a:pPr>
            <a:r>
              <a:rPr lang="en-US"/>
              <a:t>Are there any dead states that terminate the cycle?</a:t>
            </a:r>
            <a:endParaRPr/>
          </a:p>
          <a:p>
            <a:pPr indent="-342900" lvl="0" marL="342900" rtl="0" algn="l">
              <a:spcBef>
                <a:spcPts val="640"/>
              </a:spcBef>
              <a:spcAft>
                <a:spcPts val="0"/>
              </a:spcAft>
              <a:buClr>
                <a:schemeClr val="dk1"/>
              </a:buClr>
              <a:buSzPts val="3200"/>
              <a:buChar char="•"/>
            </a:pPr>
            <a:r>
              <a:rPr lang="en-US"/>
              <a:t>Find missing path and states from it.</a:t>
            </a:r>
            <a:endParaRPr/>
          </a:p>
          <a:p>
            <a:pPr indent="-342900" lvl="0" marL="342900" rtl="0" algn="l">
              <a:spcBef>
                <a:spcPts val="640"/>
              </a:spcBef>
              <a:spcAft>
                <a:spcPts val="0"/>
              </a:spcAft>
              <a:buClr>
                <a:schemeClr val="dk1"/>
              </a:buClr>
              <a:buSzPts val="3200"/>
              <a:buChar char="•"/>
            </a:pPr>
            <a:r>
              <a:rPr lang="en-US"/>
              <a:t>When complete, it should indicate life cycle of the class.</a:t>
            </a:r>
            <a:endParaRPr/>
          </a:p>
        </p:txBody>
      </p:sp>
      <p:sp>
        <p:nvSpPr>
          <p:cNvPr id="867" name="Google Shape;867;p117"/>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868" name="Google Shape;868;p117"/>
          <p:cNvSpPr/>
          <p:nvPr/>
        </p:nvSpPr>
        <p:spPr>
          <a:xfrm>
            <a:off x="457200" y="838200"/>
            <a:ext cx="8229600" cy="5032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4000">
                <a:solidFill>
                  <a:schemeClr val="lt1"/>
                </a:solidFill>
                <a:latin typeface="Comic Sans MS"/>
                <a:ea typeface="Comic Sans MS"/>
                <a:cs typeface="Comic Sans MS"/>
                <a:sym typeface="Comic Sans MS"/>
              </a:rPr>
              <a:t>Domain State Model</a:t>
            </a:r>
            <a:endParaRPr b="0" sz="3600">
              <a:solidFill>
                <a:schemeClr val="lt1"/>
              </a:solidFill>
              <a:latin typeface="Comic Sans MS"/>
              <a:ea typeface="Comic Sans MS"/>
              <a:cs typeface="Comic Sans MS"/>
              <a:sym typeface="Comic Sans MS"/>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sp>
        <p:nvSpPr>
          <p:cNvPr id="873" name="Google Shape;873;p118"/>
          <p:cNvSpPr txBox="1"/>
          <p:nvPr>
            <p:ph idx="1" type="body"/>
          </p:nvPr>
        </p:nvSpPr>
        <p:spPr>
          <a:xfrm>
            <a:off x="457200" y="1670539"/>
            <a:ext cx="8686800" cy="4270131"/>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62"/>
              <a:buChar char="•"/>
            </a:pPr>
            <a:r>
              <a:rPr lang="en-US" sz="2862">
                <a:latin typeface="Verdana"/>
                <a:ea typeface="Verdana"/>
                <a:cs typeface="Verdana"/>
                <a:sym typeface="Verdana"/>
              </a:rPr>
              <a:t>Each objects is said to be </a:t>
            </a:r>
            <a:r>
              <a:rPr i="1" lang="en-US" sz="2862">
                <a:latin typeface="Verdana"/>
                <a:ea typeface="Verdana"/>
                <a:cs typeface="Verdana"/>
                <a:sym typeface="Verdana"/>
              </a:rPr>
              <a:t>instance of its class.</a:t>
            </a:r>
            <a:endParaRPr/>
          </a:p>
          <a:p>
            <a:pPr indent="-342900" lvl="0" marL="342900" rtl="0" algn="l">
              <a:spcBef>
                <a:spcPts val="572"/>
              </a:spcBef>
              <a:spcAft>
                <a:spcPts val="0"/>
              </a:spcAft>
              <a:buClr>
                <a:schemeClr val="dk1"/>
              </a:buClr>
              <a:buSzPts val="2862"/>
              <a:buChar char="•"/>
            </a:pPr>
            <a:r>
              <a:rPr lang="en-US" sz="2862">
                <a:latin typeface="Verdana"/>
                <a:ea typeface="Verdana"/>
                <a:cs typeface="Verdana"/>
                <a:sym typeface="Verdana"/>
              </a:rPr>
              <a:t>Objects has its own value for each attributes but shares the attributes names &amp; operations.</a:t>
            </a:r>
            <a:endParaRPr/>
          </a:p>
          <a:p>
            <a:pPr indent="-342900" lvl="0" marL="342900" rtl="0" algn="l">
              <a:spcBef>
                <a:spcPts val="572"/>
              </a:spcBef>
              <a:spcAft>
                <a:spcPts val="0"/>
              </a:spcAft>
              <a:buClr>
                <a:schemeClr val="dk1"/>
              </a:buClr>
              <a:buSzPts val="2862"/>
              <a:buFont typeface="Noto Sans Symbols"/>
              <a:buNone/>
            </a:pPr>
            <a:r>
              <a:rPr lang="en-US" sz="2862">
                <a:latin typeface="Verdana"/>
                <a:ea typeface="Verdana"/>
                <a:cs typeface="Verdana"/>
                <a:sym typeface="Verdana"/>
              </a:rPr>
              <a:t>Example : Class Name : Circle</a:t>
            </a:r>
            <a:endParaRPr/>
          </a:p>
          <a:p>
            <a:pPr indent="-342900" lvl="0" marL="342900" rtl="0" algn="l">
              <a:spcBef>
                <a:spcPts val="572"/>
              </a:spcBef>
              <a:spcAft>
                <a:spcPts val="0"/>
              </a:spcAft>
              <a:buClr>
                <a:schemeClr val="dk1"/>
              </a:buClr>
              <a:buSzPts val="2862"/>
              <a:buFont typeface="Noto Sans Symbols"/>
              <a:buNone/>
            </a:pPr>
            <a:r>
              <a:rPr lang="en-US" sz="2862">
                <a:latin typeface="Verdana"/>
                <a:ea typeface="Verdana"/>
                <a:cs typeface="Verdana"/>
                <a:sym typeface="Verdana"/>
              </a:rPr>
              <a:t>		      Attributes : radius, center</a:t>
            </a:r>
            <a:endParaRPr/>
          </a:p>
          <a:p>
            <a:pPr indent="-342900" lvl="0" marL="342900" rtl="0" algn="l">
              <a:spcBef>
                <a:spcPts val="572"/>
              </a:spcBef>
              <a:spcAft>
                <a:spcPts val="0"/>
              </a:spcAft>
              <a:buClr>
                <a:schemeClr val="dk1"/>
              </a:buClr>
              <a:buSzPts val="2862"/>
              <a:buFont typeface="Noto Sans Symbols"/>
              <a:buNone/>
            </a:pPr>
            <a:r>
              <a:rPr lang="en-US" sz="2862">
                <a:latin typeface="Verdana"/>
                <a:ea typeface="Verdana"/>
                <a:cs typeface="Verdana"/>
                <a:sym typeface="Verdana"/>
              </a:rPr>
              <a:t>		      Operation : setCenter(), setRadius()</a:t>
            </a:r>
            <a:endParaRPr/>
          </a:p>
          <a:p>
            <a:pPr indent="-139700" lvl="0" marL="342900" rtl="0" algn="l">
              <a:spcBef>
                <a:spcPts val="640"/>
              </a:spcBef>
              <a:spcAft>
                <a:spcPts val="0"/>
              </a:spcAft>
              <a:buClr>
                <a:schemeClr val="dk1"/>
              </a:buClr>
              <a:buSzPts val="3200"/>
              <a:buNone/>
            </a:pPr>
            <a:r>
              <a:t/>
            </a:r>
            <a:endParaRPr/>
          </a:p>
        </p:txBody>
      </p:sp>
      <p:grpSp>
        <p:nvGrpSpPr>
          <p:cNvPr id="874" name="Google Shape;874;p118"/>
          <p:cNvGrpSpPr/>
          <p:nvPr/>
        </p:nvGrpSpPr>
        <p:grpSpPr>
          <a:xfrm>
            <a:off x="211015" y="4695092"/>
            <a:ext cx="1828800" cy="1477108"/>
            <a:chOff x="4176" y="3024"/>
            <a:chExt cx="1248" cy="1008"/>
          </a:xfrm>
        </p:grpSpPr>
        <p:sp>
          <p:nvSpPr>
            <p:cNvPr id="875" name="Google Shape;875;p118"/>
            <p:cNvSpPr/>
            <p:nvPr/>
          </p:nvSpPr>
          <p:spPr>
            <a:xfrm>
              <a:off x="4992" y="3120"/>
              <a:ext cx="432" cy="48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215">
                <a:solidFill>
                  <a:schemeClr val="dk1"/>
                </a:solidFill>
                <a:latin typeface="Verdana"/>
                <a:ea typeface="Verdana"/>
                <a:cs typeface="Verdana"/>
                <a:sym typeface="Verdana"/>
              </a:endParaRPr>
            </a:p>
          </p:txBody>
        </p:sp>
        <p:sp>
          <p:nvSpPr>
            <p:cNvPr id="876" name="Google Shape;876;p118"/>
            <p:cNvSpPr/>
            <p:nvPr/>
          </p:nvSpPr>
          <p:spPr>
            <a:xfrm>
              <a:off x="4896" y="3792"/>
              <a:ext cx="240" cy="24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215">
                <a:solidFill>
                  <a:schemeClr val="dk1"/>
                </a:solidFill>
                <a:latin typeface="Verdana"/>
                <a:ea typeface="Verdana"/>
                <a:cs typeface="Verdana"/>
                <a:sym typeface="Verdana"/>
              </a:endParaRPr>
            </a:p>
          </p:txBody>
        </p:sp>
        <p:sp>
          <p:nvSpPr>
            <p:cNvPr id="877" name="Google Shape;877;p118"/>
            <p:cNvSpPr/>
            <p:nvPr/>
          </p:nvSpPr>
          <p:spPr>
            <a:xfrm>
              <a:off x="4176" y="3024"/>
              <a:ext cx="624" cy="576"/>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215">
                <a:solidFill>
                  <a:schemeClr val="dk1"/>
                </a:solidFill>
                <a:latin typeface="Verdana"/>
                <a:ea typeface="Verdana"/>
                <a:cs typeface="Verdana"/>
                <a:sym typeface="Verdana"/>
              </a:endParaRPr>
            </a:p>
          </p:txBody>
        </p:sp>
      </p:grpSp>
      <p:sp>
        <p:nvSpPr>
          <p:cNvPr id="878" name="Google Shape;878;p118"/>
          <p:cNvSpPr/>
          <p:nvPr/>
        </p:nvSpPr>
        <p:spPr>
          <a:xfrm>
            <a:off x="457200" y="1065336"/>
            <a:ext cx="8229600" cy="46452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2954">
                <a:solidFill>
                  <a:schemeClr val="dk1"/>
                </a:solidFill>
                <a:latin typeface="Comic Sans MS"/>
                <a:ea typeface="Comic Sans MS"/>
                <a:cs typeface="Comic Sans MS"/>
                <a:sym typeface="Comic Sans MS"/>
              </a:rPr>
              <a:t>Characteristics of Objects - Classification</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2" name="Shape 882"/>
        <p:cNvGrpSpPr/>
        <p:nvPr/>
      </p:nvGrpSpPr>
      <p:grpSpPr>
        <a:xfrm>
          <a:off x="0" y="0"/>
          <a:ext cx="0" cy="0"/>
          <a:chOff x="0" y="0"/>
          <a:chExt cx="0" cy="0"/>
        </a:xfrm>
      </p:grpSpPr>
      <p:sp>
        <p:nvSpPr>
          <p:cNvPr id="883" name="Google Shape;883;p119"/>
          <p:cNvSpPr txBox="1"/>
          <p:nvPr>
            <p:ph idx="1" type="body"/>
          </p:nvPr>
        </p:nvSpPr>
        <p:spPr>
          <a:xfrm>
            <a:off x="457200" y="1670539"/>
            <a:ext cx="8229600" cy="478301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Definition: Sharing of attributes &amp; operations (features) among classes based on hierarchical relationship.</a:t>
            </a:r>
            <a:endParaRPr/>
          </a:p>
          <a:p>
            <a:pPr indent="-285750" lvl="1" marL="742950" rtl="0" algn="l">
              <a:spcBef>
                <a:spcPts val="560"/>
              </a:spcBef>
              <a:spcAft>
                <a:spcPts val="0"/>
              </a:spcAft>
              <a:buClr>
                <a:schemeClr val="dk1"/>
              </a:buClr>
              <a:buSzPts val="2800"/>
              <a:buChar char="–"/>
            </a:pPr>
            <a:r>
              <a:rPr lang="en-US"/>
              <a:t>A </a:t>
            </a:r>
            <a:r>
              <a:rPr b="1" i="1" lang="en-US"/>
              <a:t>superclass</a:t>
            </a:r>
            <a:r>
              <a:rPr lang="en-US"/>
              <a:t> has general information that </a:t>
            </a:r>
            <a:r>
              <a:rPr b="1" i="1" lang="en-US"/>
              <a:t>subclass</a:t>
            </a:r>
            <a:r>
              <a:rPr lang="en-US"/>
              <a:t> refine and elaborate.</a:t>
            </a:r>
            <a:endParaRPr/>
          </a:p>
          <a:p>
            <a:pPr indent="-285750" lvl="1" marL="742950" rtl="0" algn="l">
              <a:spcBef>
                <a:spcPts val="560"/>
              </a:spcBef>
              <a:spcAft>
                <a:spcPts val="0"/>
              </a:spcAft>
              <a:buClr>
                <a:schemeClr val="dk1"/>
              </a:buClr>
              <a:buSzPts val="2800"/>
              <a:buChar char="–"/>
            </a:pPr>
            <a:r>
              <a:rPr lang="en-US"/>
              <a:t>Each </a:t>
            </a:r>
            <a:r>
              <a:rPr i="1" lang="en-US"/>
              <a:t>subclass</a:t>
            </a:r>
            <a:r>
              <a:rPr lang="en-US"/>
              <a:t> incorporates all the features of its </a:t>
            </a:r>
            <a:r>
              <a:rPr i="1" lang="en-US"/>
              <a:t>superclass</a:t>
            </a:r>
            <a:r>
              <a:rPr lang="en-US"/>
              <a:t> and adds its own features.</a:t>
            </a:r>
            <a:endParaRPr/>
          </a:p>
          <a:p>
            <a:pPr indent="-285750" lvl="1" marL="742950" rtl="0" algn="l">
              <a:spcBef>
                <a:spcPts val="560"/>
              </a:spcBef>
              <a:spcAft>
                <a:spcPts val="0"/>
              </a:spcAft>
              <a:buClr>
                <a:schemeClr val="dk1"/>
              </a:buClr>
              <a:buSzPts val="2800"/>
              <a:buChar char="–"/>
            </a:pPr>
            <a:r>
              <a:rPr lang="en-US"/>
              <a:t>In other words, defining new classes from the existing one. </a:t>
            </a:r>
            <a:endParaRPr/>
          </a:p>
        </p:txBody>
      </p:sp>
      <p:sp>
        <p:nvSpPr>
          <p:cNvPr id="884" name="Google Shape;884;p119"/>
          <p:cNvSpPr/>
          <p:nvPr/>
        </p:nvSpPr>
        <p:spPr>
          <a:xfrm>
            <a:off x="457200" y="1065336"/>
            <a:ext cx="8229600" cy="46452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2954">
                <a:solidFill>
                  <a:schemeClr val="dk1"/>
                </a:solidFill>
                <a:latin typeface="Comic Sans MS"/>
                <a:ea typeface="Comic Sans MS"/>
                <a:cs typeface="Comic Sans MS"/>
                <a:sym typeface="Comic Sans MS"/>
              </a:rPr>
              <a:t>Characteristics of Objects - Inheritance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2"/>
          <p:cNvSpPr txBox="1"/>
          <p:nvPr>
            <p:ph idx="1" type="body"/>
          </p:nvPr>
        </p:nvSpPr>
        <p:spPr>
          <a:xfrm>
            <a:off x="457200" y="1524001"/>
            <a:ext cx="8229600" cy="46259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000"/>
              <a:buChar char="•"/>
            </a:pPr>
            <a:r>
              <a:rPr lang="en-US" sz="3000" u="sng"/>
              <a:t>Initiate session: </a:t>
            </a:r>
            <a:r>
              <a:rPr lang="en-US" sz="3000"/>
              <a:t>ATM establish the identity of the user and make a list of accounts and actions.</a:t>
            </a:r>
            <a:endParaRPr/>
          </a:p>
          <a:p>
            <a:pPr indent="-342900" lvl="0" marL="342900" rtl="0" algn="l">
              <a:spcBef>
                <a:spcPts val="600"/>
              </a:spcBef>
              <a:spcAft>
                <a:spcPts val="0"/>
              </a:spcAft>
              <a:buClr>
                <a:schemeClr val="dk1"/>
              </a:buClr>
              <a:buSzPts val="3000"/>
              <a:buChar char="•"/>
            </a:pPr>
            <a:r>
              <a:rPr lang="en-US" sz="3000" u="sng"/>
              <a:t>Query Account: </a:t>
            </a:r>
            <a:r>
              <a:rPr lang="en-US" sz="3000"/>
              <a:t>System provides general data for an account, such as current balance, date of last transaction etc.</a:t>
            </a:r>
            <a:endParaRPr/>
          </a:p>
          <a:p>
            <a:pPr indent="-342900" lvl="0" marL="342900" rtl="0" algn="l">
              <a:spcBef>
                <a:spcPts val="600"/>
              </a:spcBef>
              <a:spcAft>
                <a:spcPts val="0"/>
              </a:spcAft>
              <a:buClr>
                <a:schemeClr val="dk1"/>
              </a:buClr>
              <a:buSzPts val="3000"/>
              <a:buChar char="•"/>
            </a:pPr>
            <a:r>
              <a:rPr lang="en-US" sz="3000" u="sng"/>
              <a:t>Process Transaction</a:t>
            </a:r>
            <a:r>
              <a:rPr lang="en-US" sz="3000"/>
              <a:t>: transaction like deposit, withdraw and transfer.</a:t>
            </a:r>
            <a:endParaRPr/>
          </a:p>
          <a:p>
            <a:pPr indent="-342900" lvl="0" marL="342900" rtl="0" algn="l">
              <a:spcBef>
                <a:spcPts val="600"/>
              </a:spcBef>
              <a:spcAft>
                <a:spcPts val="0"/>
              </a:spcAft>
              <a:buClr>
                <a:schemeClr val="dk1"/>
              </a:buClr>
              <a:buSzPts val="3000"/>
              <a:buChar char="•"/>
            </a:pPr>
            <a:r>
              <a:rPr lang="en-US" sz="3000" u="sng"/>
              <a:t>Transmit Data:</a:t>
            </a:r>
            <a:r>
              <a:rPr lang="en-US" sz="3000"/>
              <a:t> ATM uses the consortium’s facilities to communicate with the appropriate bank computers.</a:t>
            </a:r>
            <a:endParaRPr/>
          </a:p>
        </p:txBody>
      </p:sp>
      <p:sp>
        <p:nvSpPr>
          <p:cNvPr id="117" name="Google Shape;117;p12"/>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18" name="Google Shape;118;p12"/>
          <p:cNvSpPr/>
          <p:nvPr/>
        </p:nvSpPr>
        <p:spPr>
          <a:xfrm>
            <a:off x="457200" y="838200"/>
            <a:ext cx="8229600" cy="5032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4000">
                <a:solidFill>
                  <a:schemeClr val="lt1"/>
                </a:solidFill>
                <a:latin typeface="Comic Sans MS"/>
                <a:ea typeface="Comic Sans MS"/>
                <a:cs typeface="Comic Sans MS"/>
                <a:sym typeface="Comic Sans MS"/>
              </a:rPr>
              <a:t>Application Interaction Model</a:t>
            </a:r>
            <a:endParaRPr b="0" sz="3600">
              <a:solidFill>
                <a:schemeClr val="lt1"/>
              </a:solidFill>
              <a:latin typeface="Comic Sans MS"/>
              <a:ea typeface="Comic Sans MS"/>
              <a:cs typeface="Comic Sans MS"/>
              <a:sym typeface="Comic Sans MS"/>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8" name="Shape 888"/>
        <p:cNvGrpSpPr/>
        <p:nvPr/>
      </p:nvGrpSpPr>
      <p:grpSpPr>
        <a:xfrm>
          <a:off x="0" y="0"/>
          <a:ext cx="0" cy="0"/>
          <a:chOff x="0" y="0"/>
          <a:chExt cx="0" cy="0"/>
        </a:xfrm>
      </p:grpSpPr>
      <p:sp>
        <p:nvSpPr>
          <p:cNvPr id="889" name="Google Shape;889;p120"/>
          <p:cNvSpPr txBox="1"/>
          <p:nvPr>
            <p:ph idx="1" type="body"/>
          </p:nvPr>
        </p:nvSpPr>
        <p:spPr>
          <a:xfrm>
            <a:off x="457200" y="1524001"/>
            <a:ext cx="8229600" cy="4625975"/>
          </a:xfrm>
          <a:prstGeom prst="rect">
            <a:avLst/>
          </a:prstGeom>
          <a:noFill/>
          <a:ln>
            <a:noFill/>
          </a:ln>
        </p:spPr>
        <p:txBody>
          <a:bodyPr anchorCtr="0" anchor="t" bIns="45700" lIns="91425" spcFirstLastPara="1" rIns="91425" wrap="square" tIns="45700">
            <a:noAutofit/>
          </a:bodyPr>
          <a:lstStyle/>
          <a:p>
            <a:pPr indent="-285750" lvl="1" marL="742950" rtl="0" algn="l">
              <a:spcBef>
                <a:spcPts val="0"/>
              </a:spcBef>
              <a:spcAft>
                <a:spcPts val="0"/>
              </a:spcAft>
              <a:buClr>
                <a:schemeClr val="dk1"/>
              </a:buClr>
              <a:buSzPts val="2800"/>
              <a:buFont typeface="Noto Sans Symbols"/>
              <a:buNone/>
            </a:pPr>
            <a:r>
              <a:rPr lang="en-US" u="sng"/>
              <a:t>Note</a:t>
            </a:r>
            <a:r>
              <a:rPr lang="en-US"/>
              <a:t>: </a:t>
            </a:r>
            <a:r>
              <a:rPr i="1" lang="en-US"/>
              <a:t>subclasses</a:t>
            </a:r>
            <a:r>
              <a:rPr lang="en-US"/>
              <a:t> need not repeat the features of the </a:t>
            </a:r>
            <a:r>
              <a:rPr i="1" lang="en-US"/>
              <a:t>superclass</a:t>
            </a:r>
            <a:r>
              <a:rPr lang="en-US"/>
              <a:t>.</a:t>
            </a:r>
            <a:endParaRPr/>
          </a:p>
          <a:p>
            <a:pPr indent="-285750" lvl="1" marL="742950" rtl="0" algn="l">
              <a:spcBef>
                <a:spcPts val="560"/>
              </a:spcBef>
              <a:spcAft>
                <a:spcPts val="0"/>
              </a:spcAft>
              <a:buClr>
                <a:schemeClr val="dk1"/>
              </a:buClr>
              <a:buSzPts val="2800"/>
              <a:buFont typeface="Noto Sans Symbols"/>
              <a:buNone/>
            </a:pPr>
            <a:r>
              <a:rPr b="1" lang="en-US" u="sng"/>
              <a:t>Advantage</a:t>
            </a:r>
            <a:r>
              <a:rPr lang="en-US"/>
              <a:t>: common features of several classes into a superclass can reduce repetition within design and programs.</a:t>
            </a:r>
            <a:endParaRPr/>
          </a:p>
          <a:p>
            <a:pPr indent="-285750" lvl="1" marL="742950" rtl="0" algn="l">
              <a:spcBef>
                <a:spcPts val="560"/>
              </a:spcBef>
              <a:spcAft>
                <a:spcPts val="0"/>
              </a:spcAft>
              <a:buClr>
                <a:schemeClr val="dk1"/>
              </a:buClr>
              <a:buSzPts val="2800"/>
              <a:buFont typeface="Noto Sans Symbols"/>
              <a:buNone/>
            </a:pPr>
            <a:r>
              <a:t/>
            </a:r>
            <a:endParaRPr/>
          </a:p>
          <a:p>
            <a:pPr indent="-139700" lvl="0" marL="342900" rtl="0" algn="l">
              <a:spcBef>
                <a:spcPts val="640"/>
              </a:spcBef>
              <a:spcAft>
                <a:spcPts val="0"/>
              </a:spcAft>
              <a:buClr>
                <a:schemeClr val="dk1"/>
              </a:buClr>
              <a:buSzPts val="3200"/>
              <a:buNone/>
            </a:pPr>
            <a:r>
              <a:t/>
            </a:r>
            <a:endParaRPr/>
          </a:p>
        </p:txBody>
      </p:sp>
      <p:sp>
        <p:nvSpPr>
          <p:cNvPr id="890" name="Google Shape;890;p120"/>
          <p:cNvSpPr/>
          <p:nvPr/>
        </p:nvSpPr>
        <p:spPr>
          <a:xfrm>
            <a:off x="457200" y="1065336"/>
            <a:ext cx="8229600" cy="46452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2954">
                <a:solidFill>
                  <a:schemeClr val="dk1"/>
                </a:solidFill>
                <a:latin typeface="Comic Sans MS"/>
                <a:ea typeface="Comic Sans MS"/>
                <a:cs typeface="Comic Sans MS"/>
                <a:sym typeface="Comic Sans MS"/>
              </a:rPr>
              <a:t>Characteristics of Objects - Inheritance</a:t>
            </a:r>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4" name="Shape 894"/>
        <p:cNvGrpSpPr/>
        <p:nvPr/>
      </p:nvGrpSpPr>
      <p:grpSpPr>
        <a:xfrm>
          <a:off x="0" y="0"/>
          <a:ext cx="0" cy="0"/>
          <a:chOff x="0" y="0"/>
          <a:chExt cx="0" cy="0"/>
        </a:xfrm>
      </p:grpSpPr>
      <p:sp>
        <p:nvSpPr>
          <p:cNvPr id="895" name="Google Shape;895;p121"/>
          <p:cNvSpPr txBox="1"/>
          <p:nvPr/>
        </p:nvSpPr>
        <p:spPr>
          <a:xfrm>
            <a:off x="422031" y="2162908"/>
            <a:ext cx="3516923" cy="28769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2585">
                <a:solidFill>
                  <a:schemeClr val="dk1"/>
                </a:solidFill>
                <a:latin typeface="Trebuchet MS"/>
                <a:ea typeface="Trebuchet MS"/>
                <a:cs typeface="Trebuchet MS"/>
                <a:sym typeface="Trebuchet MS"/>
              </a:rPr>
              <a:t>class Person {</a:t>
            </a:r>
            <a:endParaRPr/>
          </a:p>
          <a:p>
            <a:pPr indent="0" lvl="0" marL="0" marR="0" rtl="0" algn="l">
              <a:spcBef>
                <a:spcPts val="0"/>
              </a:spcBef>
              <a:spcAft>
                <a:spcPts val="0"/>
              </a:spcAft>
              <a:buNone/>
            </a:pPr>
            <a:r>
              <a:rPr b="0" lang="en-US" sz="2585">
                <a:solidFill>
                  <a:schemeClr val="dk1"/>
                </a:solidFill>
                <a:latin typeface="Trebuchet MS"/>
                <a:ea typeface="Trebuchet MS"/>
                <a:cs typeface="Trebuchet MS"/>
                <a:sym typeface="Trebuchet MS"/>
              </a:rPr>
              <a:t>   String name;</a:t>
            </a:r>
            <a:endParaRPr/>
          </a:p>
          <a:p>
            <a:pPr indent="0" lvl="0" marL="0" marR="0" rtl="0" algn="l">
              <a:spcBef>
                <a:spcPts val="0"/>
              </a:spcBef>
              <a:spcAft>
                <a:spcPts val="0"/>
              </a:spcAft>
              <a:buNone/>
            </a:pPr>
            <a:r>
              <a:rPr b="0" lang="en-US" sz="2585">
                <a:solidFill>
                  <a:schemeClr val="dk1"/>
                </a:solidFill>
                <a:latin typeface="Trebuchet MS"/>
                <a:ea typeface="Trebuchet MS"/>
                <a:cs typeface="Trebuchet MS"/>
                <a:sym typeface="Trebuchet MS"/>
              </a:rPr>
              <a:t>   String age;</a:t>
            </a:r>
            <a:endParaRPr/>
          </a:p>
          <a:p>
            <a:pPr indent="0" lvl="0" marL="0" marR="0" rtl="0" algn="l">
              <a:spcBef>
                <a:spcPts val="0"/>
              </a:spcBef>
              <a:spcAft>
                <a:spcPts val="0"/>
              </a:spcAft>
              <a:buNone/>
            </a:pPr>
            <a:r>
              <a:rPr b="0" lang="en-US" sz="2585">
                <a:solidFill>
                  <a:schemeClr val="dk1"/>
                </a:solidFill>
                <a:latin typeface="Trebuchet MS"/>
                <a:ea typeface="Trebuchet MS"/>
                <a:cs typeface="Trebuchet MS"/>
                <a:sym typeface="Trebuchet MS"/>
              </a:rPr>
              <a:t>   void birthday () {</a:t>
            </a:r>
            <a:endParaRPr/>
          </a:p>
          <a:p>
            <a:pPr indent="0" lvl="0" marL="0" marR="0" rtl="0" algn="l">
              <a:spcBef>
                <a:spcPts val="0"/>
              </a:spcBef>
              <a:spcAft>
                <a:spcPts val="0"/>
              </a:spcAft>
              <a:buNone/>
            </a:pPr>
            <a:r>
              <a:rPr b="0" lang="en-US" sz="2585">
                <a:solidFill>
                  <a:schemeClr val="dk1"/>
                </a:solidFill>
                <a:latin typeface="Trebuchet MS"/>
                <a:ea typeface="Trebuchet MS"/>
                <a:cs typeface="Trebuchet MS"/>
                <a:sym typeface="Trebuchet MS"/>
              </a:rPr>
              <a:t>      age = age + 1;</a:t>
            </a:r>
            <a:endParaRPr/>
          </a:p>
          <a:p>
            <a:pPr indent="0" lvl="0" marL="0" marR="0" rtl="0" algn="l">
              <a:spcBef>
                <a:spcPts val="0"/>
              </a:spcBef>
              <a:spcAft>
                <a:spcPts val="0"/>
              </a:spcAft>
              <a:buNone/>
            </a:pPr>
            <a:r>
              <a:rPr b="0" lang="en-US" sz="2585">
                <a:solidFill>
                  <a:schemeClr val="dk1"/>
                </a:solidFill>
                <a:latin typeface="Trebuchet MS"/>
                <a:ea typeface="Trebuchet MS"/>
                <a:cs typeface="Trebuchet MS"/>
                <a:sym typeface="Trebuchet MS"/>
              </a:rPr>
              <a:t>   }</a:t>
            </a:r>
            <a:endParaRPr/>
          </a:p>
          <a:p>
            <a:pPr indent="0" lvl="0" marL="0" marR="0" rtl="0" algn="l">
              <a:spcBef>
                <a:spcPts val="0"/>
              </a:spcBef>
              <a:spcAft>
                <a:spcPts val="0"/>
              </a:spcAft>
              <a:buNone/>
            </a:pPr>
            <a:r>
              <a:rPr b="0" lang="en-US" sz="2585">
                <a:solidFill>
                  <a:schemeClr val="dk1"/>
                </a:solidFill>
                <a:latin typeface="Trebuchet MS"/>
                <a:ea typeface="Trebuchet MS"/>
                <a:cs typeface="Trebuchet MS"/>
                <a:sym typeface="Trebuchet MS"/>
              </a:rPr>
              <a:t>}</a:t>
            </a:r>
            <a:endParaRPr b="0" sz="2215">
              <a:solidFill>
                <a:schemeClr val="dk1"/>
              </a:solidFill>
              <a:latin typeface="Times New Roman"/>
              <a:ea typeface="Times New Roman"/>
              <a:cs typeface="Times New Roman"/>
              <a:sym typeface="Times New Roman"/>
            </a:endParaRPr>
          </a:p>
        </p:txBody>
      </p:sp>
      <p:sp>
        <p:nvSpPr>
          <p:cNvPr id="896" name="Google Shape;896;p121"/>
          <p:cNvSpPr txBox="1"/>
          <p:nvPr/>
        </p:nvSpPr>
        <p:spPr>
          <a:xfrm>
            <a:off x="4149969" y="2233247"/>
            <a:ext cx="4009292" cy="20813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2585">
                <a:solidFill>
                  <a:schemeClr val="dk1"/>
                </a:solidFill>
                <a:latin typeface="Trebuchet MS"/>
                <a:ea typeface="Trebuchet MS"/>
                <a:cs typeface="Trebuchet MS"/>
                <a:sym typeface="Trebuchet MS"/>
              </a:rPr>
              <a:t>class Employee</a:t>
            </a:r>
            <a:endParaRPr/>
          </a:p>
          <a:p>
            <a:pPr indent="0" lvl="0" marL="0" marR="0" rtl="0" algn="l">
              <a:spcBef>
                <a:spcPts val="0"/>
              </a:spcBef>
              <a:spcAft>
                <a:spcPts val="0"/>
              </a:spcAft>
              <a:buNone/>
            </a:pPr>
            <a:r>
              <a:rPr b="0" lang="en-US" sz="2585">
                <a:solidFill>
                  <a:schemeClr val="dk1"/>
                </a:solidFill>
                <a:latin typeface="Trebuchet MS"/>
                <a:ea typeface="Trebuchet MS"/>
                <a:cs typeface="Trebuchet MS"/>
                <a:sym typeface="Trebuchet MS"/>
              </a:rPr>
              <a:t>         extends Person {</a:t>
            </a:r>
            <a:endParaRPr/>
          </a:p>
          <a:p>
            <a:pPr indent="0" lvl="0" marL="0" marR="0" rtl="0" algn="l">
              <a:spcBef>
                <a:spcPts val="0"/>
              </a:spcBef>
              <a:spcAft>
                <a:spcPts val="0"/>
              </a:spcAft>
              <a:buNone/>
            </a:pPr>
            <a:r>
              <a:rPr b="0" lang="en-US" sz="2585">
                <a:solidFill>
                  <a:schemeClr val="dk1"/>
                </a:solidFill>
                <a:latin typeface="Trebuchet MS"/>
                <a:ea typeface="Trebuchet MS"/>
                <a:cs typeface="Trebuchet MS"/>
                <a:sym typeface="Trebuchet MS"/>
              </a:rPr>
              <a:t>   double salary;</a:t>
            </a:r>
            <a:endParaRPr/>
          </a:p>
          <a:p>
            <a:pPr indent="0" lvl="0" marL="0" marR="0" rtl="0" algn="l">
              <a:spcBef>
                <a:spcPts val="0"/>
              </a:spcBef>
              <a:spcAft>
                <a:spcPts val="0"/>
              </a:spcAft>
              <a:buNone/>
            </a:pPr>
            <a:r>
              <a:rPr b="0" lang="en-US" sz="2585">
                <a:solidFill>
                  <a:schemeClr val="dk1"/>
                </a:solidFill>
                <a:latin typeface="Trebuchet MS"/>
                <a:ea typeface="Trebuchet MS"/>
                <a:cs typeface="Trebuchet MS"/>
                <a:sym typeface="Trebuchet MS"/>
              </a:rPr>
              <a:t>   void pay () { ...}</a:t>
            </a:r>
            <a:endParaRPr/>
          </a:p>
          <a:p>
            <a:pPr indent="0" lvl="0" marL="0" marR="0" rtl="0" algn="l">
              <a:spcBef>
                <a:spcPts val="0"/>
              </a:spcBef>
              <a:spcAft>
                <a:spcPts val="0"/>
              </a:spcAft>
              <a:buNone/>
            </a:pPr>
            <a:r>
              <a:rPr b="0" lang="en-US" sz="2585">
                <a:solidFill>
                  <a:schemeClr val="dk1"/>
                </a:solidFill>
                <a:latin typeface="Trebuchet MS"/>
                <a:ea typeface="Trebuchet MS"/>
                <a:cs typeface="Trebuchet MS"/>
                <a:sym typeface="Trebuchet MS"/>
              </a:rPr>
              <a:t>}</a:t>
            </a:r>
            <a:endParaRPr b="0" sz="2215">
              <a:solidFill>
                <a:schemeClr val="dk1"/>
              </a:solidFill>
              <a:latin typeface="Times New Roman"/>
              <a:ea typeface="Times New Roman"/>
              <a:cs typeface="Times New Roman"/>
              <a:sym typeface="Times New Roman"/>
            </a:endParaRPr>
          </a:p>
        </p:txBody>
      </p:sp>
      <p:cxnSp>
        <p:nvCxnSpPr>
          <p:cNvPr id="897" name="Google Shape;897;p121"/>
          <p:cNvCxnSpPr/>
          <p:nvPr/>
        </p:nvCxnSpPr>
        <p:spPr>
          <a:xfrm>
            <a:off x="3798277" y="2373923"/>
            <a:ext cx="0" cy="2391508"/>
          </a:xfrm>
          <a:prstGeom prst="straightConnector1">
            <a:avLst/>
          </a:prstGeom>
          <a:noFill/>
          <a:ln cap="flat" cmpd="sng" w="12700">
            <a:solidFill>
              <a:schemeClr val="dk1"/>
            </a:solidFill>
            <a:prstDash val="solid"/>
            <a:round/>
            <a:headEnd len="sm" w="sm" type="none"/>
            <a:tailEnd len="sm" w="sm" type="none"/>
          </a:ln>
        </p:spPr>
      </p:cxnSp>
      <p:sp>
        <p:nvSpPr>
          <p:cNvPr id="898" name="Google Shape;898;p121"/>
          <p:cNvSpPr txBox="1"/>
          <p:nvPr/>
        </p:nvSpPr>
        <p:spPr>
          <a:xfrm>
            <a:off x="422031" y="5046785"/>
            <a:ext cx="4923692" cy="128573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2585">
                <a:solidFill>
                  <a:schemeClr val="dk1"/>
                </a:solidFill>
                <a:latin typeface="Times New Roman"/>
                <a:ea typeface="Times New Roman"/>
                <a:cs typeface="Times New Roman"/>
                <a:sym typeface="Times New Roman"/>
              </a:rPr>
              <a:t>Every </a:t>
            </a:r>
            <a:r>
              <a:rPr b="0" lang="en-US" sz="2585">
                <a:solidFill>
                  <a:schemeClr val="dk1"/>
                </a:solidFill>
                <a:latin typeface="Trebuchet MS"/>
                <a:ea typeface="Trebuchet MS"/>
                <a:cs typeface="Trebuchet MS"/>
                <a:sym typeface="Trebuchet MS"/>
              </a:rPr>
              <a:t>Employee</a:t>
            </a:r>
            <a:r>
              <a:rPr b="0" lang="en-US" sz="2585">
                <a:solidFill>
                  <a:schemeClr val="dk1"/>
                </a:solidFill>
                <a:latin typeface="Times New Roman"/>
                <a:ea typeface="Times New Roman"/>
                <a:cs typeface="Times New Roman"/>
                <a:sym typeface="Times New Roman"/>
              </a:rPr>
              <a:t> has a </a:t>
            </a:r>
            <a:r>
              <a:rPr b="0" lang="en-US" sz="2585">
                <a:solidFill>
                  <a:schemeClr val="dk1"/>
                </a:solidFill>
                <a:latin typeface="Trebuchet MS"/>
                <a:ea typeface="Trebuchet MS"/>
                <a:cs typeface="Trebuchet MS"/>
                <a:sym typeface="Trebuchet MS"/>
              </a:rPr>
              <a:t>name</a:t>
            </a:r>
            <a:r>
              <a:rPr b="0" lang="en-US" sz="2585">
                <a:solidFill>
                  <a:schemeClr val="dk1"/>
                </a:solidFill>
                <a:latin typeface="Times New Roman"/>
                <a:ea typeface="Times New Roman"/>
                <a:cs typeface="Times New Roman"/>
                <a:sym typeface="Times New Roman"/>
              </a:rPr>
              <a:t>, </a:t>
            </a:r>
            <a:r>
              <a:rPr b="0" lang="en-US" sz="2585">
                <a:solidFill>
                  <a:schemeClr val="dk1"/>
                </a:solidFill>
                <a:latin typeface="Trebuchet MS"/>
                <a:ea typeface="Trebuchet MS"/>
                <a:cs typeface="Trebuchet MS"/>
                <a:sym typeface="Trebuchet MS"/>
              </a:rPr>
              <a:t>age</a:t>
            </a:r>
            <a:r>
              <a:rPr b="0" lang="en-US" sz="2585">
                <a:solidFill>
                  <a:schemeClr val="dk1"/>
                </a:solidFill>
                <a:latin typeface="Times New Roman"/>
                <a:ea typeface="Times New Roman"/>
                <a:cs typeface="Times New Roman"/>
                <a:sym typeface="Times New Roman"/>
              </a:rPr>
              <a:t>, and </a:t>
            </a:r>
            <a:r>
              <a:rPr b="0" lang="en-US" sz="2585">
                <a:solidFill>
                  <a:schemeClr val="dk1"/>
                </a:solidFill>
                <a:latin typeface="Trebuchet MS"/>
                <a:ea typeface="Trebuchet MS"/>
                <a:cs typeface="Trebuchet MS"/>
                <a:sym typeface="Trebuchet MS"/>
              </a:rPr>
              <a:t>birthday</a:t>
            </a:r>
            <a:r>
              <a:rPr b="0" lang="en-US" sz="2585">
                <a:solidFill>
                  <a:schemeClr val="dk1"/>
                </a:solidFill>
                <a:latin typeface="Times New Roman"/>
                <a:ea typeface="Times New Roman"/>
                <a:cs typeface="Times New Roman"/>
                <a:sym typeface="Times New Roman"/>
              </a:rPr>
              <a:t> method </a:t>
            </a:r>
            <a:r>
              <a:rPr b="0" i="1" lang="en-US" sz="2585">
                <a:solidFill>
                  <a:schemeClr val="dk1"/>
                </a:solidFill>
                <a:latin typeface="Times New Roman"/>
                <a:ea typeface="Times New Roman"/>
                <a:cs typeface="Times New Roman"/>
                <a:sym typeface="Times New Roman"/>
              </a:rPr>
              <a:t>as well as</a:t>
            </a:r>
            <a:r>
              <a:rPr b="0" lang="en-US" sz="2585">
                <a:solidFill>
                  <a:schemeClr val="dk1"/>
                </a:solidFill>
                <a:latin typeface="Times New Roman"/>
                <a:ea typeface="Times New Roman"/>
                <a:cs typeface="Times New Roman"/>
                <a:sym typeface="Times New Roman"/>
              </a:rPr>
              <a:t> a </a:t>
            </a:r>
            <a:r>
              <a:rPr b="0" lang="en-US" sz="2585">
                <a:solidFill>
                  <a:schemeClr val="dk1"/>
                </a:solidFill>
                <a:latin typeface="Trebuchet MS"/>
                <a:ea typeface="Trebuchet MS"/>
                <a:cs typeface="Trebuchet MS"/>
                <a:sym typeface="Trebuchet MS"/>
              </a:rPr>
              <a:t>salary</a:t>
            </a:r>
            <a:r>
              <a:rPr b="0" lang="en-US" sz="2585">
                <a:solidFill>
                  <a:schemeClr val="dk1"/>
                </a:solidFill>
                <a:latin typeface="Times New Roman"/>
                <a:ea typeface="Times New Roman"/>
                <a:cs typeface="Times New Roman"/>
                <a:sym typeface="Times New Roman"/>
              </a:rPr>
              <a:t> and a </a:t>
            </a:r>
            <a:r>
              <a:rPr b="0" lang="en-US" sz="2585">
                <a:solidFill>
                  <a:schemeClr val="dk1"/>
                </a:solidFill>
                <a:latin typeface="Trebuchet MS"/>
                <a:ea typeface="Trebuchet MS"/>
                <a:cs typeface="Trebuchet MS"/>
                <a:sym typeface="Trebuchet MS"/>
              </a:rPr>
              <a:t>pay</a:t>
            </a:r>
            <a:r>
              <a:rPr b="0" lang="en-US" sz="2585">
                <a:solidFill>
                  <a:schemeClr val="dk1"/>
                </a:solidFill>
                <a:latin typeface="Times New Roman"/>
                <a:ea typeface="Times New Roman"/>
                <a:cs typeface="Times New Roman"/>
                <a:sym typeface="Times New Roman"/>
              </a:rPr>
              <a:t> method.</a:t>
            </a:r>
            <a:endParaRPr b="0" sz="2215">
              <a:solidFill>
                <a:schemeClr val="dk1"/>
              </a:solidFill>
              <a:latin typeface="Times New Roman"/>
              <a:ea typeface="Times New Roman"/>
              <a:cs typeface="Times New Roman"/>
              <a:sym typeface="Times New Roman"/>
            </a:endParaRPr>
          </a:p>
        </p:txBody>
      </p:sp>
      <p:sp>
        <p:nvSpPr>
          <p:cNvPr id="899" name="Google Shape;899;p121"/>
          <p:cNvSpPr/>
          <p:nvPr/>
        </p:nvSpPr>
        <p:spPr>
          <a:xfrm>
            <a:off x="5978769" y="4273062"/>
            <a:ext cx="2110154" cy="63304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215">
                <a:solidFill>
                  <a:schemeClr val="lt1"/>
                </a:solidFill>
                <a:latin typeface="Verdana"/>
                <a:ea typeface="Verdana"/>
                <a:cs typeface="Verdana"/>
                <a:sym typeface="Verdana"/>
              </a:rPr>
              <a:t>Person</a:t>
            </a:r>
            <a:endParaRPr/>
          </a:p>
        </p:txBody>
      </p:sp>
      <p:sp>
        <p:nvSpPr>
          <p:cNvPr id="900" name="Google Shape;900;p121"/>
          <p:cNvSpPr/>
          <p:nvPr/>
        </p:nvSpPr>
        <p:spPr>
          <a:xfrm>
            <a:off x="5978769" y="5328139"/>
            <a:ext cx="2110154" cy="63304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215">
                <a:solidFill>
                  <a:schemeClr val="lt1"/>
                </a:solidFill>
                <a:latin typeface="Verdana"/>
                <a:ea typeface="Verdana"/>
                <a:cs typeface="Verdana"/>
                <a:sym typeface="Verdana"/>
              </a:rPr>
              <a:t>Employee</a:t>
            </a:r>
            <a:endParaRPr/>
          </a:p>
        </p:txBody>
      </p:sp>
      <p:cxnSp>
        <p:nvCxnSpPr>
          <p:cNvPr id="901" name="Google Shape;901;p121"/>
          <p:cNvCxnSpPr/>
          <p:nvPr/>
        </p:nvCxnSpPr>
        <p:spPr>
          <a:xfrm rot="10800000">
            <a:off x="7033846" y="4906108"/>
            <a:ext cx="0" cy="422031"/>
          </a:xfrm>
          <a:prstGeom prst="straightConnector1">
            <a:avLst/>
          </a:prstGeom>
          <a:noFill/>
          <a:ln cap="flat" cmpd="sng" w="25400">
            <a:solidFill>
              <a:schemeClr val="dk1"/>
            </a:solidFill>
            <a:prstDash val="solid"/>
            <a:round/>
            <a:headEnd len="med" w="med" type="none"/>
            <a:tailEnd len="med" w="med" type="triangle"/>
          </a:ln>
        </p:spPr>
      </p:cxnSp>
      <p:sp>
        <p:nvSpPr>
          <p:cNvPr id="902" name="Google Shape;902;p121"/>
          <p:cNvSpPr txBox="1"/>
          <p:nvPr/>
        </p:nvSpPr>
        <p:spPr>
          <a:xfrm>
            <a:off x="351693" y="1740878"/>
            <a:ext cx="7540869" cy="37638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45">
                <a:solidFill>
                  <a:schemeClr val="dk1"/>
                </a:solidFill>
                <a:latin typeface="Verdana"/>
                <a:ea typeface="Verdana"/>
                <a:cs typeface="Verdana"/>
                <a:sym typeface="Verdana"/>
              </a:rPr>
              <a:t>Inheritance is implied by is-a or kind-of relationship.</a:t>
            </a:r>
            <a:r>
              <a:rPr b="1" lang="en-US" sz="1845">
                <a:solidFill>
                  <a:schemeClr val="dk1"/>
                </a:solidFill>
                <a:latin typeface="Verdana"/>
                <a:ea typeface="Verdana"/>
                <a:cs typeface="Verdana"/>
                <a:sym typeface="Verdana"/>
              </a:rPr>
              <a:t> </a:t>
            </a:r>
            <a:endParaRPr/>
          </a:p>
        </p:txBody>
      </p:sp>
      <p:sp>
        <p:nvSpPr>
          <p:cNvPr id="903" name="Google Shape;903;p121"/>
          <p:cNvSpPr/>
          <p:nvPr/>
        </p:nvSpPr>
        <p:spPr>
          <a:xfrm>
            <a:off x="457200" y="1065336"/>
            <a:ext cx="8229600" cy="46452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2215">
                <a:solidFill>
                  <a:schemeClr val="dk1"/>
                </a:solidFill>
                <a:latin typeface="Comic Sans MS"/>
                <a:ea typeface="Comic Sans MS"/>
                <a:cs typeface="Comic Sans MS"/>
                <a:sym typeface="Comic Sans MS"/>
              </a:rPr>
              <a:t>Characteristics of Objects – Example of Inheritance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5"/>
                                        </p:tgtEl>
                                        <p:attrNameLst>
                                          <p:attrName>style.visibility</p:attrName>
                                        </p:attrNameLst>
                                      </p:cBhvr>
                                      <p:to>
                                        <p:strVal val="visible"/>
                                      </p:to>
                                    </p:set>
                                    <p:animEffect filter="fade" transition="in">
                                      <p:cBhvr>
                                        <p:cTn dur="500"/>
                                        <p:tgtEl>
                                          <p:spTgt spid="8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6"/>
                                        </p:tgtEl>
                                        <p:attrNameLst>
                                          <p:attrName>style.visibility</p:attrName>
                                        </p:attrNameLst>
                                      </p:cBhvr>
                                      <p:to>
                                        <p:strVal val="visible"/>
                                      </p:to>
                                    </p:set>
                                    <p:animEffect filter="fade" transition="in">
                                      <p:cBhvr>
                                        <p:cTn dur="500"/>
                                        <p:tgtEl>
                                          <p:spTgt spid="8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8"/>
                                        </p:tgtEl>
                                        <p:attrNameLst>
                                          <p:attrName>style.visibility</p:attrName>
                                        </p:attrNameLst>
                                      </p:cBhvr>
                                      <p:to>
                                        <p:strVal val="visible"/>
                                      </p:to>
                                    </p:set>
                                    <p:animEffect filter="fade" transition="in">
                                      <p:cBhvr>
                                        <p:cTn dur="500"/>
                                        <p:tgtEl>
                                          <p:spTgt spid="8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7" name="Shape 907"/>
        <p:cNvGrpSpPr/>
        <p:nvPr/>
      </p:nvGrpSpPr>
      <p:grpSpPr>
        <a:xfrm>
          <a:off x="0" y="0"/>
          <a:ext cx="0" cy="0"/>
          <a:chOff x="0" y="0"/>
          <a:chExt cx="0" cy="0"/>
        </a:xfrm>
      </p:grpSpPr>
      <p:sp>
        <p:nvSpPr>
          <p:cNvPr id="908" name="Google Shape;908;p122"/>
          <p:cNvSpPr txBox="1"/>
          <p:nvPr>
            <p:ph idx="1" type="body"/>
          </p:nvPr>
        </p:nvSpPr>
        <p:spPr>
          <a:xfrm>
            <a:off x="457200" y="1670538"/>
            <a:ext cx="8229600" cy="4712677"/>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769"/>
              <a:buChar char="•"/>
            </a:pPr>
            <a:r>
              <a:rPr lang="en-US" sz="2769">
                <a:latin typeface="Verdana"/>
                <a:ea typeface="Verdana"/>
                <a:cs typeface="Verdana"/>
                <a:sym typeface="Verdana"/>
              </a:rPr>
              <a:t>Definition</a:t>
            </a:r>
            <a:endParaRPr/>
          </a:p>
          <a:p>
            <a:pPr indent="-285750" lvl="1" marL="742950" rtl="0" algn="l">
              <a:lnSpc>
                <a:spcPct val="90000"/>
              </a:lnSpc>
              <a:spcBef>
                <a:spcPts val="480"/>
              </a:spcBef>
              <a:spcAft>
                <a:spcPts val="0"/>
              </a:spcAft>
              <a:buClr>
                <a:schemeClr val="dk1"/>
              </a:buClr>
              <a:buSzPts val="2400"/>
              <a:buChar char="–"/>
            </a:pPr>
            <a:r>
              <a:rPr lang="en-US" sz="2400">
                <a:latin typeface="Verdana"/>
                <a:ea typeface="Verdana"/>
                <a:cs typeface="Verdana"/>
                <a:sym typeface="Verdana"/>
              </a:rPr>
              <a:t>Same </a:t>
            </a:r>
            <a:r>
              <a:rPr i="1" lang="en-US" sz="2400">
                <a:latin typeface="Verdana"/>
                <a:ea typeface="Verdana"/>
                <a:cs typeface="Verdana"/>
                <a:sym typeface="Verdana"/>
              </a:rPr>
              <a:t>operation </a:t>
            </a:r>
            <a:r>
              <a:rPr lang="en-US" sz="2400">
                <a:latin typeface="Verdana"/>
                <a:ea typeface="Verdana"/>
                <a:cs typeface="Verdana"/>
                <a:sym typeface="Verdana"/>
              </a:rPr>
              <a:t>may behave differently for different classes.</a:t>
            </a:r>
            <a:endParaRPr/>
          </a:p>
          <a:p>
            <a:pPr indent="-285750" lvl="1" marL="742950" rtl="0" algn="l">
              <a:lnSpc>
                <a:spcPct val="90000"/>
              </a:lnSpc>
              <a:spcBef>
                <a:spcPts val="480"/>
              </a:spcBef>
              <a:spcAft>
                <a:spcPts val="0"/>
              </a:spcAft>
              <a:buClr>
                <a:schemeClr val="dk1"/>
              </a:buClr>
              <a:buSzPts val="2400"/>
              <a:buChar char="–"/>
            </a:pPr>
            <a:r>
              <a:rPr lang="en-US" sz="2400">
                <a:latin typeface="Verdana"/>
                <a:ea typeface="Verdana"/>
                <a:cs typeface="Verdana"/>
                <a:sym typeface="Verdana"/>
              </a:rPr>
              <a:t>In simple words, “ One name multiple form”</a:t>
            </a:r>
            <a:endParaRPr/>
          </a:p>
          <a:p>
            <a:pPr indent="-285750" lvl="1" marL="742950" rtl="0" algn="l">
              <a:lnSpc>
                <a:spcPct val="90000"/>
              </a:lnSpc>
              <a:spcBef>
                <a:spcPts val="480"/>
              </a:spcBef>
              <a:spcAft>
                <a:spcPts val="0"/>
              </a:spcAft>
              <a:buClr>
                <a:schemeClr val="dk1"/>
              </a:buClr>
              <a:buSzPts val="2400"/>
              <a:buChar char="–"/>
            </a:pPr>
            <a:r>
              <a:rPr lang="en-US" sz="2400">
                <a:latin typeface="Verdana"/>
                <a:ea typeface="Verdana"/>
                <a:cs typeface="Verdana"/>
                <a:sym typeface="Verdana"/>
              </a:rPr>
              <a:t>Here operation mean – it’s a procedure or transformation that an object perform or is subject to.</a:t>
            </a:r>
            <a:endParaRPr/>
          </a:p>
          <a:p>
            <a:pPr indent="-285750" lvl="1" marL="742950" rtl="0" algn="l">
              <a:lnSpc>
                <a:spcPct val="90000"/>
              </a:lnSpc>
              <a:spcBef>
                <a:spcPts val="480"/>
              </a:spcBef>
              <a:spcAft>
                <a:spcPts val="0"/>
              </a:spcAft>
              <a:buClr>
                <a:schemeClr val="dk1"/>
              </a:buClr>
              <a:buSzPts val="2400"/>
              <a:buChar char="–"/>
            </a:pPr>
            <a:r>
              <a:rPr lang="en-US" sz="2400">
                <a:latin typeface="Verdana"/>
                <a:ea typeface="Verdana"/>
                <a:cs typeface="Verdana"/>
                <a:sym typeface="Verdana"/>
              </a:rPr>
              <a:t>For example ,  Class name is POLYGON</a:t>
            </a:r>
            <a:endParaRPr/>
          </a:p>
          <a:p>
            <a:pPr indent="-228600" lvl="3" marL="1600200" rtl="0" algn="l">
              <a:lnSpc>
                <a:spcPct val="90000"/>
              </a:lnSpc>
              <a:spcBef>
                <a:spcPts val="351"/>
              </a:spcBef>
              <a:spcAft>
                <a:spcPts val="0"/>
              </a:spcAft>
              <a:buClr>
                <a:schemeClr val="dk1"/>
              </a:buClr>
              <a:buSzPts val="1754"/>
              <a:buChar char="–"/>
            </a:pPr>
            <a:r>
              <a:rPr lang="en-US" sz="1754">
                <a:latin typeface="Verdana"/>
                <a:ea typeface="Verdana"/>
                <a:cs typeface="Verdana"/>
                <a:sym typeface="Verdana"/>
              </a:rPr>
              <a:t>Attributes -  vertices, border color, fill color.</a:t>
            </a:r>
            <a:endParaRPr/>
          </a:p>
          <a:p>
            <a:pPr indent="-228600" lvl="3" marL="1600200" rtl="0" algn="l">
              <a:lnSpc>
                <a:spcPct val="90000"/>
              </a:lnSpc>
              <a:spcBef>
                <a:spcPts val="351"/>
              </a:spcBef>
              <a:spcAft>
                <a:spcPts val="0"/>
              </a:spcAft>
              <a:buClr>
                <a:schemeClr val="dk1"/>
              </a:buClr>
              <a:buSzPts val="1754"/>
              <a:buChar char="–"/>
            </a:pPr>
            <a:r>
              <a:rPr lang="en-US" sz="1754">
                <a:latin typeface="Verdana"/>
                <a:ea typeface="Verdana"/>
                <a:cs typeface="Verdana"/>
                <a:sym typeface="Verdana"/>
              </a:rPr>
              <a:t>Operations – Draw, erase, fill </a:t>
            </a:r>
            <a:endParaRPr/>
          </a:p>
          <a:p>
            <a:pPr indent="-285750" lvl="1" marL="742950" rtl="0" algn="l">
              <a:lnSpc>
                <a:spcPct val="90000"/>
              </a:lnSpc>
              <a:spcBef>
                <a:spcPts val="498"/>
              </a:spcBef>
              <a:spcAft>
                <a:spcPts val="0"/>
              </a:spcAft>
              <a:buClr>
                <a:schemeClr val="dk1"/>
              </a:buClr>
              <a:buSzPts val="2492"/>
              <a:buChar char="–"/>
            </a:pPr>
            <a:r>
              <a:rPr lang="en-US" sz="2492">
                <a:latin typeface="Verdana"/>
                <a:ea typeface="Verdana"/>
                <a:cs typeface="Verdana"/>
                <a:sym typeface="Verdana"/>
              </a:rPr>
              <a:t>An implementation of an operation by a specific class is called </a:t>
            </a:r>
            <a:r>
              <a:rPr i="1" lang="en-US" sz="2492" u="sng">
                <a:latin typeface="Verdana"/>
                <a:ea typeface="Verdana"/>
                <a:cs typeface="Verdana"/>
                <a:sym typeface="Verdana"/>
              </a:rPr>
              <a:t>Method</a:t>
            </a:r>
            <a:endParaRPr/>
          </a:p>
        </p:txBody>
      </p:sp>
      <p:sp>
        <p:nvSpPr>
          <p:cNvPr id="909" name="Google Shape;909;p122"/>
          <p:cNvSpPr/>
          <p:nvPr/>
        </p:nvSpPr>
        <p:spPr>
          <a:xfrm>
            <a:off x="457200" y="1065336"/>
            <a:ext cx="8229600" cy="46452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2954">
                <a:solidFill>
                  <a:schemeClr val="dk1"/>
                </a:solidFill>
                <a:latin typeface="Comic Sans MS"/>
                <a:ea typeface="Comic Sans MS"/>
                <a:cs typeface="Comic Sans MS"/>
                <a:sym typeface="Comic Sans MS"/>
              </a:rPr>
              <a:t>Characteristics of Objects – Polymorphism</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3" name="Shape 913"/>
        <p:cNvGrpSpPr/>
        <p:nvPr/>
      </p:nvGrpSpPr>
      <p:grpSpPr>
        <a:xfrm>
          <a:off x="0" y="0"/>
          <a:ext cx="0" cy="0"/>
          <a:chOff x="0" y="0"/>
          <a:chExt cx="0" cy="0"/>
        </a:xfrm>
      </p:grpSpPr>
      <p:sp>
        <p:nvSpPr>
          <p:cNvPr id="914" name="Google Shape;914;p123"/>
          <p:cNvSpPr txBox="1"/>
          <p:nvPr>
            <p:ph idx="1" type="body"/>
          </p:nvPr>
        </p:nvSpPr>
        <p:spPr>
          <a:xfrm>
            <a:off x="457200" y="1524001"/>
            <a:ext cx="8229600" cy="46259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OO Development refers to the software life cycle.</a:t>
            </a:r>
            <a:endParaRPr/>
          </a:p>
          <a:p>
            <a:pPr indent="-342900" lvl="0" marL="342900" rtl="0" algn="l">
              <a:spcBef>
                <a:spcPts val="640"/>
              </a:spcBef>
              <a:spcAft>
                <a:spcPts val="0"/>
              </a:spcAft>
              <a:buClr>
                <a:schemeClr val="dk1"/>
              </a:buClr>
              <a:buSzPts val="3200"/>
              <a:buFont typeface="Noto Sans Symbols"/>
              <a:buNone/>
            </a:pPr>
            <a:r>
              <a:rPr lang="en-US"/>
              <a:t>	i.e. Planning, Analysis, Design &amp; Implementation</a:t>
            </a:r>
            <a:endParaRPr/>
          </a:p>
          <a:p>
            <a:pPr indent="-342900" lvl="0" marL="342900" rtl="0" algn="l">
              <a:spcBef>
                <a:spcPts val="640"/>
              </a:spcBef>
              <a:spcAft>
                <a:spcPts val="0"/>
              </a:spcAft>
              <a:buClr>
                <a:schemeClr val="dk1"/>
              </a:buClr>
              <a:buSzPts val="3200"/>
              <a:buFont typeface="Noto Sans Symbols"/>
              <a:buNone/>
            </a:pPr>
            <a:r>
              <a:rPr lang="en-US"/>
              <a:t>Why OO Development?</a:t>
            </a:r>
            <a:endParaRPr/>
          </a:p>
          <a:p>
            <a:pPr indent="-342900" lvl="0" marL="342900" rtl="0" algn="l">
              <a:spcBef>
                <a:spcPts val="640"/>
              </a:spcBef>
              <a:spcAft>
                <a:spcPts val="0"/>
              </a:spcAft>
              <a:buClr>
                <a:schemeClr val="dk1"/>
              </a:buClr>
              <a:buSzPts val="3200"/>
              <a:buChar char="•"/>
            </a:pPr>
            <a:r>
              <a:rPr lang="en-US"/>
              <a:t>In essence of OO development is the identification &amp; organization  of application concepts, rather than in a programming language.</a:t>
            </a:r>
            <a:endParaRPr/>
          </a:p>
          <a:p>
            <a:pPr indent="-342900" lvl="0" marL="342900" rtl="0" algn="l">
              <a:spcBef>
                <a:spcPts val="640"/>
              </a:spcBef>
              <a:spcAft>
                <a:spcPts val="0"/>
              </a:spcAft>
              <a:buClr>
                <a:schemeClr val="dk1"/>
              </a:buClr>
              <a:buSzPts val="3200"/>
              <a:buFont typeface="Noto Sans Symbols"/>
              <a:buNone/>
            </a:pPr>
            <a:r>
              <a:t/>
            </a:r>
            <a:endParaRPr/>
          </a:p>
        </p:txBody>
      </p:sp>
      <p:sp>
        <p:nvSpPr>
          <p:cNvPr id="915" name="Google Shape;915;p123"/>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lang="en-US" sz="1800">
                <a:solidFill>
                  <a:srgbClr val="3F3F3F"/>
                </a:solidFill>
                <a:latin typeface="Corbel"/>
                <a:ea typeface="Corbel"/>
                <a:cs typeface="Corbel"/>
                <a:sym typeface="Corbel"/>
              </a:rPr>
              <a:t>‹#›</a:t>
            </a:fld>
            <a:endParaRPr b="0" sz="1800">
              <a:solidFill>
                <a:srgbClr val="3F3F3F"/>
              </a:solidFill>
              <a:latin typeface="Corbel"/>
              <a:ea typeface="Corbel"/>
              <a:cs typeface="Corbel"/>
              <a:sym typeface="Corbel"/>
            </a:endParaRPr>
          </a:p>
        </p:txBody>
      </p:sp>
      <p:sp>
        <p:nvSpPr>
          <p:cNvPr id="916" name="Google Shape;916;p123"/>
          <p:cNvSpPr/>
          <p:nvPr/>
        </p:nvSpPr>
        <p:spPr>
          <a:xfrm>
            <a:off x="457200" y="1065336"/>
            <a:ext cx="8229600" cy="46452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2954">
                <a:solidFill>
                  <a:schemeClr val="dk1"/>
                </a:solidFill>
                <a:latin typeface="Comic Sans MS"/>
                <a:ea typeface="Comic Sans MS"/>
                <a:cs typeface="Comic Sans MS"/>
                <a:sym typeface="Comic Sans MS"/>
              </a:rPr>
              <a:t>What is OO Development?</a:t>
            </a:r>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0" name="Shape 920"/>
        <p:cNvGrpSpPr/>
        <p:nvPr/>
      </p:nvGrpSpPr>
      <p:grpSpPr>
        <a:xfrm>
          <a:off x="0" y="0"/>
          <a:ext cx="0" cy="0"/>
          <a:chOff x="0" y="0"/>
          <a:chExt cx="0" cy="0"/>
        </a:xfrm>
      </p:grpSpPr>
      <p:sp>
        <p:nvSpPr>
          <p:cNvPr id="921" name="Google Shape;921;p124"/>
          <p:cNvSpPr txBox="1"/>
          <p:nvPr>
            <p:ph idx="1" type="body"/>
          </p:nvPr>
        </p:nvSpPr>
        <p:spPr>
          <a:xfrm>
            <a:off x="457200" y="1524001"/>
            <a:ext cx="8229600" cy="46259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Earlier, OO community focused on implementation part rather than analysis and design.</a:t>
            </a:r>
            <a:endParaRPr/>
          </a:p>
          <a:p>
            <a:pPr indent="-342900" lvl="0" marL="342900" rtl="0" algn="l">
              <a:spcBef>
                <a:spcPts val="640"/>
              </a:spcBef>
              <a:spcAft>
                <a:spcPts val="0"/>
              </a:spcAft>
              <a:buClr>
                <a:schemeClr val="dk1"/>
              </a:buClr>
              <a:buSzPts val="3200"/>
              <a:buChar char="•"/>
            </a:pPr>
            <a:r>
              <a:rPr lang="en-US"/>
              <a:t>It focuses excessively on implementation mechanisms rather than the underlying thought process that support.</a:t>
            </a:r>
            <a:endParaRPr/>
          </a:p>
          <a:p>
            <a:pPr indent="-342900" lvl="0" marL="342900" rtl="0" algn="l">
              <a:spcBef>
                <a:spcPts val="640"/>
              </a:spcBef>
              <a:spcAft>
                <a:spcPts val="0"/>
              </a:spcAft>
              <a:buClr>
                <a:schemeClr val="dk1"/>
              </a:buClr>
              <a:buSzPts val="3200"/>
              <a:buChar char="•"/>
            </a:pPr>
            <a:r>
              <a:rPr lang="en-US"/>
              <a:t>An OO development approach encourage software developers </a:t>
            </a:r>
            <a:r>
              <a:rPr i="1" lang="en-US"/>
              <a:t>to work &amp;  thinks in</a:t>
            </a:r>
            <a:r>
              <a:rPr lang="en-US"/>
              <a:t> terms of the application throughout software life cycle.</a:t>
            </a:r>
            <a:endParaRPr/>
          </a:p>
        </p:txBody>
      </p:sp>
      <p:sp>
        <p:nvSpPr>
          <p:cNvPr id="922" name="Google Shape;922;p124"/>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lang="en-US" sz="1800">
                <a:solidFill>
                  <a:srgbClr val="3F3F3F"/>
                </a:solidFill>
                <a:latin typeface="Corbel"/>
                <a:ea typeface="Corbel"/>
                <a:cs typeface="Corbel"/>
                <a:sym typeface="Corbel"/>
              </a:rPr>
              <a:t>‹#›</a:t>
            </a:fld>
            <a:endParaRPr b="0" sz="1800">
              <a:solidFill>
                <a:srgbClr val="3F3F3F"/>
              </a:solidFill>
              <a:latin typeface="Corbel"/>
              <a:ea typeface="Corbel"/>
              <a:cs typeface="Corbel"/>
              <a:sym typeface="Corbel"/>
            </a:endParaRPr>
          </a:p>
        </p:txBody>
      </p:sp>
      <p:sp>
        <p:nvSpPr>
          <p:cNvPr id="923" name="Google Shape;923;p124"/>
          <p:cNvSpPr/>
          <p:nvPr/>
        </p:nvSpPr>
        <p:spPr>
          <a:xfrm>
            <a:off x="457200" y="1065336"/>
            <a:ext cx="8229600" cy="46452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2585">
                <a:solidFill>
                  <a:schemeClr val="dk1"/>
                </a:solidFill>
                <a:latin typeface="Comic Sans MS"/>
                <a:ea typeface="Comic Sans MS"/>
                <a:cs typeface="Comic Sans MS"/>
                <a:sym typeface="Comic Sans MS"/>
              </a:rPr>
              <a:t>OO Dev – Modeling Concept, Not implementation</a:t>
            </a:r>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7" name="Shape 927"/>
        <p:cNvGrpSpPr/>
        <p:nvPr/>
      </p:nvGrpSpPr>
      <p:grpSpPr>
        <a:xfrm>
          <a:off x="0" y="0"/>
          <a:ext cx="0" cy="0"/>
          <a:chOff x="0" y="0"/>
          <a:chExt cx="0" cy="0"/>
        </a:xfrm>
      </p:grpSpPr>
      <p:sp>
        <p:nvSpPr>
          <p:cNvPr id="928" name="Google Shape;928;p125"/>
          <p:cNvSpPr txBox="1"/>
          <p:nvPr>
            <p:ph idx="1" type="body"/>
          </p:nvPr>
        </p:nvSpPr>
        <p:spPr>
          <a:xfrm>
            <a:off x="457200" y="1524001"/>
            <a:ext cx="8229600" cy="46259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OO development is a </a:t>
            </a:r>
            <a:r>
              <a:rPr i="1" lang="en-US"/>
              <a:t>conceptual process independent</a:t>
            </a:r>
            <a:r>
              <a:rPr lang="en-US"/>
              <a:t> of a programming language until the final stage.</a:t>
            </a:r>
            <a:endParaRPr/>
          </a:p>
          <a:p>
            <a:pPr indent="-342900" lvl="0" marL="342900" rtl="0" algn="l">
              <a:spcBef>
                <a:spcPts val="640"/>
              </a:spcBef>
              <a:spcAft>
                <a:spcPts val="0"/>
              </a:spcAft>
              <a:buClr>
                <a:schemeClr val="dk1"/>
              </a:buClr>
              <a:buSzPts val="3200"/>
              <a:buChar char="•"/>
            </a:pPr>
            <a:r>
              <a:rPr lang="en-US"/>
              <a:t>OO development is </a:t>
            </a:r>
            <a:r>
              <a:rPr i="1" lang="en-US"/>
              <a:t>fundamentally a way of thinking</a:t>
            </a:r>
            <a:r>
              <a:rPr lang="en-US"/>
              <a:t> &amp; </a:t>
            </a:r>
            <a:r>
              <a:rPr lang="en-US" u="sng"/>
              <a:t>not a programming technique</a:t>
            </a:r>
            <a:r>
              <a:rPr lang="en-US"/>
              <a:t>.</a:t>
            </a:r>
            <a:endParaRPr/>
          </a:p>
          <a:p>
            <a:pPr indent="-342900" lvl="0" marL="342900" rtl="0" algn="l">
              <a:spcBef>
                <a:spcPts val="640"/>
              </a:spcBef>
              <a:spcAft>
                <a:spcPts val="0"/>
              </a:spcAft>
              <a:buClr>
                <a:schemeClr val="dk1"/>
              </a:buClr>
              <a:buSzPts val="3200"/>
              <a:buChar char="•"/>
            </a:pPr>
            <a:r>
              <a:rPr lang="en-US"/>
              <a:t>It can serve as a medium for specification, analysis, documentation &amp; interfacing as well as for programming</a:t>
            </a:r>
            <a:endParaRPr/>
          </a:p>
          <a:p>
            <a:pPr indent="-139700" lvl="0" marL="342900" rtl="0" algn="l">
              <a:spcBef>
                <a:spcPts val="640"/>
              </a:spcBef>
              <a:spcAft>
                <a:spcPts val="0"/>
              </a:spcAft>
              <a:buClr>
                <a:schemeClr val="dk1"/>
              </a:buClr>
              <a:buSzPts val="3200"/>
              <a:buNone/>
            </a:pPr>
            <a:r>
              <a:t/>
            </a:r>
            <a:endParaRPr/>
          </a:p>
        </p:txBody>
      </p:sp>
      <p:sp>
        <p:nvSpPr>
          <p:cNvPr id="929" name="Google Shape;929;p125"/>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lang="en-US" sz="1800">
                <a:solidFill>
                  <a:srgbClr val="3F3F3F"/>
                </a:solidFill>
                <a:latin typeface="Corbel"/>
                <a:ea typeface="Corbel"/>
                <a:cs typeface="Corbel"/>
                <a:sym typeface="Corbel"/>
              </a:rPr>
              <a:t>‹#›</a:t>
            </a:fld>
            <a:endParaRPr b="0" sz="1800">
              <a:solidFill>
                <a:srgbClr val="3F3F3F"/>
              </a:solidFill>
              <a:latin typeface="Corbel"/>
              <a:ea typeface="Corbel"/>
              <a:cs typeface="Corbel"/>
              <a:sym typeface="Corbel"/>
            </a:endParaRPr>
          </a:p>
        </p:txBody>
      </p:sp>
      <p:sp>
        <p:nvSpPr>
          <p:cNvPr id="930" name="Google Shape;930;p125"/>
          <p:cNvSpPr/>
          <p:nvPr/>
        </p:nvSpPr>
        <p:spPr>
          <a:xfrm>
            <a:off x="457200" y="1065336"/>
            <a:ext cx="8229600" cy="46452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2585">
                <a:solidFill>
                  <a:schemeClr val="dk1"/>
                </a:solidFill>
                <a:latin typeface="Comic Sans MS"/>
                <a:ea typeface="Comic Sans MS"/>
                <a:cs typeface="Comic Sans MS"/>
                <a:sym typeface="Comic Sans MS"/>
              </a:rPr>
              <a:t>OO Dev – Modeling Concept, Not implementation</a:t>
            </a:r>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4" name="Shape 934"/>
        <p:cNvGrpSpPr/>
        <p:nvPr/>
      </p:nvGrpSpPr>
      <p:grpSpPr>
        <a:xfrm>
          <a:off x="0" y="0"/>
          <a:ext cx="0" cy="0"/>
          <a:chOff x="0" y="0"/>
          <a:chExt cx="0" cy="0"/>
        </a:xfrm>
      </p:grpSpPr>
      <p:sp>
        <p:nvSpPr>
          <p:cNvPr id="935" name="Google Shape;935;p126"/>
          <p:cNvSpPr txBox="1"/>
          <p:nvPr>
            <p:ph idx="1" type="body"/>
          </p:nvPr>
        </p:nvSpPr>
        <p:spPr>
          <a:xfrm>
            <a:off x="457200" y="1524001"/>
            <a:ext cx="8229600" cy="46259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OO Development &amp; Graphical notation represents OO concept.</a:t>
            </a:r>
            <a:endParaRPr/>
          </a:p>
          <a:p>
            <a:pPr indent="-342900" lvl="0" marL="342900" rtl="0" algn="l">
              <a:lnSpc>
                <a:spcPct val="90000"/>
              </a:lnSpc>
              <a:spcBef>
                <a:spcPts val="640"/>
              </a:spcBef>
              <a:spcAft>
                <a:spcPts val="0"/>
              </a:spcAft>
              <a:buClr>
                <a:schemeClr val="dk1"/>
              </a:buClr>
              <a:buSzPts val="3200"/>
              <a:buChar char="•"/>
            </a:pPr>
            <a:r>
              <a:rPr lang="en-US"/>
              <a:t>OO process consists of building a model of an application &amp; then adding details to it during design.</a:t>
            </a:r>
            <a:endParaRPr/>
          </a:p>
          <a:p>
            <a:pPr indent="-342900" lvl="0" marL="342900" rtl="0" algn="l">
              <a:lnSpc>
                <a:spcPct val="90000"/>
              </a:lnSpc>
              <a:spcBef>
                <a:spcPts val="640"/>
              </a:spcBef>
              <a:spcAft>
                <a:spcPts val="0"/>
              </a:spcAft>
              <a:buClr>
                <a:schemeClr val="dk1"/>
              </a:buClr>
              <a:buSzPts val="3200"/>
              <a:buChar char="•"/>
            </a:pPr>
            <a:r>
              <a:rPr lang="en-US"/>
              <a:t>Same notation is used from </a:t>
            </a:r>
            <a:endParaRPr/>
          </a:p>
          <a:p>
            <a:pPr indent="-285750" lvl="1" marL="742950" rtl="0" algn="l">
              <a:lnSpc>
                <a:spcPct val="90000"/>
              </a:lnSpc>
              <a:spcBef>
                <a:spcPts val="443"/>
              </a:spcBef>
              <a:spcAft>
                <a:spcPts val="0"/>
              </a:spcAft>
              <a:buClr>
                <a:schemeClr val="dk1"/>
              </a:buClr>
              <a:buSzPts val="2215"/>
              <a:buChar char="–"/>
            </a:pPr>
            <a:r>
              <a:rPr lang="en-US" sz="2215"/>
              <a:t>Analysis  🡪 Design 🡪 Implementation.</a:t>
            </a:r>
            <a:endParaRPr/>
          </a:p>
          <a:p>
            <a:pPr indent="-342900" lvl="0" marL="342900" rtl="0" algn="l">
              <a:spcBef>
                <a:spcPts val="640"/>
              </a:spcBef>
              <a:spcAft>
                <a:spcPts val="0"/>
              </a:spcAft>
              <a:buClr>
                <a:schemeClr val="dk1"/>
              </a:buClr>
              <a:buSzPts val="3200"/>
              <a:buChar char="•"/>
            </a:pPr>
            <a:r>
              <a:rPr lang="en-US"/>
              <a:t>So information is not lost or translated into the next stage [Reusability].</a:t>
            </a:r>
            <a:endParaRPr/>
          </a:p>
          <a:p>
            <a:pPr indent="-139700" lvl="0" marL="342900" rtl="0" algn="l">
              <a:spcBef>
                <a:spcPts val="640"/>
              </a:spcBef>
              <a:spcAft>
                <a:spcPts val="0"/>
              </a:spcAft>
              <a:buClr>
                <a:schemeClr val="dk1"/>
              </a:buClr>
              <a:buSzPts val="3200"/>
              <a:buNone/>
            </a:pPr>
            <a:r>
              <a:t/>
            </a:r>
            <a:endParaRPr/>
          </a:p>
        </p:txBody>
      </p:sp>
      <p:sp>
        <p:nvSpPr>
          <p:cNvPr id="936" name="Google Shape;936;p126"/>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lang="en-US" sz="1800">
                <a:solidFill>
                  <a:srgbClr val="3F3F3F"/>
                </a:solidFill>
                <a:latin typeface="Corbel"/>
                <a:ea typeface="Corbel"/>
                <a:cs typeface="Corbel"/>
                <a:sym typeface="Corbel"/>
              </a:rPr>
              <a:t>‹#›</a:t>
            </a:fld>
            <a:endParaRPr b="0" sz="1800">
              <a:solidFill>
                <a:srgbClr val="3F3F3F"/>
              </a:solidFill>
              <a:latin typeface="Corbel"/>
              <a:ea typeface="Corbel"/>
              <a:cs typeface="Corbel"/>
              <a:sym typeface="Corbel"/>
            </a:endParaRPr>
          </a:p>
        </p:txBody>
      </p:sp>
      <p:sp>
        <p:nvSpPr>
          <p:cNvPr id="937" name="Google Shape;937;p126"/>
          <p:cNvSpPr/>
          <p:nvPr/>
        </p:nvSpPr>
        <p:spPr>
          <a:xfrm>
            <a:off x="457200" y="1065336"/>
            <a:ext cx="8229600" cy="46452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2585">
                <a:solidFill>
                  <a:schemeClr val="dk1"/>
                </a:solidFill>
                <a:latin typeface="Comic Sans MS"/>
                <a:ea typeface="Comic Sans MS"/>
                <a:cs typeface="Comic Sans MS"/>
                <a:sym typeface="Comic Sans MS"/>
              </a:rPr>
              <a:t>OO Dev – Modeling Concept, Not implementation</a:t>
            </a:r>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1" name="Shape 941"/>
        <p:cNvGrpSpPr/>
        <p:nvPr/>
      </p:nvGrpSpPr>
      <p:grpSpPr>
        <a:xfrm>
          <a:off x="0" y="0"/>
          <a:ext cx="0" cy="0"/>
          <a:chOff x="0" y="0"/>
          <a:chExt cx="0" cy="0"/>
        </a:xfrm>
      </p:grpSpPr>
      <p:sp>
        <p:nvSpPr>
          <p:cNvPr id="942" name="Google Shape;942;p127"/>
          <p:cNvSpPr txBox="1"/>
          <p:nvPr>
            <p:ph idx="1" type="body"/>
          </p:nvPr>
        </p:nvSpPr>
        <p:spPr>
          <a:xfrm>
            <a:off x="457200" y="1524001"/>
            <a:ext cx="8229600" cy="46259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76923C"/>
              </a:buClr>
              <a:buSzPts val="3200"/>
              <a:buChar char="•"/>
            </a:pPr>
            <a:r>
              <a:rPr lang="en-US">
                <a:solidFill>
                  <a:srgbClr val="76923C"/>
                </a:solidFill>
              </a:rPr>
              <a:t>System Conception</a:t>
            </a:r>
            <a:endParaRPr/>
          </a:p>
          <a:p>
            <a:pPr indent="-342900" lvl="0" marL="342900" rtl="0" algn="l">
              <a:spcBef>
                <a:spcPts val="640"/>
              </a:spcBef>
              <a:spcAft>
                <a:spcPts val="0"/>
              </a:spcAft>
              <a:buClr>
                <a:schemeClr val="dk1"/>
              </a:buClr>
              <a:buSzPts val="3200"/>
              <a:buChar char="•"/>
            </a:pPr>
            <a:r>
              <a:rPr lang="en-US"/>
              <a:t>Analysis</a:t>
            </a:r>
            <a:endParaRPr/>
          </a:p>
          <a:p>
            <a:pPr indent="-342900" lvl="0" marL="342900" rtl="0" algn="l">
              <a:spcBef>
                <a:spcPts val="640"/>
              </a:spcBef>
              <a:spcAft>
                <a:spcPts val="0"/>
              </a:spcAft>
              <a:buClr>
                <a:schemeClr val="dk1"/>
              </a:buClr>
              <a:buSzPts val="3200"/>
              <a:buChar char="•"/>
            </a:pPr>
            <a:r>
              <a:rPr lang="en-US"/>
              <a:t>System Design </a:t>
            </a:r>
            <a:endParaRPr/>
          </a:p>
          <a:p>
            <a:pPr indent="-342900" lvl="0" marL="342900" rtl="0" algn="l">
              <a:spcBef>
                <a:spcPts val="640"/>
              </a:spcBef>
              <a:spcAft>
                <a:spcPts val="0"/>
              </a:spcAft>
              <a:buClr>
                <a:schemeClr val="dk1"/>
              </a:buClr>
              <a:buSzPts val="3200"/>
              <a:buChar char="•"/>
            </a:pPr>
            <a:r>
              <a:rPr lang="en-US"/>
              <a:t>Class Design </a:t>
            </a:r>
            <a:endParaRPr/>
          </a:p>
          <a:p>
            <a:pPr indent="-342900" lvl="0" marL="342900" rtl="0" algn="l">
              <a:spcBef>
                <a:spcPts val="640"/>
              </a:spcBef>
              <a:spcAft>
                <a:spcPts val="0"/>
              </a:spcAft>
              <a:buClr>
                <a:schemeClr val="dk1"/>
              </a:buClr>
              <a:buSzPts val="3200"/>
              <a:buChar char="•"/>
            </a:pPr>
            <a:r>
              <a:rPr lang="en-US"/>
              <a:t>Implementation</a:t>
            </a:r>
            <a:endParaRPr/>
          </a:p>
        </p:txBody>
      </p:sp>
      <p:sp>
        <p:nvSpPr>
          <p:cNvPr id="943" name="Google Shape;943;p127"/>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lang="en-US" sz="1800">
                <a:solidFill>
                  <a:srgbClr val="3F3F3F"/>
                </a:solidFill>
                <a:latin typeface="Corbel"/>
                <a:ea typeface="Corbel"/>
                <a:cs typeface="Corbel"/>
                <a:sym typeface="Corbel"/>
              </a:rPr>
              <a:t>‹#›</a:t>
            </a:fld>
            <a:endParaRPr b="0" sz="1800">
              <a:solidFill>
                <a:srgbClr val="3F3F3F"/>
              </a:solidFill>
              <a:latin typeface="Corbel"/>
              <a:ea typeface="Corbel"/>
              <a:cs typeface="Corbel"/>
              <a:sym typeface="Corbel"/>
            </a:endParaRPr>
          </a:p>
        </p:txBody>
      </p:sp>
      <p:sp>
        <p:nvSpPr>
          <p:cNvPr id="944" name="Google Shape;944;p127"/>
          <p:cNvSpPr/>
          <p:nvPr/>
        </p:nvSpPr>
        <p:spPr>
          <a:xfrm>
            <a:off x="457200" y="1065336"/>
            <a:ext cx="8229600" cy="46452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2954">
                <a:solidFill>
                  <a:schemeClr val="dk1"/>
                </a:solidFill>
                <a:latin typeface="Comic Sans MS"/>
                <a:ea typeface="Comic Sans MS"/>
                <a:cs typeface="Comic Sans MS"/>
                <a:sym typeface="Comic Sans MS"/>
              </a:rPr>
              <a:t>OO Development Stages</a:t>
            </a:r>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8" name="Shape 948"/>
        <p:cNvGrpSpPr/>
        <p:nvPr/>
      </p:nvGrpSpPr>
      <p:grpSpPr>
        <a:xfrm>
          <a:off x="0" y="0"/>
          <a:ext cx="0" cy="0"/>
          <a:chOff x="0" y="0"/>
          <a:chExt cx="0" cy="0"/>
        </a:xfrm>
      </p:grpSpPr>
      <p:sp>
        <p:nvSpPr>
          <p:cNvPr id="949" name="Google Shape;949;p128"/>
          <p:cNvSpPr txBox="1"/>
          <p:nvPr>
            <p:ph idx="1" type="body"/>
          </p:nvPr>
        </p:nvSpPr>
        <p:spPr>
          <a:xfrm>
            <a:off x="457200" y="1524001"/>
            <a:ext cx="8229600" cy="46259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System Conception means origin of the system.</a:t>
            </a:r>
            <a:endParaRPr/>
          </a:p>
          <a:p>
            <a:pPr indent="-342900" lvl="0" marL="342900" rtl="0" algn="l">
              <a:spcBef>
                <a:spcPts val="640"/>
              </a:spcBef>
              <a:spcAft>
                <a:spcPts val="0"/>
              </a:spcAft>
              <a:buClr>
                <a:schemeClr val="dk1"/>
              </a:buClr>
              <a:buSzPts val="3200"/>
              <a:buChar char="•"/>
            </a:pPr>
            <a:r>
              <a:rPr lang="en-US"/>
              <a:t>S/W development begins with </a:t>
            </a:r>
            <a:endParaRPr/>
          </a:p>
          <a:p>
            <a:pPr indent="-342900" lvl="0" marL="342900" rtl="0" algn="l">
              <a:spcBef>
                <a:spcPts val="640"/>
              </a:spcBef>
              <a:spcAft>
                <a:spcPts val="0"/>
              </a:spcAft>
              <a:buClr>
                <a:schemeClr val="dk1"/>
              </a:buClr>
              <a:buSzPts val="3200"/>
              <a:buFont typeface="Noto Sans Symbols"/>
              <a:buNone/>
            </a:pPr>
            <a:r>
              <a:rPr lang="en-US"/>
              <a:t>	- 	business analyst or users conceiving an 	application &amp; formulating tentative 	requirement.</a:t>
            </a:r>
            <a:endParaRPr/>
          </a:p>
        </p:txBody>
      </p:sp>
      <p:sp>
        <p:nvSpPr>
          <p:cNvPr id="950" name="Google Shape;950;p128"/>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lang="en-US" sz="1800">
                <a:solidFill>
                  <a:srgbClr val="3F3F3F"/>
                </a:solidFill>
                <a:latin typeface="Corbel"/>
                <a:ea typeface="Corbel"/>
                <a:cs typeface="Corbel"/>
                <a:sym typeface="Corbel"/>
              </a:rPr>
              <a:t>‹#›</a:t>
            </a:fld>
            <a:endParaRPr b="0" sz="1800">
              <a:solidFill>
                <a:srgbClr val="3F3F3F"/>
              </a:solidFill>
              <a:latin typeface="Corbel"/>
              <a:ea typeface="Corbel"/>
              <a:cs typeface="Corbel"/>
              <a:sym typeface="Corbel"/>
            </a:endParaRPr>
          </a:p>
        </p:txBody>
      </p:sp>
      <p:sp>
        <p:nvSpPr>
          <p:cNvPr id="951" name="Google Shape;951;p128"/>
          <p:cNvSpPr/>
          <p:nvPr/>
        </p:nvSpPr>
        <p:spPr>
          <a:xfrm>
            <a:off x="457200" y="1065336"/>
            <a:ext cx="8229600" cy="46452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2954">
                <a:solidFill>
                  <a:schemeClr val="dk1"/>
                </a:solidFill>
                <a:latin typeface="Comic Sans MS"/>
                <a:ea typeface="Comic Sans MS"/>
                <a:cs typeface="Comic Sans MS"/>
                <a:sym typeface="Comic Sans MS"/>
              </a:rPr>
              <a:t>System Conception</a:t>
            </a:r>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5" name="Shape 955"/>
        <p:cNvGrpSpPr/>
        <p:nvPr/>
      </p:nvGrpSpPr>
      <p:grpSpPr>
        <a:xfrm>
          <a:off x="0" y="0"/>
          <a:ext cx="0" cy="0"/>
          <a:chOff x="0" y="0"/>
          <a:chExt cx="0" cy="0"/>
        </a:xfrm>
      </p:grpSpPr>
      <p:sp>
        <p:nvSpPr>
          <p:cNvPr id="956" name="Google Shape;956;p129"/>
          <p:cNvSpPr txBox="1"/>
          <p:nvPr>
            <p:ph idx="1" type="body"/>
          </p:nvPr>
        </p:nvSpPr>
        <p:spPr>
          <a:xfrm>
            <a:off x="457200" y="1524001"/>
            <a:ext cx="8229600" cy="46259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System Conception</a:t>
            </a:r>
            <a:endParaRPr/>
          </a:p>
          <a:p>
            <a:pPr indent="-342900" lvl="0" marL="342900" rtl="0" algn="l">
              <a:spcBef>
                <a:spcPts val="640"/>
              </a:spcBef>
              <a:spcAft>
                <a:spcPts val="0"/>
              </a:spcAft>
              <a:buClr>
                <a:srgbClr val="76923C"/>
              </a:buClr>
              <a:buSzPts val="3200"/>
              <a:buChar char="•"/>
            </a:pPr>
            <a:r>
              <a:rPr lang="en-US">
                <a:solidFill>
                  <a:srgbClr val="76923C"/>
                </a:solidFill>
              </a:rPr>
              <a:t>Analysis</a:t>
            </a:r>
            <a:endParaRPr/>
          </a:p>
          <a:p>
            <a:pPr indent="-342900" lvl="0" marL="342900" rtl="0" algn="l">
              <a:spcBef>
                <a:spcPts val="640"/>
              </a:spcBef>
              <a:spcAft>
                <a:spcPts val="0"/>
              </a:spcAft>
              <a:buClr>
                <a:schemeClr val="dk1"/>
              </a:buClr>
              <a:buSzPts val="3200"/>
              <a:buChar char="•"/>
            </a:pPr>
            <a:r>
              <a:rPr lang="en-US"/>
              <a:t>System Design </a:t>
            </a:r>
            <a:endParaRPr/>
          </a:p>
          <a:p>
            <a:pPr indent="-342900" lvl="0" marL="342900" rtl="0" algn="l">
              <a:spcBef>
                <a:spcPts val="640"/>
              </a:spcBef>
              <a:spcAft>
                <a:spcPts val="0"/>
              </a:spcAft>
              <a:buClr>
                <a:schemeClr val="dk1"/>
              </a:buClr>
              <a:buSzPts val="3200"/>
              <a:buChar char="•"/>
            </a:pPr>
            <a:r>
              <a:rPr lang="en-US"/>
              <a:t>Class Design </a:t>
            </a:r>
            <a:endParaRPr/>
          </a:p>
          <a:p>
            <a:pPr indent="-342900" lvl="0" marL="342900" rtl="0" algn="l">
              <a:spcBef>
                <a:spcPts val="640"/>
              </a:spcBef>
              <a:spcAft>
                <a:spcPts val="0"/>
              </a:spcAft>
              <a:buClr>
                <a:schemeClr val="dk1"/>
              </a:buClr>
              <a:buSzPts val="3200"/>
              <a:buChar char="•"/>
            </a:pPr>
            <a:r>
              <a:rPr lang="en-US"/>
              <a:t>Implementation</a:t>
            </a:r>
            <a:endParaRPr/>
          </a:p>
        </p:txBody>
      </p:sp>
      <p:sp>
        <p:nvSpPr>
          <p:cNvPr id="957" name="Google Shape;957;p129"/>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lang="en-US" sz="1800">
                <a:solidFill>
                  <a:srgbClr val="3F3F3F"/>
                </a:solidFill>
                <a:latin typeface="Corbel"/>
                <a:ea typeface="Corbel"/>
                <a:cs typeface="Corbel"/>
                <a:sym typeface="Corbel"/>
              </a:rPr>
              <a:t>‹#›</a:t>
            </a:fld>
            <a:endParaRPr b="0" sz="1800">
              <a:solidFill>
                <a:srgbClr val="3F3F3F"/>
              </a:solidFill>
              <a:latin typeface="Corbel"/>
              <a:ea typeface="Corbel"/>
              <a:cs typeface="Corbel"/>
              <a:sym typeface="Corbel"/>
            </a:endParaRPr>
          </a:p>
        </p:txBody>
      </p:sp>
      <p:sp>
        <p:nvSpPr>
          <p:cNvPr id="958" name="Google Shape;958;p129"/>
          <p:cNvSpPr/>
          <p:nvPr/>
        </p:nvSpPr>
        <p:spPr>
          <a:xfrm>
            <a:off x="457200" y="1065336"/>
            <a:ext cx="8229600" cy="46452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2954">
                <a:solidFill>
                  <a:schemeClr val="dk1"/>
                </a:solidFill>
                <a:latin typeface="Comic Sans MS"/>
                <a:ea typeface="Comic Sans MS"/>
                <a:cs typeface="Comic Sans MS"/>
                <a:sym typeface="Comic Sans MS"/>
              </a:rPr>
              <a:t>OO Development Stages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3"/>
          <p:cNvSpPr txBox="1"/>
          <p:nvPr>
            <p:ph idx="1" type="body"/>
          </p:nvPr>
        </p:nvSpPr>
        <p:spPr>
          <a:xfrm>
            <a:off x="457200" y="1524001"/>
            <a:ext cx="8229600" cy="4625975"/>
          </a:xfrm>
          <a:prstGeom prst="rect">
            <a:avLst/>
          </a:prstGeom>
          <a:noFill/>
          <a:ln>
            <a:noFill/>
          </a:ln>
        </p:spPr>
        <p:txBody>
          <a:bodyPr anchorCtr="0" anchor="t" bIns="45700" lIns="91425" spcFirstLastPara="1" rIns="91425" wrap="square" tIns="45700">
            <a:noAutofit/>
          </a:bodyPr>
          <a:lstStyle/>
          <a:p>
            <a:pPr indent="-342900" lvl="0" marL="342900" rtl="0" algn="ctr">
              <a:spcBef>
                <a:spcPts val="0"/>
              </a:spcBef>
              <a:spcAft>
                <a:spcPts val="0"/>
              </a:spcAft>
              <a:buClr>
                <a:schemeClr val="dk1"/>
              </a:buClr>
              <a:buSzPts val="3200"/>
              <a:buFont typeface="Noto Sans Symbols"/>
              <a:buNone/>
            </a:pPr>
            <a:r>
              <a:rPr lang="en-US"/>
              <a:t>Finding Initial and Final Events</a:t>
            </a:r>
            <a:endParaRPr/>
          </a:p>
          <a:p>
            <a:pPr indent="-342900" lvl="0" marL="342900" rtl="0" algn="l">
              <a:spcBef>
                <a:spcPts val="640"/>
              </a:spcBef>
              <a:spcAft>
                <a:spcPts val="0"/>
              </a:spcAft>
              <a:buClr>
                <a:schemeClr val="dk1"/>
              </a:buClr>
              <a:buSzPts val="3200"/>
              <a:buChar char="•"/>
            </a:pPr>
            <a:r>
              <a:rPr lang="en-US"/>
              <a:t>Use case diagram does not show behavior clearly.</a:t>
            </a:r>
            <a:endParaRPr/>
          </a:p>
          <a:p>
            <a:pPr indent="-342900" lvl="0" marL="342900" rtl="0" algn="l">
              <a:spcBef>
                <a:spcPts val="640"/>
              </a:spcBef>
              <a:spcAft>
                <a:spcPts val="0"/>
              </a:spcAft>
              <a:buClr>
                <a:schemeClr val="dk1"/>
              </a:buClr>
              <a:buSzPts val="3200"/>
              <a:buChar char="•"/>
            </a:pPr>
            <a:r>
              <a:rPr lang="en-US"/>
              <a:t>To Understand behavior, you must understand the execution sequences of each use cases. </a:t>
            </a:r>
            <a:endParaRPr/>
          </a:p>
          <a:p>
            <a:pPr indent="-342900" lvl="0" marL="342900" rtl="0" algn="l">
              <a:spcBef>
                <a:spcPts val="640"/>
              </a:spcBef>
              <a:spcAft>
                <a:spcPts val="0"/>
              </a:spcAft>
              <a:buClr>
                <a:schemeClr val="dk1"/>
              </a:buClr>
              <a:buSzPts val="3200"/>
              <a:buChar char="•"/>
            </a:pPr>
            <a:r>
              <a:rPr lang="en-US"/>
              <a:t>Determine which actor initiate the use case.</a:t>
            </a:r>
            <a:endParaRPr/>
          </a:p>
          <a:p>
            <a:pPr indent="-342900" lvl="0" marL="342900" rtl="0" algn="l">
              <a:spcBef>
                <a:spcPts val="640"/>
              </a:spcBef>
              <a:spcAft>
                <a:spcPts val="0"/>
              </a:spcAft>
              <a:buClr>
                <a:schemeClr val="dk1"/>
              </a:buClr>
              <a:buSzPts val="3200"/>
              <a:buChar char="•"/>
            </a:pPr>
            <a:r>
              <a:rPr lang="en-US"/>
              <a:t>In may case, initial event is request for services that use case provides.</a:t>
            </a:r>
            <a:endParaRPr/>
          </a:p>
        </p:txBody>
      </p:sp>
      <p:sp>
        <p:nvSpPr>
          <p:cNvPr id="125" name="Google Shape;125;p13"/>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26" name="Google Shape;126;p13"/>
          <p:cNvSpPr/>
          <p:nvPr/>
        </p:nvSpPr>
        <p:spPr>
          <a:xfrm>
            <a:off x="457200" y="838200"/>
            <a:ext cx="8229600" cy="5032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4000">
                <a:solidFill>
                  <a:schemeClr val="lt1"/>
                </a:solidFill>
                <a:latin typeface="Comic Sans MS"/>
                <a:ea typeface="Comic Sans MS"/>
                <a:cs typeface="Comic Sans MS"/>
                <a:sym typeface="Comic Sans MS"/>
              </a:rPr>
              <a:t>Application Interaction Model</a:t>
            </a:r>
            <a:endParaRPr b="0" sz="3600">
              <a:solidFill>
                <a:schemeClr val="lt1"/>
              </a:solidFill>
              <a:latin typeface="Comic Sans MS"/>
              <a:ea typeface="Comic Sans MS"/>
              <a:cs typeface="Comic Sans MS"/>
              <a:sym typeface="Comic Sans MS"/>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2" name="Shape 962"/>
        <p:cNvGrpSpPr/>
        <p:nvPr/>
      </p:nvGrpSpPr>
      <p:grpSpPr>
        <a:xfrm>
          <a:off x="0" y="0"/>
          <a:ext cx="0" cy="0"/>
          <a:chOff x="0" y="0"/>
          <a:chExt cx="0" cy="0"/>
        </a:xfrm>
      </p:grpSpPr>
      <p:sp>
        <p:nvSpPr>
          <p:cNvPr id="963" name="Google Shape;963;p130"/>
          <p:cNvSpPr txBox="1"/>
          <p:nvPr>
            <p:ph idx="1" type="body"/>
          </p:nvPr>
        </p:nvSpPr>
        <p:spPr>
          <a:xfrm>
            <a:off x="457200" y="1524001"/>
            <a:ext cx="8229600" cy="4625975"/>
          </a:xfrm>
          <a:prstGeom prst="rect">
            <a:avLst/>
          </a:prstGeom>
          <a:noFill/>
          <a:ln>
            <a:noFill/>
          </a:ln>
        </p:spPr>
        <p:txBody>
          <a:bodyPr anchorCtr="0" anchor="t" bIns="45700" lIns="91425" spcFirstLastPara="1" rIns="91425" wrap="square" tIns="45700">
            <a:noAutofit/>
          </a:bodyPr>
          <a:lstStyle/>
          <a:p>
            <a:pPr indent="-562722" lvl="0" marL="562722" rtl="0" algn="l">
              <a:spcBef>
                <a:spcPts val="0"/>
              </a:spcBef>
              <a:spcAft>
                <a:spcPts val="0"/>
              </a:spcAft>
              <a:buClr>
                <a:schemeClr val="dk1"/>
              </a:buClr>
              <a:buSzPts val="3200"/>
              <a:buChar char="•"/>
            </a:pPr>
            <a:r>
              <a:rPr lang="en-US"/>
              <a:t>Task of Analyst</a:t>
            </a:r>
            <a:endParaRPr/>
          </a:p>
          <a:p>
            <a:pPr indent="-492381" lvl="1" marL="927612" rtl="0" algn="l">
              <a:spcBef>
                <a:spcPts val="560"/>
              </a:spcBef>
              <a:spcAft>
                <a:spcPts val="0"/>
              </a:spcAft>
              <a:buClr>
                <a:schemeClr val="dk1"/>
              </a:buClr>
              <a:buSzPts val="2800"/>
              <a:buFont typeface="Calibri"/>
              <a:buChar char="-"/>
            </a:pPr>
            <a:r>
              <a:rPr lang="en-US"/>
              <a:t>Must work with the requester (client) to understand the problem, because problem statement are rarely complete or correct.</a:t>
            </a:r>
            <a:endParaRPr/>
          </a:p>
          <a:p>
            <a:pPr indent="-492381" lvl="1" marL="927612" rtl="0" algn="l">
              <a:spcBef>
                <a:spcPts val="560"/>
              </a:spcBef>
              <a:spcAft>
                <a:spcPts val="0"/>
              </a:spcAft>
              <a:buClr>
                <a:schemeClr val="dk1"/>
              </a:buClr>
              <a:buSzPts val="2800"/>
              <a:buFont typeface="Calibri"/>
              <a:buChar char="-"/>
            </a:pPr>
            <a:r>
              <a:rPr lang="en-US"/>
              <a:t>To design the Analysis model which demonstrates </a:t>
            </a:r>
            <a:r>
              <a:rPr i="1" lang="en-US" u="sng"/>
              <a:t>what </a:t>
            </a:r>
            <a:r>
              <a:rPr lang="en-US" u="sng"/>
              <a:t>the desired system must do</a:t>
            </a:r>
            <a:r>
              <a:rPr lang="en-US"/>
              <a:t>, </a:t>
            </a:r>
            <a:r>
              <a:rPr lang="en-US" u="sng"/>
              <a:t>not </a:t>
            </a:r>
            <a:r>
              <a:rPr i="1" lang="en-US" u="sng"/>
              <a:t>how </a:t>
            </a:r>
            <a:r>
              <a:rPr lang="en-US" u="sng"/>
              <a:t>it will be done</a:t>
            </a:r>
            <a:r>
              <a:rPr lang="en-US"/>
              <a:t>.</a:t>
            </a:r>
            <a:endParaRPr/>
          </a:p>
          <a:p>
            <a:pPr indent="-492381" lvl="1" marL="927612" rtl="0" algn="l">
              <a:spcBef>
                <a:spcPts val="560"/>
              </a:spcBef>
              <a:spcAft>
                <a:spcPts val="0"/>
              </a:spcAft>
              <a:buClr>
                <a:schemeClr val="dk1"/>
              </a:buClr>
              <a:buSzPts val="2800"/>
              <a:buFont typeface="Calibri"/>
              <a:buChar char="-"/>
            </a:pPr>
            <a:r>
              <a:rPr lang="en-US"/>
              <a:t>Analyst is not concerned about implementation decision.</a:t>
            </a:r>
            <a:endParaRPr/>
          </a:p>
          <a:p>
            <a:pPr indent="-139700" lvl="0" marL="342900" rtl="0" algn="l">
              <a:spcBef>
                <a:spcPts val="640"/>
              </a:spcBef>
              <a:spcAft>
                <a:spcPts val="0"/>
              </a:spcAft>
              <a:buClr>
                <a:schemeClr val="dk1"/>
              </a:buClr>
              <a:buSzPts val="3200"/>
              <a:buNone/>
            </a:pPr>
            <a:r>
              <a:t/>
            </a:r>
            <a:endParaRPr/>
          </a:p>
        </p:txBody>
      </p:sp>
      <p:sp>
        <p:nvSpPr>
          <p:cNvPr id="964" name="Google Shape;964;p130"/>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lang="en-US" sz="1800">
                <a:solidFill>
                  <a:srgbClr val="3F3F3F"/>
                </a:solidFill>
                <a:latin typeface="Corbel"/>
                <a:ea typeface="Corbel"/>
                <a:cs typeface="Corbel"/>
                <a:sym typeface="Corbel"/>
              </a:rPr>
              <a:t>‹#›</a:t>
            </a:fld>
            <a:endParaRPr b="0" sz="1800">
              <a:solidFill>
                <a:srgbClr val="3F3F3F"/>
              </a:solidFill>
              <a:latin typeface="Corbel"/>
              <a:ea typeface="Corbel"/>
              <a:cs typeface="Corbel"/>
              <a:sym typeface="Corbel"/>
            </a:endParaRPr>
          </a:p>
        </p:txBody>
      </p:sp>
      <p:sp>
        <p:nvSpPr>
          <p:cNvPr id="965" name="Google Shape;965;p130"/>
          <p:cNvSpPr/>
          <p:nvPr/>
        </p:nvSpPr>
        <p:spPr>
          <a:xfrm>
            <a:off x="457200" y="1065336"/>
            <a:ext cx="8229600" cy="46452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2954">
                <a:solidFill>
                  <a:schemeClr val="dk1"/>
                </a:solidFill>
                <a:latin typeface="Comic Sans MS"/>
                <a:ea typeface="Comic Sans MS"/>
                <a:cs typeface="Comic Sans MS"/>
                <a:sym typeface="Comic Sans MS"/>
              </a:rPr>
              <a:t>Analysis</a:t>
            </a:r>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9" name="Shape 969"/>
        <p:cNvGrpSpPr/>
        <p:nvPr/>
      </p:nvGrpSpPr>
      <p:grpSpPr>
        <a:xfrm>
          <a:off x="0" y="0"/>
          <a:ext cx="0" cy="0"/>
          <a:chOff x="0" y="0"/>
          <a:chExt cx="0" cy="0"/>
        </a:xfrm>
      </p:grpSpPr>
      <p:sp>
        <p:nvSpPr>
          <p:cNvPr id="970" name="Google Shape;970;p131"/>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lang="en-US" sz="1800">
                <a:solidFill>
                  <a:srgbClr val="3F3F3F"/>
                </a:solidFill>
                <a:latin typeface="Corbel"/>
                <a:ea typeface="Corbel"/>
                <a:cs typeface="Corbel"/>
                <a:sym typeface="Corbel"/>
              </a:rPr>
              <a:t>‹#›</a:t>
            </a:fld>
            <a:endParaRPr b="0" sz="1800">
              <a:solidFill>
                <a:srgbClr val="3F3F3F"/>
              </a:solidFill>
              <a:latin typeface="Corbel"/>
              <a:ea typeface="Corbel"/>
              <a:cs typeface="Corbel"/>
              <a:sym typeface="Corbel"/>
            </a:endParaRPr>
          </a:p>
        </p:txBody>
      </p:sp>
      <p:sp>
        <p:nvSpPr>
          <p:cNvPr id="971" name="Google Shape;971;p131"/>
          <p:cNvSpPr/>
          <p:nvPr/>
        </p:nvSpPr>
        <p:spPr>
          <a:xfrm>
            <a:off x="2672862" y="1740877"/>
            <a:ext cx="2883877" cy="492369"/>
          </a:xfrm>
          <a:prstGeom prst="rect">
            <a:avLst/>
          </a:prstGeom>
          <a:solidFill>
            <a:schemeClr val="lt1"/>
          </a:solidFill>
          <a:ln cap="flat" cmpd="sng" w="952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lang="en-US" sz="2215">
                <a:solidFill>
                  <a:schemeClr val="dk1"/>
                </a:solidFill>
                <a:latin typeface="Arial"/>
                <a:ea typeface="Arial"/>
                <a:cs typeface="Arial"/>
                <a:sym typeface="Arial"/>
              </a:rPr>
              <a:t>Analysis model</a:t>
            </a:r>
            <a:endParaRPr/>
          </a:p>
        </p:txBody>
      </p:sp>
      <p:sp>
        <p:nvSpPr>
          <p:cNvPr id="972" name="Google Shape;972;p131"/>
          <p:cNvSpPr/>
          <p:nvPr/>
        </p:nvSpPr>
        <p:spPr>
          <a:xfrm>
            <a:off x="914400" y="3006969"/>
            <a:ext cx="2883877" cy="492369"/>
          </a:xfrm>
          <a:prstGeom prst="rect">
            <a:avLst/>
          </a:prstGeom>
          <a:solidFill>
            <a:schemeClr val="lt1"/>
          </a:solidFill>
          <a:ln cap="flat" cmpd="sng" w="952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lang="en-US" sz="2215">
                <a:solidFill>
                  <a:schemeClr val="dk1"/>
                </a:solidFill>
                <a:latin typeface="Arial"/>
                <a:ea typeface="Arial"/>
                <a:cs typeface="Arial"/>
                <a:sym typeface="Arial"/>
              </a:rPr>
              <a:t>Domain model</a:t>
            </a:r>
            <a:endParaRPr/>
          </a:p>
        </p:txBody>
      </p:sp>
      <p:sp>
        <p:nvSpPr>
          <p:cNvPr id="973" name="Google Shape;973;p131"/>
          <p:cNvSpPr/>
          <p:nvPr/>
        </p:nvSpPr>
        <p:spPr>
          <a:xfrm>
            <a:off x="4572000" y="2936631"/>
            <a:ext cx="2883877" cy="492369"/>
          </a:xfrm>
          <a:prstGeom prst="rect">
            <a:avLst/>
          </a:prstGeom>
          <a:solidFill>
            <a:schemeClr val="lt1"/>
          </a:solidFill>
          <a:ln cap="flat" cmpd="sng" w="952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lang="en-US" sz="2215">
                <a:solidFill>
                  <a:schemeClr val="dk1"/>
                </a:solidFill>
                <a:latin typeface="Arial"/>
                <a:ea typeface="Arial"/>
                <a:cs typeface="Arial"/>
                <a:sym typeface="Arial"/>
              </a:rPr>
              <a:t>Application model</a:t>
            </a:r>
            <a:endParaRPr/>
          </a:p>
        </p:txBody>
      </p:sp>
      <p:cxnSp>
        <p:nvCxnSpPr>
          <p:cNvPr id="974" name="Google Shape;974;p131"/>
          <p:cNvCxnSpPr>
            <a:stCxn id="971" idx="2"/>
            <a:endCxn id="972" idx="0"/>
          </p:cNvCxnSpPr>
          <p:nvPr/>
        </p:nvCxnSpPr>
        <p:spPr>
          <a:xfrm flipH="1">
            <a:off x="2356200" y="2233246"/>
            <a:ext cx="1758600" cy="773700"/>
          </a:xfrm>
          <a:prstGeom prst="straightConnector1">
            <a:avLst/>
          </a:prstGeom>
          <a:noFill/>
          <a:ln cap="flat" cmpd="sng" w="25400">
            <a:solidFill>
              <a:schemeClr val="lt1"/>
            </a:solidFill>
            <a:prstDash val="solid"/>
            <a:round/>
            <a:headEnd len="med" w="med" type="none"/>
            <a:tailEnd len="med" w="med" type="triangle"/>
          </a:ln>
          <a:effectLst>
            <a:outerShdw blurRad="40000" rotWithShape="0" dir="5400000" dist="20000">
              <a:srgbClr val="000000">
                <a:alpha val="37647"/>
              </a:srgbClr>
            </a:outerShdw>
          </a:effectLst>
        </p:spPr>
      </p:cxnSp>
      <p:cxnSp>
        <p:nvCxnSpPr>
          <p:cNvPr id="975" name="Google Shape;975;p131"/>
          <p:cNvCxnSpPr>
            <a:stCxn id="971" idx="2"/>
            <a:endCxn id="973" idx="0"/>
          </p:cNvCxnSpPr>
          <p:nvPr/>
        </p:nvCxnSpPr>
        <p:spPr>
          <a:xfrm>
            <a:off x="4114801" y="2233246"/>
            <a:ext cx="1899000" cy="703500"/>
          </a:xfrm>
          <a:prstGeom prst="straightConnector1">
            <a:avLst/>
          </a:prstGeom>
          <a:noFill/>
          <a:ln cap="flat" cmpd="sng" w="25400">
            <a:solidFill>
              <a:schemeClr val="lt1"/>
            </a:solidFill>
            <a:prstDash val="solid"/>
            <a:round/>
            <a:headEnd len="med" w="med" type="none"/>
            <a:tailEnd len="med" w="med" type="triangle"/>
          </a:ln>
          <a:effectLst>
            <a:outerShdw blurRad="40000" rotWithShape="0" dir="5400000" dist="20000">
              <a:srgbClr val="000000">
                <a:alpha val="37647"/>
              </a:srgbClr>
            </a:outerShdw>
          </a:effectLst>
        </p:spPr>
      </p:cxnSp>
      <p:sp>
        <p:nvSpPr>
          <p:cNvPr id="976" name="Google Shape;976;p131"/>
          <p:cNvSpPr/>
          <p:nvPr/>
        </p:nvSpPr>
        <p:spPr>
          <a:xfrm>
            <a:off x="914400" y="3701562"/>
            <a:ext cx="2883877" cy="1688123"/>
          </a:xfrm>
          <a:prstGeom prst="rect">
            <a:avLst/>
          </a:prstGeom>
          <a:solidFill>
            <a:schemeClr val="lt1"/>
          </a:solidFill>
          <a:ln cap="flat" cmpd="sng" w="952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lang="en-US" sz="2215">
                <a:solidFill>
                  <a:schemeClr val="dk1"/>
                </a:solidFill>
                <a:latin typeface="Arial"/>
                <a:ea typeface="Arial"/>
                <a:cs typeface="Arial"/>
                <a:sym typeface="Arial"/>
              </a:rPr>
              <a:t>Description of </a:t>
            </a:r>
            <a:endParaRPr/>
          </a:p>
          <a:p>
            <a:pPr indent="0" lvl="0" marL="0" marR="0" rtl="0" algn="ctr">
              <a:spcBef>
                <a:spcPts val="0"/>
              </a:spcBef>
              <a:spcAft>
                <a:spcPts val="0"/>
              </a:spcAft>
              <a:buNone/>
            </a:pPr>
            <a:r>
              <a:rPr b="0" lang="en-US" sz="2215">
                <a:solidFill>
                  <a:schemeClr val="dk1"/>
                </a:solidFill>
                <a:latin typeface="Arial"/>
                <a:ea typeface="Arial"/>
                <a:cs typeface="Arial"/>
                <a:sym typeface="Arial"/>
              </a:rPr>
              <a:t>real-world </a:t>
            </a:r>
            <a:endParaRPr/>
          </a:p>
          <a:p>
            <a:pPr indent="0" lvl="0" marL="0" marR="0" rtl="0" algn="ctr">
              <a:spcBef>
                <a:spcPts val="0"/>
              </a:spcBef>
              <a:spcAft>
                <a:spcPts val="0"/>
              </a:spcAft>
              <a:buNone/>
            </a:pPr>
            <a:r>
              <a:rPr b="0" lang="en-US" sz="2215">
                <a:solidFill>
                  <a:schemeClr val="dk1"/>
                </a:solidFill>
                <a:latin typeface="Arial"/>
                <a:ea typeface="Arial"/>
                <a:cs typeface="Arial"/>
                <a:sym typeface="Arial"/>
              </a:rPr>
              <a:t>objects reflected </a:t>
            </a:r>
            <a:endParaRPr/>
          </a:p>
          <a:p>
            <a:pPr indent="0" lvl="0" marL="0" marR="0" rtl="0" algn="ctr">
              <a:spcBef>
                <a:spcPts val="0"/>
              </a:spcBef>
              <a:spcAft>
                <a:spcPts val="0"/>
              </a:spcAft>
              <a:buNone/>
            </a:pPr>
            <a:r>
              <a:rPr b="0" lang="en-US" sz="2215">
                <a:solidFill>
                  <a:schemeClr val="dk1"/>
                </a:solidFill>
                <a:latin typeface="Arial"/>
                <a:ea typeface="Arial"/>
                <a:cs typeface="Arial"/>
                <a:sym typeface="Arial"/>
              </a:rPr>
              <a:t>Within the system</a:t>
            </a:r>
            <a:endParaRPr/>
          </a:p>
        </p:txBody>
      </p:sp>
      <p:sp>
        <p:nvSpPr>
          <p:cNvPr id="977" name="Google Shape;977;p131"/>
          <p:cNvSpPr/>
          <p:nvPr/>
        </p:nvSpPr>
        <p:spPr>
          <a:xfrm>
            <a:off x="4572000" y="3710354"/>
            <a:ext cx="3165231" cy="1617785"/>
          </a:xfrm>
          <a:prstGeom prst="rect">
            <a:avLst/>
          </a:prstGeom>
          <a:solidFill>
            <a:schemeClr val="lt1"/>
          </a:solidFill>
          <a:ln cap="flat" cmpd="sng" w="952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lang="en-US" sz="2215">
                <a:solidFill>
                  <a:schemeClr val="dk1"/>
                </a:solidFill>
                <a:latin typeface="Arial"/>
                <a:ea typeface="Arial"/>
                <a:cs typeface="Arial"/>
                <a:sym typeface="Arial"/>
              </a:rPr>
              <a:t>Description of the </a:t>
            </a:r>
            <a:endParaRPr/>
          </a:p>
          <a:p>
            <a:pPr indent="0" lvl="0" marL="0" marR="0" rtl="0" algn="ctr">
              <a:spcBef>
                <a:spcPts val="0"/>
              </a:spcBef>
              <a:spcAft>
                <a:spcPts val="0"/>
              </a:spcAft>
              <a:buNone/>
            </a:pPr>
            <a:r>
              <a:rPr b="0" lang="en-US" sz="2215">
                <a:solidFill>
                  <a:schemeClr val="dk1"/>
                </a:solidFill>
                <a:latin typeface="Arial"/>
                <a:ea typeface="Arial"/>
                <a:cs typeface="Arial"/>
                <a:sym typeface="Arial"/>
              </a:rPr>
              <a:t>parts of application </a:t>
            </a:r>
            <a:endParaRPr/>
          </a:p>
          <a:p>
            <a:pPr indent="0" lvl="0" marL="0" marR="0" rtl="0" algn="ctr">
              <a:spcBef>
                <a:spcPts val="0"/>
              </a:spcBef>
              <a:spcAft>
                <a:spcPts val="0"/>
              </a:spcAft>
              <a:buNone/>
            </a:pPr>
            <a:r>
              <a:rPr b="0" lang="en-US" sz="2215">
                <a:solidFill>
                  <a:schemeClr val="dk1"/>
                </a:solidFill>
                <a:latin typeface="Arial"/>
                <a:ea typeface="Arial"/>
                <a:cs typeface="Arial"/>
                <a:sym typeface="Arial"/>
              </a:rPr>
              <a:t>system itself that are</a:t>
            </a:r>
            <a:endParaRPr/>
          </a:p>
          <a:p>
            <a:pPr indent="0" lvl="0" marL="0" marR="0" rtl="0" algn="ctr">
              <a:spcBef>
                <a:spcPts val="0"/>
              </a:spcBef>
              <a:spcAft>
                <a:spcPts val="0"/>
              </a:spcAft>
              <a:buNone/>
            </a:pPr>
            <a:r>
              <a:rPr b="0" lang="en-US" sz="2215">
                <a:solidFill>
                  <a:schemeClr val="dk1"/>
                </a:solidFill>
                <a:latin typeface="Arial"/>
                <a:ea typeface="Arial"/>
                <a:cs typeface="Arial"/>
                <a:sym typeface="Arial"/>
              </a:rPr>
              <a:t>visible to the user.</a:t>
            </a:r>
            <a:endParaRPr/>
          </a:p>
        </p:txBody>
      </p:sp>
      <p:sp>
        <p:nvSpPr>
          <p:cNvPr id="978" name="Google Shape;978;p131"/>
          <p:cNvSpPr txBox="1"/>
          <p:nvPr/>
        </p:nvSpPr>
        <p:spPr>
          <a:xfrm>
            <a:off x="0" y="5468816"/>
            <a:ext cx="8204689" cy="11149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2215">
                <a:solidFill>
                  <a:schemeClr val="dk1"/>
                </a:solidFill>
                <a:latin typeface="Arial"/>
                <a:ea typeface="Arial"/>
                <a:cs typeface="Arial"/>
                <a:sym typeface="Arial"/>
              </a:rPr>
              <a:t>Ex. Bank account is domain model. </a:t>
            </a:r>
            <a:endParaRPr/>
          </a:p>
          <a:p>
            <a:pPr indent="0" lvl="0" marL="0" marR="0" rtl="0" algn="l">
              <a:spcBef>
                <a:spcPts val="0"/>
              </a:spcBef>
              <a:spcAft>
                <a:spcPts val="0"/>
              </a:spcAft>
              <a:buNone/>
            </a:pPr>
            <a:r>
              <a:rPr b="0" lang="en-US" sz="2215">
                <a:solidFill>
                  <a:schemeClr val="dk1"/>
                </a:solidFill>
                <a:latin typeface="Arial"/>
                <a:ea typeface="Arial"/>
                <a:cs typeface="Arial"/>
                <a:sym typeface="Arial"/>
              </a:rPr>
              <a:t>Application model includes Saving accounts, current account, demat account etc.</a:t>
            </a:r>
            <a:endParaRPr/>
          </a:p>
        </p:txBody>
      </p:sp>
      <p:sp>
        <p:nvSpPr>
          <p:cNvPr id="979" name="Google Shape;979;p131"/>
          <p:cNvSpPr/>
          <p:nvPr/>
        </p:nvSpPr>
        <p:spPr>
          <a:xfrm>
            <a:off x="457200" y="1065336"/>
            <a:ext cx="8229600" cy="46452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2954">
                <a:solidFill>
                  <a:schemeClr val="dk1"/>
                </a:solidFill>
                <a:latin typeface="Comic Sans MS"/>
                <a:ea typeface="Comic Sans MS"/>
                <a:cs typeface="Comic Sans MS"/>
                <a:sym typeface="Comic Sans MS"/>
              </a:rPr>
              <a:t>Analysis</a:t>
            </a:r>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3" name="Shape 983"/>
        <p:cNvGrpSpPr/>
        <p:nvPr/>
      </p:nvGrpSpPr>
      <p:grpSpPr>
        <a:xfrm>
          <a:off x="0" y="0"/>
          <a:ext cx="0" cy="0"/>
          <a:chOff x="0" y="0"/>
          <a:chExt cx="0" cy="0"/>
        </a:xfrm>
      </p:grpSpPr>
      <p:sp>
        <p:nvSpPr>
          <p:cNvPr id="984" name="Google Shape;984;p132"/>
          <p:cNvSpPr txBox="1"/>
          <p:nvPr>
            <p:ph idx="1" type="body"/>
          </p:nvPr>
        </p:nvSpPr>
        <p:spPr>
          <a:xfrm>
            <a:off x="457200" y="1670539"/>
            <a:ext cx="8229600" cy="4270131"/>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System Conception</a:t>
            </a:r>
            <a:endParaRPr/>
          </a:p>
          <a:p>
            <a:pPr indent="-342900" lvl="0" marL="342900" marR="0" rtl="0" algn="l">
              <a:spcBef>
                <a:spcPts val="64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Analysis</a:t>
            </a:r>
            <a:endParaRPr/>
          </a:p>
          <a:p>
            <a:pPr indent="-342900" lvl="0" marL="342900" marR="0" rtl="0" algn="l">
              <a:spcBef>
                <a:spcPts val="640"/>
              </a:spcBef>
              <a:spcAft>
                <a:spcPts val="0"/>
              </a:spcAft>
              <a:buClr>
                <a:srgbClr val="FF0000"/>
              </a:buClr>
              <a:buSzPts val="3200"/>
              <a:buFont typeface="Arial"/>
              <a:buChar char="•"/>
            </a:pPr>
            <a:r>
              <a:rPr lang="en-US" sz="3200">
                <a:solidFill>
                  <a:srgbClr val="FF0000"/>
                </a:solidFill>
                <a:latin typeface="Calibri"/>
                <a:ea typeface="Calibri"/>
                <a:cs typeface="Calibri"/>
                <a:sym typeface="Calibri"/>
              </a:rPr>
              <a:t>System Design </a:t>
            </a:r>
            <a:endParaRPr/>
          </a:p>
          <a:p>
            <a:pPr indent="-342900" lvl="0" marL="342900" marR="0" rtl="0" algn="l">
              <a:spcBef>
                <a:spcPts val="64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Class Design </a:t>
            </a:r>
            <a:endParaRPr/>
          </a:p>
          <a:p>
            <a:pPr indent="-342900" lvl="0" marL="342900" marR="0" rtl="0" algn="l">
              <a:spcBef>
                <a:spcPts val="64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Implementation</a:t>
            </a:r>
            <a:endParaRPr/>
          </a:p>
        </p:txBody>
      </p:sp>
      <p:sp>
        <p:nvSpPr>
          <p:cNvPr id="985" name="Google Shape;985;p132"/>
          <p:cNvSpPr txBox="1"/>
          <p:nvPr/>
        </p:nvSpPr>
        <p:spPr>
          <a:xfrm>
            <a:off x="8204689" y="6242538"/>
            <a:ext cx="732692" cy="253512"/>
          </a:xfrm>
          <a:prstGeom prst="rect">
            <a:avLst/>
          </a:prstGeom>
          <a:noFill/>
          <a:ln>
            <a:noFill/>
          </a:ln>
        </p:spPr>
        <p:txBody>
          <a:bodyPr anchorCtr="0" anchor="b" bIns="0" lIns="91425" spcFirstLastPara="1" rIns="91425" wrap="square" tIns="45700">
            <a:noAutofit/>
          </a:bodyPr>
          <a:lstStyle/>
          <a:p>
            <a:pPr indent="0" lvl="0" marL="0" marR="0" rtl="0" algn="l">
              <a:spcBef>
                <a:spcPts val="0"/>
              </a:spcBef>
              <a:spcAft>
                <a:spcPts val="0"/>
              </a:spcAft>
              <a:buNone/>
            </a:pPr>
            <a:fld id="{00000000-1234-1234-1234-123412341234}" type="slidenum">
              <a:rPr b="0" lang="en-US" sz="1108">
                <a:solidFill>
                  <a:srgbClr val="3F3F3F"/>
                </a:solidFill>
                <a:latin typeface="Corbel"/>
                <a:ea typeface="Corbel"/>
                <a:cs typeface="Corbel"/>
                <a:sym typeface="Corbel"/>
              </a:rPr>
              <a:t>‹#›</a:t>
            </a:fld>
            <a:endParaRPr b="0" sz="1108">
              <a:solidFill>
                <a:srgbClr val="3F3F3F"/>
              </a:solidFill>
              <a:latin typeface="Corbel"/>
              <a:ea typeface="Corbel"/>
              <a:cs typeface="Corbel"/>
              <a:sym typeface="Corbel"/>
            </a:endParaRPr>
          </a:p>
        </p:txBody>
      </p:sp>
      <p:sp>
        <p:nvSpPr>
          <p:cNvPr id="986" name="Google Shape;986;p132"/>
          <p:cNvSpPr/>
          <p:nvPr/>
        </p:nvSpPr>
        <p:spPr>
          <a:xfrm>
            <a:off x="457200" y="1065336"/>
            <a:ext cx="8229600" cy="46452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2954">
                <a:solidFill>
                  <a:schemeClr val="dk1"/>
                </a:solidFill>
                <a:latin typeface="Comic Sans MS"/>
                <a:ea typeface="Comic Sans MS"/>
                <a:cs typeface="Comic Sans MS"/>
                <a:sym typeface="Comic Sans MS"/>
              </a:rPr>
              <a:t>OO Development Stages</a:t>
            </a:r>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0" name="Shape 990"/>
        <p:cNvGrpSpPr/>
        <p:nvPr/>
      </p:nvGrpSpPr>
      <p:grpSpPr>
        <a:xfrm>
          <a:off x="0" y="0"/>
          <a:ext cx="0" cy="0"/>
          <a:chOff x="0" y="0"/>
          <a:chExt cx="0" cy="0"/>
        </a:xfrm>
      </p:grpSpPr>
      <p:sp>
        <p:nvSpPr>
          <p:cNvPr id="991" name="Google Shape;991;p133"/>
          <p:cNvSpPr txBox="1"/>
          <p:nvPr>
            <p:ph idx="1" type="body"/>
          </p:nvPr>
        </p:nvSpPr>
        <p:spPr>
          <a:xfrm>
            <a:off x="457200" y="1524001"/>
            <a:ext cx="8229600" cy="46259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Task of system designer </a:t>
            </a:r>
            <a:endParaRPr/>
          </a:p>
          <a:p>
            <a:pPr indent="-342900" lvl="0" marL="342900" rtl="0" algn="l">
              <a:spcBef>
                <a:spcPts val="640"/>
              </a:spcBef>
              <a:spcAft>
                <a:spcPts val="0"/>
              </a:spcAft>
              <a:buClr>
                <a:schemeClr val="dk1"/>
              </a:buClr>
              <a:buSzPts val="3200"/>
              <a:buFont typeface="Noto Sans Symbols"/>
              <a:buNone/>
            </a:pPr>
            <a:r>
              <a:rPr lang="en-US"/>
              <a:t>	- must decide what performance      	characteristics to optimize.</a:t>
            </a:r>
            <a:endParaRPr/>
          </a:p>
          <a:p>
            <a:pPr indent="-342900" lvl="0" marL="342900" rtl="0" algn="l">
              <a:spcBef>
                <a:spcPts val="640"/>
              </a:spcBef>
              <a:spcAft>
                <a:spcPts val="0"/>
              </a:spcAft>
              <a:buClr>
                <a:schemeClr val="dk1"/>
              </a:buClr>
              <a:buSzPts val="3200"/>
              <a:buFont typeface="Noto Sans Symbols"/>
              <a:buNone/>
            </a:pPr>
            <a:r>
              <a:rPr lang="en-US"/>
              <a:t>	- choose strategy to attack the problem.</a:t>
            </a:r>
            <a:endParaRPr/>
          </a:p>
          <a:p>
            <a:pPr indent="-342900" lvl="0" marL="342900" rtl="0" algn="l">
              <a:spcBef>
                <a:spcPts val="640"/>
              </a:spcBef>
              <a:spcAft>
                <a:spcPts val="0"/>
              </a:spcAft>
              <a:buClr>
                <a:schemeClr val="dk1"/>
              </a:buClr>
              <a:buSzPts val="3200"/>
              <a:buFont typeface="Noto Sans Symbols"/>
              <a:buNone/>
            </a:pPr>
            <a:r>
              <a:rPr lang="en-US"/>
              <a:t>	- making tentative resource allocation.</a:t>
            </a:r>
            <a:endParaRPr/>
          </a:p>
          <a:p>
            <a:pPr indent="-342900" lvl="0" marL="342900" rtl="0" algn="l">
              <a:spcBef>
                <a:spcPts val="554"/>
              </a:spcBef>
              <a:spcAft>
                <a:spcPts val="0"/>
              </a:spcAft>
              <a:buClr>
                <a:schemeClr val="dk1"/>
              </a:buClr>
              <a:buSzPts val="2769"/>
              <a:buChar char="•"/>
            </a:pPr>
            <a:r>
              <a:rPr lang="en-US" sz="2769">
                <a:latin typeface="Verdana"/>
                <a:ea typeface="Verdana"/>
                <a:cs typeface="Verdana"/>
                <a:sym typeface="Verdana"/>
              </a:rPr>
              <a:t>Ex. Designer might decide to </a:t>
            </a:r>
            <a:r>
              <a:rPr i="1" lang="en-US" sz="2769" u="sng">
                <a:latin typeface="Verdana"/>
                <a:ea typeface="Verdana"/>
                <a:cs typeface="Verdana"/>
                <a:sym typeface="Verdana"/>
              </a:rPr>
              <a:t>change</a:t>
            </a:r>
            <a:r>
              <a:rPr lang="en-US" sz="2769">
                <a:latin typeface="Verdana"/>
                <a:ea typeface="Verdana"/>
                <a:cs typeface="Verdana"/>
                <a:sym typeface="Verdana"/>
              </a:rPr>
              <a:t> the window screen for </a:t>
            </a:r>
            <a:r>
              <a:rPr i="1" lang="en-US" sz="2769">
                <a:latin typeface="Verdana"/>
                <a:ea typeface="Verdana"/>
                <a:cs typeface="Verdana"/>
                <a:sym typeface="Verdana"/>
              </a:rPr>
              <a:t>fast &amp; smooth</a:t>
            </a:r>
            <a:r>
              <a:rPr lang="en-US" sz="2769">
                <a:latin typeface="Verdana"/>
                <a:ea typeface="Verdana"/>
                <a:cs typeface="Verdana"/>
                <a:sym typeface="Verdana"/>
              </a:rPr>
              <a:t> working, even when windows are </a:t>
            </a:r>
            <a:r>
              <a:rPr i="1" lang="en-US" sz="2769">
                <a:latin typeface="Verdana"/>
                <a:ea typeface="Verdana"/>
                <a:cs typeface="Verdana"/>
                <a:sym typeface="Verdana"/>
              </a:rPr>
              <a:t>moved or erased</a:t>
            </a:r>
            <a:r>
              <a:rPr lang="en-US" sz="2769">
                <a:latin typeface="Verdana"/>
                <a:ea typeface="Verdana"/>
                <a:cs typeface="Verdana"/>
                <a:sym typeface="Verdana"/>
              </a:rPr>
              <a:t>.</a:t>
            </a:r>
            <a:endParaRPr/>
          </a:p>
        </p:txBody>
      </p:sp>
      <p:sp>
        <p:nvSpPr>
          <p:cNvPr id="992" name="Google Shape;992;p133"/>
          <p:cNvSpPr/>
          <p:nvPr/>
        </p:nvSpPr>
        <p:spPr>
          <a:xfrm>
            <a:off x="457200" y="1065336"/>
            <a:ext cx="8229600" cy="46452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2954">
                <a:solidFill>
                  <a:schemeClr val="dk1"/>
                </a:solidFill>
                <a:latin typeface="Comic Sans MS"/>
                <a:ea typeface="Comic Sans MS"/>
                <a:cs typeface="Comic Sans MS"/>
                <a:sym typeface="Comic Sans MS"/>
              </a:rPr>
              <a:t>System Design</a:t>
            </a:r>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6" name="Shape 996"/>
        <p:cNvGrpSpPr/>
        <p:nvPr/>
      </p:nvGrpSpPr>
      <p:grpSpPr>
        <a:xfrm>
          <a:off x="0" y="0"/>
          <a:ext cx="0" cy="0"/>
          <a:chOff x="0" y="0"/>
          <a:chExt cx="0" cy="0"/>
        </a:xfrm>
      </p:grpSpPr>
      <p:sp>
        <p:nvSpPr>
          <p:cNvPr id="997" name="Google Shape;997;p134"/>
          <p:cNvSpPr txBox="1"/>
          <p:nvPr>
            <p:ph idx="1" type="body"/>
          </p:nvPr>
        </p:nvSpPr>
        <p:spPr>
          <a:xfrm>
            <a:off x="457200" y="1670539"/>
            <a:ext cx="8229600" cy="4270131"/>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System Conception</a:t>
            </a:r>
            <a:endParaRPr/>
          </a:p>
          <a:p>
            <a:pPr indent="-342900" lvl="0" marL="342900" marR="0" rtl="0" algn="l">
              <a:spcBef>
                <a:spcPts val="64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Analysis</a:t>
            </a:r>
            <a:endParaRPr/>
          </a:p>
          <a:p>
            <a:pPr indent="-342900" lvl="0" marL="342900" marR="0" rtl="0" algn="l">
              <a:spcBef>
                <a:spcPts val="64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System Design</a:t>
            </a:r>
            <a:r>
              <a:rPr lang="en-US" sz="3200">
                <a:solidFill>
                  <a:srgbClr val="FF0000"/>
                </a:solidFill>
                <a:latin typeface="Calibri"/>
                <a:ea typeface="Calibri"/>
                <a:cs typeface="Calibri"/>
                <a:sym typeface="Calibri"/>
              </a:rPr>
              <a:t> </a:t>
            </a:r>
            <a:endParaRPr/>
          </a:p>
          <a:p>
            <a:pPr indent="-342900" lvl="0" marL="342900" marR="0" rtl="0" algn="l">
              <a:spcBef>
                <a:spcPts val="640"/>
              </a:spcBef>
              <a:spcAft>
                <a:spcPts val="0"/>
              </a:spcAft>
              <a:buClr>
                <a:srgbClr val="FF0000"/>
              </a:buClr>
              <a:buSzPts val="3200"/>
              <a:buFont typeface="Arial"/>
              <a:buChar char="•"/>
            </a:pPr>
            <a:r>
              <a:rPr lang="en-US" sz="3200">
                <a:solidFill>
                  <a:srgbClr val="FF0000"/>
                </a:solidFill>
                <a:latin typeface="Calibri"/>
                <a:ea typeface="Calibri"/>
                <a:cs typeface="Calibri"/>
                <a:sym typeface="Calibri"/>
              </a:rPr>
              <a:t>Class Design</a:t>
            </a:r>
            <a:r>
              <a:rPr lang="en-US" sz="3200">
                <a:solidFill>
                  <a:schemeClr val="dk1"/>
                </a:solidFill>
                <a:latin typeface="Calibri"/>
                <a:ea typeface="Calibri"/>
                <a:cs typeface="Calibri"/>
                <a:sym typeface="Calibri"/>
              </a:rPr>
              <a:t> </a:t>
            </a:r>
            <a:endParaRPr/>
          </a:p>
          <a:p>
            <a:pPr indent="-342900" lvl="0" marL="342900" marR="0" rtl="0" algn="l">
              <a:spcBef>
                <a:spcPts val="64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Implementation</a:t>
            </a:r>
            <a:endParaRPr/>
          </a:p>
        </p:txBody>
      </p:sp>
      <p:sp>
        <p:nvSpPr>
          <p:cNvPr id="998" name="Google Shape;998;p134"/>
          <p:cNvSpPr txBox="1"/>
          <p:nvPr/>
        </p:nvSpPr>
        <p:spPr>
          <a:xfrm>
            <a:off x="8204689" y="6242538"/>
            <a:ext cx="732692" cy="253512"/>
          </a:xfrm>
          <a:prstGeom prst="rect">
            <a:avLst/>
          </a:prstGeom>
          <a:noFill/>
          <a:ln>
            <a:noFill/>
          </a:ln>
        </p:spPr>
        <p:txBody>
          <a:bodyPr anchorCtr="0" anchor="b" bIns="0" lIns="91425" spcFirstLastPara="1" rIns="91425" wrap="square" tIns="45700">
            <a:noAutofit/>
          </a:bodyPr>
          <a:lstStyle/>
          <a:p>
            <a:pPr indent="0" lvl="0" marL="0" marR="0" rtl="0" algn="l">
              <a:spcBef>
                <a:spcPts val="0"/>
              </a:spcBef>
              <a:spcAft>
                <a:spcPts val="0"/>
              </a:spcAft>
              <a:buNone/>
            </a:pPr>
            <a:fld id="{00000000-1234-1234-1234-123412341234}" type="slidenum">
              <a:rPr b="0" lang="en-US" sz="1108">
                <a:solidFill>
                  <a:srgbClr val="3F3F3F"/>
                </a:solidFill>
                <a:latin typeface="Corbel"/>
                <a:ea typeface="Corbel"/>
                <a:cs typeface="Corbel"/>
                <a:sym typeface="Corbel"/>
              </a:rPr>
              <a:t>‹#›</a:t>
            </a:fld>
            <a:endParaRPr b="0" sz="1108">
              <a:solidFill>
                <a:srgbClr val="3F3F3F"/>
              </a:solidFill>
              <a:latin typeface="Corbel"/>
              <a:ea typeface="Corbel"/>
              <a:cs typeface="Corbel"/>
              <a:sym typeface="Corbel"/>
            </a:endParaRPr>
          </a:p>
        </p:txBody>
      </p:sp>
      <p:sp>
        <p:nvSpPr>
          <p:cNvPr id="999" name="Google Shape;999;p134"/>
          <p:cNvSpPr/>
          <p:nvPr/>
        </p:nvSpPr>
        <p:spPr>
          <a:xfrm>
            <a:off x="457200" y="1065336"/>
            <a:ext cx="8229600" cy="46452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2954">
                <a:solidFill>
                  <a:schemeClr val="dk1"/>
                </a:solidFill>
                <a:latin typeface="Comic Sans MS"/>
                <a:ea typeface="Comic Sans MS"/>
                <a:cs typeface="Comic Sans MS"/>
                <a:sym typeface="Comic Sans MS"/>
              </a:rPr>
              <a:t>OO Development Stages</a:t>
            </a:r>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3" name="Shape 1003"/>
        <p:cNvGrpSpPr/>
        <p:nvPr/>
      </p:nvGrpSpPr>
      <p:grpSpPr>
        <a:xfrm>
          <a:off x="0" y="0"/>
          <a:ext cx="0" cy="0"/>
          <a:chOff x="0" y="0"/>
          <a:chExt cx="0" cy="0"/>
        </a:xfrm>
      </p:grpSpPr>
      <p:sp>
        <p:nvSpPr>
          <p:cNvPr id="1004" name="Google Shape;1004;p135"/>
          <p:cNvSpPr txBox="1"/>
          <p:nvPr>
            <p:ph idx="1" type="body"/>
          </p:nvPr>
        </p:nvSpPr>
        <p:spPr>
          <a:xfrm>
            <a:off x="457200" y="1524001"/>
            <a:ext cx="8229600" cy="46259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Task of class designer</a:t>
            </a:r>
            <a:endParaRPr/>
          </a:p>
          <a:p>
            <a:pPr indent="-342900" lvl="0" marL="342900" rtl="0" algn="l">
              <a:spcBef>
                <a:spcPts val="640"/>
              </a:spcBef>
              <a:spcAft>
                <a:spcPts val="0"/>
              </a:spcAft>
              <a:buClr>
                <a:schemeClr val="dk1"/>
              </a:buClr>
              <a:buSzPts val="3200"/>
              <a:buFont typeface="Noto Sans Symbols"/>
              <a:buNone/>
            </a:pPr>
            <a:r>
              <a:rPr lang="en-US"/>
              <a:t>	- add details to analysis model</a:t>
            </a:r>
            <a:endParaRPr/>
          </a:p>
          <a:p>
            <a:pPr indent="-342900" lvl="0" marL="342900" rtl="0" algn="l">
              <a:spcBef>
                <a:spcPts val="640"/>
              </a:spcBef>
              <a:spcAft>
                <a:spcPts val="0"/>
              </a:spcAft>
              <a:buClr>
                <a:schemeClr val="dk1"/>
              </a:buClr>
              <a:buSzPts val="3200"/>
              <a:buFont typeface="Noto Sans Symbols"/>
              <a:buNone/>
            </a:pPr>
            <a:r>
              <a:rPr lang="en-US"/>
              <a:t>	- They determine </a:t>
            </a:r>
            <a:r>
              <a:rPr i="1" lang="en-US"/>
              <a:t>data structures &amp; algorithm </a:t>
            </a:r>
            <a:r>
              <a:rPr lang="en-US"/>
              <a:t>for each of the operation of window class.</a:t>
            </a:r>
            <a:endParaRPr/>
          </a:p>
          <a:p>
            <a:pPr indent="-342900" lvl="0" marL="342900" rtl="0" algn="l">
              <a:spcBef>
                <a:spcPts val="640"/>
              </a:spcBef>
              <a:spcAft>
                <a:spcPts val="0"/>
              </a:spcAft>
              <a:buClr>
                <a:schemeClr val="dk1"/>
              </a:buClr>
              <a:buSzPts val="3200"/>
              <a:buFont typeface="Noto Sans Symbols"/>
              <a:buNone/>
            </a:pPr>
            <a:r>
              <a:rPr lang="en-US"/>
              <a:t>	- They elaborate both domain &amp; application  </a:t>
            </a:r>
            <a:endParaRPr/>
          </a:p>
          <a:p>
            <a:pPr indent="-342900" lvl="0" marL="342900" rtl="0" algn="l">
              <a:spcBef>
                <a:spcPts val="640"/>
              </a:spcBef>
              <a:spcAft>
                <a:spcPts val="0"/>
              </a:spcAft>
              <a:buClr>
                <a:schemeClr val="dk1"/>
              </a:buClr>
              <a:buSzPts val="3200"/>
              <a:buFont typeface="Noto Sans Symbols"/>
              <a:buNone/>
            </a:pPr>
            <a:r>
              <a:rPr lang="en-US"/>
              <a:t>		objects using same OO concept &amp; notation.</a:t>
            </a:r>
            <a:endParaRPr/>
          </a:p>
        </p:txBody>
      </p:sp>
      <p:sp>
        <p:nvSpPr>
          <p:cNvPr id="1005" name="Google Shape;1005;p135"/>
          <p:cNvSpPr/>
          <p:nvPr/>
        </p:nvSpPr>
        <p:spPr>
          <a:xfrm>
            <a:off x="457200" y="1065336"/>
            <a:ext cx="8229600" cy="46452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2954">
                <a:solidFill>
                  <a:schemeClr val="dk1"/>
                </a:solidFill>
                <a:latin typeface="Comic Sans MS"/>
                <a:ea typeface="Comic Sans MS"/>
                <a:cs typeface="Comic Sans MS"/>
                <a:sym typeface="Comic Sans MS"/>
              </a:rPr>
              <a:t>Class Design</a:t>
            </a:r>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9" name="Shape 1009"/>
        <p:cNvGrpSpPr/>
        <p:nvPr/>
      </p:nvGrpSpPr>
      <p:grpSpPr>
        <a:xfrm>
          <a:off x="0" y="0"/>
          <a:ext cx="0" cy="0"/>
          <a:chOff x="0" y="0"/>
          <a:chExt cx="0" cy="0"/>
        </a:xfrm>
      </p:grpSpPr>
      <p:sp>
        <p:nvSpPr>
          <p:cNvPr id="1010" name="Google Shape;1010;p136"/>
          <p:cNvSpPr txBox="1"/>
          <p:nvPr>
            <p:ph idx="1" type="body"/>
          </p:nvPr>
        </p:nvSpPr>
        <p:spPr>
          <a:xfrm>
            <a:off x="457200" y="1670539"/>
            <a:ext cx="8229600" cy="4270131"/>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System Conception</a:t>
            </a:r>
            <a:endParaRPr/>
          </a:p>
          <a:p>
            <a:pPr indent="-342900" lvl="0" marL="342900" marR="0" rtl="0" algn="l">
              <a:spcBef>
                <a:spcPts val="64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Analysis</a:t>
            </a:r>
            <a:endParaRPr/>
          </a:p>
          <a:p>
            <a:pPr indent="-342900" lvl="0" marL="342900" marR="0" rtl="0" algn="l">
              <a:spcBef>
                <a:spcPts val="64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System Design</a:t>
            </a:r>
            <a:r>
              <a:rPr lang="en-US" sz="3200">
                <a:solidFill>
                  <a:srgbClr val="FF0000"/>
                </a:solidFill>
                <a:latin typeface="Calibri"/>
                <a:ea typeface="Calibri"/>
                <a:cs typeface="Calibri"/>
                <a:sym typeface="Calibri"/>
              </a:rPr>
              <a:t> </a:t>
            </a:r>
            <a:endParaRPr/>
          </a:p>
          <a:p>
            <a:pPr indent="-342900" lvl="0" marL="342900" marR="0" rtl="0" algn="l">
              <a:spcBef>
                <a:spcPts val="64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Class Design </a:t>
            </a:r>
            <a:endParaRPr/>
          </a:p>
          <a:p>
            <a:pPr indent="-342900" lvl="0" marL="342900" marR="0" rtl="0" algn="l">
              <a:spcBef>
                <a:spcPts val="640"/>
              </a:spcBef>
              <a:spcAft>
                <a:spcPts val="0"/>
              </a:spcAft>
              <a:buClr>
                <a:srgbClr val="FF0000"/>
              </a:buClr>
              <a:buSzPts val="3200"/>
              <a:buFont typeface="Arial"/>
              <a:buChar char="•"/>
            </a:pPr>
            <a:r>
              <a:rPr lang="en-US" sz="3200">
                <a:solidFill>
                  <a:srgbClr val="FF0000"/>
                </a:solidFill>
                <a:latin typeface="Calibri"/>
                <a:ea typeface="Calibri"/>
                <a:cs typeface="Calibri"/>
                <a:sym typeface="Calibri"/>
              </a:rPr>
              <a:t>Implementation</a:t>
            </a:r>
            <a:endParaRPr/>
          </a:p>
        </p:txBody>
      </p:sp>
      <p:sp>
        <p:nvSpPr>
          <p:cNvPr id="1011" name="Google Shape;1011;p136"/>
          <p:cNvSpPr txBox="1"/>
          <p:nvPr/>
        </p:nvSpPr>
        <p:spPr>
          <a:xfrm>
            <a:off x="8204689" y="6242538"/>
            <a:ext cx="732692" cy="253512"/>
          </a:xfrm>
          <a:prstGeom prst="rect">
            <a:avLst/>
          </a:prstGeom>
          <a:noFill/>
          <a:ln>
            <a:noFill/>
          </a:ln>
        </p:spPr>
        <p:txBody>
          <a:bodyPr anchorCtr="0" anchor="b" bIns="0" lIns="91425" spcFirstLastPara="1" rIns="91425" wrap="square" tIns="45700">
            <a:noAutofit/>
          </a:bodyPr>
          <a:lstStyle/>
          <a:p>
            <a:pPr indent="0" lvl="0" marL="0" marR="0" rtl="0" algn="l">
              <a:spcBef>
                <a:spcPts val="0"/>
              </a:spcBef>
              <a:spcAft>
                <a:spcPts val="0"/>
              </a:spcAft>
              <a:buNone/>
            </a:pPr>
            <a:fld id="{00000000-1234-1234-1234-123412341234}" type="slidenum">
              <a:rPr b="0" lang="en-US" sz="1108">
                <a:solidFill>
                  <a:srgbClr val="3F3F3F"/>
                </a:solidFill>
                <a:latin typeface="Corbel"/>
                <a:ea typeface="Corbel"/>
                <a:cs typeface="Corbel"/>
                <a:sym typeface="Corbel"/>
              </a:rPr>
              <a:t>‹#›</a:t>
            </a:fld>
            <a:endParaRPr b="0" sz="1108">
              <a:solidFill>
                <a:srgbClr val="3F3F3F"/>
              </a:solidFill>
              <a:latin typeface="Corbel"/>
              <a:ea typeface="Corbel"/>
              <a:cs typeface="Corbel"/>
              <a:sym typeface="Corbel"/>
            </a:endParaRPr>
          </a:p>
        </p:txBody>
      </p:sp>
      <p:sp>
        <p:nvSpPr>
          <p:cNvPr id="1012" name="Google Shape;1012;p136"/>
          <p:cNvSpPr/>
          <p:nvPr/>
        </p:nvSpPr>
        <p:spPr>
          <a:xfrm>
            <a:off x="457200" y="1065336"/>
            <a:ext cx="8229600" cy="46452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2954">
                <a:solidFill>
                  <a:schemeClr val="dk1"/>
                </a:solidFill>
                <a:latin typeface="Comic Sans MS"/>
                <a:ea typeface="Comic Sans MS"/>
                <a:cs typeface="Comic Sans MS"/>
                <a:sym typeface="Comic Sans MS"/>
              </a:rPr>
              <a:t>OO Development Stages</a:t>
            </a:r>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6" name="Shape 1016"/>
        <p:cNvGrpSpPr/>
        <p:nvPr/>
      </p:nvGrpSpPr>
      <p:grpSpPr>
        <a:xfrm>
          <a:off x="0" y="0"/>
          <a:ext cx="0" cy="0"/>
          <a:chOff x="0" y="0"/>
          <a:chExt cx="0" cy="0"/>
        </a:xfrm>
      </p:grpSpPr>
      <p:sp>
        <p:nvSpPr>
          <p:cNvPr id="1017" name="Google Shape;1017;p137"/>
          <p:cNvSpPr txBox="1"/>
          <p:nvPr>
            <p:ph idx="1" type="body"/>
          </p:nvPr>
        </p:nvSpPr>
        <p:spPr>
          <a:xfrm>
            <a:off x="457200" y="1524001"/>
            <a:ext cx="8229600" cy="46259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Noto Sans Symbols"/>
              <a:buNone/>
            </a:pPr>
            <a:r>
              <a:rPr lang="en-US"/>
              <a:t>Task of Implementers :-</a:t>
            </a:r>
            <a:endParaRPr/>
          </a:p>
          <a:p>
            <a:pPr indent="-342900" lvl="0" marL="342900" rtl="0" algn="l">
              <a:spcBef>
                <a:spcPts val="640"/>
              </a:spcBef>
              <a:spcAft>
                <a:spcPts val="0"/>
              </a:spcAft>
              <a:buClr>
                <a:schemeClr val="dk1"/>
              </a:buClr>
              <a:buSzPts val="3200"/>
              <a:buChar char="•"/>
            </a:pPr>
            <a:r>
              <a:rPr lang="en-US"/>
              <a:t>Translates the classes &amp; relationships developed during class design into particular programming language, database or hardware</a:t>
            </a:r>
            <a:endParaRPr/>
          </a:p>
          <a:p>
            <a:pPr indent="-342900" lvl="0" marL="342900" rtl="0" algn="l">
              <a:spcBef>
                <a:spcPts val="640"/>
              </a:spcBef>
              <a:spcAft>
                <a:spcPts val="0"/>
              </a:spcAft>
              <a:buClr>
                <a:schemeClr val="dk1"/>
              </a:buClr>
              <a:buSzPts val="3200"/>
              <a:buChar char="•"/>
            </a:pPr>
            <a:r>
              <a:rPr lang="en-US"/>
              <a:t>During implementation, follow good software engineering practice so that traceability to the design is apparent (i.e. clear).</a:t>
            </a:r>
            <a:endParaRPr/>
          </a:p>
        </p:txBody>
      </p:sp>
      <p:sp>
        <p:nvSpPr>
          <p:cNvPr id="1018" name="Google Shape;1018;p137"/>
          <p:cNvSpPr/>
          <p:nvPr/>
        </p:nvSpPr>
        <p:spPr>
          <a:xfrm>
            <a:off x="457200" y="1065336"/>
            <a:ext cx="8229600" cy="46452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2954">
                <a:solidFill>
                  <a:schemeClr val="dk1"/>
                </a:solidFill>
                <a:latin typeface="Comic Sans MS"/>
                <a:ea typeface="Comic Sans MS"/>
                <a:cs typeface="Comic Sans MS"/>
                <a:sym typeface="Comic Sans MS"/>
              </a:rPr>
              <a:t>Implementation</a:t>
            </a:r>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2" name="Shape 1022"/>
        <p:cNvGrpSpPr/>
        <p:nvPr/>
      </p:nvGrpSpPr>
      <p:grpSpPr>
        <a:xfrm>
          <a:off x="0" y="0"/>
          <a:ext cx="0" cy="0"/>
          <a:chOff x="0" y="0"/>
          <a:chExt cx="0" cy="0"/>
        </a:xfrm>
      </p:grpSpPr>
      <p:sp>
        <p:nvSpPr>
          <p:cNvPr id="1023" name="Google Shape;1023;p138"/>
          <p:cNvSpPr txBox="1"/>
          <p:nvPr>
            <p:ph idx="1" type="body"/>
          </p:nvPr>
        </p:nvSpPr>
        <p:spPr>
          <a:xfrm>
            <a:off x="457200" y="1670538"/>
            <a:ext cx="8229600" cy="4712677"/>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585"/>
              <a:buChar char="•"/>
            </a:pPr>
            <a:r>
              <a:rPr lang="en-US" sz="2585"/>
              <a:t>OO concepts apply throughout the System Development Life Cycle (SDLC)</a:t>
            </a:r>
            <a:endParaRPr/>
          </a:p>
          <a:p>
            <a:pPr indent="-285750" lvl="1" marL="742950" rtl="0" algn="l">
              <a:lnSpc>
                <a:spcPct val="90000"/>
              </a:lnSpc>
              <a:spcBef>
                <a:spcPts val="443"/>
              </a:spcBef>
              <a:spcAft>
                <a:spcPts val="0"/>
              </a:spcAft>
              <a:buClr>
                <a:schemeClr val="dk1"/>
              </a:buClr>
              <a:buSzPts val="2215"/>
              <a:buChar char="–"/>
            </a:pPr>
            <a:r>
              <a:rPr lang="en-US" sz="2215"/>
              <a:t>i.e. Analysis 🡪 design 🡪 implementation</a:t>
            </a:r>
            <a:endParaRPr/>
          </a:p>
          <a:p>
            <a:pPr indent="-342900" lvl="0" marL="342900" rtl="0" algn="l">
              <a:lnSpc>
                <a:spcPct val="90000"/>
              </a:lnSpc>
              <a:spcBef>
                <a:spcPts val="517"/>
              </a:spcBef>
              <a:spcAft>
                <a:spcPts val="0"/>
              </a:spcAft>
              <a:buClr>
                <a:schemeClr val="dk1"/>
              </a:buClr>
              <a:buSzPts val="2585"/>
              <a:buChar char="•"/>
            </a:pPr>
            <a:r>
              <a:rPr lang="en-US" sz="2585"/>
              <a:t>Use same classes from </a:t>
            </a:r>
            <a:r>
              <a:rPr i="1" lang="en-US" sz="2585"/>
              <a:t>stage to stage without a change</a:t>
            </a:r>
            <a:r>
              <a:rPr lang="en-US" sz="2585"/>
              <a:t> of notation.</a:t>
            </a:r>
            <a:endParaRPr/>
          </a:p>
          <a:p>
            <a:pPr indent="-342900" lvl="0" marL="342900" rtl="0" algn="l">
              <a:lnSpc>
                <a:spcPct val="90000"/>
              </a:lnSpc>
              <a:spcBef>
                <a:spcPts val="517"/>
              </a:spcBef>
              <a:spcAft>
                <a:spcPts val="0"/>
              </a:spcAft>
              <a:buClr>
                <a:schemeClr val="dk1"/>
              </a:buClr>
              <a:buSzPts val="2585"/>
              <a:buChar char="•"/>
            </a:pPr>
            <a:r>
              <a:rPr lang="en-US" sz="2585"/>
              <a:t>Some classes </a:t>
            </a:r>
            <a:r>
              <a:rPr i="1" lang="en-US" sz="2585"/>
              <a:t>are not part of analysis</a:t>
            </a:r>
            <a:r>
              <a:rPr lang="en-US" sz="2585"/>
              <a:t> but are introduced during design or implementation.</a:t>
            </a:r>
            <a:endParaRPr/>
          </a:p>
          <a:p>
            <a:pPr indent="-342900" lvl="0" marL="342900" rtl="0" algn="l">
              <a:lnSpc>
                <a:spcPct val="90000"/>
              </a:lnSpc>
              <a:spcBef>
                <a:spcPts val="517"/>
              </a:spcBef>
              <a:spcAft>
                <a:spcPts val="0"/>
              </a:spcAft>
              <a:buClr>
                <a:schemeClr val="dk1"/>
              </a:buClr>
              <a:buSzPts val="2585"/>
              <a:buFont typeface="Noto Sans Symbols"/>
              <a:buNone/>
            </a:pPr>
            <a:r>
              <a:rPr lang="en-US" sz="2585"/>
              <a:t>Ex. Data structure such trees, hash table &amp; linked list are not visible to users at the time of analysis.</a:t>
            </a:r>
            <a:endParaRPr/>
          </a:p>
          <a:p>
            <a:pPr indent="-285750" lvl="1" marL="742950" rtl="0" algn="l">
              <a:lnSpc>
                <a:spcPct val="90000"/>
              </a:lnSpc>
              <a:spcBef>
                <a:spcPts val="443"/>
              </a:spcBef>
              <a:spcAft>
                <a:spcPts val="0"/>
              </a:spcAft>
              <a:buClr>
                <a:schemeClr val="dk1"/>
              </a:buClr>
              <a:buSzPts val="2215"/>
              <a:buChar char="–"/>
            </a:pPr>
            <a:r>
              <a:rPr lang="en-US" sz="2215"/>
              <a:t>but designers introduce them to support particular algorithms.</a:t>
            </a:r>
            <a:endParaRPr/>
          </a:p>
        </p:txBody>
      </p:sp>
      <p:sp>
        <p:nvSpPr>
          <p:cNvPr id="1024" name="Google Shape;1024;p138"/>
          <p:cNvSpPr/>
          <p:nvPr/>
        </p:nvSpPr>
        <p:spPr>
          <a:xfrm>
            <a:off x="457200" y="1065336"/>
            <a:ext cx="8229600" cy="46452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2954">
                <a:solidFill>
                  <a:schemeClr val="dk1"/>
                </a:solidFill>
                <a:latin typeface="Comic Sans MS"/>
                <a:ea typeface="Comic Sans MS"/>
                <a:cs typeface="Comic Sans MS"/>
                <a:sym typeface="Comic Sans MS"/>
              </a:rPr>
              <a:t>Summary of OO Development</a:t>
            </a:r>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8" name="Shape 1028"/>
        <p:cNvGrpSpPr/>
        <p:nvPr/>
      </p:nvGrpSpPr>
      <p:grpSpPr>
        <a:xfrm>
          <a:off x="0" y="0"/>
          <a:ext cx="0" cy="0"/>
          <a:chOff x="0" y="0"/>
          <a:chExt cx="0" cy="0"/>
        </a:xfrm>
      </p:grpSpPr>
      <p:sp>
        <p:nvSpPr>
          <p:cNvPr id="1029" name="Google Shape;1029;p139"/>
          <p:cNvSpPr/>
          <p:nvPr/>
        </p:nvSpPr>
        <p:spPr>
          <a:xfrm>
            <a:off x="3024554" y="2233246"/>
            <a:ext cx="1547446" cy="562708"/>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lang="en-US" sz="1845">
                <a:solidFill>
                  <a:schemeClr val="dk1"/>
                </a:solidFill>
                <a:latin typeface="Arial"/>
                <a:ea typeface="Arial"/>
                <a:cs typeface="Arial"/>
                <a:sym typeface="Arial"/>
              </a:rPr>
              <a:t>Models</a:t>
            </a:r>
            <a:endParaRPr/>
          </a:p>
        </p:txBody>
      </p:sp>
      <p:sp>
        <p:nvSpPr>
          <p:cNvPr id="1030" name="Google Shape;1030;p139"/>
          <p:cNvSpPr/>
          <p:nvPr/>
        </p:nvSpPr>
        <p:spPr>
          <a:xfrm>
            <a:off x="1055077" y="3077307"/>
            <a:ext cx="844062" cy="844062"/>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lang="en-US" sz="1845">
                <a:solidFill>
                  <a:schemeClr val="dk1"/>
                </a:solidFill>
                <a:latin typeface="Arial"/>
                <a:ea typeface="Arial"/>
                <a:cs typeface="Arial"/>
                <a:sym typeface="Arial"/>
              </a:rPr>
              <a:t>Class Model</a:t>
            </a:r>
            <a:endParaRPr/>
          </a:p>
        </p:txBody>
      </p:sp>
      <p:sp>
        <p:nvSpPr>
          <p:cNvPr id="1031" name="Google Shape;1031;p139"/>
          <p:cNvSpPr/>
          <p:nvPr/>
        </p:nvSpPr>
        <p:spPr>
          <a:xfrm>
            <a:off x="3376246" y="3077307"/>
            <a:ext cx="844062" cy="844062"/>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lang="en-US" sz="1845">
                <a:solidFill>
                  <a:schemeClr val="dk1"/>
                </a:solidFill>
                <a:latin typeface="Arial"/>
                <a:ea typeface="Arial"/>
                <a:cs typeface="Arial"/>
                <a:sym typeface="Arial"/>
              </a:rPr>
              <a:t>State model</a:t>
            </a:r>
            <a:endParaRPr/>
          </a:p>
        </p:txBody>
      </p:sp>
      <p:sp>
        <p:nvSpPr>
          <p:cNvPr id="1032" name="Google Shape;1032;p139"/>
          <p:cNvSpPr/>
          <p:nvPr/>
        </p:nvSpPr>
        <p:spPr>
          <a:xfrm>
            <a:off x="5697415" y="3077307"/>
            <a:ext cx="1336431" cy="844062"/>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lang="en-US" sz="1845">
                <a:solidFill>
                  <a:schemeClr val="dk1"/>
                </a:solidFill>
                <a:latin typeface="Arial"/>
                <a:ea typeface="Arial"/>
                <a:cs typeface="Arial"/>
                <a:sym typeface="Arial"/>
              </a:rPr>
              <a:t>Interaction model</a:t>
            </a:r>
            <a:endParaRPr/>
          </a:p>
        </p:txBody>
      </p:sp>
      <p:cxnSp>
        <p:nvCxnSpPr>
          <p:cNvPr id="1033" name="Google Shape;1033;p139"/>
          <p:cNvCxnSpPr>
            <a:stCxn id="1029" idx="2"/>
            <a:endCxn id="1030" idx="0"/>
          </p:cNvCxnSpPr>
          <p:nvPr/>
        </p:nvCxnSpPr>
        <p:spPr>
          <a:xfrm flipH="1">
            <a:off x="1477177" y="2795954"/>
            <a:ext cx="2321100" cy="281400"/>
          </a:xfrm>
          <a:prstGeom prst="straightConnector1">
            <a:avLst/>
          </a:prstGeom>
          <a:noFill/>
          <a:ln cap="flat" cmpd="sng" w="19050">
            <a:solidFill>
              <a:schemeClr val="dk1"/>
            </a:solidFill>
            <a:prstDash val="solid"/>
            <a:round/>
            <a:headEnd len="med" w="med" type="none"/>
            <a:tailEnd len="med" w="med" type="stealth"/>
          </a:ln>
        </p:spPr>
      </p:cxnSp>
      <p:cxnSp>
        <p:nvCxnSpPr>
          <p:cNvPr id="1034" name="Google Shape;1034;p139"/>
          <p:cNvCxnSpPr>
            <a:stCxn id="1029" idx="2"/>
            <a:endCxn id="1031" idx="0"/>
          </p:cNvCxnSpPr>
          <p:nvPr/>
        </p:nvCxnSpPr>
        <p:spPr>
          <a:xfrm>
            <a:off x="3798277" y="2795954"/>
            <a:ext cx="0" cy="281400"/>
          </a:xfrm>
          <a:prstGeom prst="straightConnector1">
            <a:avLst/>
          </a:prstGeom>
          <a:noFill/>
          <a:ln cap="flat" cmpd="sng" w="19050">
            <a:solidFill>
              <a:schemeClr val="dk1"/>
            </a:solidFill>
            <a:prstDash val="solid"/>
            <a:round/>
            <a:headEnd len="med" w="med" type="none"/>
            <a:tailEnd len="med" w="med" type="stealth"/>
          </a:ln>
        </p:spPr>
      </p:cxnSp>
      <p:cxnSp>
        <p:nvCxnSpPr>
          <p:cNvPr id="1035" name="Google Shape;1035;p139"/>
          <p:cNvCxnSpPr>
            <a:stCxn id="1029" idx="2"/>
          </p:cNvCxnSpPr>
          <p:nvPr/>
        </p:nvCxnSpPr>
        <p:spPr>
          <a:xfrm>
            <a:off x="3798277" y="2795954"/>
            <a:ext cx="2461800" cy="281400"/>
          </a:xfrm>
          <a:prstGeom prst="straightConnector1">
            <a:avLst/>
          </a:prstGeom>
          <a:noFill/>
          <a:ln cap="flat" cmpd="sng" w="19050">
            <a:solidFill>
              <a:schemeClr val="dk1"/>
            </a:solidFill>
            <a:prstDash val="solid"/>
            <a:round/>
            <a:headEnd len="med" w="med" type="none"/>
            <a:tailEnd len="med" w="med" type="stealth"/>
          </a:ln>
        </p:spPr>
      </p:cxnSp>
      <p:sp>
        <p:nvSpPr>
          <p:cNvPr id="1036" name="Google Shape;1036;p139"/>
          <p:cNvSpPr txBox="1"/>
          <p:nvPr/>
        </p:nvSpPr>
        <p:spPr>
          <a:xfrm>
            <a:off x="703385" y="4202724"/>
            <a:ext cx="1828800" cy="859659"/>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1662">
                <a:solidFill>
                  <a:schemeClr val="dk1"/>
                </a:solidFill>
                <a:latin typeface="Century Schoolbook"/>
                <a:ea typeface="Century Schoolbook"/>
                <a:cs typeface="Century Schoolbook"/>
                <a:sym typeface="Century Schoolbook"/>
              </a:rPr>
              <a:t>Objects in the system and their relationship</a:t>
            </a:r>
            <a:endParaRPr/>
          </a:p>
        </p:txBody>
      </p:sp>
      <p:sp>
        <p:nvSpPr>
          <p:cNvPr id="1037" name="Google Shape;1037;p139"/>
          <p:cNvSpPr txBox="1"/>
          <p:nvPr/>
        </p:nvSpPr>
        <p:spPr>
          <a:xfrm>
            <a:off x="3165231" y="4202724"/>
            <a:ext cx="1828800" cy="859659"/>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1662">
                <a:solidFill>
                  <a:schemeClr val="dk1"/>
                </a:solidFill>
                <a:latin typeface="Century Schoolbook"/>
                <a:ea typeface="Century Schoolbook"/>
                <a:cs typeface="Century Schoolbook"/>
                <a:sym typeface="Century Schoolbook"/>
              </a:rPr>
              <a:t>Life history of objects in the system</a:t>
            </a:r>
            <a:endParaRPr/>
          </a:p>
        </p:txBody>
      </p:sp>
      <p:sp>
        <p:nvSpPr>
          <p:cNvPr id="1038" name="Google Shape;1038;p139"/>
          <p:cNvSpPr txBox="1"/>
          <p:nvPr/>
        </p:nvSpPr>
        <p:spPr>
          <a:xfrm>
            <a:off x="5627077" y="4202724"/>
            <a:ext cx="1828800" cy="603883"/>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1662">
                <a:solidFill>
                  <a:schemeClr val="dk1"/>
                </a:solidFill>
                <a:latin typeface="Century Schoolbook"/>
                <a:ea typeface="Century Schoolbook"/>
                <a:cs typeface="Century Schoolbook"/>
                <a:sym typeface="Century Schoolbook"/>
              </a:rPr>
              <a:t>Interaction among objects</a:t>
            </a:r>
            <a:endParaRPr/>
          </a:p>
        </p:txBody>
      </p:sp>
      <p:sp>
        <p:nvSpPr>
          <p:cNvPr id="1039" name="Google Shape;1039;p139"/>
          <p:cNvSpPr/>
          <p:nvPr/>
        </p:nvSpPr>
        <p:spPr>
          <a:xfrm>
            <a:off x="457200" y="1065336"/>
            <a:ext cx="8229600" cy="46452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2954">
                <a:solidFill>
                  <a:schemeClr val="dk1"/>
                </a:solidFill>
                <a:latin typeface="Comic Sans MS"/>
                <a:ea typeface="Comic Sans MS"/>
                <a:cs typeface="Comic Sans MS"/>
                <a:sym typeface="Comic Sans MS"/>
              </a:rPr>
              <a:t>Three Software Models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4"/>
          <p:cNvSpPr txBox="1"/>
          <p:nvPr>
            <p:ph idx="1" type="body"/>
          </p:nvPr>
        </p:nvSpPr>
        <p:spPr>
          <a:xfrm>
            <a:off x="457200" y="1524001"/>
            <a:ext cx="8229600" cy="46259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In many cases, initial event is occurrence that triggers a chain of activity.</a:t>
            </a:r>
            <a:endParaRPr/>
          </a:p>
          <a:p>
            <a:pPr indent="-342900" lvl="0" marL="342900" rtl="0" algn="l">
              <a:spcBef>
                <a:spcPts val="640"/>
              </a:spcBef>
              <a:spcAft>
                <a:spcPts val="0"/>
              </a:spcAft>
              <a:buClr>
                <a:schemeClr val="dk1"/>
              </a:buClr>
              <a:buSzPts val="3200"/>
              <a:buChar char="•"/>
            </a:pPr>
            <a:r>
              <a:rPr lang="en-US"/>
              <a:t>Similar, determine final event(s).</a:t>
            </a:r>
            <a:endParaRPr/>
          </a:p>
          <a:p>
            <a:pPr indent="-285750" lvl="1" marL="742950" rtl="0" algn="l">
              <a:spcBef>
                <a:spcPts val="560"/>
              </a:spcBef>
              <a:spcAft>
                <a:spcPts val="0"/>
              </a:spcAft>
              <a:buClr>
                <a:schemeClr val="dk1"/>
              </a:buClr>
              <a:buSzPts val="2800"/>
              <a:buChar char="–"/>
            </a:pPr>
            <a:r>
              <a:rPr lang="en-US"/>
              <a:t>For ex. For “apply of loan” would continue until</a:t>
            </a:r>
            <a:endParaRPr/>
          </a:p>
          <a:p>
            <a:pPr indent="-228600" lvl="2" marL="1143000" rtl="0" algn="l">
              <a:spcBef>
                <a:spcPts val="640"/>
              </a:spcBef>
              <a:spcAft>
                <a:spcPts val="0"/>
              </a:spcAft>
              <a:buClr>
                <a:schemeClr val="dk1"/>
              </a:buClr>
              <a:buSzPts val="3200"/>
              <a:buChar char="•"/>
            </a:pPr>
            <a:r>
              <a:rPr lang="en-US" sz="3200"/>
              <a:t>Application submit</a:t>
            </a:r>
            <a:endParaRPr/>
          </a:p>
          <a:p>
            <a:pPr indent="-228600" lvl="2" marL="1143000" rtl="0" algn="l">
              <a:spcBef>
                <a:spcPts val="640"/>
              </a:spcBef>
              <a:spcAft>
                <a:spcPts val="0"/>
              </a:spcAft>
              <a:buClr>
                <a:schemeClr val="dk1"/>
              </a:buClr>
              <a:buSzPts val="3200"/>
              <a:buChar char="•"/>
            </a:pPr>
            <a:r>
              <a:rPr lang="en-US" sz="3200"/>
              <a:t>Loan grant or reject</a:t>
            </a:r>
            <a:endParaRPr/>
          </a:p>
          <a:p>
            <a:pPr indent="-228600" lvl="2" marL="1143000" rtl="0" algn="l">
              <a:spcBef>
                <a:spcPts val="640"/>
              </a:spcBef>
              <a:spcAft>
                <a:spcPts val="0"/>
              </a:spcAft>
              <a:buClr>
                <a:schemeClr val="dk1"/>
              </a:buClr>
              <a:buSzPts val="3200"/>
              <a:buChar char="•"/>
            </a:pPr>
            <a:r>
              <a:rPr lang="en-US" sz="3200"/>
              <a:t>Loan is delivered.</a:t>
            </a:r>
            <a:endParaRPr/>
          </a:p>
          <a:p>
            <a:pPr indent="-228600" lvl="2" marL="1143000" rtl="0" algn="l">
              <a:spcBef>
                <a:spcPts val="640"/>
              </a:spcBef>
              <a:spcAft>
                <a:spcPts val="0"/>
              </a:spcAft>
              <a:buClr>
                <a:schemeClr val="dk1"/>
              </a:buClr>
              <a:buSzPts val="3200"/>
              <a:buChar char="•"/>
            </a:pPr>
            <a:r>
              <a:rPr lang="en-US" sz="3200"/>
              <a:t>Paid off and Closed.</a:t>
            </a:r>
            <a:endParaRPr/>
          </a:p>
          <a:p>
            <a:pPr indent="-342900" lvl="0" marL="342900" rtl="0" algn="l">
              <a:spcBef>
                <a:spcPts val="640"/>
              </a:spcBef>
              <a:spcAft>
                <a:spcPts val="0"/>
              </a:spcAft>
              <a:buClr>
                <a:schemeClr val="dk1"/>
              </a:buClr>
              <a:buSzPts val="3200"/>
              <a:buChar char="•"/>
            </a:pPr>
            <a:r>
              <a:rPr lang="en-US"/>
              <a:t>User must define the scope for termination.</a:t>
            </a:r>
            <a:endParaRPr/>
          </a:p>
        </p:txBody>
      </p:sp>
      <p:sp>
        <p:nvSpPr>
          <p:cNvPr id="132" name="Google Shape;132;p14"/>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33" name="Google Shape;133;p14"/>
          <p:cNvSpPr/>
          <p:nvPr/>
        </p:nvSpPr>
        <p:spPr>
          <a:xfrm>
            <a:off x="457200" y="838200"/>
            <a:ext cx="8229600" cy="5032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4000">
                <a:solidFill>
                  <a:schemeClr val="lt1"/>
                </a:solidFill>
                <a:latin typeface="Comic Sans MS"/>
                <a:ea typeface="Comic Sans MS"/>
                <a:cs typeface="Comic Sans MS"/>
                <a:sym typeface="Comic Sans MS"/>
              </a:rPr>
              <a:t>Application Interaction Model</a:t>
            </a:r>
            <a:endParaRPr b="0" sz="3600">
              <a:solidFill>
                <a:schemeClr val="lt1"/>
              </a:solidFill>
              <a:latin typeface="Comic Sans MS"/>
              <a:ea typeface="Comic Sans MS"/>
              <a:cs typeface="Comic Sans MS"/>
              <a:sym typeface="Comic Sans MS"/>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3" name="Shape 1043"/>
        <p:cNvGrpSpPr/>
        <p:nvPr/>
      </p:nvGrpSpPr>
      <p:grpSpPr>
        <a:xfrm>
          <a:off x="0" y="0"/>
          <a:ext cx="0" cy="0"/>
          <a:chOff x="0" y="0"/>
          <a:chExt cx="0" cy="0"/>
        </a:xfrm>
      </p:grpSpPr>
      <p:sp>
        <p:nvSpPr>
          <p:cNvPr id="1044" name="Google Shape;1044;p140"/>
          <p:cNvSpPr/>
          <p:nvPr/>
        </p:nvSpPr>
        <p:spPr>
          <a:xfrm>
            <a:off x="973015" y="1037492"/>
            <a:ext cx="7467600" cy="4079631"/>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203200" lvl="1" marL="114300" marR="0" rtl="0" algn="l">
              <a:lnSpc>
                <a:spcPct val="75000"/>
              </a:lnSpc>
              <a:spcBef>
                <a:spcPts val="0"/>
              </a:spcBef>
              <a:spcAft>
                <a:spcPts val="0"/>
              </a:spcAft>
              <a:buClr>
                <a:schemeClr val="dk1"/>
              </a:buClr>
              <a:buSzPts val="3200"/>
              <a:buFont typeface="Calibri"/>
              <a:buChar char="•"/>
            </a:pPr>
            <a:r>
              <a:rPr b="0" i="0" lang="en-US" sz="3200" u="none" cap="none" strike="noStrike">
                <a:solidFill>
                  <a:schemeClr val="dk1"/>
                </a:solidFill>
                <a:latin typeface="Calibri"/>
                <a:ea typeface="Calibri"/>
                <a:cs typeface="Calibri"/>
                <a:sym typeface="Calibri"/>
              </a:rPr>
              <a:t>Class model</a:t>
            </a:r>
            <a:endParaRPr b="0" i="0" sz="3200" u="none" cap="none" strike="noStrike">
              <a:solidFill>
                <a:schemeClr val="dk1"/>
              </a:solidFill>
              <a:latin typeface="Calibri"/>
              <a:ea typeface="Calibri"/>
              <a:cs typeface="Calibri"/>
              <a:sym typeface="Calibri"/>
            </a:endParaRPr>
          </a:p>
          <a:p>
            <a:pPr indent="-114300" lvl="2" marL="228600" marR="0" rtl="0" algn="l">
              <a:lnSpc>
                <a:spcPct val="75000"/>
              </a:lnSpc>
              <a:spcBef>
                <a:spcPts val="32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Describe the static structure of the </a:t>
            </a:r>
            <a:r>
              <a:rPr b="0" i="1" lang="en-US" sz="1800" u="none" cap="none" strike="noStrike">
                <a:solidFill>
                  <a:schemeClr val="dk1"/>
                </a:solidFill>
                <a:latin typeface="Calibri"/>
                <a:ea typeface="Calibri"/>
                <a:cs typeface="Calibri"/>
                <a:sym typeface="Calibri"/>
              </a:rPr>
              <a:t>objects in a system &amp; their relationship </a:t>
            </a:r>
            <a:endParaRPr b="0" i="0" sz="1800" u="none" cap="none" strike="noStrike">
              <a:solidFill>
                <a:schemeClr val="dk1"/>
              </a:solidFill>
              <a:latin typeface="Calibri"/>
              <a:ea typeface="Calibri"/>
              <a:cs typeface="Calibri"/>
              <a:sym typeface="Calibri"/>
            </a:endParaRPr>
          </a:p>
          <a:p>
            <a:pPr indent="-114300" lvl="2" marL="228600" marR="0" rtl="0" algn="l">
              <a:lnSpc>
                <a:spcPct val="75000"/>
              </a:lnSpc>
              <a:spcBef>
                <a:spcPts val="18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It define the context for software development.</a:t>
            </a:r>
            <a:endParaRPr b="0" i="0" sz="1800" u="none" cap="none" strike="noStrike">
              <a:solidFill>
                <a:schemeClr val="dk1"/>
              </a:solidFill>
              <a:latin typeface="Calibri"/>
              <a:ea typeface="Calibri"/>
              <a:cs typeface="Calibri"/>
              <a:sym typeface="Calibri"/>
            </a:endParaRPr>
          </a:p>
          <a:p>
            <a:pPr indent="-114300" lvl="2" marL="228600" marR="0" rtl="0" algn="l">
              <a:lnSpc>
                <a:spcPct val="75000"/>
              </a:lnSpc>
              <a:spcBef>
                <a:spcPts val="18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Class model contains class diagram to express it.</a:t>
            </a:r>
            <a:endParaRPr b="0" i="0" sz="1800" u="none" cap="none" strike="noStrike">
              <a:solidFill>
                <a:schemeClr val="dk1"/>
              </a:solidFill>
              <a:latin typeface="Calibri"/>
              <a:ea typeface="Calibri"/>
              <a:cs typeface="Calibri"/>
              <a:sym typeface="Calibri"/>
            </a:endParaRPr>
          </a:p>
          <a:p>
            <a:pPr indent="-114300" lvl="2" marL="228600" marR="0" rtl="0" algn="l">
              <a:lnSpc>
                <a:spcPct val="75000"/>
              </a:lnSpc>
              <a:spcBef>
                <a:spcPts val="18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A </a:t>
            </a:r>
            <a:r>
              <a:rPr b="0" i="0" lang="en-US" sz="1800" u="sng" cap="none" strike="noStrike">
                <a:solidFill>
                  <a:schemeClr val="dk1"/>
                </a:solidFill>
                <a:latin typeface="Calibri"/>
                <a:ea typeface="Calibri"/>
                <a:cs typeface="Calibri"/>
                <a:sym typeface="Calibri"/>
              </a:rPr>
              <a:t>class diagram </a:t>
            </a:r>
            <a:r>
              <a:rPr b="0" i="0" lang="en-US" sz="1800" u="none" cap="none" strike="noStrike">
                <a:solidFill>
                  <a:schemeClr val="dk1"/>
                </a:solidFill>
                <a:latin typeface="Calibri"/>
                <a:ea typeface="Calibri"/>
                <a:cs typeface="Calibri"/>
                <a:sym typeface="Calibri"/>
              </a:rPr>
              <a:t>is graph phase.</a:t>
            </a:r>
            <a:endParaRPr b="0" i="0" sz="1800" u="none" cap="none" strike="noStrike">
              <a:solidFill>
                <a:schemeClr val="dk1"/>
              </a:solidFill>
              <a:latin typeface="Calibri"/>
              <a:ea typeface="Calibri"/>
              <a:cs typeface="Calibri"/>
              <a:sym typeface="Calibri"/>
            </a:endParaRPr>
          </a:p>
          <a:p>
            <a:pPr indent="-114300" lvl="3" marL="342900" marR="0" rtl="0" algn="l">
              <a:lnSpc>
                <a:spcPct val="75000"/>
              </a:lnSpc>
              <a:spcBef>
                <a:spcPts val="18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Nodes are classes.</a:t>
            </a:r>
            <a:endParaRPr b="0" i="0" sz="1800" u="none" cap="none" strike="noStrike">
              <a:solidFill>
                <a:schemeClr val="dk1"/>
              </a:solidFill>
              <a:latin typeface="Calibri"/>
              <a:ea typeface="Calibri"/>
              <a:cs typeface="Calibri"/>
              <a:sym typeface="Calibri"/>
            </a:endParaRPr>
          </a:p>
          <a:p>
            <a:pPr indent="-114300" lvl="3" marL="342900" marR="0" rtl="0" algn="l">
              <a:lnSpc>
                <a:spcPct val="75000"/>
              </a:lnSpc>
              <a:spcBef>
                <a:spcPts val="18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Arcs are relationship  among classes.</a:t>
            </a:r>
            <a:endParaRPr b="0" i="0" sz="1800" u="none" cap="none" strike="noStrike">
              <a:solidFill>
                <a:schemeClr val="dk1"/>
              </a:solidFill>
              <a:latin typeface="Calibri"/>
              <a:ea typeface="Calibri"/>
              <a:cs typeface="Calibri"/>
              <a:sym typeface="Calibri"/>
            </a:endParaRPr>
          </a:p>
          <a:p>
            <a:pPr indent="0" lvl="3" marL="342900" marR="0" rtl="0" algn="l">
              <a:lnSpc>
                <a:spcPct val="75000"/>
              </a:lnSpc>
              <a:spcBef>
                <a:spcPts val="18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1045" name="Google Shape;1045;p140"/>
          <p:cNvGrpSpPr/>
          <p:nvPr/>
        </p:nvGrpSpPr>
        <p:grpSpPr>
          <a:xfrm>
            <a:off x="1905000" y="5257800"/>
            <a:ext cx="5105400" cy="1336431"/>
            <a:chOff x="1770" y="1680"/>
            <a:chExt cx="5415" cy="1110"/>
          </a:xfrm>
        </p:grpSpPr>
        <p:grpSp>
          <p:nvGrpSpPr>
            <p:cNvPr id="1046" name="Google Shape;1046;p140"/>
            <p:cNvGrpSpPr/>
            <p:nvPr/>
          </p:nvGrpSpPr>
          <p:grpSpPr>
            <a:xfrm>
              <a:off x="1770" y="1680"/>
              <a:ext cx="1080" cy="1110"/>
              <a:chOff x="1770" y="1680"/>
              <a:chExt cx="1080" cy="1110"/>
            </a:xfrm>
          </p:grpSpPr>
          <p:sp>
            <p:nvSpPr>
              <p:cNvPr id="1047" name="Google Shape;1047;p140"/>
              <p:cNvSpPr/>
              <p:nvPr/>
            </p:nvSpPr>
            <p:spPr>
              <a:xfrm>
                <a:off x="1770" y="1680"/>
                <a:ext cx="1080" cy="1110"/>
              </a:xfrm>
              <a:prstGeom prst="rect">
                <a:avLst/>
              </a:prstGeom>
              <a:solidFill>
                <a:schemeClr val="lt1"/>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1845">
                    <a:solidFill>
                      <a:schemeClr val="dk1"/>
                    </a:solidFill>
                    <a:latin typeface="Calibri"/>
                    <a:ea typeface="Calibri"/>
                    <a:cs typeface="Calibri"/>
                    <a:sym typeface="Calibri"/>
                  </a:rPr>
                  <a:t>Book</a:t>
                </a:r>
                <a:endParaRPr b="0" sz="1845">
                  <a:solidFill>
                    <a:schemeClr val="dk1"/>
                  </a:solidFill>
                  <a:latin typeface="Arial"/>
                  <a:ea typeface="Arial"/>
                  <a:cs typeface="Arial"/>
                  <a:sym typeface="Arial"/>
                </a:endParaRPr>
              </a:p>
            </p:txBody>
          </p:sp>
          <p:cxnSp>
            <p:nvCxnSpPr>
              <p:cNvPr id="1048" name="Google Shape;1048;p140"/>
              <p:cNvCxnSpPr/>
              <p:nvPr/>
            </p:nvCxnSpPr>
            <p:spPr>
              <a:xfrm>
                <a:off x="1770" y="2100"/>
                <a:ext cx="1080" cy="0"/>
              </a:xfrm>
              <a:prstGeom prst="straightConnector1">
                <a:avLst/>
              </a:prstGeom>
              <a:noFill/>
              <a:ln cap="flat" cmpd="sng" w="9525">
                <a:solidFill>
                  <a:srgbClr val="000000"/>
                </a:solidFill>
                <a:prstDash val="solid"/>
                <a:round/>
                <a:headEnd len="med" w="med" type="none"/>
                <a:tailEnd len="med" w="med" type="none"/>
              </a:ln>
            </p:spPr>
          </p:cxnSp>
        </p:grpSp>
        <p:grpSp>
          <p:nvGrpSpPr>
            <p:cNvPr id="1049" name="Google Shape;1049;p140"/>
            <p:cNvGrpSpPr/>
            <p:nvPr/>
          </p:nvGrpSpPr>
          <p:grpSpPr>
            <a:xfrm>
              <a:off x="6105" y="1680"/>
              <a:ext cx="1080" cy="1110"/>
              <a:chOff x="1770" y="1680"/>
              <a:chExt cx="1080" cy="1110"/>
            </a:xfrm>
          </p:grpSpPr>
          <p:sp>
            <p:nvSpPr>
              <p:cNvPr id="1050" name="Google Shape;1050;p140"/>
              <p:cNvSpPr/>
              <p:nvPr/>
            </p:nvSpPr>
            <p:spPr>
              <a:xfrm>
                <a:off x="1770" y="1680"/>
                <a:ext cx="1080" cy="1110"/>
              </a:xfrm>
              <a:prstGeom prst="rect">
                <a:avLst/>
              </a:prstGeom>
              <a:solidFill>
                <a:schemeClr val="lt1"/>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1845">
                    <a:solidFill>
                      <a:schemeClr val="dk1"/>
                    </a:solidFill>
                    <a:latin typeface="Calibri"/>
                    <a:ea typeface="Calibri"/>
                    <a:cs typeface="Calibri"/>
                    <a:sym typeface="Calibri"/>
                  </a:rPr>
                  <a:t>Store</a:t>
                </a:r>
                <a:endParaRPr b="0" sz="1845">
                  <a:solidFill>
                    <a:schemeClr val="dk1"/>
                  </a:solidFill>
                  <a:latin typeface="Arial"/>
                  <a:ea typeface="Arial"/>
                  <a:cs typeface="Arial"/>
                  <a:sym typeface="Arial"/>
                </a:endParaRPr>
              </a:p>
            </p:txBody>
          </p:sp>
          <p:cxnSp>
            <p:nvCxnSpPr>
              <p:cNvPr id="1051" name="Google Shape;1051;p140"/>
              <p:cNvCxnSpPr/>
              <p:nvPr/>
            </p:nvCxnSpPr>
            <p:spPr>
              <a:xfrm>
                <a:off x="1770" y="2100"/>
                <a:ext cx="1080" cy="0"/>
              </a:xfrm>
              <a:prstGeom prst="straightConnector1">
                <a:avLst/>
              </a:prstGeom>
              <a:noFill/>
              <a:ln cap="flat" cmpd="sng" w="9525">
                <a:solidFill>
                  <a:srgbClr val="000000"/>
                </a:solidFill>
                <a:prstDash val="solid"/>
                <a:round/>
                <a:headEnd len="med" w="med" type="none"/>
                <a:tailEnd len="med" w="med" type="none"/>
              </a:ln>
            </p:spPr>
          </p:cxnSp>
        </p:grpSp>
        <p:cxnSp>
          <p:nvCxnSpPr>
            <p:cNvPr id="1052" name="Google Shape;1052;p140"/>
            <p:cNvCxnSpPr/>
            <p:nvPr/>
          </p:nvCxnSpPr>
          <p:spPr>
            <a:xfrm>
              <a:off x="2850" y="2220"/>
              <a:ext cx="3255" cy="0"/>
            </a:xfrm>
            <a:prstGeom prst="straightConnector1">
              <a:avLst/>
            </a:prstGeom>
            <a:noFill/>
            <a:ln cap="flat" cmpd="sng" w="9525">
              <a:solidFill>
                <a:srgbClr val="000000"/>
              </a:solidFill>
              <a:prstDash val="solid"/>
              <a:round/>
              <a:headEnd len="med" w="med" type="none"/>
              <a:tailEnd len="med" w="med" type="none"/>
            </a:ln>
          </p:spPr>
        </p:cxnSp>
        <p:sp>
          <p:nvSpPr>
            <p:cNvPr id="1053" name="Google Shape;1053;p140"/>
            <p:cNvSpPr txBox="1"/>
            <p:nvPr/>
          </p:nvSpPr>
          <p:spPr>
            <a:xfrm>
              <a:off x="3548" y="2381"/>
              <a:ext cx="2070" cy="383"/>
            </a:xfrm>
            <a:prstGeom prst="rect">
              <a:avLst/>
            </a:prstGeom>
            <a:solidFill>
              <a:schemeClr val="lt1"/>
            </a:solidFill>
            <a:ln cap="flat" cmpd="sng" w="9525">
              <a:solidFill>
                <a:srgbClr val="EEECE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845">
                  <a:solidFill>
                    <a:schemeClr val="dk1"/>
                  </a:solidFill>
                  <a:latin typeface="Calibri"/>
                  <a:ea typeface="Calibri"/>
                  <a:cs typeface="Calibri"/>
                  <a:sym typeface="Calibri"/>
                </a:rPr>
                <a:t>Relationship</a:t>
              </a:r>
              <a:endParaRPr/>
            </a:p>
            <a:p>
              <a:pPr indent="0" lvl="0" marL="0" marR="0" rtl="0" algn="l">
                <a:spcBef>
                  <a:spcPts val="923"/>
                </a:spcBef>
                <a:spcAft>
                  <a:spcPts val="0"/>
                </a:spcAft>
                <a:buNone/>
              </a:pPr>
              <a:r>
                <a:rPr b="0" lang="en-US" sz="1014">
                  <a:solidFill>
                    <a:schemeClr val="dk1"/>
                  </a:solidFill>
                  <a:latin typeface="Calibri"/>
                  <a:ea typeface="Calibri"/>
                  <a:cs typeface="Calibri"/>
                  <a:sym typeface="Calibri"/>
                </a:rPr>
                <a:t>	</a:t>
              </a:r>
              <a:endParaRPr/>
            </a:p>
            <a:p>
              <a:pPr indent="0" lvl="0" marL="0" marR="0" rtl="0" algn="l">
                <a:spcBef>
                  <a:spcPts val="923"/>
                </a:spcBef>
                <a:spcAft>
                  <a:spcPts val="0"/>
                </a:spcAft>
                <a:buNone/>
              </a:pPr>
              <a:r>
                <a:t/>
              </a:r>
              <a:endParaRPr b="0" sz="1662">
                <a:solidFill>
                  <a:schemeClr val="dk1"/>
                </a:solidFill>
                <a:latin typeface="Arial"/>
                <a:ea typeface="Arial"/>
                <a:cs typeface="Arial"/>
                <a:sym typeface="Arial"/>
              </a:endParaRPr>
            </a:p>
          </p:txBody>
        </p:sp>
      </p:grpSp>
      <p:cxnSp>
        <p:nvCxnSpPr>
          <p:cNvPr id="1054" name="Google Shape;1054;p140"/>
          <p:cNvCxnSpPr/>
          <p:nvPr/>
        </p:nvCxnSpPr>
        <p:spPr>
          <a:xfrm rot="-5400000">
            <a:off x="4459166" y="5989027"/>
            <a:ext cx="211015" cy="14654"/>
          </a:xfrm>
          <a:prstGeom prst="straightConnector1">
            <a:avLst/>
          </a:prstGeom>
          <a:noFill/>
          <a:ln cap="flat" cmpd="sng" w="9525">
            <a:solidFill>
              <a:schemeClr val="dk1"/>
            </a:solidFill>
            <a:prstDash val="solid"/>
            <a:round/>
            <a:headEnd len="sm" w="sm" type="none"/>
            <a:tailEnd len="med" w="med" type="stealth"/>
          </a:ln>
        </p:spPr>
      </p:cxnSp>
      <p:sp>
        <p:nvSpPr>
          <p:cNvPr id="1055" name="Google Shape;1055;p140"/>
          <p:cNvSpPr txBox="1"/>
          <p:nvPr/>
        </p:nvSpPr>
        <p:spPr>
          <a:xfrm>
            <a:off x="3276600" y="5187462"/>
            <a:ext cx="914400" cy="461597"/>
          </a:xfrm>
          <a:prstGeom prst="rect">
            <a:avLst/>
          </a:prstGeom>
          <a:solidFill>
            <a:srgbClr val="EEECE1"/>
          </a:solidFill>
          <a:ln cap="flat" cmpd="sng" w="9525">
            <a:solidFill>
              <a:srgbClr val="EEECE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845">
                <a:solidFill>
                  <a:schemeClr val="dk1"/>
                </a:solidFill>
                <a:latin typeface="Calibri"/>
                <a:ea typeface="Calibri"/>
                <a:cs typeface="Calibri"/>
                <a:sym typeface="Calibri"/>
              </a:rPr>
              <a:t>classes</a:t>
            </a:r>
            <a:r>
              <a:rPr b="0" lang="en-US" sz="1014">
                <a:solidFill>
                  <a:schemeClr val="dk1"/>
                </a:solidFill>
                <a:latin typeface="Calibri"/>
                <a:ea typeface="Calibri"/>
                <a:cs typeface="Calibri"/>
                <a:sym typeface="Calibri"/>
              </a:rPr>
              <a:t>	</a:t>
            </a:r>
            <a:endParaRPr/>
          </a:p>
          <a:p>
            <a:pPr indent="0" lvl="0" marL="0" marR="0" rtl="0" algn="l">
              <a:spcBef>
                <a:spcPts val="923"/>
              </a:spcBef>
              <a:spcAft>
                <a:spcPts val="0"/>
              </a:spcAft>
              <a:buNone/>
            </a:pPr>
            <a:r>
              <a:t/>
            </a:r>
            <a:endParaRPr b="0" sz="1662">
              <a:solidFill>
                <a:schemeClr val="dk1"/>
              </a:solidFill>
              <a:latin typeface="Arial"/>
              <a:ea typeface="Arial"/>
              <a:cs typeface="Arial"/>
              <a:sym typeface="Arial"/>
            </a:endParaRPr>
          </a:p>
        </p:txBody>
      </p:sp>
      <p:cxnSp>
        <p:nvCxnSpPr>
          <p:cNvPr id="1056" name="Google Shape;1056;p140"/>
          <p:cNvCxnSpPr>
            <a:stCxn id="1055" idx="1"/>
          </p:cNvCxnSpPr>
          <p:nvPr/>
        </p:nvCxnSpPr>
        <p:spPr>
          <a:xfrm flipH="1">
            <a:off x="2895600" y="5418261"/>
            <a:ext cx="381000" cy="192000"/>
          </a:xfrm>
          <a:prstGeom prst="straightConnector1">
            <a:avLst/>
          </a:prstGeom>
          <a:noFill/>
          <a:ln cap="flat" cmpd="sng" w="9525">
            <a:solidFill>
              <a:schemeClr val="dk1"/>
            </a:solidFill>
            <a:prstDash val="solid"/>
            <a:round/>
            <a:headEnd len="sm" w="sm" type="none"/>
            <a:tailEnd len="med" w="med" type="stealth"/>
          </a:ln>
        </p:spPr>
      </p:cxnSp>
      <p:cxnSp>
        <p:nvCxnSpPr>
          <p:cNvPr id="1057" name="Google Shape;1057;p140"/>
          <p:cNvCxnSpPr>
            <a:stCxn id="1055" idx="3"/>
          </p:cNvCxnSpPr>
          <p:nvPr/>
        </p:nvCxnSpPr>
        <p:spPr>
          <a:xfrm>
            <a:off x="4191000" y="5418261"/>
            <a:ext cx="1828800" cy="192000"/>
          </a:xfrm>
          <a:prstGeom prst="straightConnector1">
            <a:avLst/>
          </a:prstGeom>
          <a:noFill/>
          <a:ln cap="flat" cmpd="sng" w="9525">
            <a:solidFill>
              <a:schemeClr val="dk1"/>
            </a:solidFill>
            <a:prstDash val="solid"/>
            <a:round/>
            <a:headEnd len="sm" w="sm" type="none"/>
            <a:tailEnd len="med" w="med" type="stealth"/>
          </a:ln>
        </p:spPr>
      </p:cxnSp>
      <p:cxnSp>
        <p:nvCxnSpPr>
          <p:cNvPr id="1058" name="Google Shape;1058;p140"/>
          <p:cNvCxnSpPr/>
          <p:nvPr/>
        </p:nvCxnSpPr>
        <p:spPr>
          <a:xfrm>
            <a:off x="2923443" y="5926015"/>
            <a:ext cx="3068515" cy="1466"/>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2" name="Shape 1062"/>
        <p:cNvGrpSpPr/>
        <p:nvPr/>
      </p:nvGrpSpPr>
      <p:grpSpPr>
        <a:xfrm>
          <a:off x="0" y="0"/>
          <a:ext cx="0" cy="0"/>
          <a:chOff x="0" y="0"/>
          <a:chExt cx="0" cy="0"/>
        </a:xfrm>
      </p:grpSpPr>
      <p:sp>
        <p:nvSpPr>
          <p:cNvPr id="1063" name="Google Shape;1063;p141"/>
          <p:cNvSpPr/>
          <p:nvPr/>
        </p:nvSpPr>
        <p:spPr>
          <a:xfrm>
            <a:off x="914400" y="1178170"/>
            <a:ext cx="7620000" cy="3627043"/>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177800" lvl="1" marL="114300" marR="0" rtl="0" algn="l">
              <a:lnSpc>
                <a:spcPct val="75000"/>
              </a:lnSpc>
              <a:spcBef>
                <a:spcPts val="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State Model</a:t>
            </a:r>
            <a:endParaRPr b="0" i="0" sz="2800" u="none" cap="none" strike="noStrike">
              <a:solidFill>
                <a:schemeClr val="dk1"/>
              </a:solidFill>
              <a:latin typeface="Calibri"/>
              <a:ea typeface="Calibri"/>
              <a:cs typeface="Calibri"/>
              <a:sym typeface="Calibri"/>
            </a:endParaRPr>
          </a:p>
          <a:p>
            <a:pPr indent="-152400" lvl="2" marL="228600" marR="0" rtl="0" algn="l">
              <a:lnSpc>
                <a:spcPct val="75000"/>
              </a:lnSpc>
              <a:spcBef>
                <a:spcPts val="28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Describe aspect of an object that change over time.</a:t>
            </a:r>
            <a:endParaRPr b="0" i="0" sz="2400" u="none" cap="none" strike="noStrike">
              <a:solidFill>
                <a:schemeClr val="dk1"/>
              </a:solidFill>
              <a:latin typeface="Calibri"/>
              <a:ea typeface="Calibri"/>
              <a:cs typeface="Calibri"/>
              <a:sym typeface="Calibri"/>
            </a:endParaRPr>
          </a:p>
          <a:p>
            <a:pPr indent="-152400" lvl="2" marL="228600" marR="0" rtl="0" algn="l">
              <a:lnSpc>
                <a:spcPct val="75000"/>
              </a:lnSpc>
              <a:spcBef>
                <a:spcPts val="24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State model specifies &amp; implement control with state diagram</a:t>
            </a:r>
            <a:endParaRPr b="0" i="0" sz="2400" u="none" cap="none" strike="noStrike">
              <a:solidFill>
                <a:schemeClr val="dk1"/>
              </a:solidFill>
              <a:latin typeface="Calibri"/>
              <a:ea typeface="Calibri"/>
              <a:cs typeface="Calibri"/>
              <a:sym typeface="Calibri"/>
            </a:endParaRPr>
          </a:p>
          <a:p>
            <a:pPr indent="-152400" lvl="2" marL="228600" marR="0" rtl="0" algn="l">
              <a:lnSpc>
                <a:spcPct val="75000"/>
              </a:lnSpc>
              <a:spcBef>
                <a:spcPts val="24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A </a:t>
            </a:r>
            <a:r>
              <a:rPr b="0" i="0" lang="en-US" sz="2400" u="sng" cap="none" strike="noStrike">
                <a:solidFill>
                  <a:schemeClr val="dk1"/>
                </a:solidFill>
                <a:latin typeface="Calibri"/>
                <a:ea typeface="Calibri"/>
                <a:cs typeface="Calibri"/>
                <a:sym typeface="Calibri"/>
              </a:rPr>
              <a:t>state diagram </a:t>
            </a:r>
            <a:r>
              <a:rPr b="0" i="0" lang="en-US" sz="2400" u="none" cap="none" strike="noStrike">
                <a:solidFill>
                  <a:schemeClr val="dk1"/>
                </a:solidFill>
                <a:latin typeface="Calibri"/>
                <a:ea typeface="Calibri"/>
                <a:cs typeface="Calibri"/>
                <a:sym typeface="Calibri"/>
              </a:rPr>
              <a:t>is a graph whose</a:t>
            </a:r>
            <a:endParaRPr b="0" i="0" sz="2400" u="none" cap="none" strike="noStrike">
              <a:solidFill>
                <a:schemeClr val="dk1"/>
              </a:solidFill>
              <a:latin typeface="Calibri"/>
              <a:ea typeface="Calibri"/>
              <a:cs typeface="Calibri"/>
              <a:sym typeface="Calibri"/>
            </a:endParaRPr>
          </a:p>
          <a:p>
            <a:pPr indent="-152400" lvl="3" marL="342900" marR="0" rtl="0" algn="l">
              <a:lnSpc>
                <a:spcPct val="75000"/>
              </a:lnSpc>
              <a:spcBef>
                <a:spcPts val="24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Nodes are state</a:t>
            </a:r>
            <a:endParaRPr b="0" i="0" sz="2400" u="none" cap="none" strike="noStrike">
              <a:solidFill>
                <a:schemeClr val="dk1"/>
              </a:solidFill>
              <a:latin typeface="Calibri"/>
              <a:ea typeface="Calibri"/>
              <a:cs typeface="Calibri"/>
              <a:sym typeface="Calibri"/>
            </a:endParaRPr>
          </a:p>
          <a:p>
            <a:pPr indent="-152400" lvl="3" marL="342900" marR="0" rtl="0" algn="l">
              <a:lnSpc>
                <a:spcPct val="75000"/>
              </a:lnSpc>
              <a:spcBef>
                <a:spcPts val="24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Arcs are transitions between state caused by events</a:t>
            </a:r>
            <a:endParaRPr b="0" i="0" sz="2400" u="none" cap="none" strike="noStrike">
              <a:solidFill>
                <a:schemeClr val="dk1"/>
              </a:solidFill>
              <a:latin typeface="Calibri"/>
              <a:ea typeface="Calibri"/>
              <a:cs typeface="Calibri"/>
              <a:sym typeface="Calibri"/>
            </a:endParaRPr>
          </a:p>
        </p:txBody>
      </p:sp>
      <p:grpSp>
        <p:nvGrpSpPr>
          <p:cNvPr id="1064" name="Google Shape;1064;p141"/>
          <p:cNvGrpSpPr/>
          <p:nvPr/>
        </p:nvGrpSpPr>
        <p:grpSpPr>
          <a:xfrm>
            <a:off x="1563322" y="5153758"/>
            <a:ext cx="5872040" cy="1440473"/>
            <a:chOff x="909" y="3241"/>
            <a:chExt cx="3699" cy="983"/>
          </a:xfrm>
        </p:grpSpPr>
        <p:sp>
          <p:nvSpPr>
            <p:cNvPr id="1065" name="Google Shape;1065;p141"/>
            <p:cNvSpPr/>
            <p:nvPr/>
          </p:nvSpPr>
          <p:spPr>
            <a:xfrm>
              <a:off x="912" y="3264"/>
              <a:ext cx="3696" cy="960"/>
            </a:xfrm>
            <a:prstGeom prst="rect">
              <a:avLst/>
            </a:prstGeom>
            <a:solidFill>
              <a:schemeClr val="lt1"/>
            </a:solidFill>
            <a:ln cap="flat" cmpd="sng" w="25400">
              <a:solidFill>
                <a:srgbClr val="0C0C0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62">
                <a:solidFill>
                  <a:schemeClr val="lt1"/>
                </a:solidFill>
                <a:latin typeface="Calibri"/>
                <a:ea typeface="Calibri"/>
                <a:cs typeface="Calibri"/>
                <a:sym typeface="Calibri"/>
              </a:endParaRPr>
            </a:p>
          </p:txBody>
        </p:sp>
        <p:sp>
          <p:nvSpPr>
            <p:cNvPr id="1066" name="Google Shape;1066;p141"/>
            <p:cNvSpPr/>
            <p:nvPr/>
          </p:nvSpPr>
          <p:spPr>
            <a:xfrm>
              <a:off x="1344" y="3744"/>
              <a:ext cx="864" cy="288"/>
            </a:xfrm>
            <a:prstGeom prst="flowChartAlternateProcess">
              <a:avLst/>
            </a:prstGeom>
            <a:solidFill>
              <a:schemeClr val="accent1"/>
            </a:solidFill>
            <a:ln cap="flat" cmpd="sng" w="25400">
              <a:solidFill>
                <a:srgbClr val="0C0C0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62">
                  <a:solidFill>
                    <a:schemeClr val="dk1"/>
                  </a:solidFill>
                  <a:latin typeface="Century Schoolbook"/>
                  <a:ea typeface="Century Schoolbook"/>
                  <a:cs typeface="Century Schoolbook"/>
                  <a:sym typeface="Century Schoolbook"/>
                </a:rPr>
                <a:t>State 1</a:t>
              </a:r>
              <a:endParaRPr/>
            </a:p>
          </p:txBody>
        </p:sp>
        <p:sp>
          <p:nvSpPr>
            <p:cNvPr id="1067" name="Google Shape;1067;p141"/>
            <p:cNvSpPr/>
            <p:nvPr/>
          </p:nvSpPr>
          <p:spPr>
            <a:xfrm>
              <a:off x="3024" y="3744"/>
              <a:ext cx="864" cy="288"/>
            </a:xfrm>
            <a:prstGeom prst="flowChartAlternateProcess">
              <a:avLst/>
            </a:prstGeom>
            <a:solidFill>
              <a:schemeClr val="accent1"/>
            </a:solidFill>
            <a:ln cap="flat" cmpd="sng" w="25400">
              <a:solidFill>
                <a:srgbClr val="0C0C0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62">
                  <a:solidFill>
                    <a:schemeClr val="dk1"/>
                  </a:solidFill>
                  <a:latin typeface="Century Schoolbook"/>
                  <a:ea typeface="Century Schoolbook"/>
                  <a:cs typeface="Century Schoolbook"/>
                  <a:sym typeface="Century Schoolbook"/>
                </a:rPr>
                <a:t>State 2</a:t>
              </a:r>
              <a:endParaRPr/>
            </a:p>
          </p:txBody>
        </p:sp>
        <p:cxnSp>
          <p:nvCxnSpPr>
            <p:cNvPr id="1068" name="Google Shape;1068;p141"/>
            <p:cNvCxnSpPr>
              <a:stCxn id="1066" idx="3"/>
              <a:endCxn id="1067" idx="1"/>
            </p:cNvCxnSpPr>
            <p:nvPr/>
          </p:nvCxnSpPr>
          <p:spPr>
            <a:xfrm>
              <a:off x="2208" y="3888"/>
              <a:ext cx="900" cy="0"/>
            </a:xfrm>
            <a:prstGeom prst="bentConnector3">
              <a:avLst>
                <a:gd fmla="val -279674" name="adj1"/>
              </a:avLst>
            </a:prstGeom>
            <a:noFill/>
            <a:ln cap="flat" cmpd="sng" w="9525">
              <a:solidFill>
                <a:srgbClr val="0C0C0C"/>
              </a:solidFill>
              <a:prstDash val="solid"/>
              <a:round/>
              <a:headEnd len="sm" w="sm" type="none"/>
              <a:tailEnd len="sm" w="sm" type="none"/>
            </a:ln>
          </p:spPr>
        </p:cxnSp>
        <p:sp>
          <p:nvSpPr>
            <p:cNvPr id="1069" name="Google Shape;1069;p141"/>
            <p:cNvSpPr/>
            <p:nvPr/>
          </p:nvSpPr>
          <p:spPr>
            <a:xfrm rot="5400000">
              <a:off x="1128" y="3048"/>
              <a:ext cx="384" cy="816"/>
            </a:xfrm>
            <a:prstGeom prst="snip1Rect">
              <a:avLst>
                <a:gd fmla="val 50000" name="adj"/>
              </a:avLst>
            </a:prstGeom>
            <a:solidFill>
              <a:schemeClr val="accent1"/>
            </a:solidFill>
            <a:ln cap="flat" cmpd="sng" w="25400">
              <a:solidFill>
                <a:srgbClr val="0C0C0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141"/>
            <p:cNvSpPr txBox="1"/>
            <p:nvPr/>
          </p:nvSpPr>
          <p:spPr>
            <a:xfrm>
              <a:off x="909" y="3241"/>
              <a:ext cx="720" cy="288"/>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62">
                  <a:solidFill>
                    <a:srgbClr val="262626"/>
                  </a:solidFill>
                  <a:latin typeface="Calibri"/>
                  <a:ea typeface="Calibri"/>
                  <a:cs typeface="Calibri"/>
                  <a:sym typeface="Calibri"/>
                </a:rPr>
                <a:t>State Diagram</a:t>
              </a:r>
              <a:endParaRPr/>
            </a:p>
          </p:txBody>
        </p:sp>
        <p:sp>
          <p:nvSpPr>
            <p:cNvPr id="1071" name="Google Shape;1071;p141"/>
            <p:cNvSpPr/>
            <p:nvPr/>
          </p:nvSpPr>
          <p:spPr>
            <a:xfrm>
              <a:off x="2352" y="3552"/>
              <a:ext cx="624" cy="240"/>
            </a:xfrm>
            <a:prstGeom prst="flowChartAlternateProcess">
              <a:avLst/>
            </a:prstGeom>
            <a:solidFill>
              <a:schemeClr val="lt1"/>
            </a:solidFill>
            <a:ln cap="flat" cmpd="sng" w="25400">
              <a:solidFill>
                <a:srgbClr val="0C0C0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62">
                  <a:solidFill>
                    <a:schemeClr val="dk1"/>
                  </a:solidFill>
                  <a:latin typeface="Calibri"/>
                  <a:ea typeface="Calibri"/>
                  <a:cs typeface="Calibri"/>
                  <a:sym typeface="Calibri"/>
                </a:rPr>
                <a:t>Event</a:t>
              </a:r>
              <a:endParaRPr/>
            </a:p>
          </p:txBody>
        </p:sp>
      </p:gr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5" name="Shape 1075"/>
        <p:cNvGrpSpPr/>
        <p:nvPr/>
      </p:nvGrpSpPr>
      <p:grpSpPr>
        <a:xfrm>
          <a:off x="0" y="0"/>
          <a:ext cx="0" cy="0"/>
          <a:chOff x="0" y="0"/>
          <a:chExt cx="0" cy="0"/>
        </a:xfrm>
      </p:grpSpPr>
      <p:sp>
        <p:nvSpPr>
          <p:cNvPr id="1076" name="Google Shape;1076;p142"/>
          <p:cNvSpPr/>
          <p:nvPr/>
        </p:nvSpPr>
        <p:spPr>
          <a:xfrm>
            <a:off x="703385" y="1107831"/>
            <a:ext cx="7467600" cy="3235569"/>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177800" lvl="1" marL="114300" marR="0" rtl="0" algn="l">
              <a:lnSpc>
                <a:spcPct val="75000"/>
              </a:lnSpc>
              <a:spcBef>
                <a:spcPts val="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Interaction model</a:t>
            </a:r>
            <a:endParaRPr b="0" i="0" sz="2800" u="none" cap="none" strike="noStrike">
              <a:solidFill>
                <a:schemeClr val="dk1"/>
              </a:solidFill>
              <a:latin typeface="Calibri"/>
              <a:ea typeface="Calibri"/>
              <a:cs typeface="Calibri"/>
              <a:sym typeface="Calibri"/>
            </a:endParaRPr>
          </a:p>
          <a:p>
            <a:pPr indent="-114300" lvl="2" marL="228600" marR="0" rtl="0" algn="l">
              <a:lnSpc>
                <a:spcPct val="75000"/>
              </a:lnSpc>
              <a:spcBef>
                <a:spcPts val="28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How the objects in a system co-operate to achieve broader results.</a:t>
            </a:r>
            <a:endParaRPr b="0" i="0" sz="1800" u="none" cap="none" strike="noStrike">
              <a:solidFill>
                <a:schemeClr val="dk1"/>
              </a:solidFill>
              <a:latin typeface="Calibri"/>
              <a:ea typeface="Calibri"/>
              <a:cs typeface="Calibri"/>
              <a:sym typeface="Calibri"/>
            </a:endParaRPr>
          </a:p>
          <a:p>
            <a:pPr indent="-114300" lvl="2" marL="228600" marR="0" rtl="0" algn="l">
              <a:lnSpc>
                <a:spcPct val="75000"/>
              </a:lnSpc>
              <a:spcBef>
                <a:spcPts val="18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Interaction model start with</a:t>
            </a:r>
            <a:endParaRPr b="0" i="0" sz="1800" u="none" cap="none" strike="noStrike">
              <a:solidFill>
                <a:schemeClr val="dk1"/>
              </a:solidFill>
              <a:latin typeface="Calibri"/>
              <a:ea typeface="Calibri"/>
              <a:cs typeface="Calibri"/>
              <a:sym typeface="Calibri"/>
            </a:endParaRPr>
          </a:p>
          <a:p>
            <a:pPr indent="-114300" lvl="3" marL="342900" marR="0" rtl="0" algn="l">
              <a:lnSpc>
                <a:spcPct val="75000"/>
              </a:lnSpc>
              <a:spcBef>
                <a:spcPts val="18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Use case that are elaborate into with sequence and activity diagram. </a:t>
            </a:r>
            <a:endParaRPr b="0" i="0" sz="1800" u="none" cap="none" strike="noStrike">
              <a:solidFill>
                <a:schemeClr val="dk1"/>
              </a:solidFill>
              <a:latin typeface="Calibri"/>
              <a:ea typeface="Calibri"/>
              <a:cs typeface="Calibri"/>
              <a:sym typeface="Calibri"/>
            </a:endParaRPr>
          </a:p>
          <a:p>
            <a:pPr indent="0" lvl="3" marL="342900" marR="0" rtl="0" algn="l">
              <a:lnSpc>
                <a:spcPct val="75000"/>
              </a:lnSpc>
              <a:spcBef>
                <a:spcPts val="18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1077" name="Google Shape;1077;p142"/>
          <p:cNvGrpSpPr/>
          <p:nvPr/>
        </p:nvGrpSpPr>
        <p:grpSpPr>
          <a:xfrm>
            <a:off x="703385" y="4976446"/>
            <a:ext cx="7543800" cy="1266092"/>
            <a:chOff x="609600" y="3276600"/>
            <a:chExt cx="7543800" cy="1371600"/>
          </a:xfrm>
        </p:grpSpPr>
        <p:sp>
          <p:nvSpPr>
            <p:cNvPr id="1078" name="Google Shape;1078;p142"/>
            <p:cNvSpPr/>
            <p:nvPr/>
          </p:nvSpPr>
          <p:spPr>
            <a:xfrm>
              <a:off x="609600" y="3733800"/>
              <a:ext cx="1371600" cy="457200"/>
            </a:xfrm>
            <a:prstGeom prst="flowChartAlternateProcess">
              <a:avLst/>
            </a:prstGeom>
            <a:solidFill>
              <a:schemeClr val="accen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62">
                  <a:solidFill>
                    <a:schemeClr val="dk1"/>
                  </a:solidFill>
                  <a:latin typeface="Century Schoolbook"/>
                  <a:ea typeface="Century Schoolbook"/>
                  <a:cs typeface="Century Schoolbook"/>
                  <a:sym typeface="Century Schoolbook"/>
                </a:rPr>
                <a:t>Use Cases</a:t>
              </a:r>
              <a:endParaRPr/>
            </a:p>
          </p:txBody>
        </p:sp>
        <p:sp>
          <p:nvSpPr>
            <p:cNvPr id="1079" name="Google Shape;1079;p142"/>
            <p:cNvSpPr/>
            <p:nvPr/>
          </p:nvSpPr>
          <p:spPr>
            <a:xfrm>
              <a:off x="5029200" y="4191000"/>
              <a:ext cx="3124200" cy="457200"/>
            </a:xfrm>
            <a:prstGeom prst="flowChartAlternateProcess">
              <a:avLst/>
            </a:prstGeom>
            <a:solidFill>
              <a:schemeClr val="accen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62">
                  <a:solidFill>
                    <a:schemeClr val="dk1"/>
                  </a:solidFill>
                  <a:latin typeface="Century Schoolbook"/>
                  <a:ea typeface="Century Schoolbook"/>
                  <a:cs typeface="Century Schoolbook"/>
                  <a:sym typeface="Century Schoolbook"/>
                </a:rPr>
                <a:t>Activity Diagram</a:t>
              </a:r>
              <a:endParaRPr/>
            </a:p>
          </p:txBody>
        </p:sp>
        <p:sp>
          <p:nvSpPr>
            <p:cNvPr id="1080" name="Google Shape;1080;p142"/>
            <p:cNvSpPr/>
            <p:nvPr/>
          </p:nvSpPr>
          <p:spPr>
            <a:xfrm>
              <a:off x="5029200" y="3276600"/>
              <a:ext cx="3124200" cy="457200"/>
            </a:xfrm>
            <a:prstGeom prst="flowChartAlternateProcess">
              <a:avLst/>
            </a:prstGeom>
            <a:solidFill>
              <a:schemeClr val="accen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62">
                  <a:solidFill>
                    <a:schemeClr val="dk1"/>
                  </a:solidFill>
                  <a:latin typeface="Century Schoolbook"/>
                  <a:ea typeface="Century Schoolbook"/>
                  <a:cs typeface="Century Schoolbook"/>
                  <a:sym typeface="Century Schoolbook"/>
                </a:rPr>
                <a:t>Sequence Diagram</a:t>
              </a:r>
              <a:endParaRPr/>
            </a:p>
          </p:txBody>
        </p:sp>
        <p:cxnSp>
          <p:nvCxnSpPr>
            <p:cNvPr id="1081" name="Google Shape;1081;p142"/>
            <p:cNvCxnSpPr>
              <a:stCxn id="1078" idx="3"/>
              <a:endCxn id="1080" idx="1"/>
            </p:cNvCxnSpPr>
            <p:nvPr/>
          </p:nvCxnSpPr>
          <p:spPr>
            <a:xfrm flipH="1" rot="10800000">
              <a:off x="1981200" y="3505200"/>
              <a:ext cx="3048000" cy="457200"/>
            </a:xfrm>
            <a:prstGeom prst="bentConnector3">
              <a:avLst>
                <a:gd fmla="val 46923" name="adj1"/>
              </a:avLst>
            </a:prstGeom>
            <a:noFill/>
            <a:ln cap="flat" cmpd="sng" w="9525">
              <a:solidFill>
                <a:schemeClr val="dk1"/>
              </a:solidFill>
              <a:prstDash val="solid"/>
              <a:round/>
              <a:headEnd len="sm" w="sm" type="none"/>
              <a:tailEnd len="med" w="med" type="stealth"/>
            </a:ln>
          </p:spPr>
        </p:cxnSp>
        <p:cxnSp>
          <p:nvCxnSpPr>
            <p:cNvPr id="1082" name="Google Shape;1082;p142"/>
            <p:cNvCxnSpPr>
              <a:stCxn id="1078" idx="3"/>
              <a:endCxn id="1079" idx="1"/>
            </p:cNvCxnSpPr>
            <p:nvPr/>
          </p:nvCxnSpPr>
          <p:spPr>
            <a:xfrm>
              <a:off x="1981200" y="3962400"/>
              <a:ext cx="3048000" cy="457200"/>
            </a:xfrm>
            <a:prstGeom prst="bentConnector3">
              <a:avLst>
                <a:gd fmla="val 46923" name="adj1"/>
              </a:avLst>
            </a:prstGeom>
            <a:noFill/>
            <a:ln cap="flat" cmpd="sng" w="9525">
              <a:solidFill>
                <a:schemeClr val="dk1"/>
              </a:solidFill>
              <a:prstDash val="solid"/>
              <a:round/>
              <a:headEnd len="sm" w="sm" type="none"/>
              <a:tailEnd len="med" w="med" type="stealth"/>
            </a:ln>
          </p:spPr>
        </p:cxnSp>
        <p:sp>
          <p:nvSpPr>
            <p:cNvPr id="1083" name="Google Shape;1083;p142"/>
            <p:cNvSpPr/>
            <p:nvPr/>
          </p:nvSpPr>
          <p:spPr>
            <a:xfrm>
              <a:off x="2057400" y="3581400"/>
              <a:ext cx="1268296" cy="366767"/>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Bookman Old Style"/>
                  <a:ea typeface="Bookman Old Style"/>
                  <a:cs typeface="Bookman Old Style"/>
                  <a:sym typeface="Bookman Old Style"/>
                </a:rPr>
                <a:t>Elaborate </a:t>
              </a:r>
              <a:endParaRPr/>
            </a:p>
          </p:txBody>
        </p:sp>
      </p:gr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7" name="Shape 1087"/>
        <p:cNvGrpSpPr/>
        <p:nvPr/>
      </p:nvGrpSpPr>
      <p:grpSpPr>
        <a:xfrm>
          <a:off x="0" y="0"/>
          <a:ext cx="0" cy="0"/>
          <a:chOff x="0" y="0"/>
          <a:chExt cx="0" cy="0"/>
        </a:xfrm>
      </p:grpSpPr>
      <p:sp>
        <p:nvSpPr>
          <p:cNvPr id="1088" name="Google Shape;1088;p143"/>
          <p:cNvSpPr txBox="1"/>
          <p:nvPr>
            <p:ph idx="1" type="body"/>
          </p:nvPr>
        </p:nvSpPr>
        <p:spPr>
          <a:xfrm>
            <a:off x="457200" y="1670539"/>
            <a:ext cx="8229600" cy="4270131"/>
          </a:xfrm>
          <a:prstGeom prst="rect">
            <a:avLst/>
          </a:prstGeom>
          <a:noFill/>
          <a:ln>
            <a:noFill/>
          </a:ln>
        </p:spPr>
        <p:txBody>
          <a:bodyPr anchorCtr="0" anchor="t" bIns="45700" lIns="91425" spcFirstLastPara="1" rIns="91425" wrap="square" tIns="45700">
            <a:normAutofit fontScale="85000" lnSpcReduction="20000"/>
          </a:bodyPr>
          <a:lstStyle/>
          <a:p>
            <a:pPr indent="-252052" lvl="0" marL="252052" marR="0" rtl="0" algn="l">
              <a:spcBef>
                <a:spcPts val="0"/>
              </a:spcBef>
              <a:spcAft>
                <a:spcPts val="0"/>
              </a:spcAft>
              <a:buClr>
                <a:schemeClr val="dk1"/>
              </a:buClr>
              <a:buSzPct val="100000"/>
              <a:buFont typeface="Arial"/>
              <a:buChar char="•"/>
            </a:pPr>
            <a:r>
              <a:rPr lang="en-US" sz="3200">
                <a:solidFill>
                  <a:schemeClr val="dk1"/>
                </a:solidFill>
                <a:latin typeface="Calibri"/>
                <a:ea typeface="Calibri"/>
                <a:cs typeface="Calibri"/>
                <a:sym typeface="Calibri"/>
              </a:rPr>
              <a:t>Use cases:</a:t>
            </a:r>
            <a:endParaRPr/>
          </a:p>
          <a:p>
            <a:pPr indent="-285750" lvl="1" marL="590565" marR="0" rtl="0" algn="l">
              <a:spcBef>
                <a:spcPts val="476"/>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Focus on functioning of system</a:t>
            </a:r>
            <a:endParaRPr/>
          </a:p>
          <a:p>
            <a:pPr indent="-285750" lvl="1" marL="590565" marR="0" rtl="0" algn="l">
              <a:spcBef>
                <a:spcPts val="476"/>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Simple mean, </a:t>
            </a:r>
            <a:r>
              <a:rPr b="1" i="1" lang="en-US" sz="2800" u="none" cap="none" strike="noStrike">
                <a:solidFill>
                  <a:schemeClr val="dk1"/>
                </a:solidFill>
                <a:latin typeface="Calibri"/>
                <a:ea typeface="Calibri"/>
                <a:cs typeface="Calibri"/>
                <a:sym typeface="Calibri"/>
              </a:rPr>
              <a:t>what a system does for users</a:t>
            </a:r>
            <a:endParaRPr/>
          </a:p>
          <a:p>
            <a:pPr indent="-252052" lvl="0" marL="252052" marR="0" rtl="0" algn="l">
              <a:spcBef>
                <a:spcPts val="544"/>
              </a:spcBef>
              <a:spcAft>
                <a:spcPts val="0"/>
              </a:spcAft>
              <a:buClr>
                <a:schemeClr val="dk1"/>
              </a:buClr>
              <a:buSzPct val="100000"/>
              <a:buFont typeface="Arial"/>
              <a:buChar char="•"/>
            </a:pPr>
            <a:r>
              <a:rPr lang="en-US" sz="3200">
                <a:solidFill>
                  <a:schemeClr val="dk1"/>
                </a:solidFill>
                <a:latin typeface="Calibri"/>
                <a:ea typeface="Calibri"/>
                <a:cs typeface="Calibri"/>
                <a:sym typeface="Calibri"/>
              </a:rPr>
              <a:t>Sequence diagram</a:t>
            </a:r>
            <a:endParaRPr/>
          </a:p>
          <a:p>
            <a:pPr indent="-285750" lvl="1" marL="590565" marR="0" rtl="0" algn="l">
              <a:spcBef>
                <a:spcPts val="476"/>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Shows the object that interact </a:t>
            </a:r>
            <a:endParaRPr/>
          </a:p>
          <a:p>
            <a:pPr indent="-285750" lvl="1" marL="590565" marR="0" rtl="0" algn="l">
              <a:spcBef>
                <a:spcPts val="476"/>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Time sequence of their interactions</a:t>
            </a:r>
            <a:endParaRPr/>
          </a:p>
          <a:p>
            <a:pPr indent="-252052" lvl="0" marL="252052" marR="0" rtl="0" algn="l">
              <a:spcBef>
                <a:spcPts val="544"/>
              </a:spcBef>
              <a:spcAft>
                <a:spcPts val="0"/>
              </a:spcAft>
              <a:buClr>
                <a:schemeClr val="dk1"/>
              </a:buClr>
              <a:buSzPct val="100000"/>
              <a:buFont typeface="Arial"/>
              <a:buChar char="•"/>
            </a:pPr>
            <a:r>
              <a:rPr lang="en-US" sz="3200">
                <a:solidFill>
                  <a:schemeClr val="dk1"/>
                </a:solidFill>
                <a:latin typeface="Calibri"/>
                <a:ea typeface="Calibri"/>
                <a:cs typeface="Calibri"/>
                <a:sym typeface="Calibri"/>
              </a:rPr>
              <a:t>Activity diagram</a:t>
            </a:r>
            <a:endParaRPr/>
          </a:p>
          <a:p>
            <a:pPr indent="-285750" lvl="1" marL="590565" marR="0" rtl="0" algn="l">
              <a:spcBef>
                <a:spcPts val="476"/>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Elaborate important processing steps.</a:t>
            </a:r>
            <a:endParaRPr/>
          </a:p>
          <a:p>
            <a:pPr indent="-285750" lvl="1" marL="590565" marR="0" rtl="0" algn="l">
              <a:spcBef>
                <a:spcPts val="476"/>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Activity diagrams can be used to describe the business and operational step-by-step workflows of components in a system</a:t>
            </a:r>
            <a:endParaRPr/>
          </a:p>
          <a:p>
            <a:pPr indent="-134620" lvl="1" marL="590565" marR="0" rtl="0" algn="l">
              <a:spcBef>
                <a:spcPts val="476"/>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sp>
        <p:nvSpPr>
          <p:cNvPr id="1089" name="Google Shape;1089;p143"/>
          <p:cNvSpPr/>
          <p:nvPr/>
        </p:nvSpPr>
        <p:spPr>
          <a:xfrm>
            <a:off x="457200" y="1037493"/>
            <a:ext cx="8229600" cy="46452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2954">
                <a:solidFill>
                  <a:schemeClr val="dk1"/>
                </a:solidFill>
                <a:latin typeface="Comic Sans MS"/>
                <a:ea typeface="Comic Sans MS"/>
                <a:cs typeface="Comic Sans MS"/>
                <a:sym typeface="Comic Sans MS"/>
              </a:rPr>
              <a:t>Interaction Model</a:t>
            </a:r>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3" name="Shape 1093"/>
        <p:cNvGrpSpPr/>
        <p:nvPr/>
      </p:nvGrpSpPr>
      <p:grpSpPr>
        <a:xfrm>
          <a:off x="0" y="0"/>
          <a:ext cx="0" cy="0"/>
          <a:chOff x="0" y="0"/>
          <a:chExt cx="0" cy="0"/>
        </a:xfrm>
      </p:grpSpPr>
      <p:sp>
        <p:nvSpPr>
          <p:cNvPr id="1094" name="Google Shape;1094;p144"/>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lang="en-US" sz="1800">
                <a:solidFill>
                  <a:srgbClr val="3F3F3F"/>
                </a:solidFill>
                <a:latin typeface="Corbel"/>
                <a:ea typeface="Corbel"/>
                <a:cs typeface="Corbel"/>
                <a:sym typeface="Corbel"/>
              </a:rPr>
              <a:t>‹#›</a:t>
            </a:fld>
            <a:endParaRPr b="0" sz="1800">
              <a:solidFill>
                <a:srgbClr val="3F3F3F"/>
              </a:solidFill>
              <a:latin typeface="Corbel"/>
              <a:ea typeface="Corbel"/>
              <a:cs typeface="Corbel"/>
              <a:sym typeface="Corbel"/>
            </a:endParaRPr>
          </a:p>
        </p:txBody>
      </p:sp>
      <p:sp>
        <p:nvSpPr>
          <p:cNvPr id="1095" name="Google Shape;1095;p144"/>
          <p:cNvSpPr txBox="1"/>
          <p:nvPr>
            <p:ph idx="1" type="body"/>
          </p:nvPr>
        </p:nvSpPr>
        <p:spPr>
          <a:xfrm>
            <a:off x="457200" y="1524001"/>
            <a:ext cx="8229600" cy="46259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b="1" lang="en-US"/>
              <a:t>Grady Booch</a:t>
            </a:r>
            <a:endParaRPr b="1"/>
          </a:p>
          <a:p>
            <a:pPr indent="-342900" lvl="0" marL="342900" rtl="0" algn="l">
              <a:spcBef>
                <a:spcPts val="640"/>
              </a:spcBef>
              <a:spcAft>
                <a:spcPts val="0"/>
              </a:spcAft>
              <a:buClr>
                <a:schemeClr val="dk1"/>
              </a:buClr>
              <a:buSzPts val="3200"/>
              <a:buChar char="•"/>
            </a:pPr>
            <a:r>
              <a:rPr b="1" lang="en-US"/>
              <a:t>James Rumbaugh </a:t>
            </a:r>
            <a:endParaRPr/>
          </a:p>
          <a:p>
            <a:pPr indent="-342900" lvl="0" marL="342900" rtl="0" algn="l">
              <a:spcBef>
                <a:spcPts val="640"/>
              </a:spcBef>
              <a:spcAft>
                <a:spcPts val="0"/>
              </a:spcAft>
              <a:buClr>
                <a:schemeClr val="dk1"/>
              </a:buClr>
              <a:buSzPts val="3200"/>
              <a:buChar char="•"/>
            </a:pPr>
            <a:r>
              <a:rPr b="1" lang="en-US"/>
              <a:t>Ivar Jacobson</a:t>
            </a:r>
            <a:endParaRPr/>
          </a:p>
          <a:p>
            <a:pPr indent="-342900" lvl="0" marL="342900" rtl="0" algn="l">
              <a:spcBef>
                <a:spcPts val="640"/>
              </a:spcBef>
              <a:spcAft>
                <a:spcPts val="0"/>
              </a:spcAft>
              <a:buClr>
                <a:schemeClr val="dk1"/>
              </a:buClr>
              <a:buSzPts val="3200"/>
              <a:buFont typeface="Noto Sans Symbols"/>
              <a:buNone/>
            </a:pPr>
            <a:r>
              <a:rPr lang="en-US"/>
              <a:t>    Are the man behind Invention of  OO Modeling Technique.</a:t>
            </a:r>
            <a:endParaRPr/>
          </a:p>
          <a:p>
            <a:pPr indent="-342900" lvl="0" marL="342900" rtl="0" algn="l">
              <a:spcBef>
                <a:spcPts val="640"/>
              </a:spcBef>
              <a:spcAft>
                <a:spcPts val="0"/>
              </a:spcAft>
              <a:buClr>
                <a:schemeClr val="dk1"/>
              </a:buClr>
              <a:buSzPts val="3200"/>
              <a:buChar char="•"/>
            </a:pPr>
            <a:r>
              <a:rPr lang="en-US"/>
              <a:t>Object Modeling Technique (OMT) concept evolved in  1991.</a:t>
            </a:r>
            <a:endParaRPr/>
          </a:p>
        </p:txBody>
      </p:sp>
      <p:sp>
        <p:nvSpPr>
          <p:cNvPr id="1096" name="Google Shape;1096;p144"/>
          <p:cNvSpPr/>
          <p:nvPr/>
        </p:nvSpPr>
        <p:spPr>
          <a:xfrm>
            <a:off x="457200" y="1065336"/>
            <a:ext cx="8229600" cy="46452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2954">
                <a:solidFill>
                  <a:schemeClr val="dk1"/>
                </a:solidFill>
                <a:latin typeface="Comic Sans MS"/>
                <a:ea typeface="Comic Sans MS"/>
                <a:cs typeface="Comic Sans MS"/>
                <a:sym typeface="Comic Sans MS"/>
              </a:rPr>
              <a:t>OO Modeling History</a:t>
            </a:r>
            <a:endParaRP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0" name="Shape 1100"/>
        <p:cNvGrpSpPr/>
        <p:nvPr/>
      </p:nvGrpSpPr>
      <p:grpSpPr>
        <a:xfrm>
          <a:off x="0" y="0"/>
          <a:ext cx="0" cy="0"/>
          <a:chOff x="0" y="0"/>
          <a:chExt cx="0" cy="0"/>
        </a:xfrm>
      </p:grpSpPr>
      <p:sp>
        <p:nvSpPr>
          <p:cNvPr id="1101" name="Google Shape;1101;p145"/>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lang="en-US" sz="1800">
                <a:solidFill>
                  <a:srgbClr val="3F3F3F"/>
                </a:solidFill>
                <a:latin typeface="Corbel"/>
                <a:ea typeface="Corbel"/>
                <a:cs typeface="Corbel"/>
                <a:sym typeface="Corbel"/>
              </a:rPr>
              <a:t>‹#›</a:t>
            </a:fld>
            <a:endParaRPr b="0" sz="1800">
              <a:solidFill>
                <a:srgbClr val="3F3F3F"/>
              </a:solidFill>
              <a:latin typeface="Corbel"/>
              <a:ea typeface="Corbel"/>
              <a:cs typeface="Corbel"/>
              <a:sym typeface="Corbel"/>
            </a:endParaRPr>
          </a:p>
        </p:txBody>
      </p:sp>
      <p:sp>
        <p:nvSpPr>
          <p:cNvPr id="1102" name="Google Shape;1102;p145"/>
          <p:cNvSpPr txBox="1"/>
          <p:nvPr>
            <p:ph idx="1" type="body"/>
          </p:nvPr>
        </p:nvSpPr>
        <p:spPr>
          <a:xfrm>
            <a:off x="457200" y="1524001"/>
            <a:ext cx="8229600" cy="46259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In 1994 James Rumbaugh joined Rational (now the part of IBM) in 1994 &amp; began working with Grady Booch on UML Notations.</a:t>
            </a:r>
            <a:endParaRPr/>
          </a:p>
          <a:p>
            <a:pPr indent="-342900" lvl="0" marL="342900" rtl="0" algn="l">
              <a:spcBef>
                <a:spcPts val="640"/>
              </a:spcBef>
              <a:spcAft>
                <a:spcPts val="0"/>
              </a:spcAft>
              <a:buClr>
                <a:schemeClr val="dk1"/>
              </a:buClr>
              <a:buSzPts val="3200"/>
              <a:buChar char="•"/>
            </a:pPr>
            <a:r>
              <a:rPr lang="en-US"/>
              <a:t>In 1995, Ivar Jacobson also joined Rational &amp; added his concept to the unification work.</a:t>
            </a:r>
            <a:endParaRPr/>
          </a:p>
        </p:txBody>
      </p:sp>
      <p:sp>
        <p:nvSpPr>
          <p:cNvPr id="1103" name="Google Shape;1103;p145"/>
          <p:cNvSpPr txBox="1"/>
          <p:nvPr>
            <p:ph type="title"/>
          </p:nvPr>
        </p:nvSpPr>
        <p:spPr>
          <a:xfrm>
            <a:off x="422031" y="1037493"/>
            <a:ext cx="7596554" cy="526074"/>
          </a:xfrm>
          <a:prstGeom prst="rect">
            <a:avLst/>
          </a:prstGeom>
          <a:noFill/>
          <a:ln>
            <a:noFill/>
          </a:ln>
        </p:spPr>
        <p:txBody>
          <a:bodyPr anchorCtr="0" anchor="t" bIns="42200" lIns="84400" spcFirstLastPara="1" rIns="84400" wrap="square" tIns="42200">
            <a:noAutofit/>
          </a:bodyPr>
          <a:lstStyle/>
          <a:p>
            <a:pPr indent="0" lvl="0" marL="0" rtl="0" algn="ctr">
              <a:spcBef>
                <a:spcPts val="0"/>
              </a:spcBef>
              <a:spcAft>
                <a:spcPts val="0"/>
              </a:spcAft>
              <a:buClr>
                <a:schemeClr val="dk1"/>
              </a:buClr>
              <a:buSzPts val="4400"/>
              <a:buFont typeface="Calibri"/>
              <a:buNone/>
            </a:pPr>
            <a:r>
              <a:rPr lang="en-US"/>
              <a:t> </a:t>
            </a:r>
            <a:endParaRPr/>
          </a:p>
        </p:txBody>
      </p:sp>
      <p:sp>
        <p:nvSpPr>
          <p:cNvPr id="1104" name="Google Shape;1104;p145"/>
          <p:cNvSpPr/>
          <p:nvPr/>
        </p:nvSpPr>
        <p:spPr>
          <a:xfrm>
            <a:off x="457200" y="1065336"/>
            <a:ext cx="8229600" cy="46452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2954">
                <a:solidFill>
                  <a:schemeClr val="dk1"/>
                </a:solidFill>
                <a:latin typeface="Comic Sans MS"/>
                <a:ea typeface="Comic Sans MS"/>
                <a:cs typeface="Comic Sans MS"/>
                <a:sym typeface="Comic Sans MS"/>
              </a:rPr>
              <a:t>OO modeling History</a:t>
            </a:r>
            <a:endParaRP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8" name="Shape 1108"/>
        <p:cNvGrpSpPr/>
        <p:nvPr/>
      </p:nvGrpSpPr>
      <p:grpSpPr>
        <a:xfrm>
          <a:off x="0" y="0"/>
          <a:ext cx="0" cy="0"/>
          <a:chOff x="0" y="0"/>
          <a:chExt cx="0" cy="0"/>
        </a:xfrm>
      </p:grpSpPr>
      <p:sp>
        <p:nvSpPr>
          <p:cNvPr id="1109" name="Google Shape;1109;p146"/>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lang="en-US" sz="1800">
                <a:solidFill>
                  <a:srgbClr val="3F3F3F"/>
                </a:solidFill>
                <a:latin typeface="Corbel"/>
                <a:ea typeface="Corbel"/>
                <a:cs typeface="Corbel"/>
                <a:sym typeface="Corbel"/>
              </a:rPr>
              <a:t>‹#›</a:t>
            </a:fld>
            <a:endParaRPr b="0" sz="1800">
              <a:solidFill>
                <a:srgbClr val="3F3F3F"/>
              </a:solidFill>
              <a:latin typeface="Corbel"/>
              <a:ea typeface="Corbel"/>
              <a:cs typeface="Corbel"/>
              <a:sym typeface="Corbel"/>
            </a:endParaRPr>
          </a:p>
        </p:txBody>
      </p:sp>
      <p:sp>
        <p:nvSpPr>
          <p:cNvPr id="1110" name="Google Shape;1110;p146"/>
          <p:cNvSpPr txBox="1"/>
          <p:nvPr>
            <p:ph idx="1" type="body"/>
          </p:nvPr>
        </p:nvSpPr>
        <p:spPr>
          <a:xfrm>
            <a:off x="457200" y="1524001"/>
            <a:ext cx="8229600" cy="46259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In 1996 the Object Management Group issued a request for proposals for standard OO modeling notation.</a:t>
            </a:r>
            <a:endParaRPr/>
          </a:p>
          <a:p>
            <a:pPr indent="-342900" lvl="0" marL="342900" rtl="0" algn="l">
              <a:spcBef>
                <a:spcPts val="640"/>
              </a:spcBef>
              <a:spcAft>
                <a:spcPts val="0"/>
              </a:spcAft>
              <a:buClr>
                <a:schemeClr val="dk1"/>
              </a:buClr>
              <a:buSzPts val="3200"/>
              <a:buChar char="•"/>
            </a:pPr>
            <a:r>
              <a:rPr lang="en-US"/>
              <a:t>Later Rational led the final proposal team, with Booch, Rumbaugh &amp; Jacobson deeply involved.</a:t>
            </a:r>
            <a:endParaRPr/>
          </a:p>
        </p:txBody>
      </p:sp>
      <p:sp>
        <p:nvSpPr>
          <p:cNvPr id="1111" name="Google Shape;1111;p146"/>
          <p:cNvSpPr txBox="1"/>
          <p:nvPr>
            <p:ph type="title"/>
          </p:nvPr>
        </p:nvSpPr>
        <p:spPr>
          <a:xfrm>
            <a:off x="422031" y="1037493"/>
            <a:ext cx="7596554" cy="526074"/>
          </a:xfrm>
          <a:prstGeom prst="rect">
            <a:avLst/>
          </a:prstGeom>
          <a:noFill/>
          <a:ln>
            <a:noFill/>
          </a:ln>
        </p:spPr>
        <p:txBody>
          <a:bodyPr anchorCtr="0" anchor="t" bIns="42200" lIns="84400" spcFirstLastPara="1" rIns="84400" wrap="square" tIns="42200">
            <a:noAutofit/>
          </a:bodyPr>
          <a:lstStyle/>
          <a:p>
            <a:pPr indent="0" lvl="0" marL="0" rtl="0" algn="ctr">
              <a:spcBef>
                <a:spcPts val="0"/>
              </a:spcBef>
              <a:spcAft>
                <a:spcPts val="0"/>
              </a:spcAft>
              <a:buClr>
                <a:schemeClr val="dk1"/>
              </a:buClr>
              <a:buSzPts val="4400"/>
              <a:buFont typeface="Calibri"/>
              <a:buNone/>
            </a:pPr>
            <a:r>
              <a:rPr lang="en-US"/>
              <a:t> </a:t>
            </a:r>
            <a:endParaRPr/>
          </a:p>
        </p:txBody>
      </p:sp>
      <p:sp>
        <p:nvSpPr>
          <p:cNvPr id="1112" name="Google Shape;1112;p146"/>
          <p:cNvSpPr/>
          <p:nvPr/>
        </p:nvSpPr>
        <p:spPr>
          <a:xfrm>
            <a:off x="457200" y="1065336"/>
            <a:ext cx="8229600" cy="46452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2954">
                <a:solidFill>
                  <a:schemeClr val="dk1"/>
                </a:solidFill>
                <a:latin typeface="Comic Sans MS"/>
                <a:ea typeface="Comic Sans MS"/>
                <a:cs typeface="Comic Sans MS"/>
                <a:sym typeface="Comic Sans MS"/>
              </a:rPr>
              <a:t>OO modeling History</a:t>
            </a:r>
            <a:endParaRP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6" name="Shape 1116"/>
        <p:cNvGrpSpPr/>
        <p:nvPr/>
      </p:nvGrpSpPr>
      <p:grpSpPr>
        <a:xfrm>
          <a:off x="0" y="0"/>
          <a:ext cx="0" cy="0"/>
          <a:chOff x="0" y="0"/>
          <a:chExt cx="0" cy="0"/>
        </a:xfrm>
      </p:grpSpPr>
      <p:sp>
        <p:nvSpPr>
          <p:cNvPr id="1117" name="Google Shape;1117;p147"/>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lang="en-US" sz="1800">
                <a:solidFill>
                  <a:srgbClr val="3F3F3F"/>
                </a:solidFill>
                <a:latin typeface="Corbel"/>
                <a:ea typeface="Corbel"/>
                <a:cs typeface="Corbel"/>
                <a:sym typeface="Corbel"/>
              </a:rPr>
              <a:t>‹#›</a:t>
            </a:fld>
            <a:endParaRPr b="0" sz="1800">
              <a:solidFill>
                <a:srgbClr val="3F3F3F"/>
              </a:solidFill>
              <a:latin typeface="Corbel"/>
              <a:ea typeface="Corbel"/>
              <a:cs typeface="Corbel"/>
              <a:sym typeface="Corbel"/>
            </a:endParaRPr>
          </a:p>
        </p:txBody>
      </p:sp>
      <p:pic>
        <p:nvPicPr>
          <p:cNvPr id="1118" name="Google Shape;1118;p147"/>
          <p:cNvPicPr preferRelativeResize="0"/>
          <p:nvPr>
            <p:ph idx="1" type="body"/>
          </p:nvPr>
        </p:nvPicPr>
        <p:blipFill rotWithShape="1">
          <a:blip r:embed="rId3">
            <a:alphaModFix/>
          </a:blip>
          <a:srcRect b="0" l="0" r="0" t="0"/>
          <a:stretch/>
        </p:blipFill>
        <p:spPr>
          <a:xfrm>
            <a:off x="1219200" y="1951892"/>
            <a:ext cx="6324600" cy="4009292"/>
          </a:xfrm>
          <a:prstGeom prst="rect">
            <a:avLst/>
          </a:prstGeom>
          <a:noFill/>
          <a:ln>
            <a:noFill/>
          </a:ln>
        </p:spPr>
      </p:pic>
      <p:sp>
        <p:nvSpPr>
          <p:cNvPr id="1119" name="Google Shape;1119;p147"/>
          <p:cNvSpPr txBox="1"/>
          <p:nvPr>
            <p:ph type="title"/>
          </p:nvPr>
        </p:nvSpPr>
        <p:spPr>
          <a:xfrm>
            <a:off x="422031" y="1037493"/>
            <a:ext cx="7596554" cy="526074"/>
          </a:xfrm>
          <a:prstGeom prst="rect">
            <a:avLst/>
          </a:prstGeom>
          <a:noFill/>
          <a:ln>
            <a:noFill/>
          </a:ln>
        </p:spPr>
        <p:txBody>
          <a:bodyPr anchorCtr="0" anchor="t" bIns="42200" lIns="84400" spcFirstLastPara="1" rIns="84400" wrap="square" tIns="42200">
            <a:noAutofit/>
          </a:bodyPr>
          <a:lstStyle/>
          <a:p>
            <a:pPr indent="0" lvl="0" marL="0" rtl="0" algn="ctr">
              <a:spcBef>
                <a:spcPts val="0"/>
              </a:spcBef>
              <a:spcAft>
                <a:spcPts val="0"/>
              </a:spcAft>
              <a:buClr>
                <a:schemeClr val="dk1"/>
              </a:buClr>
              <a:buSzPts val="4400"/>
              <a:buFont typeface="Calibri"/>
              <a:buNone/>
            </a:pPr>
            <a:r>
              <a:rPr lang="en-US"/>
              <a:t> </a:t>
            </a:r>
            <a:endParaRPr/>
          </a:p>
        </p:txBody>
      </p:sp>
      <p:sp>
        <p:nvSpPr>
          <p:cNvPr id="1120" name="Google Shape;1120;p147"/>
          <p:cNvSpPr/>
          <p:nvPr/>
        </p:nvSpPr>
        <p:spPr>
          <a:xfrm>
            <a:off x="457200" y="1065336"/>
            <a:ext cx="8229600" cy="46452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2954">
                <a:solidFill>
                  <a:schemeClr val="dk1"/>
                </a:solidFill>
                <a:latin typeface="Comic Sans MS"/>
                <a:ea typeface="Comic Sans MS"/>
                <a:cs typeface="Comic Sans MS"/>
                <a:sym typeface="Comic Sans MS"/>
              </a:rPr>
              <a:t>OO modeling History</a:t>
            </a:r>
            <a:endParaRPr/>
          </a:p>
        </p:txBody>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4" name="Shape 1124"/>
        <p:cNvGrpSpPr/>
        <p:nvPr/>
      </p:nvGrpSpPr>
      <p:grpSpPr>
        <a:xfrm>
          <a:off x="0" y="0"/>
          <a:ext cx="0" cy="0"/>
          <a:chOff x="0" y="0"/>
          <a:chExt cx="0" cy="0"/>
        </a:xfrm>
      </p:grpSpPr>
      <p:sp>
        <p:nvSpPr>
          <p:cNvPr id="1125" name="Google Shape;1125;p148"/>
          <p:cNvSpPr txBox="1"/>
          <p:nvPr>
            <p:ph idx="1" type="body"/>
          </p:nvPr>
        </p:nvSpPr>
        <p:spPr>
          <a:xfrm>
            <a:off x="457200" y="1670539"/>
            <a:ext cx="8229600" cy="4270131"/>
          </a:xfrm>
          <a:prstGeom prst="rect">
            <a:avLst/>
          </a:prstGeom>
          <a:noFill/>
          <a:ln>
            <a:noFill/>
          </a:ln>
        </p:spPr>
        <p:txBody>
          <a:bodyPr anchorCtr="0" anchor="t" bIns="45700" lIns="91425" spcFirstLastPara="1" rIns="91425" wrap="square" tIns="45700">
            <a:noAutofit/>
          </a:bodyPr>
          <a:lstStyle/>
          <a:p>
            <a:pPr indent="-252052" lvl="0" marL="252052" marR="0" rtl="0" algn="l">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OO themes are not unique  to OO systems, they are particularly well supported.</a:t>
            </a:r>
            <a:endParaRPr/>
          </a:p>
          <a:p>
            <a:pPr indent="-285750" lvl="1" marL="590565"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Abstraction</a:t>
            </a:r>
            <a:endParaRPr/>
          </a:p>
          <a:p>
            <a:pPr indent="-285750" lvl="1" marL="590565"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Encapsulation</a:t>
            </a:r>
            <a:endParaRPr/>
          </a:p>
          <a:p>
            <a:pPr indent="-285750" lvl="1" marL="590565"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Combining data and behavior</a:t>
            </a:r>
            <a:endParaRPr/>
          </a:p>
          <a:p>
            <a:pPr indent="-285750" lvl="1" marL="590565"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Sharing</a:t>
            </a:r>
            <a:endParaRPr/>
          </a:p>
          <a:p>
            <a:pPr indent="-285750" lvl="1" marL="590565"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Emphasis on the essence of an object</a:t>
            </a:r>
            <a:endParaRPr/>
          </a:p>
          <a:p>
            <a:pPr indent="-285750" lvl="1" marL="590565"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Synergy</a:t>
            </a:r>
            <a:endParaRPr/>
          </a:p>
        </p:txBody>
      </p:sp>
      <p:sp>
        <p:nvSpPr>
          <p:cNvPr id="1126" name="Google Shape;1126;p148"/>
          <p:cNvSpPr/>
          <p:nvPr/>
        </p:nvSpPr>
        <p:spPr>
          <a:xfrm>
            <a:off x="457200" y="1037493"/>
            <a:ext cx="8229600" cy="46452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2954">
                <a:solidFill>
                  <a:schemeClr val="dk1"/>
                </a:solidFill>
                <a:latin typeface="Comic Sans MS"/>
                <a:ea typeface="Comic Sans MS"/>
                <a:cs typeface="Comic Sans MS"/>
                <a:sym typeface="Comic Sans MS"/>
              </a:rPr>
              <a:t>OO THEME</a:t>
            </a:r>
            <a:endParaRPr/>
          </a:p>
        </p:txBody>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0" name="Shape 1130"/>
        <p:cNvGrpSpPr/>
        <p:nvPr/>
      </p:nvGrpSpPr>
      <p:grpSpPr>
        <a:xfrm>
          <a:off x="0" y="0"/>
          <a:ext cx="0" cy="0"/>
          <a:chOff x="0" y="0"/>
          <a:chExt cx="0" cy="0"/>
        </a:xfrm>
      </p:grpSpPr>
      <p:sp>
        <p:nvSpPr>
          <p:cNvPr id="1131" name="Google Shape;1131;p149"/>
          <p:cNvSpPr txBox="1"/>
          <p:nvPr>
            <p:ph idx="1" type="body"/>
          </p:nvPr>
        </p:nvSpPr>
        <p:spPr>
          <a:xfrm>
            <a:off x="281354" y="1740877"/>
            <a:ext cx="8862646" cy="4572000"/>
          </a:xfrm>
          <a:prstGeom prst="rect">
            <a:avLst/>
          </a:prstGeom>
          <a:noFill/>
          <a:ln>
            <a:noFill/>
          </a:ln>
        </p:spPr>
        <p:txBody>
          <a:bodyPr anchorCtr="0" anchor="t" bIns="45700" lIns="91425" spcFirstLastPara="1" rIns="91425" wrap="square" tIns="45700">
            <a:noAutofit/>
          </a:bodyPr>
          <a:lstStyle/>
          <a:p>
            <a:pPr indent="-252052" lvl="0" marL="252052" marR="0" rtl="0" algn="l">
              <a:spcBef>
                <a:spcPts val="0"/>
              </a:spcBef>
              <a:spcAft>
                <a:spcPts val="0"/>
              </a:spcAft>
              <a:buClr>
                <a:schemeClr val="dk1"/>
              </a:buClr>
              <a:buSzPts val="3200"/>
              <a:buFont typeface="Arial"/>
              <a:buChar char="•"/>
            </a:pPr>
            <a:r>
              <a:rPr b="1" lang="en-US" sz="3200" u="sng">
                <a:solidFill>
                  <a:schemeClr val="dk1"/>
                </a:solidFill>
                <a:latin typeface="Calibri"/>
                <a:ea typeface="Calibri"/>
                <a:cs typeface="Calibri"/>
                <a:sym typeface="Calibri"/>
              </a:rPr>
              <a:t>Abstraction</a:t>
            </a:r>
            <a:r>
              <a:rPr lang="en-US" sz="2308" u="sng">
                <a:solidFill>
                  <a:schemeClr val="dk1"/>
                </a:solidFill>
                <a:latin typeface="Calibri"/>
                <a:ea typeface="Calibri"/>
                <a:cs typeface="Calibri"/>
                <a:sym typeface="Calibri"/>
              </a:rPr>
              <a:t>:</a:t>
            </a:r>
            <a:endParaRPr/>
          </a:p>
          <a:p>
            <a:pPr indent="-285750" lvl="1" marL="590565" marR="0" rtl="0" algn="l">
              <a:spcBef>
                <a:spcPts val="443"/>
              </a:spcBef>
              <a:spcAft>
                <a:spcPts val="0"/>
              </a:spcAft>
              <a:buClr>
                <a:schemeClr val="dk1"/>
              </a:buClr>
              <a:buSzPts val="2215"/>
              <a:buFont typeface="Arial"/>
              <a:buChar char="–"/>
            </a:pPr>
            <a:r>
              <a:rPr b="0" i="0" lang="en-US" sz="2215" u="none" cap="none" strike="noStrike">
                <a:solidFill>
                  <a:schemeClr val="dk1"/>
                </a:solidFill>
                <a:latin typeface="Calibri"/>
                <a:ea typeface="Calibri"/>
                <a:cs typeface="Calibri"/>
                <a:sym typeface="Calibri"/>
              </a:rPr>
              <a:t>Focus on </a:t>
            </a:r>
            <a:r>
              <a:rPr b="0" i="1" lang="en-US" sz="2215" u="none" cap="none" strike="noStrike">
                <a:solidFill>
                  <a:schemeClr val="dk1"/>
                </a:solidFill>
                <a:latin typeface="Calibri"/>
                <a:ea typeface="Calibri"/>
                <a:cs typeface="Calibri"/>
                <a:sym typeface="Calibri"/>
              </a:rPr>
              <a:t>essential aspects of an application </a:t>
            </a:r>
            <a:r>
              <a:rPr b="0" i="0" lang="en-US" sz="2215" u="none" cap="none" strike="noStrike">
                <a:solidFill>
                  <a:schemeClr val="dk1"/>
                </a:solidFill>
                <a:latin typeface="Calibri"/>
                <a:ea typeface="Calibri"/>
                <a:cs typeface="Calibri"/>
                <a:sym typeface="Calibri"/>
              </a:rPr>
              <a:t>while ignoring details.</a:t>
            </a:r>
            <a:endParaRPr/>
          </a:p>
          <a:p>
            <a:pPr indent="-168524" lvl="2" marL="844083" marR="0" rtl="0" algn="l">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i.e. focusing on </a:t>
            </a:r>
            <a:r>
              <a:rPr b="0" i="1" lang="en-US" sz="2400" u="sng" cap="none" strike="noStrike">
                <a:solidFill>
                  <a:schemeClr val="dk1"/>
                </a:solidFill>
                <a:latin typeface="Calibri"/>
                <a:ea typeface="Calibri"/>
                <a:cs typeface="Calibri"/>
                <a:sym typeface="Calibri"/>
              </a:rPr>
              <a:t>what an object is and does</a:t>
            </a:r>
            <a:r>
              <a:rPr b="0" i="0" lang="en-US" sz="2400" u="none" cap="none" strike="noStrike">
                <a:solidFill>
                  <a:schemeClr val="dk1"/>
                </a:solidFill>
                <a:latin typeface="Calibri"/>
                <a:ea typeface="Calibri"/>
                <a:cs typeface="Calibri"/>
                <a:sym typeface="Calibri"/>
              </a:rPr>
              <a:t>, before deciding how to implement it.</a:t>
            </a:r>
            <a:endParaRPr/>
          </a:p>
          <a:p>
            <a:pPr indent="-285750" lvl="1" marL="590565"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Use of Abstraction:</a:t>
            </a:r>
            <a:endParaRPr/>
          </a:p>
          <a:p>
            <a:pPr indent="-168524" lvl="2" marL="844083" marR="0" rtl="0" algn="l">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Freedom to make decisions as long as possible by avoiding premature commitment to details.</a:t>
            </a:r>
            <a:endParaRPr/>
          </a:p>
          <a:p>
            <a:pPr indent="-285750" lvl="1" marL="590565"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Ability to abstract is probably the most important skill required for OO development.</a:t>
            </a:r>
            <a:endParaRPr b="0" i="0" sz="2677" u="none" cap="none" strike="noStrike">
              <a:solidFill>
                <a:schemeClr val="dk1"/>
              </a:solidFill>
              <a:latin typeface="Calibri"/>
              <a:ea typeface="Calibri"/>
              <a:cs typeface="Calibri"/>
              <a:sym typeface="Calibri"/>
            </a:endParaRPr>
          </a:p>
        </p:txBody>
      </p:sp>
      <p:sp>
        <p:nvSpPr>
          <p:cNvPr id="1132" name="Google Shape;1132;p149"/>
          <p:cNvSpPr/>
          <p:nvPr/>
        </p:nvSpPr>
        <p:spPr>
          <a:xfrm>
            <a:off x="457200" y="1065336"/>
            <a:ext cx="8229600" cy="46452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2954">
                <a:solidFill>
                  <a:schemeClr val="dk1"/>
                </a:solidFill>
                <a:latin typeface="Comic Sans MS"/>
                <a:ea typeface="Comic Sans MS"/>
                <a:cs typeface="Comic Sans MS"/>
                <a:sym typeface="Comic Sans MS"/>
              </a:rPr>
              <a:t>OO THEME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5"/>
          <p:cNvSpPr txBox="1"/>
          <p:nvPr>
            <p:ph idx="1" type="body"/>
          </p:nvPr>
        </p:nvSpPr>
        <p:spPr>
          <a:xfrm>
            <a:off x="422031" y="1447801"/>
            <a:ext cx="8229600" cy="46259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For ATM Example:</a:t>
            </a:r>
            <a:endParaRPr/>
          </a:p>
          <a:p>
            <a:pPr indent="-285750" lvl="1" marL="742950" rtl="0" algn="l">
              <a:spcBef>
                <a:spcPts val="560"/>
              </a:spcBef>
              <a:spcAft>
                <a:spcPts val="0"/>
              </a:spcAft>
              <a:buClr>
                <a:schemeClr val="dk1"/>
              </a:buClr>
              <a:buSzPts val="2800"/>
              <a:buChar char="–"/>
            </a:pPr>
            <a:r>
              <a:rPr lang="en-US"/>
              <a:t>Initiate session: </a:t>
            </a:r>
            <a:endParaRPr/>
          </a:p>
          <a:p>
            <a:pPr indent="-228600" lvl="2" marL="1143000" rtl="0" algn="l">
              <a:spcBef>
                <a:spcPts val="560"/>
              </a:spcBef>
              <a:spcAft>
                <a:spcPts val="0"/>
              </a:spcAft>
              <a:buClr>
                <a:schemeClr val="dk1"/>
              </a:buClr>
              <a:buSzPts val="2800"/>
              <a:buChar char="•"/>
            </a:pPr>
            <a:r>
              <a:rPr lang="en-US" sz="2800"/>
              <a:t>Initial Event is customer’s insertion of a cash card.</a:t>
            </a:r>
            <a:endParaRPr/>
          </a:p>
          <a:p>
            <a:pPr indent="-228600" lvl="2" marL="1143000" rtl="0" algn="l">
              <a:spcBef>
                <a:spcPts val="560"/>
              </a:spcBef>
              <a:spcAft>
                <a:spcPts val="0"/>
              </a:spcAft>
              <a:buClr>
                <a:schemeClr val="dk1"/>
              </a:buClr>
              <a:buSzPts val="2800"/>
              <a:buChar char="•"/>
            </a:pPr>
            <a:r>
              <a:rPr lang="en-US" sz="2800"/>
              <a:t>Two Final Event: system keeps cash card and system returns the cash card.</a:t>
            </a:r>
            <a:endParaRPr/>
          </a:p>
          <a:p>
            <a:pPr indent="-285750" lvl="1" marL="742950" rtl="0" algn="l">
              <a:spcBef>
                <a:spcPts val="640"/>
              </a:spcBef>
              <a:spcAft>
                <a:spcPts val="0"/>
              </a:spcAft>
              <a:buClr>
                <a:schemeClr val="dk1"/>
              </a:buClr>
              <a:buSzPts val="3200"/>
              <a:buChar char="–"/>
            </a:pPr>
            <a:r>
              <a:rPr lang="en-US" sz="3200"/>
              <a:t>Query Account:</a:t>
            </a:r>
            <a:endParaRPr/>
          </a:p>
          <a:p>
            <a:pPr indent="-228600" lvl="2" marL="1143000" rtl="0" algn="l">
              <a:spcBef>
                <a:spcPts val="560"/>
              </a:spcBef>
              <a:spcAft>
                <a:spcPts val="0"/>
              </a:spcAft>
              <a:buClr>
                <a:schemeClr val="dk1"/>
              </a:buClr>
              <a:buSzPts val="2800"/>
              <a:buChar char="•"/>
            </a:pPr>
            <a:r>
              <a:rPr lang="en-US" sz="2800"/>
              <a:t>Initial Event is customer’s request for account data.</a:t>
            </a:r>
            <a:endParaRPr/>
          </a:p>
          <a:p>
            <a:pPr indent="-228600" lvl="2" marL="1143000" rtl="0" algn="l">
              <a:spcBef>
                <a:spcPts val="560"/>
              </a:spcBef>
              <a:spcAft>
                <a:spcPts val="0"/>
              </a:spcAft>
              <a:buClr>
                <a:schemeClr val="dk1"/>
              </a:buClr>
              <a:buSzPts val="2800"/>
              <a:buChar char="•"/>
            </a:pPr>
            <a:r>
              <a:rPr lang="en-US" sz="2800"/>
              <a:t>Final event is system retrieve data for customer.</a:t>
            </a:r>
            <a:endParaRPr/>
          </a:p>
        </p:txBody>
      </p:sp>
      <p:sp>
        <p:nvSpPr>
          <p:cNvPr id="139" name="Google Shape;139;p15"/>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40" name="Google Shape;140;p15"/>
          <p:cNvSpPr/>
          <p:nvPr/>
        </p:nvSpPr>
        <p:spPr>
          <a:xfrm>
            <a:off x="457200" y="838200"/>
            <a:ext cx="8229600" cy="5032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4000">
                <a:solidFill>
                  <a:schemeClr val="lt1"/>
                </a:solidFill>
                <a:latin typeface="Comic Sans MS"/>
                <a:ea typeface="Comic Sans MS"/>
                <a:cs typeface="Comic Sans MS"/>
                <a:sym typeface="Comic Sans MS"/>
              </a:rPr>
              <a:t>Application Interaction Model</a:t>
            </a:r>
            <a:endParaRPr b="0" sz="3600">
              <a:solidFill>
                <a:schemeClr val="lt1"/>
              </a:solidFill>
              <a:latin typeface="Comic Sans MS"/>
              <a:ea typeface="Comic Sans MS"/>
              <a:cs typeface="Comic Sans MS"/>
              <a:sym typeface="Comic Sans MS"/>
            </a:endParaRPr>
          </a:p>
        </p:txBody>
      </p: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6" name="Shape 1136"/>
        <p:cNvGrpSpPr/>
        <p:nvPr/>
      </p:nvGrpSpPr>
      <p:grpSpPr>
        <a:xfrm>
          <a:off x="0" y="0"/>
          <a:ext cx="0" cy="0"/>
          <a:chOff x="0" y="0"/>
          <a:chExt cx="0" cy="0"/>
        </a:xfrm>
      </p:grpSpPr>
      <p:sp>
        <p:nvSpPr>
          <p:cNvPr id="1137" name="Google Shape;1137;p150"/>
          <p:cNvSpPr txBox="1"/>
          <p:nvPr>
            <p:ph type="title"/>
          </p:nvPr>
        </p:nvSpPr>
        <p:spPr>
          <a:xfrm>
            <a:off x="422031" y="1037493"/>
            <a:ext cx="7596554" cy="526074"/>
          </a:xfrm>
          <a:prstGeom prst="rect">
            <a:avLst/>
          </a:prstGeom>
          <a:noFill/>
          <a:ln>
            <a:noFill/>
          </a:ln>
        </p:spPr>
        <p:txBody>
          <a:bodyPr anchorCtr="0" anchor="t" bIns="42200" lIns="84400" spcFirstLastPara="1" rIns="84400" wrap="square" tIns="42200">
            <a:noAutofit/>
          </a:bodyPr>
          <a:lstStyle/>
          <a:p>
            <a:pPr indent="0" lvl="0" marL="0" rtl="0" algn="ctr">
              <a:spcBef>
                <a:spcPts val="0"/>
              </a:spcBef>
              <a:spcAft>
                <a:spcPts val="0"/>
              </a:spcAft>
              <a:buClr>
                <a:schemeClr val="dk1"/>
              </a:buClr>
              <a:buSzPts val="4400"/>
              <a:buFont typeface="Calibri"/>
              <a:buNone/>
            </a:pPr>
            <a:r>
              <a:rPr lang="en-US"/>
              <a:t> </a:t>
            </a:r>
            <a:endParaRPr/>
          </a:p>
        </p:txBody>
      </p:sp>
      <p:sp>
        <p:nvSpPr>
          <p:cNvPr id="1138" name="Google Shape;1138;p150"/>
          <p:cNvSpPr txBox="1"/>
          <p:nvPr>
            <p:ph idx="1" type="body"/>
          </p:nvPr>
        </p:nvSpPr>
        <p:spPr>
          <a:xfrm>
            <a:off x="422031" y="1670539"/>
            <a:ext cx="8229600" cy="4270131"/>
          </a:xfrm>
          <a:prstGeom prst="rect">
            <a:avLst/>
          </a:prstGeom>
          <a:noFill/>
          <a:ln>
            <a:noFill/>
          </a:ln>
        </p:spPr>
        <p:txBody>
          <a:bodyPr anchorCtr="0" anchor="t" bIns="45700" lIns="91425" spcFirstLastPara="1" rIns="91425" wrap="square" tIns="45700">
            <a:noAutofit/>
          </a:bodyPr>
          <a:lstStyle/>
          <a:p>
            <a:pPr indent="-252052" lvl="0" marL="252052" rtl="0" algn="l">
              <a:spcBef>
                <a:spcPts val="0"/>
              </a:spcBef>
              <a:spcAft>
                <a:spcPts val="0"/>
              </a:spcAft>
              <a:buClr>
                <a:schemeClr val="dk1"/>
              </a:buClr>
              <a:buSzPts val="2585"/>
              <a:buChar char="•"/>
            </a:pPr>
            <a:r>
              <a:rPr b="1" lang="en-US" sz="2585" u="sng">
                <a:latin typeface="Verdana"/>
                <a:ea typeface="Verdana"/>
                <a:cs typeface="Verdana"/>
                <a:sym typeface="Verdana"/>
              </a:rPr>
              <a:t>Encapsulations</a:t>
            </a:r>
            <a:r>
              <a:rPr lang="en-US" sz="2585" u="sng">
                <a:latin typeface="Verdana"/>
                <a:ea typeface="Verdana"/>
                <a:cs typeface="Verdana"/>
                <a:sym typeface="Verdana"/>
              </a:rPr>
              <a:t> ( Information Hiding):</a:t>
            </a:r>
            <a:endParaRPr/>
          </a:p>
          <a:p>
            <a:pPr indent="-285750" lvl="1" marL="590565" rtl="0" algn="l">
              <a:spcBef>
                <a:spcPts val="443"/>
              </a:spcBef>
              <a:spcAft>
                <a:spcPts val="0"/>
              </a:spcAft>
              <a:buClr>
                <a:schemeClr val="dk1"/>
              </a:buClr>
              <a:buSzPts val="2215"/>
              <a:buChar char="–"/>
            </a:pPr>
            <a:r>
              <a:rPr lang="en-US" sz="2215">
                <a:latin typeface="Verdana"/>
                <a:ea typeface="Verdana"/>
                <a:cs typeface="Verdana"/>
                <a:sym typeface="Verdana"/>
              </a:rPr>
              <a:t>It is separates the external ( accessible to objects) aspects of an objects from the internal ( hidden from other objects) implementation details.</a:t>
            </a:r>
            <a:endParaRPr/>
          </a:p>
          <a:p>
            <a:pPr indent="-285750" lvl="1" marL="590565" rtl="0" algn="l">
              <a:spcBef>
                <a:spcPts val="443"/>
              </a:spcBef>
              <a:spcAft>
                <a:spcPts val="0"/>
              </a:spcAft>
              <a:buClr>
                <a:schemeClr val="dk1"/>
              </a:buClr>
              <a:buSzPts val="2215"/>
              <a:buChar char="–"/>
            </a:pPr>
            <a:r>
              <a:rPr lang="en-US" sz="2215">
                <a:latin typeface="Verdana"/>
                <a:ea typeface="Verdana"/>
                <a:cs typeface="Verdana"/>
                <a:sym typeface="Verdana"/>
              </a:rPr>
              <a:t>It prevents portions of a program from becoming so interdependent that a small change has massive ripple effects.</a:t>
            </a:r>
            <a:endParaRPr/>
          </a:p>
          <a:p>
            <a:pPr indent="-285750" lvl="1" marL="590565" rtl="0" algn="l">
              <a:spcBef>
                <a:spcPts val="443"/>
              </a:spcBef>
              <a:spcAft>
                <a:spcPts val="0"/>
              </a:spcAft>
              <a:buClr>
                <a:schemeClr val="dk1"/>
              </a:buClr>
              <a:buSzPts val="2215"/>
              <a:buChar char="–"/>
            </a:pPr>
            <a:r>
              <a:rPr lang="en-US" sz="2215">
                <a:latin typeface="Verdana"/>
                <a:ea typeface="Verdana"/>
                <a:cs typeface="Verdana"/>
                <a:sym typeface="Verdana"/>
              </a:rPr>
              <a:t>For ex. You may want to change the objects to </a:t>
            </a:r>
            <a:endParaRPr/>
          </a:p>
          <a:p>
            <a:pPr indent="-228600" lvl="2" marL="1055103" rtl="0" algn="l">
              <a:spcBef>
                <a:spcPts val="480"/>
              </a:spcBef>
              <a:spcAft>
                <a:spcPts val="0"/>
              </a:spcAft>
              <a:buClr>
                <a:schemeClr val="dk1"/>
              </a:buClr>
              <a:buSzPts val="2400"/>
              <a:buChar char="•"/>
            </a:pPr>
            <a:r>
              <a:rPr lang="en-US">
                <a:latin typeface="Verdana"/>
                <a:ea typeface="Verdana"/>
                <a:cs typeface="Verdana"/>
                <a:sym typeface="Verdana"/>
              </a:rPr>
              <a:t>Improve performance,  Fix a bug, Consolidate code, Support porting</a:t>
            </a:r>
            <a:endParaRPr/>
          </a:p>
        </p:txBody>
      </p:sp>
      <p:sp>
        <p:nvSpPr>
          <p:cNvPr id="1139" name="Google Shape;1139;p150"/>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lang="en-US" sz="1800">
                <a:solidFill>
                  <a:srgbClr val="3F3F3F"/>
                </a:solidFill>
                <a:latin typeface="Corbel"/>
                <a:ea typeface="Corbel"/>
                <a:cs typeface="Corbel"/>
                <a:sym typeface="Corbel"/>
              </a:rPr>
              <a:t>‹#›</a:t>
            </a:fld>
            <a:endParaRPr b="0" sz="1800">
              <a:solidFill>
                <a:srgbClr val="3F3F3F"/>
              </a:solidFill>
              <a:latin typeface="Corbel"/>
              <a:ea typeface="Corbel"/>
              <a:cs typeface="Corbel"/>
              <a:sym typeface="Corbel"/>
            </a:endParaRPr>
          </a:p>
        </p:txBody>
      </p:sp>
      <p:sp>
        <p:nvSpPr>
          <p:cNvPr id="1140" name="Google Shape;1140;p150"/>
          <p:cNvSpPr/>
          <p:nvPr/>
        </p:nvSpPr>
        <p:spPr>
          <a:xfrm>
            <a:off x="457200" y="1065336"/>
            <a:ext cx="8229600" cy="46452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2954">
                <a:solidFill>
                  <a:schemeClr val="dk1"/>
                </a:solidFill>
                <a:latin typeface="Comic Sans MS"/>
                <a:ea typeface="Comic Sans MS"/>
                <a:cs typeface="Comic Sans MS"/>
                <a:sym typeface="Comic Sans MS"/>
              </a:rPr>
              <a:t>OO THEME</a:t>
            </a:r>
            <a:endParaRPr/>
          </a:p>
        </p:txBody>
      </p:sp>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4" name="Shape 1144"/>
        <p:cNvGrpSpPr/>
        <p:nvPr/>
      </p:nvGrpSpPr>
      <p:grpSpPr>
        <a:xfrm>
          <a:off x="0" y="0"/>
          <a:ext cx="0" cy="0"/>
          <a:chOff x="0" y="0"/>
          <a:chExt cx="0" cy="0"/>
        </a:xfrm>
      </p:grpSpPr>
      <p:sp>
        <p:nvSpPr>
          <p:cNvPr id="1145" name="Google Shape;1145;p151"/>
          <p:cNvSpPr txBox="1"/>
          <p:nvPr>
            <p:ph idx="1" type="body"/>
          </p:nvPr>
        </p:nvSpPr>
        <p:spPr>
          <a:xfrm>
            <a:off x="457200" y="1524001"/>
            <a:ext cx="8229600" cy="46259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Encapsulation is not unique to OO language but ability to combine data structure &amp; behavior in a single entity makes encapsulation cleaner &amp; powerful.</a:t>
            </a:r>
            <a:endParaRPr/>
          </a:p>
          <a:p>
            <a:pPr indent="-139700" lvl="0" marL="342900" rtl="0" algn="l">
              <a:spcBef>
                <a:spcPts val="640"/>
              </a:spcBef>
              <a:spcAft>
                <a:spcPts val="0"/>
              </a:spcAft>
              <a:buClr>
                <a:schemeClr val="dk1"/>
              </a:buClr>
              <a:buSzPts val="3200"/>
              <a:buNone/>
            </a:pPr>
            <a:r>
              <a:t/>
            </a:r>
            <a:endParaRPr/>
          </a:p>
        </p:txBody>
      </p:sp>
      <p:sp>
        <p:nvSpPr>
          <p:cNvPr id="1146" name="Google Shape;1146;p151"/>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lang="en-US" sz="1800">
                <a:solidFill>
                  <a:srgbClr val="3F3F3F"/>
                </a:solidFill>
                <a:latin typeface="Corbel"/>
                <a:ea typeface="Corbel"/>
                <a:cs typeface="Corbel"/>
                <a:sym typeface="Corbel"/>
              </a:rPr>
              <a:t>‹#›</a:t>
            </a:fld>
            <a:endParaRPr b="0" sz="1800">
              <a:solidFill>
                <a:srgbClr val="3F3F3F"/>
              </a:solidFill>
              <a:latin typeface="Corbel"/>
              <a:ea typeface="Corbel"/>
              <a:cs typeface="Corbel"/>
              <a:sym typeface="Corbel"/>
            </a:endParaRPr>
          </a:p>
        </p:txBody>
      </p:sp>
      <p:sp>
        <p:nvSpPr>
          <p:cNvPr id="1147" name="Google Shape;1147;p151"/>
          <p:cNvSpPr/>
          <p:nvPr/>
        </p:nvSpPr>
        <p:spPr>
          <a:xfrm>
            <a:off x="457200" y="1065336"/>
            <a:ext cx="8229600" cy="46452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2954">
                <a:solidFill>
                  <a:schemeClr val="dk1"/>
                </a:solidFill>
                <a:latin typeface="Comic Sans MS"/>
                <a:ea typeface="Comic Sans MS"/>
                <a:cs typeface="Comic Sans MS"/>
                <a:sym typeface="Comic Sans MS"/>
              </a:rPr>
              <a:t>OO THEME</a:t>
            </a:r>
            <a:endParaRPr/>
          </a:p>
        </p:txBody>
      </p:sp>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1" name="Shape 1151"/>
        <p:cNvGrpSpPr/>
        <p:nvPr/>
      </p:nvGrpSpPr>
      <p:grpSpPr>
        <a:xfrm>
          <a:off x="0" y="0"/>
          <a:ext cx="0" cy="0"/>
          <a:chOff x="0" y="0"/>
          <a:chExt cx="0" cy="0"/>
        </a:xfrm>
      </p:grpSpPr>
      <p:sp>
        <p:nvSpPr>
          <p:cNvPr id="1152" name="Google Shape;1152;p152"/>
          <p:cNvSpPr txBox="1"/>
          <p:nvPr>
            <p:ph type="title"/>
          </p:nvPr>
        </p:nvSpPr>
        <p:spPr>
          <a:xfrm>
            <a:off x="422031" y="1037493"/>
            <a:ext cx="7596554" cy="526074"/>
          </a:xfrm>
          <a:prstGeom prst="rect">
            <a:avLst/>
          </a:prstGeom>
          <a:noFill/>
          <a:ln>
            <a:noFill/>
          </a:ln>
        </p:spPr>
        <p:txBody>
          <a:bodyPr anchorCtr="0" anchor="t" bIns="42200" lIns="84400" spcFirstLastPara="1" rIns="84400" wrap="square" tIns="42200">
            <a:noAutofit/>
          </a:bodyPr>
          <a:lstStyle/>
          <a:p>
            <a:pPr indent="0" lvl="0" marL="0" rtl="0" algn="ctr">
              <a:spcBef>
                <a:spcPts val="0"/>
              </a:spcBef>
              <a:spcAft>
                <a:spcPts val="0"/>
              </a:spcAft>
              <a:buClr>
                <a:schemeClr val="dk1"/>
              </a:buClr>
              <a:buSzPts val="4400"/>
              <a:buFont typeface="Calibri"/>
              <a:buNone/>
            </a:pPr>
            <a:r>
              <a:rPr lang="en-US"/>
              <a:t> </a:t>
            </a:r>
            <a:endParaRPr/>
          </a:p>
        </p:txBody>
      </p:sp>
      <p:sp>
        <p:nvSpPr>
          <p:cNvPr id="1153" name="Google Shape;1153;p152"/>
          <p:cNvSpPr txBox="1"/>
          <p:nvPr>
            <p:ph idx="1" type="body"/>
          </p:nvPr>
        </p:nvSpPr>
        <p:spPr>
          <a:xfrm>
            <a:off x="457200" y="1670538"/>
            <a:ext cx="8229600" cy="4712677"/>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Font typeface="Noto Sans Symbols"/>
              <a:buNone/>
            </a:pPr>
            <a:r>
              <a:rPr lang="en-US" sz="3600" u="sng"/>
              <a:t>Combining data &amp; Behavior</a:t>
            </a:r>
            <a:endParaRPr/>
          </a:p>
          <a:p>
            <a:pPr indent="-342900" lvl="0" marL="342900" rtl="0" algn="l">
              <a:spcBef>
                <a:spcPts val="592"/>
              </a:spcBef>
              <a:spcAft>
                <a:spcPts val="0"/>
              </a:spcAft>
              <a:buClr>
                <a:schemeClr val="dk1"/>
              </a:buClr>
              <a:buSzPct val="100000"/>
              <a:buChar char="•"/>
            </a:pPr>
            <a:r>
              <a:rPr lang="en-US"/>
              <a:t>In non-OO code, to display the content of a window must distinguish the type of each figure, such as circle, polygon etc &amp; call the appropriate procedure to display it.</a:t>
            </a:r>
            <a:endParaRPr/>
          </a:p>
          <a:p>
            <a:pPr indent="-342900" lvl="0" marL="342900" rtl="0" algn="l">
              <a:spcBef>
                <a:spcPts val="592"/>
              </a:spcBef>
              <a:spcAft>
                <a:spcPts val="0"/>
              </a:spcAft>
              <a:buClr>
                <a:schemeClr val="dk1"/>
              </a:buClr>
              <a:buSzPct val="100000"/>
              <a:buChar char="•"/>
            </a:pPr>
            <a:r>
              <a:rPr lang="en-US"/>
              <a:t>In OO code, program invoke the “Draw” operations on each figure and each object implicitly decide which procedure to use, based on its class.</a:t>
            </a:r>
            <a:endParaRPr/>
          </a:p>
          <a:p>
            <a:pPr indent="-342900" lvl="0" marL="342900" rtl="0" algn="l">
              <a:spcBef>
                <a:spcPts val="592"/>
              </a:spcBef>
              <a:spcAft>
                <a:spcPts val="0"/>
              </a:spcAft>
              <a:buClr>
                <a:schemeClr val="dk1"/>
              </a:buClr>
              <a:buSzPct val="100000"/>
              <a:buChar char="•"/>
            </a:pPr>
            <a:r>
              <a:rPr lang="en-US"/>
              <a:t>So caller of an operation need not consider how many implementation exist.</a:t>
            </a:r>
            <a:endParaRPr/>
          </a:p>
        </p:txBody>
      </p:sp>
      <p:sp>
        <p:nvSpPr>
          <p:cNvPr id="1154" name="Google Shape;1154;p152"/>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lang="en-US" sz="1800">
                <a:solidFill>
                  <a:srgbClr val="3F3F3F"/>
                </a:solidFill>
                <a:latin typeface="Corbel"/>
                <a:ea typeface="Corbel"/>
                <a:cs typeface="Corbel"/>
                <a:sym typeface="Corbel"/>
              </a:rPr>
              <a:t>‹#›</a:t>
            </a:fld>
            <a:endParaRPr b="0" sz="1800">
              <a:solidFill>
                <a:srgbClr val="3F3F3F"/>
              </a:solidFill>
              <a:latin typeface="Corbel"/>
              <a:ea typeface="Corbel"/>
              <a:cs typeface="Corbel"/>
              <a:sym typeface="Corbel"/>
            </a:endParaRPr>
          </a:p>
        </p:txBody>
      </p:sp>
      <p:sp>
        <p:nvSpPr>
          <p:cNvPr id="1155" name="Google Shape;1155;p152"/>
          <p:cNvSpPr/>
          <p:nvPr/>
        </p:nvSpPr>
        <p:spPr>
          <a:xfrm>
            <a:off x="457200" y="1065336"/>
            <a:ext cx="8229600" cy="46452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2954">
                <a:solidFill>
                  <a:schemeClr val="dk1"/>
                </a:solidFill>
                <a:latin typeface="Comic Sans MS"/>
                <a:ea typeface="Comic Sans MS"/>
                <a:cs typeface="Comic Sans MS"/>
                <a:sym typeface="Comic Sans MS"/>
              </a:rPr>
              <a:t>OO THEME  </a:t>
            </a:r>
            <a:endParaRPr/>
          </a:p>
        </p:txBody>
      </p:sp>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9" name="Shape 1159"/>
        <p:cNvGrpSpPr/>
        <p:nvPr/>
      </p:nvGrpSpPr>
      <p:grpSpPr>
        <a:xfrm>
          <a:off x="0" y="0"/>
          <a:ext cx="0" cy="0"/>
          <a:chOff x="0" y="0"/>
          <a:chExt cx="0" cy="0"/>
        </a:xfrm>
      </p:grpSpPr>
      <p:sp>
        <p:nvSpPr>
          <p:cNvPr id="1160" name="Google Shape;1160;p153"/>
          <p:cNvSpPr txBox="1"/>
          <p:nvPr>
            <p:ph idx="1" type="body"/>
          </p:nvPr>
        </p:nvSpPr>
        <p:spPr>
          <a:xfrm>
            <a:off x="457200" y="1524001"/>
            <a:ext cx="8229600" cy="46259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585"/>
              <a:buChar char="•"/>
            </a:pPr>
            <a:r>
              <a:rPr lang="en-US" sz="2585"/>
              <a:t>So, maintenance is easier, because the calling code need not be modified when a new class is added.</a:t>
            </a:r>
            <a:endParaRPr/>
          </a:p>
          <a:p>
            <a:pPr indent="-342900" lvl="0" marL="342900" rtl="0" algn="l">
              <a:spcBef>
                <a:spcPts val="640"/>
              </a:spcBef>
              <a:spcAft>
                <a:spcPts val="0"/>
              </a:spcAft>
              <a:buClr>
                <a:schemeClr val="dk1"/>
              </a:buClr>
              <a:buSzPts val="2585"/>
              <a:buChar char="•"/>
            </a:pPr>
            <a:r>
              <a:rPr lang="en-US" sz="2585"/>
              <a:t>In an OO system, the data structure hierarchy matches the operation inheritance hierarchy</a:t>
            </a:r>
            <a:r>
              <a:rPr lang="en-US"/>
              <a:t>.</a:t>
            </a:r>
            <a:endParaRPr/>
          </a:p>
        </p:txBody>
      </p:sp>
      <p:sp>
        <p:nvSpPr>
          <p:cNvPr id="1161" name="Google Shape;1161;p153"/>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lang="en-US" sz="1800">
                <a:solidFill>
                  <a:srgbClr val="3F3F3F"/>
                </a:solidFill>
                <a:latin typeface="Corbel"/>
                <a:ea typeface="Corbel"/>
                <a:cs typeface="Corbel"/>
                <a:sym typeface="Corbel"/>
              </a:rPr>
              <a:t>‹#›</a:t>
            </a:fld>
            <a:endParaRPr b="0" sz="1800">
              <a:solidFill>
                <a:srgbClr val="3F3F3F"/>
              </a:solidFill>
              <a:latin typeface="Corbel"/>
              <a:ea typeface="Corbel"/>
              <a:cs typeface="Corbel"/>
              <a:sym typeface="Corbel"/>
            </a:endParaRPr>
          </a:p>
        </p:txBody>
      </p:sp>
      <p:grpSp>
        <p:nvGrpSpPr>
          <p:cNvPr id="1162" name="Google Shape;1162;p153"/>
          <p:cNvGrpSpPr/>
          <p:nvPr/>
        </p:nvGrpSpPr>
        <p:grpSpPr>
          <a:xfrm>
            <a:off x="1406769" y="4062046"/>
            <a:ext cx="5697415" cy="2250831"/>
            <a:chOff x="1676400" y="2895600"/>
            <a:chExt cx="6172200" cy="2438400"/>
          </a:xfrm>
        </p:grpSpPr>
        <p:sp>
          <p:nvSpPr>
            <p:cNvPr id="1163" name="Google Shape;1163;p153"/>
            <p:cNvSpPr/>
            <p:nvPr/>
          </p:nvSpPr>
          <p:spPr>
            <a:xfrm>
              <a:off x="1676400" y="2895600"/>
              <a:ext cx="1676400" cy="914400"/>
            </a:xfrm>
            <a:prstGeom prst="rect">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62">
                  <a:solidFill>
                    <a:schemeClr val="dk1"/>
                  </a:solidFill>
                  <a:latin typeface="Century Schoolbook"/>
                  <a:ea typeface="Century Schoolbook"/>
                  <a:cs typeface="Century Schoolbook"/>
                  <a:sym typeface="Century Schoolbook"/>
                </a:rPr>
                <a:t>Data structure Hierarchy</a:t>
              </a:r>
              <a:endParaRPr/>
            </a:p>
          </p:txBody>
        </p:sp>
        <p:sp>
          <p:nvSpPr>
            <p:cNvPr id="1164" name="Google Shape;1164;p153"/>
            <p:cNvSpPr/>
            <p:nvPr/>
          </p:nvSpPr>
          <p:spPr>
            <a:xfrm>
              <a:off x="1752600" y="4419600"/>
              <a:ext cx="1676400" cy="914400"/>
            </a:xfrm>
            <a:prstGeom prst="rect">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62">
                  <a:solidFill>
                    <a:schemeClr val="dk1"/>
                  </a:solidFill>
                  <a:latin typeface="Century Schoolbook"/>
                  <a:ea typeface="Century Schoolbook"/>
                  <a:cs typeface="Century Schoolbook"/>
                  <a:sym typeface="Century Schoolbook"/>
                </a:rPr>
                <a:t>Procedure Hierarchy</a:t>
              </a:r>
              <a:endParaRPr/>
            </a:p>
          </p:txBody>
        </p:sp>
        <p:sp>
          <p:nvSpPr>
            <p:cNvPr id="1165" name="Google Shape;1165;p153"/>
            <p:cNvSpPr/>
            <p:nvPr/>
          </p:nvSpPr>
          <p:spPr>
            <a:xfrm>
              <a:off x="6172200" y="3505200"/>
              <a:ext cx="1676400" cy="914400"/>
            </a:xfrm>
            <a:prstGeom prst="rect">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62">
                  <a:solidFill>
                    <a:schemeClr val="dk1"/>
                  </a:solidFill>
                  <a:latin typeface="Century Schoolbook"/>
                  <a:ea typeface="Century Schoolbook"/>
                  <a:cs typeface="Century Schoolbook"/>
                  <a:sym typeface="Century Schoolbook"/>
                </a:rPr>
                <a:t>Class Hierarchy</a:t>
              </a:r>
              <a:endParaRPr/>
            </a:p>
          </p:txBody>
        </p:sp>
        <p:cxnSp>
          <p:nvCxnSpPr>
            <p:cNvPr id="1166" name="Google Shape;1166;p153"/>
            <p:cNvCxnSpPr>
              <a:stCxn id="1163" idx="3"/>
              <a:endCxn id="1165" idx="1"/>
            </p:cNvCxnSpPr>
            <p:nvPr/>
          </p:nvCxnSpPr>
          <p:spPr>
            <a:xfrm>
              <a:off x="3352800" y="3352800"/>
              <a:ext cx="2819400" cy="609600"/>
            </a:xfrm>
            <a:prstGeom prst="straightConnector1">
              <a:avLst/>
            </a:prstGeom>
            <a:noFill/>
            <a:ln cap="flat" cmpd="sng" w="38100">
              <a:solidFill>
                <a:schemeClr val="accent1"/>
              </a:solidFill>
              <a:prstDash val="solid"/>
              <a:round/>
              <a:headEnd len="sm" w="sm" type="none"/>
              <a:tailEnd len="med" w="med" type="stealth"/>
            </a:ln>
            <a:effectLst>
              <a:outerShdw blurRad="40000" rotWithShape="0" dir="5400000" dist="23000">
                <a:srgbClr val="000000">
                  <a:alpha val="34901"/>
                </a:srgbClr>
              </a:outerShdw>
            </a:effectLst>
          </p:spPr>
        </p:cxnSp>
        <p:cxnSp>
          <p:nvCxnSpPr>
            <p:cNvPr id="1167" name="Google Shape;1167;p153"/>
            <p:cNvCxnSpPr>
              <a:stCxn id="1164" idx="3"/>
              <a:endCxn id="1165" idx="1"/>
            </p:cNvCxnSpPr>
            <p:nvPr/>
          </p:nvCxnSpPr>
          <p:spPr>
            <a:xfrm flipH="1" rot="10800000">
              <a:off x="3429000" y="3962400"/>
              <a:ext cx="2743200" cy="914400"/>
            </a:xfrm>
            <a:prstGeom prst="straightConnector1">
              <a:avLst/>
            </a:prstGeom>
            <a:noFill/>
            <a:ln cap="flat" cmpd="sng" w="38100">
              <a:solidFill>
                <a:schemeClr val="accent1"/>
              </a:solidFill>
              <a:prstDash val="solid"/>
              <a:round/>
              <a:headEnd len="med" w="med" type="none"/>
              <a:tailEnd len="med" w="med" type="stealth"/>
            </a:ln>
            <a:effectLst>
              <a:outerShdw rotWithShape="0" dir="5400000" dist="23000">
                <a:srgbClr val="000000">
                  <a:alpha val="34901"/>
                </a:srgbClr>
              </a:outerShdw>
            </a:effectLst>
          </p:spPr>
        </p:cxnSp>
        <p:sp>
          <p:nvSpPr>
            <p:cNvPr id="1168" name="Google Shape;1168;p153"/>
            <p:cNvSpPr txBox="1"/>
            <p:nvPr/>
          </p:nvSpPr>
          <p:spPr>
            <a:xfrm>
              <a:off x="3420469" y="3616083"/>
              <a:ext cx="1295400" cy="1000274"/>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Is replaced by</a:t>
              </a:r>
              <a:endParaRPr/>
            </a:p>
          </p:txBody>
        </p:sp>
      </p:grpSp>
      <p:sp>
        <p:nvSpPr>
          <p:cNvPr id="1169" name="Google Shape;1169;p153"/>
          <p:cNvSpPr/>
          <p:nvPr/>
        </p:nvSpPr>
        <p:spPr>
          <a:xfrm>
            <a:off x="457200" y="1065336"/>
            <a:ext cx="8229600" cy="46452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2954">
                <a:solidFill>
                  <a:schemeClr val="dk1"/>
                </a:solidFill>
                <a:latin typeface="Comic Sans MS"/>
                <a:ea typeface="Comic Sans MS"/>
                <a:cs typeface="Comic Sans MS"/>
                <a:sym typeface="Comic Sans MS"/>
              </a:rPr>
              <a:t>OO THEME</a:t>
            </a:r>
            <a:endParaRPr/>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3" name="Shape 1173"/>
        <p:cNvGrpSpPr/>
        <p:nvPr/>
      </p:nvGrpSpPr>
      <p:grpSpPr>
        <a:xfrm>
          <a:off x="0" y="0"/>
          <a:ext cx="0" cy="0"/>
          <a:chOff x="0" y="0"/>
          <a:chExt cx="0" cy="0"/>
        </a:xfrm>
      </p:grpSpPr>
      <p:sp>
        <p:nvSpPr>
          <p:cNvPr id="1174" name="Google Shape;1174;p154"/>
          <p:cNvSpPr txBox="1"/>
          <p:nvPr>
            <p:ph type="title"/>
          </p:nvPr>
        </p:nvSpPr>
        <p:spPr>
          <a:xfrm>
            <a:off x="422031" y="1037493"/>
            <a:ext cx="7596554" cy="526074"/>
          </a:xfrm>
          <a:prstGeom prst="rect">
            <a:avLst/>
          </a:prstGeom>
          <a:noFill/>
          <a:ln>
            <a:noFill/>
          </a:ln>
        </p:spPr>
        <p:txBody>
          <a:bodyPr anchorCtr="0" anchor="t" bIns="42200" lIns="84400" spcFirstLastPara="1" rIns="84400" wrap="square" tIns="42200">
            <a:noAutofit/>
          </a:bodyPr>
          <a:lstStyle/>
          <a:p>
            <a:pPr indent="0" lvl="0" marL="0" rtl="0" algn="ctr">
              <a:spcBef>
                <a:spcPts val="0"/>
              </a:spcBef>
              <a:spcAft>
                <a:spcPts val="0"/>
              </a:spcAft>
              <a:buClr>
                <a:schemeClr val="dk1"/>
              </a:buClr>
              <a:buSzPts val="4400"/>
              <a:buFont typeface="Calibri"/>
              <a:buNone/>
            </a:pPr>
            <a:r>
              <a:rPr lang="en-US"/>
              <a:t> </a:t>
            </a:r>
            <a:endParaRPr/>
          </a:p>
        </p:txBody>
      </p:sp>
      <p:sp>
        <p:nvSpPr>
          <p:cNvPr id="1175" name="Google Shape;1175;p154"/>
          <p:cNvSpPr txBox="1"/>
          <p:nvPr>
            <p:ph idx="1" type="body"/>
          </p:nvPr>
        </p:nvSpPr>
        <p:spPr>
          <a:xfrm>
            <a:off x="457200" y="1524001"/>
            <a:ext cx="8229600" cy="46259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323"/>
              <a:buFont typeface="Noto Sans Symbols"/>
              <a:buNone/>
            </a:pPr>
            <a:r>
              <a:rPr lang="en-US" sz="3323" u="sng"/>
              <a:t>Sharing</a:t>
            </a:r>
            <a:endParaRPr/>
          </a:p>
          <a:p>
            <a:pPr indent="-342900" lvl="0" marL="342900" rtl="0" algn="l">
              <a:spcBef>
                <a:spcPts val="517"/>
              </a:spcBef>
              <a:spcAft>
                <a:spcPts val="0"/>
              </a:spcAft>
              <a:buClr>
                <a:schemeClr val="dk1"/>
              </a:buClr>
              <a:buSzPts val="2585"/>
              <a:buChar char="•"/>
            </a:pPr>
            <a:r>
              <a:rPr lang="en-US" sz="2585"/>
              <a:t>OO technique promote sharing at different levels.</a:t>
            </a:r>
            <a:endParaRPr/>
          </a:p>
          <a:p>
            <a:pPr indent="-342900" lvl="0" marL="342900" rtl="0" algn="l">
              <a:spcBef>
                <a:spcPts val="517"/>
              </a:spcBef>
              <a:spcAft>
                <a:spcPts val="0"/>
              </a:spcAft>
              <a:buClr>
                <a:schemeClr val="dk1"/>
              </a:buClr>
              <a:buSzPts val="2585"/>
              <a:buChar char="•"/>
            </a:pPr>
            <a:r>
              <a:rPr lang="en-US" sz="2585"/>
              <a:t>Sharing via inheritance is one of the main advantage of OO language.</a:t>
            </a:r>
            <a:endParaRPr/>
          </a:p>
          <a:p>
            <a:pPr indent="-342900" lvl="0" marL="342900" rtl="0" algn="l">
              <a:spcBef>
                <a:spcPts val="517"/>
              </a:spcBef>
              <a:spcAft>
                <a:spcPts val="0"/>
              </a:spcAft>
              <a:buClr>
                <a:schemeClr val="dk1"/>
              </a:buClr>
              <a:buSzPts val="2585"/>
              <a:buChar char="•"/>
            </a:pPr>
            <a:r>
              <a:rPr lang="en-US" sz="2585"/>
              <a:t>OO development not only lets you share information within an application, but also offers the aspects of reusing designs &amp; code on future projects.</a:t>
            </a:r>
            <a:endParaRPr/>
          </a:p>
          <a:p>
            <a:pPr indent="-342900" lvl="0" marL="342900" rtl="0" algn="l">
              <a:spcBef>
                <a:spcPts val="517"/>
              </a:spcBef>
              <a:spcAft>
                <a:spcPts val="0"/>
              </a:spcAft>
              <a:buClr>
                <a:schemeClr val="dk1"/>
              </a:buClr>
              <a:buSzPts val="2585"/>
              <a:buChar char="•"/>
            </a:pPr>
            <a:r>
              <a:rPr lang="en-US" sz="2585"/>
              <a:t>OO provides the tools  to build libraries ( or collection) of reusable component.</a:t>
            </a:r>
            <a:endParaRPr/>
          </a:p>
        </p:txBody>
      </p:sp>
      <p:sp>
        <p:nvSpPr>
          <p:cNvPr id="1176" name="Google Shape;1176;p154"/>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lang="en-US" sz="1800">
                <a:solidFill>
                  <a:srgbClr val="3F3F3F"/>
                </a:solidFill>
                <a:latin typeface="Corbel"/>
                <a:ea typeface="Corbel"/>
                <a:cs typeface="Corbel"/>
                <a:sym typeface="Corbel"/>
              </a:rPr>
              <a:t>‹#›</a:t>
            </a:fld>
            <a:endParaRPr b="0" sz="1800">
              <a:solidFill>
                <a:srgbClr val="3F3F3F"/>
              </a:solidFill>
              <a:latin typeface="Corbel"/>
              <a:ea typeface="Corbel"/>
              <a:cs typeface="Corbel"/>
              <a:sym typeface="Corbel"/>
            </a:endParaRPr>
          </a:p>
        </p:txBody>
      </p:sp>
      <p:sp>
        <p:nvSpPr>
          <p:cNvPr id="1177" name="Google Shape;1177;p154"/>
          <p:cNvSpPr/>
          <p:nvPr/>
        </p:nvSpPr>
        <p:spPr>
          <a:xfrm>
            <a:off x="457200" y="1065336"/>
            <a:ext cx="8229600" cy="46452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2954">
                <a:solidFill>
                  <a:schemeClr val="dk1"/>
                </a:solidFill>
                <a:latin typeface="Comic Sans MS"/>
                <a:ea typeface="Comic Sans MS"/>
                <a:cs typeface="Comic Sans MS"/>
                <a:sym typeface="Comic Sans MS"/>
              </a:rPr>
              <a:t>OO THEME</a:t>
            </a:r>
            <a:endParaRPr/>
          </a:p>
        </p:txBody>
      </p:sp>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1" name="Shape 1181"/>
        <p:cNvGrpSpPr/>
        <p:nvPr/>
      </p:nvGrpSpPr>
      <p:grpSpPr>
        <a:xfrm>
          <a:off x="0" y="0"/>
          <a:ext cx="0" cy="0"/>
          <a:chOff x="0" y="0"/>
          <a:chExt cx="0" cy="0"/>
        </a:xfrm>
      </p:grpSpPr>
      <p:sp>
        <p:nvSpPr>
          <p:cNvPr id="1182" name="Google Shape;1182;p155"/>
          <p:cNvSpPr txBox="1"/>
          <p:nvPr>
            <p:ph idx="1" type="body"/>
          </p:nvPr>
        </p:nvSpPr>
        <p:spPr>
          <a:xfrm>
            <a:off x="457200" y="1524001"/>
            <a:ext cx="8229600" cy="46259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Noto Sans Symbols"/>
              <a:buNone/>
            </a:pPr>
            <a:r>
              <a:rPr lang="en-US" u="sng"/>
              <a:t>Emphasis on the essence of an object:</a:t>
            </a:r>
            <a:endParaRPr/>
          </a:p>
          <a:p>
            <a:pPr indent="-285750" lvl="1" marL="742950" rtl="0" algn="l">
              <a:spcBef>
                <a:spcPts val="560"/>
              </a:spcBef>
              <a:spcAft>
                <a:spcPts val="0"/>
              </a:spcAft>
              <a:buClr>
                <a:schemeClr val="dk1"/>
              </a:buClr>
              <a:buSzPts val="2800"/>
              <a:buChar char="–"/>
            </a:pPr>
            <a:r>
              <a:rPr lang="en-US"/>
              <a:t>In OO technology, focus is on what an objects is rather than how it is used.</a:t>
            </a:r>
            <a:endParaRPr/>
          </a:p>
          <a:p>
            <a:pPr indent="-285750" lvl="1" marL="590565" rtl="0" algn="l">
              <a:spcBef>
                <a:spcPts val="560"/>
              </a:spcBef>
              <a:spcAft>
                <a:spcPts val="0"/>
              </a:spcAft>
              <a:buClr>
                <a:schemeClr val="dk1"/>
              </a:buClr>
              <a:buSzPts val="2800"/>
              <a:buChar char="–"/>
            </a:pPr>
            <a:r>
              <a:rPr lang="en-US">
                <a:latin typeface="Verdana"/>
                <a:ea typeface="Verdana"/>
                <a:cs typeface="Verdana"/>
                <a:sym typeface="Verdana"/>
              </a:rPr>
              <a:t>Use of an object depend on the details of application and often change during development.</a:t>
            </a:r>
            <a:endParaRPr/>
          </a:p>
          <a:p>
            <a:pPr indent="-285750" lvl="1" marL="590565" rtl="0" algn="l">
              <a:spcBef>
                <a:spcPts val="560"/>
              </a:spcBef>
              <a:spcAft>
                <a:spcPts val="0"/>
              </a:spcAft>
              <a:buClr>
                <a:schemeClr val="dk1"/>
              </a:buClr>
              <a:buSzPts val="2800"/>
              <a:buChar char="–"/>
            </a:pPr>
            <a:r>
              <a:rPr lang="en-US">
                <a:latin typeface="Verdana"/>
                <a:ea typeface="Verdana"/>
                <a:cs typeface="Verdana"/>
                <a:sym typeface="Verdana"/>
              </a:rPr>
              <a:t>OO development greater emphasis on data structure &amp; lesser emphasis on procedure structure.</a:t>
            </a:r>
            <a:endParaRPr/>
          </a:p>
          <a:p>
            <a:pPr indent="-139700" lvl="0" marL="342900" rtl="0" algn="l">
              <a:spcBef>
                <a:spcPts val="640"/>
              </a:spcBef>
              <a:spcAft>
                <a:spcPts val="0"/>
              </a:spcAft>
              <a:buClr>
                <a:schemeClr val="dk1"/>
              </a:buClr>
              <a:buSzPts val="3200"/>
              <a:buNone/>
            </a:pPr>
            <a:r>
              <a:t/>
            </a:r>
            <a:endParaRPr/>
          </a:p>
        </p:txBody>
      </p:sp>
      <p:sp>
        <p:nvSpPr>
          <p:cNvPr id="1183" name="Google Shape;1183;p155"/>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lang="en-US" sz="1800">
                <a:solidFill>
                  <a:srgbClr val="3F3F3F"/>
                </a:solidFill>
                <a:latin typeface="Corbel"/>
                <a:ea typeface="Corbel"/>
                <a:cs typeface="Corbel"/>
                <a:sym typeface="Corbel"/>
              </a:rPr>
              <a:t>‹#›</a:t>
            </a:fld>
            <a:endParaRPr b="0" sz="1800">
              <a:solidFill>
                <a:srgbClr val="3F3F3F"/>
              </a:solidFill>
              <a:latin typeface="Corbel"/>
              <a:ea typeface="Corbel"/>
              <a:cs typeface="Corbel"/>
              <a:sym typeface="Corbel"/>
            </a:endParaRPr>
          </a:p>
        </p:txBody>
      </p:sp>
      <p:sp>
        <p:nvSpPr>
          <p:cNvPr id="1184" name="Google Shape;1184;p155"/>
          <p:cNvSpPr/>
          <p:nvPr/>
        </p:nvSpPr>
        <p:spPr>
          <a:xfrm>
            <a:off x="457200" y="1065336"/>
            <a:ext cx="8229600" cy="46452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2954">
                <a:solidFill>
                  <a:schemeClr val="dk1"/>
                </a:solidFill>
                <a:latin typeface="Comic Sans MS"/>
                <a:ea typeface="Comic Sans MS"/>
                <a:cs typeface="Comic Sans MS"/>
                <a:sym typeface="Comic Sans MS"/>
              </a:rPr>
              <a:t>OO THEME</a:t>
            </a:r>
            <a:endParaRPr/>
          </a:p>
        </p:txBody>
      </p:sp>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8" name="Shape 1188"/>
        <p:cNvGrpSpPr/>
        <p:nvPr/>
      </p:nvGrpSpPr>
      <p:grpSpPr>
        <a:xfrm>
          <a:off x="0" y="0"/>
          <a:ext cx="0" cy="0"/>
          <a:chOff x="0" y="0"/>
          <a:chExt cx="0" cy="0"/>
        </a:xfrm>
      </p:grpSpPr>
      <p:sp>
        <p:nvSpPr>
          <p:cNvPr id="1189" name="Google Shape;1189;p156"/>
          <p:cNvSpPr txBox="1"/>
          <p:nvPr>
            <p:ph idx="1" type="body"/>
          </p:nvPr>
        </p:nvSpPr>
        <p:spPr>
          <a:xfrm>
            <a:off x="457200" y="1524001"/>
            <a:ext cx="8229600" cy="46259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691"/>
              <a:buFont typeface="Noto Sans Symbols"/>
              <a:buNone/>
            </a:pPr>
            <a:r>
              <a:rPr lang="en-US" sz="3691" u="sng"/>
              <a:t>Synergy :</a:t>
            </a:r>
            <a:r>
              <a:rPr lang="en-US"/>
              <a:t> </a:t>
            </a:r>
            <a:endParaRPr/>
          </a:p>
          <a:p>
            <a:pPr indent="-342900" lvl="0" marL="342900" rtl="0" algn="l">
              <a:spcBef>
                <a:spcPts val="640"/>
              </a:spcBef>
              <a:spcAft>
                <a:spcPts val="0"/>
              </a:spcAft>
              <a:buClr>
                <a:schemeClr val="dk1"/>
              </a:buClr>
              <a:buSzPts val="3200"/>
              <a:buChar char="•"/>
            </a:pPr>
            <a:r>
              <a:rPr lang="en-US"/>
              <a:t>OO concepts can be used in isolation but together they complement each other synergistically.</a:t>
            </a:r>
            <a:endParaRPr/>
          </a:p>
          <a:p>
            <a:pPr indent="-139700" lvl="0" marL="342900" rtl="0" algn="l">
              <a:spcBef>
                <a:spcPts val="640"/>
              </a:spcBef>
              <a:spcAft>
                <a:spcPts val="0"/>
              </a:spcAft>
              <a:buClr>
                <a:schemeClr val="dk1"/>
              </a:buClr>
              <a:buSzPts val="3200"/>
              <a:buNone/>
            </a:pPr>
            <a:r>
              <a:t/>
            </a:r>
            <a:endParaRPr/>
          </a:p>
        </p:txBody>
      </p:sp>
      <p:sp>
        <p:nvSpPr>
          <p:cNvPr id="1190" name="Google Shape;1190;p156"/>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lang="en-US" sz="1800">
                <a:solidFill>
                  <a:srgbClr val="3F3F3F"/>
                </a:solidFill>
                <a:latin typeface="Corbel"/>
                <a:ea typeface="Corbel"/>
                <a:cs typeface="Corbel"/>
                <a:sym typeface="Corbel"/>
              </a:rPr>
              <a:t>‹#›</a:t>
            </a:fld>
            <a:endParaRPr b="0" sz="1800">
              <a:solidFill>
                <a:srgbClr val="3F3F3F"/>
              </a:solidFill>
              <a:latin typeface="Corbel"/>
              <a:ea typeface="Corbel"/>
              <a:cs typeface="Corbel"/>
              <a:sym typeface="Corbel"/>
            </a:endParaRPr>
          </a:p>
        </p:txBody>
      </p:sp>
      <p:sp>
        <p:nvSpPr>
          <p:cNvPr id="1191" name="Google Shape;1191;p156"/>
          <p:cNvSpPr/>
          <p:nvPr/>
        </p:nvSpPr>
        <p:spPr>
          <a:xfrm>
            <a:off x="457200" y="1065336"/>
            <a:ext cx="8229600" cy="46452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2954">
                <a:solidFill>
                  <a:schemeClr val="dk1"/>
                </a:solidFill>
                <a:latin typeface="Comic Sans MS"/>
                <a:ea typeface="Comic Sans MS"/>
                <a:cs typeface="Comic Sans MS"/>
                <a:sym typeface="Comic Sans MS"/>
              </a:rPr>
              <a:t>OO THEME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6"/>
          <p:cNvSpPr txBox="1"/>
          <p:nvPr>
            <p:ph idx="1" type="body"/>
          </p:nvPr>
        </p:nvSpPr>
        <p:spPr>
          <a:xfrm>
            <a:off x="457200" y="1524001"/>
            <a:ext cx="8229600" cy="46259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Process Transaction:</a:t>
            </a:r>
            <a:endParaRPr/>
          </a:p>
          <a:p>
            <a:pPr indent="-285750" lvl="1" marL="742950" rtl="0" algn="l">
              <a:spcBef>
                <a:spcPts val="560"/>
              </a:spcBef>
              <a:spcAft>
                <a:spcPts val="0"/>
              </a:spcAft>
              <a:buClr>
                <a:schemeClr val="dk1"/>
              </a:buClr>
              <a:buSzPts val="2800"/>
              <a:buChar char="–"/>
            </a:pPr>
            <a:r>
              <a:rPr lang="en-US"/>
              <a:t>Initial event is customer’s initiation of transaction.</a:t>
            </a:r>
            <a:endParaRPr/>
          </a:p>
          <a:p>
            <a:pPr indent="-285750" lvl="1" marL="742950" rtl="0" algn="l">
              <a:spcBef>
                <a:spcPts val="560"/>
              </a:spcBef>
              <a:spcAft>
                <a:spcPts val="0"/>
              </a:spcAft>
              <a:buClr>
                <a:schemeClr val="dk1"/>
              </a:buClr>
              <a:buSzPts val="2800"/>
              <a:buChar char="–"/>
            </a:pPr>
            <a:r>
              <a:rPr lang="en-US"/>
              <a:t>Two final event : committing or aborting it.</a:t>
            </a:r>
            <a:endParaRPr/>
          </a:p>
          <a:p>
            <a:pPr indent="-342900" lvl="0" marL="342900" rtl="0" algn="l">
              <a:spcBef>
                <a:spcPts val="640"/>
              </a:spcBef>
              <a:spcAft>
                <a:spcPts val="0"/>
              </a:spcAft>
              <a:buClr>
                <a:schemeClr val="dk1"/>
              </a:buClr>
              <a:buSzPts val="3200"/>
              <a:buChar char="•"/>
            </a:pPr>
            <a:r>
              <a:rPr lang="en-US"/>
              <a:t>Transmit Data:</a:t>
            </a:r>
            <a:endParaRPr/>
          </a:p>
          <a:p>
            <a:pPr indent="-285750" lvl="1" marL="742950" rtl="0" algn="l">
              <a:spcBef>
                <a:spcPts val="560"/>
              </a:spcBef>
              <a:spcAft>
                <a:spcPts val="0"/>
              </a:spcAft>
              <a:buClr>
                <a:schemeClr val="dk1"/>
              </a:buClr>
              <a:buSzPts val="2800"/>
              <a:buChar char="–"/>
            </a:pPr>
            <a:r>
              <a:rPr lang="en-US"/>
              <a:t>Initial event: </a:t>
            </a:r>
            <a:endParaRPr/>
          </a:p>
          <a:p>
            <a:pPr indent="-228600" lvl="2" marL="1143000" rtl="0" algn="l">
              <a:spcBef>
                <a:spcPts val="560"/>
              </a:spcBef>
              <a:spcAft>
                <a:spcPts val="0"/>
              </a:spcAft>
              <a:buClr>
                <a:schemeClr val="dk1"/>
              </a:buClr>
              <a:buSzPts val="2800"/>
              <a:buChar char="•"/>
            </a:pPr>
            <a:r>
              <a:rPr lang="en-US" sz="2800"/>
              <a:t>customer’s request for account data.</a:t>
            </a:r>
            <a:endParaRPr/>
          </a:p>
          <a:p>
            <a:pPr indent="-228600" lvl="2" marL="1143000" rtl="0" algn="l">
              <a:spcBef>
                <a:spcPts val="560"/>
              </a:spcBef>
              <a:spcAft>
                <a:spcPts val="0"/>
              </a:spcAft>
              <a:buClr>
                <a:schemeClr val="dk1"/>
              </a:buClr>
              <a:buSzPts val="2800"/>
              <a:buChar char="•"/>
            </a:pPr>
            <a:r>
              <a:rPr lang="en-US" sz="2800"/>
              <a:t>Recovery from network, power or kind of failure.</a:t>
            </a:r>
            <a:endParaRPr/>
          </a:p>
          <a:p>
            <a:pPr indent="-285750" lvl="1" marL="742950" rtl="0" algn="l">
              <a:spcBef>
                <a:spcPts val="560"/>
              </a:spcBef>
              <a:spcAft>
                <a:spcPts val="0"/>
              </a:spcAft>
              <a:buClr>
                <a:schemeClr val="dk1"/>
              </a:buClr>
              <a:buSzPts val="2800"/>
              <a:buChar char="–"/>
            </a:pPr>
            <a:r>
              <a:rPr lang="en-US"/>
              <a:t>Final event: successful transmission of data.</a:t>
            </a:r>
            <a:endParaRPr/>
          </a:p>
        </p:txBody>
      </p:sp>
      <p:sp>
        <p:nvSpPr>
          <p:cNvPr id="146" name="Google Shape;146;p16"/>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47" name="Google Shape;147;p16"/>
          <p:cNvSpPr/>
          <p:nvPr/>
        </p:nvSpPr>
        <p:spPr>
          <a:xfrm>
            <a:off x="457200" y="838200"/>
            <a:ext cx="8229600" cy="5032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4000">
                <a:solidFill>
                  <a:schemeClr val="lt1"/>
                </a:solidFill>
                <a:latin typeface="Comic Sans MS"/>
                <a:ea typeface="Comic Sans MS"/>
                <a:cs typeface="Comic Sans MS"/>
                <a:sym typeface="Comic Sans MS"/>
              </a:rPr>
              <a:t>Application Interaction Model</a:t>
            </a:r>
            <a:endParaRPr b="0" sz="3600">
              <a:solidFill>
                <a:schemeClr val="lt1"/>
              </a:solidFill>
              <a:latin typeface="Comic Sans MS"/>
              <a:ea typeface="Comic Sans MS"/>
              <a:cs typeface="Comic Sans MS"/>
              <a:sym typeface="Comic Sans M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idx="1" type="body"/>
          </p:nvPr>
        </p:nvSpPr>
        <p:spPr>
          <a:xfrm>
            <a:off x="246185" y="1447800"/>
            <a:ext cx="8651631" cy="5334000"/>
          </a:xfrm>
          <a:prstGeom prst="rect">
            <a:avLst/>
          </a:prstGeom>
          <a:noFill/>
          <a:ln>
            <a:noFill/>
          </a:ln>
        </p:spPr>
        <p:txBody>
          <a:bodyPr anchorCtr="0" anchor="t" bIns="45700" lIns="91425" spcFirstLastPara="1" rIns="91425" wrap="square" tIns="45700">
            <a:noAutofit/>
          </a:bodyPr>
          <a:lstStyle/>
          <a:p>
            <a:pPr indent="-342900" lvl="0" marL="342900" rtl="0" algn="ctr">
              <a:spcBef>
                <a:spcPts val="0"/>
              </a:spcBef>
              <a:spcAft>
                <a:spcPts val="0"/>
              </a:spcAft>
              <a:buClr>
                <a:schemeClr val="dk1"/>
              </a:buClr>
              <a:buSzPts val="3200"/>
              <a:buFont typeface="Noto Sans Symbols"/>
              <a:buNone/>
            </a:pPr>
            <a:r>
              <a:rPr lang="en-US" u="sng"/>
              <a:t>Preparing Normal Scenarios</a:t>
            </a:r>
            <a:endParaRPr/>
          </a:p>
          <a:p>
            <a:pPr indent="-342900" lvl="0" marL="342900" rtl="0" algn="l">
              <a:spcBef>
                <a:spcPts val="640"/>
              </a:spcBef>
              <a:spcAft>
                <a:spcPts val="0"/>
              </a:spcAft>
              <a:buClr>
                <a:schemeClr val="dk1"/>
              </a:buClr>
              <a:buSzPts val="3200"/>
              <a:buChar char="•"/>
            </a:pPr>
            <a:r>
              <a:rPr lang="en-US"/>
              <a:t>For each use case, prepare one or more story base scenarios.</a:t>
            </a:r>
            <a:endParaRPr/>
          </a:p>
          <a:p>
            <a:pPr indent="-342900" lvl="0" marL="342900" rtl="0" algn="l">
              <a:spcBef>
                <a:spcPts val="640"/>
              </a:spcBef>
              <a:spcAft>
                <a:spcPts val="0"/>
              </a:spcAft>
              <a:buClr>
                <a:schemeClr val="dk1"/>
              </a:buClr>
              <a:buSzPts val="3200"/>
              <a:buChar char="•"/>
            </a:pPr>
            <a:r>
              <a:rPr lang="en-US"/>
              <a:t>Scenario illustrate the major interactions, external display and information exchange.</a:t>
            </a:r>
            <a:endParaRPr/>
          </a:p>
          <a:p>
            <a:pPr indent="-342900" lvl="0" marL="342900" rtl="0" algn="l">
              <a:spcBef>
                <a:spcPts val="640"/>
              </a:spcBef>
              <a:spcAft>
                <a:spcPts val="0"/>
              </a:spcAft>
              <a:buClr>
                <a:schemeClr val="dk1"/>
              </a:buClr>
              <a:buSzPts val="3200"/>
              <a:buChar char="•"/>
            </a:pPr>
            <a:r>
              <a:rPr lang="en-US"/>
              <a:t>Scenario is a sequence of events among a set of interacting objects.</a:t>
            </a:r>
            <a:endParaRPr/>
          </a:p>
          <a:p>
            <a:pPr indent="-342900" lvl="0" marL="342900" rtl="0" algn="l">
              <a:spcBef>
                <a:spcPts val="640"/>
              </a:spcBef>
              <a:spcAft>
                <a:spcPts val="0"/>
              </a:spcAft>
              <a:buClr>
                <a:schemeClr val="dk1"/>
              </a:buClr>
              <a:buSzPts val="3200"/>
              <a:buChar char="•"/>
            </a:pPr>
            <a:r>
              <a:rPr lang="en-US"/>
              <a:t>Think in terms of sample interactions.</a:t>
            </a:r>
            <a:endParaRPr/>
          </a:p>
          <a:p>
            <a:pPr indent="-342900" lvl="0" marL="342900" rtl="0" algn="l">
              <a:spcBef>
                <a:spcPts val="640"/>
              </a:spcBef>
              <a:spcAft>
                <a:spcPts val="0"/>
              </a:spcAft>
              <a:buClr>
                <a:schemeClr val="dk1"/>
              </a:buClr>
              <a:buSzPts val="3200"/>
              <a:buChar char="•"/>
            </a:pPr>
            <a:r>
              <a:rPr lang="en-US"/>
              <a:t>Sometime problem statement describes full interaction sequences, but most of time you will have invent.</a:t>
            </a:r>
            <a:endParaRPr/>
          </a:p>
        </p:txBody>
      </p:sp>
      <p:sp>
        <p:nvSpPr>
          <p:cNvPr id="153" name="Google Shape;153;p17"/>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54" name="Google Shape;154;p17"/>
          <p:cNvSpPr/>
          <p:nvPr/>
        </p:nvSpPr>
        <p:spPr>
          <a:xfrm>
            <a:off x="457200" y="838200"/>
            <a:ext cx="8229600" cy="5032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4000">
                <a:solidFill>
                  <a:schemeClr val="lt1"/>
                </a:solidFill>
                <a:latin typeface="Comic Sans MS"/>
                <a:ea typeface="Comic Sans MS"/>
                <a:cs typeface="Comic Sans MS"/>
                <a:sym typeface="Comic Sans MS"/>
              </a:rPr>
              <a:t>Application Interaction Model</a:t>
            </a:r>
            <a:endParaRPr b="0" sz="3600">
              <a:solidFill>
                <a:schemeClr val="lt1"/>
              </a:solidFill>
              <a:latin typeface="Comic Sans MS"/>
              <a:ea typeface="Comic Sans MS"/>
              <a:cs typeface="Comic Sans MS"/>
              <a:sym typeface="Comic Sans M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8"/>
          <p:cNvSpPr txBox="1"/>
          <p:nvPr>
            <p:ph idx="1" type="body"/>
          </p:nvPr>
        </p:nvSpPr>
        <p:spPr>
          <a:xfrm>
            <a:off x="457200" y="1524001"/>
            <a:ext cx="8229600" cy="46259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So prepare scenarios for “normal” cases – interaction without any unusual inputs or error conditions.</a:t>
            </a:r>
            <a:endParaRPr/>
          </a:p>
          <a:p>
            <a:pPr indent="-342900" lvl="0" marL="342900" rtl="0" algn="l">
              <a:spcBef>
                <a:spcPts val="640"/>
              </a:spcBef>
              <a:spcAft>
                <a:spcPts val="0"/>
              </a:spcAft>
              <a:buClr>
                <a:schemeClr val="dk1"/>
              </a:buClr>
              <a:buSzPts val="3200"/>
              <a:buChar char="•"/>
            </a:pPr>
            <a:r>
              <a:rPr lang="en-US"/>
              <a:t>Information values exchanged are event parameters.</a:t>
            </a:r>
            <a:endParaRPr/>
          </a:p>
          <a:p>
            <a:pPr indent="-285750" lvl="1" marL="742950" rtl="0" algn="l">
              <a:spcBef>
                <a:spcPts val="560"/>
              </a:spcBef>
              <a:spcAft>
                <a:spcPts val="0"/>
              </a:spcAft>
              <a:buClr>
                <a:schemeClr val="dk1"/>
              </a:buClr>
              <a:buSzPts val="2800"/>
              <a:buChar char="–"/>
            </a:pPr>
            <a:r>
              <a:rPr lang="en-US"/>
              <a:t>Ex. Entered password has password value as a parameter.</a:t>
            </a:r>
            <a:endParaRPr/>
          </a:p>
          <a:p>
            <a:pPr indent="-342900" lvl="0" marL="342900" rtl="0" algn="l">
              <a:spcBef>
                <a:spcPts val="640"/>
              </a:spcBef>
              <a:spcAft>
                <a:spcPts val="0"/>
              </a:spcAft>
              <a:buClr>
                <a:schemeClr val="dk1"/>
              </a:buClr>
              <a:buSzPts val="3200"/>
              <a:buChar char="•"/>
            </a:pPr>
            <a:r>
              <a:rPr lang="en-US"/>
              <a:t>So for each event, identify the actor that caused the event and the parameters of the events.</a:t>
            </a:r>
            <a:endParaRPr/>
          </a:p>
        </p:txBody>
      </p:sp>
      <p:sp>
        <p:nvSpPr>
          <p:cNvPr id="160" name="Google Shape;160;p18"/>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61" name="Google Shape;161;p18"/>
          <p:cNvSpPr/>
          <p:nvPr/>
        </p:nvSpPr>
        <p:spPr>
          <a:xfrm>
            <a:off x="457200" y="838200"/>
            <a:ext cx="8229600" cy="5032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4000">
                <a:solidFill>
                  <a:schemeClr val="lt1"/>
                </a:solidFill>
                <a:latin typeface="Comic Sans MS"/>
                <a:ea typeface="Comic Sans MS"/>
                <a:cs typeface="Comic Sans MS"/>
                <a:sym typeface="Comic Sans MS"/>
              </a:rPr>
              <a:t>Application Interaction Model</a:t>
            </a:r>
            <a:endParaRPr b="0" sz="3600">
              <a:solidFill>
                <a:schemeClr val="lt1"/>
              </a:solidFill>
              <a:latin typeface="Comic Sans MS"/>
              <a:ea typeface="Comic Sans MS"/>
              <a:cs typeface="Comic Sans MS"/>
              <a:sym typeface="Comic Sans M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9"/>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descr="C:\Documents and Settings\A\Desktop\OOAD Slide 2012\13.2.JPG" id="167" name="Google Shape;167;p19"/>
          <p:cNvPicPr preferRelativeResize="0"/>
          <p:nvPr>
            <p:ph idx="1" type="body"/>
          </p:nvPr>
        </p:nvPicPr>
        <p:blipFill rotWithShape="1">
          <a:blip r:embed="rId3">
            <a:alphaModFix/>
          </a:blip>
          <a:srcRect b="0" l="0" r="0" t="0"/>
          <a:stretch/>
        </p:blipFill>
        <p:spPr>
          <a:xfrm>
            <a:off x="633046" y="762000"/>
            <a:ext cx="7244862" cy="6096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p2"/>
          <p:cNvSpPr txBox="1"/>
          <p:nvPr>
            <p:ph idx="1" type="body"/>
          </p:nvPr>
        </p:nvSpPr>
        <p:spPr>
          <a:xfrm>
            <a:off x="457200" y="1524000"/>
            <a:ext cx="8229600" cy="5105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Application Interaction Model</a:t>
            </a:r>
            <a:endParaRPr/>
          </a:p>
          <a:p>
            <a:pPr indent="-342900" lvl="0" marL="342900" rtl="0" algn="l">
              <a:spcBef>
                <a:spcPts val="640"/>
              </a:spcBef>
              <a:spcAft>
                <a:spcPts val="0"/>
              </a:spcAft>
              <a:buClr>
                <a:schemeClr val="dk1"/>
              </a:buClr>
              <a:buSzPts val="3200"/>
              <a:buChar char="•"/>
            </a:pPr>
            <a:r>
              <a:rPr lang="en-US"/>
              <a:t>Application Class Model</a:t>
            </a:r>
            <a:endParaRPr/>
          </a:p>
          <a:p>
            <a:pPr indent="-342900" lvl="0" marL="342900" rtl="0" algn="l">
              <a:spcBef>
                <a:spcPts val="640"/>
              </a:spcBef>
              <a:spcAft>
                <a:spcPts val="0"/>
              </a:spcAft>
              <a:buClr>
                <a:schemeClr val="dk1"/>
              </a:buClr>
              <a:buSzPts val="3200"/>
              <a:buChar char="•"/>
            </a:pPr>
            <a:r>
              <a:rPr lang="en-US"/>
              <a:t>Overview of class Design</a:t>
            </a:r>
            <a:endParaRPr/>
          </a:p>
          <a:p>
            <a:pPr indent="-342900" lvl="0" marL="342900" rtl="0" algn="l">
              <a:spcBef>
                <a:spcPts val="640"/>
              </a:spcBef>
              <a:spcAft>
                <a:spcPts val="0"/>
              </a:spcAft>
              <a:buClr>
                <a:schemeClr val="dk1"/>
              </a:buClr>
              <a:buSzPts val="3200"/>
              <a:buFont typeface="Noto Sans Symbols"/>
              <a:buNone/>
            </a:pPr>
            <a:r>
              <a:t/>
            </a:r>
            <a:endParaRPr/>
          </a:p>
          <a:p>
            <a:pPr indent="-139700" lvl="0" marL="342900" rtl="0" algn="l">
              <a:spcBef>
                <a:spcPts val="640"/>
              </a:spcBef>
              <a:spcAft>
                <a:spcPts val="0"/>
              </a:spcAft>
              <a:buClr>
                <a:schemeClr val="dk1"/>
              </a:buClr>
              <a:buSzPts val="3200"/>
              <a:buNone/>
            </a:pPr>
            <a:r>
              <a:t/>
            </a:r>
            <a:endParaRPr/>
          </a:p>
        </p:txBody>
      </p:sp>
      <p:sp>
        <p:nvSpPr>
          <p:cNvPr id="48" name="Google Shape;48;p2"/>
          <p:cNvSpPr/>
          <p:nvPr/>
        </p:nvSpPr>
        <p:spPr>
          <a:xfrm>
            <a:off x="457200" y="868364"/>
            <a:ext cx="8229600" cy="50323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3200">
                <a:solidFill>
                  <a:schemeClr val="lt1"/>
                </a:solidFill>
                <a:latin typeface="Comic Sans MS"/>
                <a:ea typeface="Comic Sans MS"/>
                <a:cs typeface="Comic Sans MS"/>
                <a:sym typeface="Comic Sans MS"/>
              </a:rPr>
              <a:t>Topic Covered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0"/>
          <p:cNvSpPr txBox="1"/>
          <p:nvPr>
            <p:ph idx="1" type="body"/>
          </p:nvPr>
        </p:nvSpPr>
        <p:spPr>
          <a:xfrm>
            <a:off x="457200" y="1524001"/>
            <a:ext cx="8229600" cy="4625975"/>
          </a:xfrm>
          <a:prstGeom prst="rect">
            <a:avLst/>
          </a:prstGeom>
          <a:noFill/>
          <a:ln>
            <a:noFill/>
          </a:ln>
        </p:spPr>
        <p:txBody>
          <a:bodyPr anchorCtr="0" anchor="t" bIns="45700" lIns="91425" spcFirstLastPara="1" rIns="91425" wrap="square" tIns="45700">
            <a:noAutofit/>
          </a:bodyPr>
          <a:lstStyle/>
          <a:p>
            <a:pPr indent="-342900" lvl="0" marL="342900" rtl="0" algn="ctr">
              <a:spcBef>
                <a:spcPts val="0"/>
              </a:spcBef>
              <a:spcAft>
                <a:spcPts val="0"/>
              </a:spcAft>
              <a:buClr>
                <a:schemeClr val="dk1"/>
              </a:buClr>
              <a:buSzPts val="3200"/>
              <a:buFont typeface="Noto Sans Symbols"/>
              <a:buNone/>
            </a:pPr>
            <a:r>
              <a:rPr lang="en-US"/>
              <a:t>Adding variations and Exception Scenarios</a:t>
            </a:r>
            <a:endParaRPr/>
          </a:p>
          <a:p>
            <a:pPr indent="-342900" lvl="0" marL="342900" rtl="0" algn="l">
              <a:spcBef>
                <a:spcPts val="640"/>
              </a:spcBef>
              <a:spcAft>
                <a:spcPts val="0"/>
              </a:spcAft>
              <a:buClr>
                <a:schemeClr val="dk1"/>
              </a:buClr>
              <a:buSzPts val="3200"/>
              <a:buChar char="•"/>
            </a:pPr>
            <a:r>
              <a:rPr lang="en-US"/>
              <a:t>Once normal scenarios prepared, consider “Special” cases, such as omitted input, maximum and minimum values and repeated values.</a:t>
            </a:r>
            <a:endParaRPr/>
          </a:p>
          <a:p>
            <a:pPr indent="-342900" lvl="0" marL="342900" rtl="0" algn="l">
              <a:spcBef>
                <a:spcPts val="640"/>
              </a:spcBef>
              <a:spcAft>
                <a:spcPts val="0"/>
              </a:spcAft>
              <a:buClr>
                <a:schemeClr val="dk1"/>
              </a:buClr>
              <a:buSzPts val="3200"/>
              <a:buChar char="•"/>
            </a:pPr>
            <a:r>
              <a:rPr lang="en-US"/>
              <a:t>Then consider “error” cases, including invalid values and failures to respond.</a:t>
            </a:r>
            <a:endParaRPr/>
          </a:p>
          <a:p>
            <a:pPr indent="-342900" lvl="0" marL="342900" rtl="0" algn="l">
              <a:spcBef>
                <a:spcPts val="640"/>
              </a:spcBef>
              <a:spcAft>
                <a:spcPts val="0"/>
              </a:spcAft>
              <a:buClr>
                <a:schemeClr val="dk1"/>
              </a:buClr>
              <a:buSzPts val="3200"/>
              <a:buChar char="•"/>
            </a:pPr>
            <a:r>
              <a:rPr lang="en-US"/>
              <a:t>Consider various other kind of interactions also such as help request and status inquiries.</a:t>
            </a:r>
            <a:endParaRPr/>
          </a:p>
        </p:txBody>
      </p:sp>
      <p:sp>
        <p:nvSpPr>
          <p:cNvPr id="173" name="Google Shape;173;p20"/>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74" name="Google Shape;174;p20"/>
          <p:cNvSpPr/>
          <p:nvPr/>
        </p:nvSpPr>
        <p:spPr>
          <a:xfrm>
            <a:off x="457200" y="838200"/>
            <a:ext cx="8229600" cy="5032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4000">
                <a:solidFill>
                  <a:schemeClr val="lt1"/>
                </a:solidFill>
                <a:latin typeface="Comic Sans MS"/>
                <a:ea typeface="Comic Sans MS"/>
                <a:cs typeface="Comic Sans MS"/>
                <a:sym typeface="Comic Sans MS"/>
              </a:rPr>
              <a:t>Application Interaction Model</a:t>
            </a:r>
            <a:endParaRPr b="0" sz="3600">
              <a:solidFill>
                <a:schemeClr val="lt1"/>
              </a:solidFill>
              <a:latin typeface="Comic Sans MS"/>
              <a:ea typeface="Comic Sans MS"/>
              <a:cs typeface="Comic Sans MS"/>
              <a:sym typeface="Comic Sans M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1"/>
          <p:cNvSpPr txBox="1"/>
          <p:nvPr>
            <p:ph idx="1" type="body"/>
          </p:nvPr>
        </p:nvSpPr>
        <p:spPr>
          <a:xfrm>
            <a:off x="457200" y="1524001"/>
            <a:ext cx="8229600" cy="46259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ATM Example:</a:t>
            </a:r>
            <a:endParaRPr/>
          </a:p>
          <a:p>
            <a:pPr indent="-285750" lvl="1" marL="742950" rtl="0" algn="l">
              <a:spcBef>
                <a:spcPts val="560"/>
              </a:spcBef>
              <a:spcAft>
                <a:spcPts val="0"/>
              </a:spcAft>
              <a:buClr>
                <a:schemeClr val="dk1"/>
              </a:buClr>
              <a:buSzPts val="2800"/>
              <a:buChar char="–"/>
            </a:pPr>
            <a:r>
              <a:rPr lang="en-US"/>
              <a:t>ATM can’t read the card</a:t>
            </a:r>
            <a:endParaRPr/>
          </a:p>
          <a:p>
            <a:pPr indent="-285750" lvl="1" marL="742950" rtl="0" algn="l">
              <a:spcBef>
                <a:spcPts val="560"/>
              </a:spcBef>
              <a:spcAft>
                <a:spcPts val="0"/>
              </a:spcAft>
              <a:buClr>
                <a:schemeClr val="dk1"/>
              </a:buClr>
              <a:buSzPts val="2800"/>
              <a:buChar char="–"/>
            </a:pPr>
            <a:r>
              <a:rPr lang="en-US"/>
              <a:t>Card has expired</a:t>
            </a:r>
            <a:endParaRPr/>
          </a:p>
          <a:p>
            <a:pPr indent="-285750" lvl="1" marL="742950" rtl="0" algn="l">
              <a:spcBef>
                <a:spcPts val="560"/>
              </a:spcBef>
              <a:spcAft>
                <a:spcPts val="0"/>
              </a:spcAft>
              <a:buClr>
                <a:schemeClr val="dk1"/>
              </a:buClr>
              <a:buSzPts val="2800"/>
              <a:buChar char="–"/>
            </a:pPr>
            <a:r>
              <a:rPr lang="en-US"/>
              <a:t>ATM times out waiting for a response</a:t>
            </a:r>
            <a:endParaRPr/>
          </a:p>
          <a:p>
            <a:pPr indent="-285750" lvl="1" marL="742950" rtl="0" algn="l">
              <a:spcBef>
                <a:spcPts val="560"/>
              </a:spcBef>
              <a:spcAft>
                <a:spcPts val="0"/>
              </a:spcAft>
              <a:buClr>
                <a:schemeClr val="dk1"/>
              </a:buClr>
              <a:buSzPts val="2800"/>
              <a:buChar char="–"/>
            </a:pPr>
            <a:r>
              <a:rPr lang="en-US"/>
              <a:t>Amount is invalid</a:t>
            </a:r>
            <a:endParaRPr/>
          </a:p>
          <a:p>
            <a:pPr indent="-285750" lvl="1" marL="742950" rtl="0" algn="l">
              <a:spcBef>
                <a:spcPts val="560"/>
              </a:spcBef>
              <a:spcAft>
                <a:spcPts val="0"/>
              </a:spcAft>
              <a:buClr>
                <a:schemeClr val="dk1"/>
              </a:buClr>
              <a:buSzPts val="2800"/>
              <a:buChar char="–"/>
            </a:pPr>
            <a:r>
              <a:rPr lang="en-US"/>
              <a:t>Machine is out of cash or paper.</a:t>
            </a:r>
            <a:endParaRPr/>
          </a:p>
          <a:p>
            <a:pPr indent="-285750" lvl="1" marL="742950" rtl="0" algn="l">
              <a:spcBef>
                <a:spcPts val="560"/>
              </a:spcBef>
              <a:spcAft>
                <a:spcPts val="0"/>
              </a:spcAft>
              <a:buClr>
                <a:schemeClr val="dk1"/>
              </a:buClr>
              <a:buSzPts val="2800"/>
              <a:buChar char="–"/>
            </a:pPr>
            <a:r>
              <a:rPr lang="en-US"/>
              <a:t>Communication lines are down.</a:t>
            </a:r>
            <a:endParaRPr/>
          </a:p>
          <a:p>
            <a:pPr indent="-285750" lvl="1" marL="742950" rtl="0" algn="l">
              <a:spcBef>
                <a:spcPts val="560"/>
              </a:spcBef>
              <a:spcAft>
                <a:spcPts val="0"/>
              </a:spcAft>
              <a:buClr>
                <a:schemeClr val="dk1"/>
              </a:buClr>
              <a:buSzPts val="2800"/>
              <a:buChar char="–"/>
            </a:pPr>
            <a:r>
              <a:rPr lang="en-US"/>
              <a:t>Transaction rejected because of suspicious patterns of card usage.</a:t>
            </a:r>
            <a:endParaRPr/>
          </a:p>
        </p:txBody>
      </p:sp>
      <p:sp>
        <p:nvSpPr>
          <p:cNvPr id="180" name="Google Shape;180;p21"/>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81" name="Google Shape;181;p21"/>
          <p:cNvSpPr/>
          <p:nvPr/>
        </p:nvSpPr>
        <p:spPr>
          <a:xfrm>
            <a:off x="457200" y="838200"/>
            <a:ext cx="8229600" cy="5032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4000">
                <a:solidFill>
                  <a:schemeClr val="lt1"/>
                </a:solidFill>
                <a:latin typeface="Comic Sans MS"/>
                <a:ea typeface="Comic Sans MS"/>
                <a:cs typeface="Comic Sans MS"/>
                <a:sym typeface="Comic Sans MS"/>
              </a:rPr>
              <a:t>Application Interaction Model</a:t>
            </a:r>
            <a:endParaRPr b="0" sz="3600">
              <a:solidFill>
                <a:schemeClr val="lt1"/>
              </a:solidFill>
              <a:latin typeface="Comic Sans MS"/>
              <a:ea typeface="Comic Sans MS"/>
              <a:cs typeface="Comic Sans MS"/>
              <a:sym typeface="Comic Sans M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txBox="1"/>
          <p:nvPr>
            <p:ph idx="1" type="body"/>
          </p:nvPr>
        </p:nvSpPr>
        <p:spPr>
          <a:xfrm>
            <a:off x="457200" y="1524001"/>
            <a:ext cx="8405446" cy="4625975"/>
          </a:xfrm>
          <a:prstGeom prst="rect">
            <a:avLst/>
          </a:prstGeom>
          <a:noFill/>
          <a:ln>
            <a:noFill/>
          </a:ln>
        </p:spPr>
        <p:txBody>
          <a:bodyPr anchorCtr="0" anchor="t" bIns="45700" lIns="91425" spcFirstLastPara="1" rIns="91425" wrap="square" tIns="45700">
            <a:noAutofit/>
          </a:bodyPr>
          <a:lstStyle/>
          <a:p>
            <a:pPr indent="-342900" lvl="0" marL="342900" rtl="0" algn="ctr">
              <a:spcBef>
                <a:spcPts val="0"/>
              </a:spcBef>
              <a:spcAft>
                <a:spcPts val="0"/>
              </a:spcAft>
              <a:buClr>
                <a:schemeClr val="dk1"/>
              </a:buClr>
              <a:buSzPts val="3200"/>
              <a:buFont typeface="Noto Sans Symbols"/>
              <a:buNone/>
            </a:pPr>
            <a:r>
              <a:rPr lang="en-US" u="sng"/>
              <a:t>Finding External Events</a:t>
            </a:r>
            <a:endParaRPr/>
          </a:p>
          <a:p>
            <a:pPr indent="-342900" lvl="0" marL="342900" rtl="0" algn="l">
              <a:spcBef>
                <a:spcPts val="640"/>
              </a:spcBef>
              <a:spcAft>
                <a:spcPts val="0"/>
              </a:spcAft>
              <a:buClr>
                <a:schemeClr val="dk1"/>
              </a:buClr>
              <a:buSzPts val="3200"/>
              <a:buChar char="•"/>
            </a:pPr>
            <a:r>
              <a:rPr lang="en-US"/>
              <a:t>To find all external events – includes all inputs, decisions, interrupts, and interaction to or from users or external devices.</a:t>
            </a:r>
            <a:endParaRPr/>
          </a:p>
          <a:p>
            <a:pPr indent="-342900" lvl="0" marL="342900" rtl="0" algn="l">
              <a:spcBef>
                <a:spcPts val="640"/>
              </a:spcBef>
              <a:spcAft>
                <a:spcPts val="0"/>
              </a:spcAft>
              <a:buClr>
                <a:schemeClr val="dk1"/>
              </a:buClr>
              <a:buSzPts val="3200"/>
              <a:buChar char="•"/>
            </a:pPr>
            <a:r>
              <a:rPr lang="en-US"/>
              <a:t>An Event can execute effects for a target object.</a:t>
            </a:r>
            <a:endParaRPr/>
          </a:p>
          <a:p>
            <a:pPr indent="-342900" lvl="0" marL="342900" rtl="0" algn="l">
              <a:spcBef>
                <a:spcPts val="640"/>
              </a:spcBef>
              <a:spcAft>
                <a:spcPts val="0"/>
              </a:spcAft>
              <a:buClr>
                <a:schemeClr val="dk1"/>
              </a:buClr>
              <a:buSzPts val="3200"/>
              <a:buChar char="•"/>
            </a:pPr>
            <a:r>
              <a:rPr lang="en-US"/>
              <a:t>Use scenario to find out normal events, unusual event and error conditions.</a:t>
            </a:r>
            <a:endParaRPr/>
          </a:p>
          <a:p>
            <a:pPr indent="-342900" lvl="0" marL="342900" rtl="0" algn="l">
              <a:spcBef>
                <a:spcPts val="640"/>
              </a:spcBef>
              <a:spcAft>
                <a:spcPts val="0"/>
              </a:spcAft>
              <a:buClr>
                <a:schemeClr val="dk1"/>
              </a:buClr>
              <a:buSzPts val="3200"/>
              <a:buChar char="•"/>
            </a:pPr>
            <a:r>
              <a:rPr lang="en-US"/>
              <a:t>In simple words, transmission of information to an object is Event.</a:t>
            </a:r>
            <a:endParaRPr/>
          </a:p>
        </p:txBody>
      </p:sp>
      <p:sp>
        <p:nvSpPr>
          <p:cNvPr id="187" name="Google Shape;187;p22"/>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88" name="Google Shape;188;p22"/>
          <p:cNvSpPr/>
          <p:nvPr/>
        </p:nvSpPr>
        <p:spPr>
          <a:xfrm>
            <a:off x="457200" y="838200"/>
            <a:ext cx="8229600" cy="5032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4000">
                <a:solidFill>
                  <a:schemeClr val="lt1"/>
                </a:solidFill>
                <a:latin typeface="Comic Sans MS"/>
                <a:ea typeface="Comic Sans MS"/>
                <a:cs typeface="Comic Sans MS"/>
                <a:sym typeface="Comic Sans MS"/>
              </a:rPr>
              <a:t>Application Interaction Model</a:t>
            </a:r>
            <a:endParaRPr b="0" sz="3600">
              <a:solidFill>
                <a:schemeClr val="lt1"/>
              </a:solidFill>
              <a:latin typeface="Comic Sans MS"/>
              <a:ea typeface="Comic Sans MS"/>
              <a:cs typeface="Comic Sans MS"/>
              <a:sym typeface="Comic Sans M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3"/>
          <p:cNvSpPr txBox="1"/>
          <p:nvPr>
            <p:ph idx="1" type="body"/>
          </p:nvPr>
        </p:nvSpPr>
        <p:spPr>
          <a:xfrm>
            <a:off x="457200" y="1524001"/>
            <a:ext cx="8229600" cy="46259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For ex. </a:t>
            </a:r>
            <a:r>
              <a:rPr i="1" lang="en-US"/>
              <a:t>Enter password </a:t>
            </a:r>
            <a:r>
              <a:rPr lang="en-US"/>
              <a:t>is message from external </a:t>
            </a:r>
            <a:r>
              <a:rPr i="1" lang="en-US"/>
              <a:t>User</a:t>
            </a:r>
            <a:r>
              <a:rPr lang="en-US"/>
              <a:t> to application object </a:t>
            </a:r>
            <a:r>
              <a:rPr i="1" lang="en-US"/>
              <a:t>ATM.</a:t>
            </a:r>
            <a:endParaRPr/>
          </a:p>
          <a:p>
            <a:pPr indent="-342900" lvl="0" marL="342900" rtl="0" algn="l">
              <a:spcBef>
                <a:spcPts val="640"/>
              </a:spcBef>
              <a:spcAft>
                <a:spcPts val="0"/>
              </a:spcAft>
              <a:buClr>
                <a:schemeClr val="dk1"/>
              </a:buClr>
              <a:buSzPts val="3200"/>
              <a:buChar char="•"/>
            </a:pPr>
            <a:r>
              <a:rPr lang="en-US"/>
              <a:t>Event instances whose values affect the flow of control should be different kinds of events.</a:t>
            </a:r>
            <a:endParaRPr/>
          </a:p>
          <a:p>
            <a:pPr indent="-285750" lvl="1" marL="742950" rtl="0" algn="l">
              <a:spcBef>
                <a:spcPts val="560"/>
              </a:spcBef>
              <a:spcAft>
                <a:spcPts val="0"/>
              </a:spcAft>
              <a:buClr>
                <a:schemeClr val="dk1"/>
              </a:buClr>
              <a:buSzPts val="2800"/>
              <a:buChar char="–"/>
            </a:pPr>
            <a:r>
              <a:rPr lang="en-US"/>
              <a:t>Account OK, Bad Account and Bad Password are different events.</a:t>
            </a:r>
            <a:endParaRPr/>
          </a:p>
          <a:p>
            <a:pPr indent="-342900" lvl="0" marL="342900" rtl="0" algn="l">
              <a:spcBef>
                <a:spcPts val="640"/>
              </a:spcBef>
              <a:spcAft>
                <a:spcPts val="0"/>
              </a:spcAft>
              <a:buClr>
                <a:schemeClr val="dk1"/>
              </a:buClr>
              <a:buSzPts val="3200"/>
              <a:buChar char="•"/>
            </a:pPr>
            <a:r>
              <a:rPr lang="en-US"/>
              <a:t>Based on event entered, prepared sequence diagram for it.</a:t>
            </a:r>
            <a:endParaRPr/>
          </a:p>
        </p:txBody>
      </p:sp>
      <p:sp>
        <p:nvSpPr>
          <p:cNvPr id="194" name="Google Shape;194;p23"/>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95" name="Google Shape;195;p23"/>
          <p:cNvSpPr/>
          <p:nvPr/>
        </p:nvSpPr>
        <p:spPr>
          <a:xfrm>
            <a:off x="457200" y="838200"/>
            <a:ext cx="8229600" cy="5032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4000">
                <a:solidFill>
                  <a:schemeClr val="lt1"/>
                </a:solidFill>
                <a:latin typeface="Comic Sans MS"/>
                <a:ea typeface="Comic Sans MS"/>
                <a:cs typeface="Comic Sans MS"/>
                <a:sym typeface="Comic Sans MS"/>
              </a:rPr>
              <a:t>Application Interaction Model</a:t>
            </a:r>
            <a:endParaRPr b="0" sz="3600">
              <a:solidFill>
                <a:schemeClr val="lt1"/>
              </a:solidFill>
              <a:latin typeface="Comic Sans MS"/>
              <a:ea typeface="Comic Sans MS"/>
              <a:cs typeface="Comic Sans MS"/>
              <a:sym typeface="Comic Sans M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idx="1" type="body"/>
          </p:nvPr>
        </p:nvSpPr>
        <p:spPr>
          <a:xfrm>
            <a:off x="457200" y="1524001"/>
            <a:ext cx="8229600" cy="46259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Prepare a sequence diagram for each scenario. </a:t>
            </a:r>
            <a:endParaRPr/>
          </a:p>
          <a:p>
            <a:pPr indent="-342900" lvl="0" marL="342900" rtl="0" algn="l">
              <a:spcBef>
                <a:spcPts val="640"/>
              </a:spcBef>
              <a:spcAft>
                <a:spcPts val="0"/>
              </a:spcAft>
              <a:buClr>
                <a:schemeClr val="dk1"/>
              </a:buClr>
              <a:buSzPts val="3200"/>
              <a:buChar char="•"/>
            </a:pPr>
            <a:r>
              <a:rPr lang="en-US"/>
              <a:t>It shows participation in an interaction and sequences of message among them.</a:t>
            </a:r>
            <a:endParaRPr/>
          </a:p>
          <a:p>
            <a:pPr indent="-342900" lvl="0" marL="342900" rtl="0" algn="l">
              <a:spcBef>
                <a:spcPts val="640"/>
              </a:spcBef>
              <a:spcAft>
                <a:spcPts val="0"/>
              </a:spcAft>
              <a:buClr>
                <a:schemeClr val="dk1"/>
              </a:buClr>
              <a:buSzPts val="3200"/>
              <a:buChar char="•"/>
            </a:pPr>
            <a:r>
              <a:rPr lang="en-US"/>
              <a:t>From sequence diagram, you can then summarize the events that each class sends and receives.</a:t>
            </a:r>
            <a:endParaRPr/>
          </a:p>
          <a:p>
            <a:pPr indent="-139700" lvl="0" marL="342900" rtl="0" algn="l">
              <a:spcBef>
                <a:spcPts val="640"/>
              </a:spcBef>
              <a:spcAft>
                <a:spcPts val="0"/>
              </a:spcAft>
              <a:buClr>
                <a:schemeClr val="dk1"/>
              </a:buClr>
              <a:buSzPts val="3200"/>
              <a:buNone/>
            </a:pPr>
            <a:r>
              <a:t/>
            </a:r>
            <a:endParaRPr/>
          </a:p>
        </p:txBody>
      </p:sp>
      <p:sp>
        <p:nvSpPr>
          <p:cNvPr id="201" name="Google Shape;201;p24"/>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02" name="Google Shape;202;p24"/>
          <p:cNvSpPr/>
          <p:nvPr/>
        </p:nvSpPr>
        <p:spPr>
          <a:xfrm>
            <a:off x="457200" y="838200"/>
            <a:ext cx="8229600" cy="5032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4000">
                <a:solidFill>
                  <a:schemeClr val="lt1"/>
                </a:solidFill>
                <a:latin typeface="Comic Sans MS"/>
                <a:ea typeface="Comic Sans MS"/>
                <a:cs typeface="Comic Sans MS"/>
                <a:sym typeface="Comic Sans MS"/>
              </a:rPr>
              <a:t>Application Interaction Model</a:t>
            </a:r>
            <a:endParaRPr b="0" sz="3600">
              <a:solidFill>
                <a:schemeClr val="lt1"/>
              </a:solidFill>
              <a:latin typeface="Comic Sans MS"/>
              <a:ea typeface="Comic Sans MS"/>
              <a:cs typeface="Comic Sans MS"/>
              <a:sym typeface="Comic Sans M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08" name="Google Shape;208;p25"/>
          <p:cNvSpPr/>
          <p:nvPr/>
        </p:nvSpPr>
        <p:spPr>
          <a:xfrm>
            <a:off x="457200" y="838200"/>
            <a:ext cx="8229600" cy="5032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4000">
                <a:solidFill>
                  <a:schemeClr val="lt1"/>
                </a:solidFill>
                <a:latin typeface="Comic Sans MS"/>
                <a:ea typeface="Comic Sans MS"/>
                <a:cs typeface="Comic Sans MS"/>
                <a:sym typeface="Comic Sans MS"/>
              </a:rPr>
              <a:t>Application Interaction Model</a:t>
            </a:r>
            <a:endParaRPr b="0" sz="3600">
              <a:solidFill>
                <a:schemeClr val="lt1"/>
              </a:solidFill>
              <a:latin typeface="Comic Sans MS"/>
              <a:ea typeface="Comic Sans MS"/>
              <a:cs typeface="Comic Sans MS"/>
              <a:sym typeface="Comic Sans MS"/>
            </a:endParaRPr>
          </a:p>
        </p:txBody>
      </p:sp>
      <p:pic>
        <p:nvPicPr>
          <p:cNvPr descr="E:\OOAD 2012\13.3.JPG" id="209" name="Google Shape;209;p25"/>
          <p:cNvPicPr preferRelativeResize="0"/>
          <p:nvPr/>
        </p:nvPicPr>
        <p:blipFill rotWithShape="1">
          <a:blip r:embed="rId3">
            <a:alphaModFix/>
          </a:blip>
          <a:srcRect b="0" l="0" r="0" t="0"/>
          <a:stretch/>
        </p:blipFill>
        <p:spPr>
          <a:xfrm>
            <a:off x="422031" y="1524000"/>
            <a:ext cx="8229600" cy="4572000"/>
          </a:xfrm>
          <a:prstGeom prst="rect">
            <a:avLst/>
          </a:prstGeom>
          <a:noFill/>
          <a:ln>
            <a:noFill/>
          </a:ln>
        </p:spPr>
      </p:pic>
      <p:sp>
        <p:nvSpPr>
          <p:cNvPr id="210" name="Google Shape;210;p25"/>
          <p:cNvSpPr txBox="1"/>
          <p:nvPr/>
        </p:nvSpPr>
        <p:spPr>
          <a:xfrm>
            <a:off x="492369" y="6172201"/>
            <a:ext cx="8440615" cy="4619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Calibri"/>
                <a:ea typeface="Calibri"/>
                <a:cs typeface="Calibri"/>
                <a:sym typeface="Calibri"/>
              </a:rPr>
              <a:t>Sequence diagram for the process Transaction Scenario</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6"/>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descr="E:\OOAD 2012\13.4.JPG" id="216" name="Google Shape;216;p26"/>
          <p:cNvPicPr preferRelativeResize="0"/>
          <p:nvPr>
            <p:ph idx="1" type="body"/>
          </p:nvPr>
        </p:nvPicPr>
        <p:blipFill rotWithShape="1">
          <a:blip r:embed="rId3">
            <a:alphaModFix/>
          </a:blip>
          <a:srcRect b="0" l="0" r="0" t="0"/>
          <a:stretch/>
        </p:blipFill>
        <p:spPr>
          <a:xfrm>
            <a:off x="422031" y="1447800"/>
            <a:ext cx="8370277" cy="4953000"/>
          </a:xfrm>
          <a:prstGeom prst="rect">
            <a:avLst/>
          </a:prstGeom>
          <a:noFill/>
          <a:ln>
            <a:noFill/>
          </a:ln>
        </p:spPr>
      </p:pic>
      <p:sp>
        <p:nvSpPr>
          <p:cNvPr id="217" name="Google Shape;217;p26"/>
          <p:cNvSpPr/>
          <p:nvPr/>
        </p:nvSpPr>
        <p:spPr>
          <a:xfrm>
            <a:off x="457200" y="838200"/>
            <a:ext cx="8229600" cy="5032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4000">
                <a:solidFill>
                  <a:schemeClr val="lt1"/>
                </a:solidFill>
                <a:latin typeface="Comic Sans MS"/>
                <a:ea typeface="Comic Sans MS"/>
                <a:cs typeface="Comic Sans MS"/>
                <a:sym typeface="Comic Sans MS"/>
              </a:rPr>
              <a:t>Application Interaction Model</a:t>
            </a:r>
            <a:endParaRPr b="0" sz="3600">
              <a:solidFill>
                <a:schemeClr val="lt1"/>
              </a:solidFill>
              <a:latin typeface="Comic Sans MS"/>
              <a:ea typeface="Comic Sans MS"/>
              <a:cs typeface="Comic Sans MS"/>
              <a:sym typeface="Comic Sans M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7"/>
          <p:cNvSpPr txBox="1"/>
          <p:nvPr>
            <p:ph idx="1" type="body"/>
          </p:nvPr>
        </p:nvSpPr>
        <p:spPr>
          <a:xfrm>
            <a:off x="457200" y="1524001"/>
            <a:ext cx="8229600" cy="4625975"/>
          </a:xfrm>
          <a:prstGeom prst="rect">
            <a:avLst/>
          </a:prstGeom>
          <a:noFill/>
          <a:ln>
            <a:noFill/>
          </a:ln>
        </p:spPr>
        <p:txBody>
          <a:bodyPr anchorCtr="0" anchor="t" bIns="45700" lIns="91425" spcFirstLastPara="1" rIns="91425" wrap="square" tIns="45700">
            <a:noAutofit/>
          </a:bodyPr>
          <a:lstStyle/>
          <a:p>
            <a:pPr indent="-342900" lvl="0" marL="342900" rtl="0" algn="ctr">
              <a:spcBef>
                <a:spcPts val="0"/>
              </a:spcBef>
              <a:spcAft>
                <a:spcPts val="0"/>
              </a:spcAft>
              <a:buClr>
                <a:schemeClr val="dk1"/>
              </a:buClr>
              <a:buSzPts val="3200"/>
              <a:buFont typeface="Noto Sans Symbols"/>
              <a:buNone/>
            </a:pPr>
            <a:r>
              <a:rPr b="1" lang="en-US" u="sng"/>
              <a:t>Preparing Activity diagrams for </a:t>
            </a:r>
            <a:endParaRPr/>
          </a:p>
          <a:p>
            <a:pPr indent="-342900" lvl="0" marL="342900" rtl="0" algn="ctr">
              <a:spcBef>
                <a:spcPts val="640"/>
              </a:spcBef>
              <a:spcAft>
                <a:spcPts val="0"/>
              </a:spcAft>
              <a:buClr>
                <a:schemeClr val="dk1"/>
              </a:buClr>
              <a:buSzPts val="3200"/>
              <a:buFont typeface="Noto Sans Symbols"/>
              <a:buNone/>
            </a:pPr>
            <a:r>
              <a:rPr b="1" lang="en-US" u="sng"/>
              <a:t>Complex use Cases</a:t>
            </a:r>
            <a:endParaRPr/>
          </a:p>
          <a:p>
            <a:pPr indent="-342900" lvl="0" marL="342900" rtl="0" algn="l">
              <a:spcBef>
                <a:spcPts val="640"/>
              </a:spcBef>
              <a:spcAft>
                <a:spcPts val="0"/>
              </a:spcAft>
              <a:buClr>
                <a:schemeClr val="dk1"/>
              </a:buClr>
              <a:buSzPts val="3200"/>
              <a:buChar char="•"/>
            </a:pPr>
            <a:r>
              <a:rPr lang="en-US"/>
              <a:t>Sequence diagram capture dialog and interplay between actors.</a:t>
            </a:r>
            <a:endParaRPr/>
          </a:p>
          <a:p>
            <a:pPr indent="-342900" lvl="0" marL="342900" rtl="0" algn="l">
              <a:spcBef>
                <a:spcPts val="640"/>
              </a:spcBef>
              <a:spcAft>
                <a:spcPts val="0"/>
              </a:spcAft>
              <a:buClr>
                <a:schemeClr val="dk1"/>
              </a:buClr>
              <a:buSzPts val="3200"/>
              <a:buChar char="•"/>
            </a:pPr>
            <a:r>
              <a:rPr lang="en-US"/>
              <a:t>Do not clearly show alternatives and decisions.</a:t>
            </a:r>
            <a:endParaRPr/>
          </a:p>
          <a:p>
            <a:pPr indent="-342900" lvl="0" marL="342900" rtl="0" algn="l">
              <a:spcBef>
                <a:spcPts val="640"/>
              </a:spcBef>
              <a:spcAft>
                <a:spcPts val="0"/>
              </a:spcAft>
              <a:buClr>
                <a:schemeClr val="dk1"/>
              </a:buClr>
              <a:buSzPts val="3200"/>
              <a:buChar char="•"/>
            </a:pPr>
            <a:r>
              <a:rPr lang="en-US"/>
              <a:t>Activity diagram let you consolidate all the behavior by documenting forks and merges in the control flow.</a:t>
            </a:r>
            <a:endParaRPr/>
          </a:p>
          <a:p>
            <a:pPr indent="-139700" lvl="0" marL="342900" rtl="0" algn="l">
              <a:spcBef>
                <a:spcPts val="640"/>
              </a:spcBef>
              <a:spcAft>
                <a:spcPts val="0"/>
              </a:spcAft>
              <a:buClr>
                <a:schemeClr val="dk1"/>
              </a:buClr>
              <a:buSzPts val="3200"/>
              <a:buNone/>
            </a:pPr>
            <a:r>
              <a:t/>
            </a:r>
            <a:endParaRPr/>
          </a:p>
        </p:txBody>
      </p:sp>
      <p:sp>
        <p:nvSpPr>
          <p:cNvPr id="223" name="Google Shape;223;p27"/>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24" name="Google Shape;224;p27"/>
          <p:cNvSpPr/>
          <p:nvPr/>
        </p:nvSpPr>
        <p:spPr>
          <a:xfrm>
            <a:off x="457200" y="838200"/>
            <a:ext cx="8229600" cy="5032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4000">
                <a:solidFill>
                  <a:schemeClr val="lt1"/>
                </a:solidFill>
                <a:latin typeface="Comic Sans MS"/>
                <a:ea typeface="Comic Sans MS"/>
                <a:cs typeface="Comic Sans MS"/>
                <a:sym typeface="Comic Sans MS"/>
              </a:rPr>
              <a:t>Application Interaction Model</a:t>
            </a:r>
            <a:endParaRPr b="0" sz="3600">
              <a:solidFill>
                <a:schemeClr val="lt1"/>
              </a:solidFill>
              <a:latin typeface="Comic Sans MS"/>
              <a:ea typeface="Comic Sans MS"/>
              <a:cs typeface="Comic Sans MS"/>
              <a:sym typeface="Comic Sans M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8"/>
          <p:cNvSpPr txBox="1"/>
          <p:nvPr>
            <p:ph type="title"/>
          </p:nvPr>
        </p:nvSpPr>
        <p:spPr>
          <a:xfrm>
            <a:off x="422031" y="838201"/>
            <a:ext cx="7596554" cy="569913"/>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230" name="Google Shape;230;p28"/>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231" name="Google Shape;231;p28"/>
          <p:cNvPicPr preferRelativeResize="0"/>
          <p:nvPr>
            <p:ph idx="1" type="body"/>
          </p:nvPr>
        </p:nvPicPr>
        <p:blipFill rotWithShape="1">
          <a:blip r:embed="rId3">
            <a:alphaModFix/>
          </a:blip>
          <a:srcRect b="0" l="0" r="0" t="0"/>
          <a:stretch/>
        </p:blipFill>
        <p:spPr>
          <a:xfrm>
            <a:off x="0" y="838200"/>
            <a:ext cx="9144000" cy="60198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9"/>
          <p:cNvSpPr txBox="1"/>
          <p:nvPr>
            <p:ph idx="1" type="body"/>
          </p:nvPr>
        </p:nvSpPr>
        <p:spPr>
          <a:xfrm>
            <a:off x="457200" y="1524001"/>
            <a:ext cx="8229600" cy="4625975"/>
          </a:xfrm>
          <a:prstGeom prst="rect">
            <a:avLst/>
          </a:prstGeom>
          <a:noFill/>
          <a:ln>
            <a:noFill/>
          </a:ln>
        </p:spPr>
        <p:txBody>
          <a:bodyPr anchorCtr="0" anchor="t" bIns="45700" lIns="91425" spcFirstLastPara="1" rIns="91425" wrap="square" tIns="45700">
            <a:noAutofit/>
          </a:bodyPr>
          <a:lstStyle/>
          <a:p>
            <a:pPr indent="-342900" lvl="0" marL="342900" rtl="0" algn="ctr">
              <a:spcBef>
                <a:spcPts val="0"/>
              </a:spcBef>
              <a:spcAft>
                <a:spcPts val="0"/>
              </a:spcAft>
              <a:buClr>
                <a:schemeClr val="dk1"/>
              </a:buClr>
              <a:buSzPts val="3600"/>
              <a:buFont typeface="Noto Sans Symbols"/>
              <a:buNone/>
            </a:pPr>
            <a:r>
              <a:rPr lang="en-US" sz="3600" u="sng"/>
              <a:t>Organizing Actors and Use cases</a:t>
            </a:r>
            <a:endParaRPr/>
          </a:p>
          <a:p>
            <a:pPr indent="-342900" lvl="0" marL="342900" rtl="0" algn="l">
              <a:spcBef>
                <a:spcPts val="640"/>
              </a:spcBef>
              <a:spcAft>
                <a:spcPts val="0"/>
              </a:spcAft>
              <a:buClr>
                <a:schemeClr val="dk1"/>
              </a:buClr>
              <a:buSzPts val="3200"/>
              <a:buChar char="•"/>
            </a:pPr>
            <a:r>
              <a:rPr lang="en-US"/>
              <a:t>Next step to organize use cases with relationship (includes, extend and generalization) </a:t>
            </a:r>
            <a:endParaRPr/>
          </a:p>
          <a:p>
            <a:pPr indent="-342900" lvl="0" marL="342900" rtl="0" algn="l">
              <a:spcBef>
                <a:spcPts val="640"/>
              </a:spcBef>
              <a:spcAft>
                <a:spcPts val="0"/>
              </a:spcAft>
              <a:buClr>
                <a:schemeClr val="dk1"/>
              </a:buClr>
              <a:buSzPts val="3200"/>
              <a:buChar char="•"/>
            </a:pPr>
            <a:r>
              <a:rPr lang="en-US"/>
              <a:t>It will helpful for large and complex systems.</a:t>
            </a:r>
            <a:endParaRPr/>
          </a:p>
          <a:p>
            <a:pPr indent="-342900" lvl="0" marL="342900" rtl="0" algn="l">
              <a:spcBef>
                <a:spcPts val="640"/>
              </a:spcBef>
              <a:spcAft>
                <a:spcPts val="0"/>
              </a:spcAft>
              <a:buClr>
                <a:schemeClr val="dk1"/>
              </a:buClr>
              <a:buSzPts val="3200"/>
              <a:buChar char="•"/>
            </a:pPr>
            <a:r>
              <a:rPr lang="en-US"/>
              <a:t>For. Admin might be an operator with additional privileges.</a:t>
            </a:r>
            <a:endParaRPr/>
          </a:p>
          <a:p>
            <a:pPr indent="-139700" lvl="0" marL="342900" rtl="0" algn="l">
              <a:spcBef>
                <a:spcPts val="640"/>
              </a:spcBef>
              <a:spcAft>
                <a:spcPts val="0"/>
              </a:spcAft>
              <a:buClr>
                <a:schemeClr val="dk1"/>
              </a:buClr>
              <a:buSzPts val="3200"/>
              <a:buNone/>
            </a:pPr>
            <a:r>
              <a:t/>
            </a:r>
            <a:endParaRPr/>
          </a:p>
        </p:txBody>
      </p:sp>
      <p:sp>
        <p:nvSpPr>
          <p:cNvPr id="237" name="Google Shape;237;p29"/>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38" name="Google Shape;238;p29"/>
          <p:cNvSpPr/>
          <p:nvPr/>
        </p:nvSpPr>
        <p:spPr>
          <a:xfrm>
            <a:off x="457200" y="838200"/>
            <a:ext cx="8229600" cy="5032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4000">
                <a:solidFill>
                  <a:schemeClr val="lt1"/>
                </a:solidFill>
                <a:latin typeface="Comic Sans MS"/>
                <a:ea typeface="Comic Sans MS"/>
                <a:cs typeface="Comic Sans MS"/>
                <a:sym typeface="Comic Sans MS"/>
              </a:rPr>
              <a:t>Application Interaction Model</a:t>
            </a:r>
            <a:endParaRPr b="0" sz="3600">
              <a:solidFill>
                <a:schemeClr val="lt1"/>
              </a:solidFill>
              <a:latin typeface="Comic Sans MS"/>
              <a:ea typeface="Comic Sans MS"/>
              <a:cs typeface="Comic Sans MS"/>
              <a:sym typeface="Comic Sans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3"/>
          <p:cNvSpPr txBox="1"/>
          <p:nvPr>
            <p:ph idx="1" type="body"/>
          </p:nvPr>
        </p:nvSpPr>
        <p:spPr>
          <a:xfrm>
            <a:off x="457200" y="1524001"/>
            <a:ext cx="8229600" cy="4625975"/>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3200"/>
              <a:buChar char="•"/>
            </a:pPr>
            <a:r>
              <a:rPr lang="en-US"/>
              <a:t>Most domain model focus on building a model of intrinsic concepts.</a:t>
            </a:r>
            <a:endParaRPr/>
          </a:p>
          <a:p>
            <a:pPr indent="-342900" lvl="0" marL="342900" rtl="0" algn="just">
              <a:spcBef>
                <a:spcPts val="640"/>
              </a:spcBef>
              <a:spcAft>
                <a:spcPts val="0"/>
              </a:spcAft>
              <a:buClr>
                <a:schemeClr val="dk1"/>
              </a:buClr>
              <a:buSzPts val="3200"/>
              <a:buChar char="•"/>
            </a:pPr>
            <a:r>
              <a:rPr lang="en-US"/>
              <a:t>While Application model focus on the details of the application and consider interaction.</a:t>
            </a:r>
            <a:endParaRPr/>
          </a:p>
          <a:p>
            <a:pPr indent="-342900" lvl="0" marL="342900" rtl="0" algn="just">
              <a:spcBef>
                <a:spcPts val="640"/>
              </a:spcBef>
              <a:spcAft>
                <a:spcPts val="0"/>
              </a:spcAft>
              <a:buClr>
                <a:schemeClr val="dk1"/>
              </a:buClr>
              <a:buSzPts val="3200"/>
              <a:buChar char="•"/>
            </a:pPr>
            <a:r>
              <a:rPr lang="en-US"/>
              <a:t>You can construct application interaction model with following steps:</a:t>
            </a:r>
            <a:endParaRPr/>
          </a:p>
          <a:p>
            <a:pPr indent="-285750" lvl="1" marL="742950" rtl="0" algn="just">
              <a:spcBef>
                <a:spcPts val="560"/>
              </a:spcBef>
              <a:spcAft>
                <a:spcPts val="0"/>
              </a:spcAft>
              <a:buClr>
                <a:schemeClr val="dk1"/>
              </a:buClr>
              <a:buSzPts val="2800"/>
              <a:buChar char="–"/>
            </a:pPr>
            <a:r>
              <a:rPr lang="en-US"/>
              <a:t>Determine the system boundary</a:t>
            </a:r>
            <a:endParaRPr/>
          </a:p>
          <a:p>
            <a:pPr indent="-285750" lvl="1" marL="742950" rtl="0" algn="just">
              <a:spcBef>
                <a:spcPts val="560"/>
              </a:spcBef>
              <a:spcAft>
                <a:spcPts val="0"/>
              </a:spcAft>
              <a:buClr>
                <a:schemeClr val="dk1"/>
              </a:buClr>
              <a:buSzPts val="2800"/>
              <a:buChar char="–"/>
            </a:pPr>
            <a:r>
              <a:rPr lang="en-US"/>
              <a:t>Find actor</a:t>
            </a:r>
            <a:endParaRPr/>
          </a:p>
          <a:p>
            <a:pPr indent="-285750" lvl="1" marL="742950" rtl="0" algn="just">
              <a:spcBef>
                <a:spcPts val="560"/>
              </a:spcBef>
              <a:spcAft>
                <a:spcPts val="0"/>
              </a:spcAft>
              <a:buClr>
                <a:schemeClr val="dk1"/>
              </a:buClr>
              <a:buSzPts val="2800"/>
              <a:buChar char="–"/>
            </a:pPr>
            <a:r>
              <a:rPr lang="en-US"/>
              <a:t>Find use cases</a:t>
            </a:r>
            <a:endParaRPr/>
          </a:p>
        </p:txBody>
      </p:sp>
      <p:sp>
        <p:nvSpPr>
          <p:cNvPr id="54" name="Google Shape;54;p3"/>
          <p:cNvSpPr/>
          <p:nvPr/>
        </p:nvSpPr>
        <p:spPr>
          <a:xfrm>
            <a:off x="457200" y="838200"/>
            <a:ext cx="8229600" cy="5032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4000">
                <a:solidFill>
                  <a:schemeClr val="lt1"/>
                </a:solidFill>
                <a:latin typeface="Comic Sans MS"/>
                <a:ea typeface="Comic Sans MS"/>
                <a:cs typeface="Comic Sans MS"/>
                <a:sym typeface="Comic Sans MS"/>
              </a:rPr>
              <a:t>Application Interaction Model</a:t>
            </a:r>
            <a:endParaRPr b="0" sz="3600">
              <a:solidFill>
                <a:schemeClr val="lt1"/>
              </a:solidFill>
              <a:latin typeface="Comic Sans MS"/>
              <a:ea typeface="Comic Sans MS"/>
              <a:cs typeface="Comic Sans MS"/>
              <a:sym typeface="Comic Sans M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0"/>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descr="E:\OOAD 2012\13.6.JPG" id="244" name="Google Shape;244;p30"/>
          <p:cNvPicPr preferRelativeResize="0"/>
          <p:nvPr>
            <p:ph idx="1" type="body"/>
          </p:nvPr>
        </p:nvPicPr>
        <p:blipFill rotWithShape="1">
          <a:blip r:embed="rId3">
            <a:alphaModFix/>
          </a:blip>
          <a:srcRect b="0" l="0" r="0" t="0"/>
          <a:stretch/>
        </p:blipFill>
        <p:spPr>
          <a:xfrm>
            <a:off x="281354" y="990600"/>
            <a:ext cx="8581292" cy="5867400"/>
          </a:xfrm>
          <a:prstGeom prst="rect">
            <a:avLst/>
          </a:prstGeom>
          <a:noFill/>
          <a:ln>
            <a:noFill/>
          </a:ln>
        </p:spPr>
      </p:pic>
      <p:sp>
        <p:nvSpPr>
          <p:cNvPr id="245" name="Google Shape;245;p30"/>
          <p:cNvSpPr/>
          <p:nvPr/>
        </p:nvSpPr>
        <p:spPr>
          <a:xfrm>
            <a:off x="457200" y="838200"/>
            <a:ext cx="8229600" cy="5032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4000">
                <a:solidFill>
                  <a:schemeClr val="lt1"/>
                </a:solidFill>
                <a:latin typeface="Comic Sans MS"/>
                <a:ea typeface="Comic Sans MS"/>
                <a:cs typeface="Comic Sans MS"/>
                <a:sym typeface="Comic Sans MS"/>
              </a:rPr>
              <a:t>Application Interaction Model</a:t>
            </a:r>
            <a:endParaRPr b="0" sz="3600">
              <a:solidFill>
                <a:schemeClr val="lt1"/>
              </a:solidFill>
              <a:latin typeface="Comic Sans MS"/>
              <a:ea typeface="Comic Sans MS"/>
              <a:cs typeface="Comic Sans MS"/>
              <a:sym typeface="Comic Sans M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1"/>
          <p:cNvSpPr txBox="1"/>
          <p:nvPr>
            <p:ph idx="1" type="body"/>
          </p:nvPr>
        </p:nvSpPr>
        <p:spPr>
          <a:xfrm>
            <a:off x="457200" y="1524001"/>
            <a:ext cx="8229600" cy="4625975"/>
          </a:xfrm>
          <a:prstGeom prst="rect">
            <a:avLst/>
          </a:prstGeom>
          <a:noFill/>
          <a:ln>
            <a:noFill/>
          </a:ln>
        </p:spPr>
        <p:txBody>
          <a:bodyPr anchorCtr="0" anchor="t" bIns="45700" lIns="91425" spcFirstLastPara="1" rIns="91425" wrap="square" tIns="45700">
            <a:noAutofit/>
          </a:bodyPr>
          <a:lstStyle/>
          <a:p>
            <a:pPr indent="-342900" lvl="0" marL="342900" rtl="0" algn="ctr">
              <a:spcBef>
                <a:spcPts val="0"/>
              </a:spcBef>
              <a:spcAft>
                <a:spcPts val="0"/>
              </a:spcAft>
              <a:buClr>
                <a:schemeClr val="dk1"/>
              </a:buClr>
              <a:buSzPts val="3200"/>
              <a:buFont typeface="Noto Sans Symbols"/>
              <a:buNone/>
            </a:pPr>
            <a:r>
              <a:rPr lang="en-US" u="sng"/>
              <a:t>Checking Against the Domain Class model</a:t>
            </a:r>
            <a:endParaRPr/>
          </a:p>
          <a:p>
            <a:pPr indent="-342900" lvl="0" marL="342900" rtl="0" algn="l">
              <a:spcBef>
                <a:spcPts val="640"/>
              </a:spcBef>
              <a:spcAft>
                <a:spcPts val="0"/>
              </a:spcAft>
              <a:buClr>
                <a:schemeClr val="dk1"/>
              </a:buClr>
              <a:buSzPts val="3200"/>
              <a:buChar char="•"/>
            </a:pPr>
            <a:r>
              <a:rPr lang="en-US"/>
              <a:t>Application and domain models should be mostly consistent.</a:t>
            </a:r>
            <a:endParaRPr/>
          </a:p>
          <a:p>
            <a:pPr indent="-342900" lvl="0" marL="342900" rtl="0" algn="l">
              <a:spcBef>
                <a:spcPts val="640"/>
              </a:spcBef>
              <a:spcAft>
                <a:spcPts val="0"/>
              </a:spcAft>
              <a:buClr>
                <a:schemeClr val="dk1"/>
              </a:buClr>
              <a:buSzPts val="3200"/>
              <a:buChar char="•"/>
            </a:pPr>
            <a:r>
              <a:rPr lang="en-US"/>
              <a:t>The actors, use cases and scenarios are all based on classes and concept from domain model.</a:t>
            </a:r>
            <a:endParaRPr/>
          </a:p>
          <a:p>
            <a:pPr indent="-342900" lvl="0" marL="342900" rtl="0" algn="l">
              <a:spcBef>
                <a:spcPts val="640"/>
              </a:spcBef>
              <a:spcAft>
                <a:spcPts val="0"/>
              </a:spcAft>
              <a:buClr>
                <a:schemeClr val="dk1"/>
              </a:buClr>
              <a:buSzPts val="3200"/>
              <a:buChar char="•"/>
            </a:pPr>
            <a:r>
              <a:rPr lang="en-US"/>
              <a:t>Cross check the application and domain models to ensure that there are no inconsistencies. </a:t>
            </a:r>
            <a:endParaRPr/>
          </a:p>
          <a:p>
            <a:pPr indent="-139700" lvl="0" marL="342900" rtl="0" algn="l">
              <a:spcBef>
                <a:spcPts val="640"/>
              </a:spcBef>
              <a:spcAft>
                <a:spcPts val="0"/>
              </a:spcAft>
              <a:buClr>
                <a:schemeClr val="dk1"/>
              </a:buClr>
              <a:buSzPts val="3200"/>
              <a:buNone/>
            </a:pPr>
            <a:r>
              <a:t/>
            </a:r>
            <a:endParaRPr/>
          </a:p>
        </p:txBody>
      </p:sp>
      <p:sp>
        <p:nvSpPr>
          <p:cNvPr id="251" name="Google Shape;251;p31"/>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52" name="Google Shape;252;p31"/>
          <p:cNvSpPr/>
          <p:nvPr/>
        </p:nvSpPr>
        <p:spPr>
          <a:xfrm>
            <a:off x="457200" y="838200"/>
            <a:ext cx="8229600" cy="5032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4000">
                <a:solidFill>
                  <a:schemeClr val="lt1"/>
                </a:solidFill>
                <a:latin typeface="Comic Sans MS"/>
                <a:ea typeface="Comic Sans MS"/>
                <a:cs typeface="Comic Sans MS"/>
                <a:sym typeface="Comic Sans MS"/>
              </a:rPr>
              <a:t>Application Interaction Model</a:t>
            </a:r>
            <a:endParaRPr b="0" sz="3600">
              <a:solidFill>
                <a:schemeClr val="lt1"/>
              </a:solidFill>
              <a:latin typeface="Comic Sans MS"/>
              <a:ea typeface="Comic Sans MS"/>
              <a:cs typeface="Comic Sans MS"/>
              <a:sym typeface="Comic Sans M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2"/>
          <p:cNvSpPr txBox="1"/>
          <p:nvPr>
            <p:ph idx="1" type="body"/>
          </p:nvPr>
        </p:nvSpPr>
        <p:spPr>
          <a:xfrm>
            <a:off x="457200" y="1524001"/>
            <a:ext cx="8229600" cy="4625975"/>
          </a:xfrm>
          <a:prstGeom prst="rect">
            <a:avLst/>
          </a:prstGeom>
          <a:noFill/>
          <a:ln>
            <a:noFill/>
          </a:ln>
        </p:spPr>
        <p:txBody>
          <a:bodyPr anchorCtr="0" anchor="t" bIns="45700" lIns="91425" spcFirstLastPara="1" rIns="91425" wrap="square" tIns="45700">
            <a:noAutofit/>
          </a:bodyPr>
          <a:lstStyle/>
          <a:p>
            <a:pPr indent="-342900" lvl="0" marL="342900" rtl="0" algn="ctr">
              <a:spcBef>
                <a:spcPts val="0"/>
              </a:spcBef>
              <a:spcAft>
                <a:spcPts val="0"/>
              </a:spcAft>
              <a:buClr>
                <a:schemeClr val="dk1"/>
              </a:buClr>
              <a:buSzPts val="3200"/>
              <a:buChar char="•"/>
            </a:pPr>
            <a:r>
              <a:rPr b="1" lang="en-US"/>
              <a:t>Construct an application class model with following steps:</a:t>
            </a:r>
            <a:endParaRPr/>
          </a:p>
          <a:p>
            <a:pPr indent="-285750" lvl="1" marL="742950" rtl="0" algn="l">
              <a:spcBef>
                <a:spcPts val="720"/>
              </a:spcBef>
              <a:spcAft>
                <a:spcPts val="0"/>
              </a:spcAft>
              <a:buClr>
                <a:schemeClr val="dk1"/>
              </a:buClr>
              <a:buSzPts val="3600"/>
              <a:buChar char="–"/>
            </a:pPr>
            <a:r>
              <a:rPr lang="en-US" sz="3600"/>
              <a:t>Specify User Interfaces</a:t>
            </a:r>
            <a:endParaRPr/>
          </a:p>
          <a:p>
            <a:pPr indent="-285750" lvl="1" marL="742950" rtl="0" algn="l">
              <a:spcBef>
                <a:spcPts val="720"/>
              </a:spcBef>
              <a:spcAft>
                <a:spcPts val="0"/>
              </a:spcAft>
              <a:buClr>
                <a:schemeClr val="dk1"/>
              </a:buClr>
              <a:buSzPts val="3600"/>
              <a:buChar char="–"/>
            </a:pPr>
            <a:r>
              <a:rPr lang="en-US" sz="3600"/>
              <a:t>Define Boundary classes.</a:t>
            </a:r>
            <a:endParaRPr/>
          </a:p>
          <a:p>
            <a:pPr indent="-285750" lvl="1" marL="742950" rtl="0" algn="l">
              <a:spcBef>
                <a:spcPts val="720"/>
              </a:spcBef>
              <a:spcAft>
                <a:spcPts val="0"/>
              </a:spcAft>
              <a:buClr>
                <a:schemeClr val="dk1"/>
              </a:buClr>
              <a:buSzPts val="3600"/>
              <a:buChar char="–"/>
            </a:pPr>
            <a:r>
              <a:rPr lang="en-US" sz="3600"/>
              <a:t>Determine controllers.</a:t>
            </a:r>
            <a:endParaRPr/>
          </a:p>
          <a:p>
            <a:pPr indent="-285750" lvl="1" marL="742950" rtl="0" algn="l">
              <a:spcBef>
                <a:spcPts val="720"/>
              </a:spcBef>
              <a:spcAft>
                <a:spcPts val="0"/>
              </a:spcAft>
              <a:buClr>
                <a:schemeClr val="dk1"/>
              </a:buClr>
              <a:buSzPts val="3600"/>
              <a:buChar char="–"/>
            </a:pPr>
            <a:r>
              <a:rPr lang="en-US" sz="3600"/>
              <a:t>Check against the interaction model.</a:t>
            </a:r>
            <a:endParaRPr/>
          </a:p>
        </p:txBody>
      </p:sp>
      <p:sp>
        <p:nvSpPr>
          <p:cNvPr id="258" name="Google Shape;258;p32"/>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59" name="Google Shape;259;p32"/>
          <p:cNvSpPr/>
          <p:nvPr/>
        </p:nvSpPr>
        <p:spPr>
          <a:xfrm>
            <a:off x="457200" y="838200"/>
            <a:ext cx="8229600" cy="5032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4000">
                <a:solidFill>
                  <a:schemeClr val="lt1"/>
                </a:solidFill>
                <a:latin typeface="Comic Sans MS"/>
                <a:ea typeface="Comic Sans MS"/>
                <a:cs typeface="Comic Sans MS"/>
                <a:sym typeface="Comic Sans MS"/>
              </a:rPr>
              <a:t>Application Class Model</a:t>
            </a:r>
            <a:endParaRPr b="0" sz="3600">
              <a:solidFill>
                <a:schemeClr val="lt1"/>
              </a:solidFill>
              <a:latin typeface="Comic Sans MS"/>
              <a:ea typeface="Comic Sans MS"/>
              <a:cs typeface="Comic Sans MS"/>
              <a:sym typeface="Comic Sans M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3"/>
          <p:cNvSpPr txBox="1"/>
          <p:nvPr>
            <p:ph idx="1" type="body"/>
          </p:nvPr>
        </p:nvSpPr>
        <p:spPr>
          <a:xfrm>
            <a:off x="281354" y="1524001"/>
            <a:ext cx="8405446" cy="4625975"/>
          </a:xfrm>
          <a:prstGeom prst="rect">
            <a:avLst/>
          </a:prstGeom>
          <a:noFill/>
          <a:ln>
            <a:noFill/>
          </a:ln>
        </p:spPr>
        <p:txBody>
          <a:bodyPr anchorCtr="0" anchor="t" bIns="45700" lIns="91425" spcFirstLastPara="1" rIns="91425" wrap="square" tIns="45700">
            <a:noAutofit/>
          </a:bodyPr>
          <a:lstStyle/>
          <a:p>
            <a:pPr indent="-342900" lvl="0" marL="342900" rtl="0" algn="ctr">
              <a:spcBef>
                <a:spcPts val="0"/>
              </a:spcBef>
              <a:spcAft>
                <a:spcPts val="0"/>
              </a:spcAft>
              <a:buClr>
                <a:schemeClr val="dk1"/>
              </a:buClr>
              <a:buSzPts val="3200"/>
              <a:buFont typeface="Noto Sans Symbols"/>
              <a:buNone/>
            </a:pPr>
            <a:r>
              <a:rPr lang="en-US" u="sng"/>
              <a:t>Specifying User Interface</a:t>
            </a:r>
            <a:endParaRPr/>
          </a:p>
          <a:p>
            <a:pPr indent="-342900" lvl="0" marL="342900" rtl="0" algn="l">
              <a:spcBef>
                <a:spcPts val="640"/>
              </a:spcBef>
              <a:spcAft>
                <a:spcPts val="0"/>
              </a:spcAft>
              <a:buClr>
                <a:schemeClr val="dk1"/>
              </a:buClr>
              <a:buSzPts val="3200"/>
              <a:buChar char="•"/>
            </a:pPr>
            <a:r>
              <a:rPr lang="en-US"/>
              <a:t>Most interaction divided into two parts</a:t>
            </a:r>
            <a:endParaRPr/>
          </a:p>
          <a:p>
            <a:pPr indent="-285750" lvl="1" marL="742950" rtl="0" algn="l">
              <a:spcBef>
                <a:spcPts val="560"/>
              </a:spcBef>
              <a:spcAft>
                <a:spcPts val="0"/>
              </a:spcAft>
              <a:buClr>
                <a:schemeClr val="dk1"/>
              </a:buClr>
              <a:buSzPts val="2800"/>
              <a:buChar char="–"/>
            </a:pPr>
            <a:r>
              <a:rPr lang="en-US"/>
              <a:t>Application Logic</a:t>
            </a:r>
            <a:endParaRPr/>
          </a:p>
          <a:p>
            <a:pPr indent="-285750" lvl="1" marL="742950" rtl="0" algn="l">
              <a:spcBef>
                <a:spcPts val="560"/>
              </a:spcBef>
              <a:spcAft>
                <a:spcPts val="0"/>
              </a:spcAft>
              <a:buClr>
                <a:schemeClr val="dk1"/>
              </a:buClr>
              <a:buSzPts val="2800"/>
              <a:buChar char="–"/>
            </a:pPr>
            <a:r>
              <a:rPr lang="en-US"/>
              <a:t>User Interface</a:t>
            </a:r>
            <a:endParaRPr/>
          </a:p>
          <a:p>
            <a:pPr indent="-342900" lvl="0" marL="342900" rtl="0" algn="l">
              <a:spcBef>
                <a:spcPts val="640"/>
              </a:spcBef>
              <a:spcAft>
                <a:spcPts val="0"/>
              </a:spcAft>
              <a:buClr>
                <a:schemeClr val="dk1"/>
              </a:buClr>
              <a:buSzPts val="3200"/>
              <a:buChar char="•"/>
            </a:pPr>
            <a:r>
              <a:rPr lang="en-US"/>
              <a:t>A </a:t>
            </a:r>
            <a:r>
              <a:rPr i="1" lang="en-US" u="sng"/>
              <a:t>user interface </a:t>
            </a:r>
            <a:r>
              <a:rPr lang="en-US"/>
              <a:t>provides the user with way to access its objects, command (function/Features) and application options.</a:t>
            </a:r>
            <a:endParaRPr/>
          </a:p>
          <a:p>
            <a:pPr indent="-342900" lvl="0" marL="342900" rtl="0" algn="l">
              <a:spcBef>
                <a:spcPts val="640"/>
              </a:spcBef>
              <a:spcAft>
                <a:spcPts val="0"/>
              </a:spcAft>
              <a:buClr>
                <a:schemeClr val="dk1"/>
              </a:buClr>
              <a:buSzPts val="3200"/>
              <a:buChar char="•"/>
            </a:pPr>
            <a:r>
              <a:rPr lang="en-US"/>
              <a:t>Same </a:t>
            </a:r>
            <a:r>
              <a:rPr i="1" lang="en-US" u="sng"/>
              <a:t>program logic </a:t>
            </a:r>
            <a:r>
              <a:rPr lang="en-US"/>
              <a:t>can accept input from command lines, files, mouse buttons, touch pane, physical push buttons, or remote links.</a:t>
            </a:r>
            <a:endParaRPr/>
          </a:p>
        </p:txBody>
      </p:sp>
      <p:sp>
        <p:nvSpPr>
          <p:cNvPr id="265" name="Google Shape;265;p33"/>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66" name="Google Shape;266;p33"/>
          <p:cNvSpPr/>
          <p:nvPr/>
        </p:nvSpPr>
        <p:spPr>
          <a:xfrm>
            <a:off x="457200" y="838200"/>
            <a:ext cx="8229600" cy="5032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4000">
                <a:solidFill>
                  <a:schemeClr val="lt1"/>
                </a:solidFill>
                <a:latin typeface="Comic Sans MS"/>
                <a:ea typeface="Comic Sans MS"/>
                <a:cs typeface="Comic Sans MS"/>
                <a:sym typeface="Comic Sans MS"/>
              </a:rPr>
              <a:t>Application Class Model</a:t>
            </a:r>
            <a:endParaRPr b="0" sz="3600">
              <a:solidFill>
                <a:schemeClr val="lt1"/>
              </a:solidFill>
              <a:latin typeface="Comic Sans MS"/>
              <a:ea typeface="Comic Sans MS"/>
              <a:cs typeface="Comic Sans MS"/>
              <a:sym typeface="Comic Sans M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4"/>
          <p:cNvSpPr txBox="1"/>
          <p:nvPr>
            <p:ph idx="1" type="body"/>
          </p:nvPr>
        </p:nvSpPr>
        <p:spPr>
          <a:xfrm>
            <a:off x="457200" y="1524001"/>
            <a:ext cx="8229600" cy="46259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It is acceptable to sketch out a sample interface to help you visualize the operation of an application.</a:t>
            </a:r>
            <a:endParaRPr/>
          </a:p>
          <a:p>
            <a:pPr indent="-342900" lvl="0" marL="342900" rtl="0" algn="l">
              <a:spcBef>
                <a:spcPts val="640"/>
              </a:spcBef>
              <a:spcAft>
                <a:spcPts val="0"/>
              </a:spcAft>
              <a:buClr>
                <a:schemeClr val="dk1"/>
              </a:buClr>
              <a:buSzPts val="3200"/>
              <a:buChar char="•"/>
            </a:pPr>
            <a:r>
              <a:rPr lang="en-US"/>
              <a:t>Might need mock up the interface so that user can try it.</a:t>
            </a:r>
            <a:endParaRPr/>
          </a:p>
          <a:p>
            <a:pPr indent="-342900" lvl="0" marL="342900" rtl="0" algn="l">
              <a:spcBef>
                <a:spcPts val="640"/>
              </a:spcBef>
              <a:spcAft>
                <a:spcPts val="0"/>
              </a:spcAft>
              <a:buClr>
                <a:schemeClr val="dk1"/>
              </a:buClr>
              <a:buSzPts val="3200"/>
              <a:buChar char="•"/>
            </a:pPr>
            <a:r>
              <a:rPr lang="en-US"/>
              <a:t>Dummy procedure can simulate application logic. It will help you to evaluate the “look and feel” of the user interface.</a:t>
            </a:r>
            <a:endParaRPr/>
          </a:p>
        </p:txBody>
      </p:sp>
      <p:sp>
        <p:nvSpPr>
          <p:cNvPr id="272" name="Google Shape;272;p34"/>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73" name="Google Shape;273;p34"/>
          <p:cNvSpPr/>
          <p:nvPr/>
        </p:nvSpPr>
        <p:spPr>
          <a:xfrm>
            <a:off x="457200" y="838200"/>
            <a:ext cx="8229600" cy="5032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4000">
                <a:solidFill>
                  <a:schemeClr val="lt1"/>
                </a:solidFill>
                <a:latin typeface="Comic Sans MS"/>
                <a:ea typeface="Comic Sans MS"/>
                <a:cs typeface="Comic Sans MS"/>
                <a:sym typeface="Comic Sans MS"/>
              </a:rPr>
              <a:t>Application Class Model</a:t>
            </a:r>
            <a:endParaRPr b="0" sz="3600">
              <a:solidFill>
                <a:schemeClr val="lt1"/>
              </a:solidFill>
              <a:latin typeface="Comic Sans MS"/>
              <a:ea typeface="Comic Sans MS"/>
              <a:cs typeface="Comic Sans MS"/>
              <a:sym typeface="Comic Sans M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5"/>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279" name="Google Shape;279;p35"/>
          <p:cNvPicPr preferRelativeResize="0"/>
          <p:nvPr>
            <p:ph idx="1" type="body"/>
          </p:nvPr>
        </p:nvPicPr>
        <p:blipFill rotWithShape="1">
          <a:blip r:embed="rId3">
            <a:alphaModFix/>
          </a:blip>
          <a:srcRect b="17639" l="28998" r="30232" t="36240"/>
          <a:stretch/>
        </p:blipFill>
        <p:spPr>
          <a:xfrm>
            <a:off x="1125415" y="1600200"/>
            <a:ext cx="7174523" cy="5257800"/>
          </a:xfrm>
          <a:prstGeom prst="rect">
            <a:avLst/>
          </a:prstGeom>
          <a:noFill/>
          <a:ln>
            <a:noFill/>
          </a:ln>
        </p:spPr>
      </p:pic>
      <p:sp>
        <p:nvSpPr>
          <p:cNvPr id="280" name="Google Shape;280;p35"/>
          <p:cNvSpPr/>
          <p:nvPr/>
        </p:nvSpPr>
        <p:spPr>
          <a:xfrm>
            <a:off x="457200" y="838200"/>
            <a:ext cx="8229600" cy="5032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4000">
                <a:solidFill>
                  <a:schemeClr val="lt1"/>
                </a:solidFill>
                <a:latin typeface="Comic Sans MS"/>
                <a:ea typeface="Comic Sans MS"/>
                <a:cs typeface="Comic Sans MS"/>
                <a:sym typeface="Comic Sans MS"/>
              </a:rPr>
              <a:t>Application Class Model</a:t>
            </a:r>
            <a:endParaRPr b="0" sz="3600">
              <a:solidFill>
                <a:schemeClr val="lt1"/>
              </a:solidFill>
              <a:latin typeface="Comic Sans MS"/>
              <a:ea typeface="Comic Sans MS"/>
              <a:cs typeface="Comic Sans MS"/>
              <a:sym typeface="Comic Sans M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6"/>
          <p:cNvSpPr txBox="1"/>
          <p:nvPr>
            <p:ph idx="1" type="body"/>
          </p:nvPr>
        </p:nvSpPr>
        <p:spPr>
          <a:xfrm>
            <a:off x="211015" y="1524001"/>
            <a:ext cx="8932985" cy="4625975"/>
          </a:xfrm>
          <a:prstGeom prst="rect">
            <a:avLst/>
          </a:prstGeom>
          <a:noFill/>
          <a:ln>
            <a:noFill/>
          </a:ln>
        </p:spPr>
        <p:txBody>
          <a:bodyPr anchorCtr="0" anchor="t" bIns="45700" lIns="91425" spcFirstLastPara="1" rIns="91425" wrap="square" tIns="45700">
            <a:noAutofit/>
          </a:bodyPr>
          <a:lstStyle/>
          <a:p>
            <a:pPr indent="-342900" lvl="0" marL="342900" rtl="0" algn="ctr">
              <a:spcBef>
                <a:spcPts val="0"/>
              </a:spcBef>
              <a:spcAft>
                <a:spcPts val="0"/>
              </a:spcAft>
              <a:buClr>
                <a:schemeClr val="dk1"/>
              </a:buClr>
              <a:buSzPts val="3200"/>
              <a:buFont typeface="Noto Sans Symbols"/>
              <a:buNone/>
            </a:pPr>
            <a:r>
              <a:rPr lang="en-US" u="sng"/>
              <a:t>Defining Boundary Classes</a:t>
            </a:r>
            <a:endParaRPr/>
          </a:p>
          <a:p>
            <a:pPr indent="-342900" lvl="0" marL="342900" rtl="0" algn="l">
              <a:spcBef>
                <a:spcPts val="640"/>
              </a:spcBef>
              <a:spcAft>
                <a:spcPts val="0"/>
              </a:spcAft>
              <a:buClr>
                <a:schemeClr val="dk1"/>
              </a:buClr>
              <a:buSzPts val="3200"/>
              <a:buChar char="•"/>
            </a:pPr>
            <a:r>
              <a:rPr lang="en-US"/>
              <a:t>It is always helpful to define boundary classes to isolate the inside of a system from the external world.</a:t>
            </a:r>
            <a:endParaRPr/>
          </a:p>
          <a:p>
            <a:pPr indent="-342900" lvl="0" marL="342900" rtl="0" algn="l">
              <a:spcBef>
                <a:spcPts val="640"/>
              </a:spcBef>
              <a:spcAft>
                <a:spcPts val="0"/>
              </a:spcAft>
              <a:buClr>
                <a:schemeClr val="dk1"/>
              </a:buClr>
              <a:buSzPts val="3200"/>
              <a:buChar char="•"/>
            </a:pPr>
            <a:r>
              <a:rPr lang="en-US"/>
              <a:t>A </a:t>
            </a:r>
            <a:r>
              <a:rPr i="1" lang="en-US" u="sng"/>
              <a:t>boundary class </a:t>
            </a:r>
            <a:r>
              <a:rPr lang="en-US"/>
              <a:t>is a class that provides a staging area for communication between a system and an external source.</a:t>
            </a:r>
            <a:endParaRPr/>
          </a:p>
          <a:p>
            <a:pPr indent="-342900" lvl="0" marL="342900" rtl="0" algn="l">
              <a:spcBef>
                <a:spcPts val="640"/>
              </a:spcBef>
              <a:spcAft>
                <a:spcPts val="0"/>
              </a:spcAft>
              <a:buClr>
                <a:schemeClr val="dk1"/>
              </a:buClr>
              <a:buSzPts val="3200"/>
              <a:buChar char="•"/>
            </a:pPr>
            <a:r>
              <a:rPr lang="en-US"/>
              <a:t>It understand the format of one or more external sources and converts information  for transmission to and from the internal system.</a:t>
            </a:r>
            <a:endParaRPr/>
          </a:p>
        </p:txBody>
      </p:sp>
      <p:sp>
        <p:nvSpPr>
          <p:cNvPr id="286" name="Google Shape;286;p36"/>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87" name="Google Shape;287;p36"/>
          <p:cNvSpPr/>
          <p:nvPr/>
        </p:nvSpPr>
        <p:spPr>
          <a:xfrm>
            <a:off x="457200" y="838200"/>
            <a:ext cx="8229600" cy="5032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4000">
                <a:solidFill>
                  <a:schemeClr val="lt1"/>
                </a:solidFill>
                <a:latin typeface="Comic Sans MS"/>
                <a:ea typeface="Comic Sans MS"/>
                <a:cs typeface="Comic Sans MS"/>
                <a:sym typeface="Comic Sans MS"/>
              </a:rPr>
              <a:t>Application Class Model</a:t>
            </a:r>
            <a:endParaRPr b="0" sz="3600">
              <a:solidFill>
                <a:schemeClr val="lt1"/>
              </a:solidFill>
              <a:latin typeface="Comic Sans MS"/>
              <a:ea typeface="Comic Sans MS"/>
              <a:cs typeface="Comic Sans MS"/>
              <a:sym typeface="Comic Sans M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7"/>
          <p:cNvSpPr txBox="1"/>
          <p:nvPr>
            <p:ph idx="1" type="body"/>
          </p:nvPr>
        </p:nvSpPr>
        <p:spPr>
          <a:xfrm>
            <a:off x="457200" y="1524001"/>
            <a:ext cx="8229600" cy="46259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For ex. To summarize the communication between ATM and consortium, we need to define boundary classes (CashCardBoundary, AccountBoundary).</a:t>
            </a:r>
            <a:endParaRPr/>
          </a:p>
          <a:p>
            <a:pPr indent="-139700" lvl="0" marL="342900" rtl="0" algn="l">
              <a:spcBef>
                <a:spcPts val="640"/>
              </a:spcBef>
              <a:spcAft>
                <a:spcPts val="0"/>
              </a:spcAft>
              <a:buClr>
                <a:schemeClr val="dk1"/>
              </a:buClr>
              <a:buSzPts val="3200"/>
              <a:buNone/>
            </a:pPr>
            <a:r>
              <a:t/>
            </a:r>
            <a:endParaRPr/>
          </a:p>
        </p:txBody>
      </p:sp>
      <p:sp>
        <p:nvSpPr>
          <p:cNvPr id="293" name="Google Shape;293;p37"/>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94" name="Google Shape;294;p37"/>
          <p:cNvSpPr/>
          <p:nvPr/>
        </p:nvSpPr>
        <p:spPr>
          <a:xfrm>
            <a:off x="457200" y="838200"/>
            <a:ext cx="8229600" cy="5032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4000">
                <a:solidFill>
                  <a:schemeClr val="lt1"/>
                </a:solidFill>
                <a:latin typeface="Comic Sans MS"/>
                <a:ea typeface="Comic Sans MS"/>
                <a:cs typeface="Comic Sans MS"/>
                <a:sym typeface="Comic Sans MS"/>
              </a:rPr>
              <a:t>Application Class Model</a:t>
            </a:r>
            <a:endParaRPr b="0" sz="3600">
              <a:solidFill>
                <a:schemeClr val="lt1"/>
              </a:solidFill>
              <a:latin typeface="Comic Sans MS"/>
              <a:ea typeface="Comic Sans MS"/>
              <a:cs typeface="Comic Sans MS"/>
              <a:sym typeface="Comic Sans M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8"/>
          <p:cNvSpPr txBox="1"/>
          <p:nvPr>
            <p:ph idx="1" type="body"/>
          </p:nvPr>
        </p:nvSpPr>
        <p:spPr>
          <a:xfrm>
            <a:off x="457200" y="1524001"/>
            <a:ext cx="8229600" cy="46259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Determining Controllers</a:t>
            </a:r>
            <a:endParaRPr/>
          </a:p>
          <a:p>
            <a:pPr indent="-342900" lvl="0" marL="342900" rtl="0" algn="l">
              <a:spcBef>
                <a:spcPts val="640"/>
              </a:spcBef>
              <a:spcAft>
                <a:spcPts val="0"/>
              </a:spcAft>
              <a:buClr>
                <a:schemeClr val="dk1"/>
              </a:buClr>
              <a:buSzPts val="3200"/>
              <a:buChar char="•"/>
            </a:pPr>
            <a:r>
              <a:rPr lang="en-US"/>
              <a:t>A controller is active object that manages control within the application.</a:t>
            </a:r>
            <a:endParaRPr/>
          </a:p>
          <a:p>
            <a:pPr indent="-285750" lvl="1" marL="742950" rtl="0" algn="l">
              <a:spcBef>
                <a:spcPts val="560"/>
              </a:spcBef>
              <a:spcAft>
                <a:spcPts val="0"/>
              </a:spcAft>
              <a:buClr>
                <a:schemeClr val="dk1"/>
              </a:buClr>
              <a:buSzPts val="2800"/>
              <a:buChar char="–"/>
            </a:pPr>
            <a:r>
              <a:rPr lang="en-US"/>
              <a:t>It receives signal from outside world.</a:t>
            </a:r>
            <a:endParaRPr/>
          </a:p>
          <a:p>
            <a:pPr indent="-285750" lvl="1" marL="742950" rtl="0" algn="l">
              <a:spcBef>
                <a:spcPts val="560"/>
              </a:spcBef>
              <a:spcAft>
                <a:spcPts val="0"/>
              </a:spcAft>
              <a:buClr>
                <a:schemeClr val="dk1"/>
              </a:buClr>
              <a:buSzPts val="2800"/>
              <a:buChar char="–"/>
            </a:pPr>
            <a:r>
              <a:rPr lang="en-US"/>
              <a:t>Reacts to them</a:t>
            </a:r>
            <a:endParaRPr/>
          </a:p>
          <a:p>
            <a:pPr indent="-285750" lvl="1" marL="742950" rtl="0" algn="l">
              <a:spcBef>
                <a:spcPts val="560"/>
              </a:spcBef>
              <a:spcAft>
                <a:spcPts val="0"/>
              </a:spcAft>
              <a:buClr>
                <a:schemeClr val="dk1"/>
              </a:buClr>
              <a:buSzPts val="2800"/>
              <a:buChar char="–"/>
            </a:pPr>
            <a:r>
              <a:rPr lang="en-US"/>
              <a:t>Invokes operation on the objects in the system.</a:t>
            </a:r>
            <a:endParaRPr/>
          </a:p>
          <a:p>
            <a:pPr indent="-285750" lvl="1" marL="742950" rtl="0" algn="l">
              <a:spcBef>
                <a:spcPts val="560"/>
              </a:spcBef>
              <a:spcAft>
                <a:spcPts val="0"/>
              </a:spcAft>
              <a:buClr>
                <a:schemeClr val="dk1"/>
              </a:buClr>
              <a:buSzPts val="2800"/>
              <a:buChar char="–"/>
            </a:pPr>
            <a:r>
              <a:rPr lang="en-US"/>
              <a:t>Send signals to outside world.</a:t>
            </a:r>
            <a:endParaRPr/>
          </a:p>
          <a:p>
            <a:pPr indent="-342900" lvl="0" marL="342900" rtl="0" algn="l">
              <a:spcBef>
                <a:spcPts val="640"/>
              </a:spcBef>
              <a:spcAft>
                <a:spcPts val="0"/>
              </a:spcAft>
              <a:buClr>
                <a:schemeClr val="dk1"/>
              </a:buClr>
              <a:buSzPts val="3200"/>
              <a:buChar char="•"/>
            </a:pPr>
            <a:r>
              <a:rPr lang="en-US"/>
              <a:t>A controller is piece of reified behavior captured in form of object.</a:t>
            </a:r>
            <a:endParaRPr/>
          </a:p>
          <a:p>
            <a:pPr indent="-139700" lvl="0" marL="342900" rtl="0" algn="l">
              <a:spcBef>
                <a:spcPts val="640"/>
              </a:spcBef>
              <a:spcAft>
                <a:spcPts val="0"/>
              </a:spcAft>
              <a:buClr>
                <a:schemeClr val="dk1"/>
              </a:buClr>
              <a:buSzPts val="3200"/>
              <a:buNone/>
            </a:pPr>
            <a:r>
              <a:t/>
            </a:r>
            <a:endParaRPr/>
          </a:p>
        </p:txBody>
      </p:sp>
      <p:sp>
        <p:nvSpPr>
          <p:cNvPr id="300" name="Google Shape;300;p38"/>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301" name="Google Shape;301;p38"/>
          <p:cNvSpPr/>
          <p:nvPr/>
        </p:nvSpPr>
        <p:spPr>
          <a:xfrm>
            <a:off x="457200" y="838200"/>
            <a:ext cx="8229600" cy="5032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4000">
                <a:solidFill>
                  <a:schemeClr val="lt1"/>
                </a:solidFill>
                <a:latin typeface="Comic Sans MS"/>
                <a:ea typeface="Comic Sans MS"/>
                <a:cs typeface="Comic Sans MS"/>
                <a:sym typeface="Comic Sans MS"/>
              </a:rPr>
              <a:t>Application Class Model</a:t>
            </a:r>
            <a:endParaRPr b="0" sz="3600">
              <a:solidFill>
                <a:schemeClr val="lt1"/>
              </a:solidFill>
              <a:latin typeface="Comic Sans MS"/>
              <a:ea typeface="Comic Sans MS"/>
              <a:cs typeface="Comic Sans MS"/>
              <a:sym typeface="Comic Sans M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9"/>
          <p:cNvSpPr txBox="1"/>
          <p:nvPr>
            <p:ph idx="1" type="body"/>
          </p:nvPr>
        </p:nvSpPr>
        <p:spPr>
          <a:xfrm>
            <a:off x="457200" y="1524001"/>
            <a:ext cx="8229600" cy="46259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For Ex. ATM has two major control loops.</a:t>
            </a:r>
            <a:endParaRPr/>
          </a:p>
          <a:p>
            <a:pPr indent="-285750" lvl="1" marL="742950" rtl="0" algn="l">
              <a:spcBef>
                <a:spcPts val="560"/>
              </a:spcBef>
              <a:spcAft>
                <a:spcPts val="0"/>
              </a:spcAft>
              <a:buClr>
                <a:schemeClr val="dk1"/>
              </a:buClr>
              <a:buSzPts val="2800"/>
              <a:buChar char="–"/>
            </a:pPr>
            <a:r>
              <a:rPr lang="en-US"/>
              <a:t>Outer loop verifies customer and account.</a:t>
            </a:r>
            <a:endParaRPr/>
          </a:p>
          <a:p>
            <a:pPr indent="-285750" lvl="1" marL="742950" rtl="0" algn="l">
              <a:spcBef>
                <a:spcPts val="560"/>
              </a:spcBef>
              <a:spcAft>
                <a:spcPts val="0"/>
              </a:spcAft>
              <a:buClr>
                <a:schemeClr val="dk1"/>
              </a:buClr>
              <a:buSzPts val="2800"/>
              <a:buChar char="–"/>
            </a:pPr>
            <a:r>
              <a:rPr lang="en-US"/>
              <a:t>Inner loop services transactions.</a:t>
            </a:r>
            <a:endParaRPr/>
          </a:p>
          <a:p>
            <a:pPr indent="-139700" lvl="0" marL="342900" rtl="0" algn="l">
              <a:spcBef>
                <a:spcPts val="640"/>
              </a:spcBef>
              <a:spcAft>
                <a:spcPts val="0"/>
              </a:spcAft>
              <a:buClr>
                <a:schemeClr val="dk1"/>
              </a:buClr>
              <a:buSzPts val="3200"/>
              <a:buNone/>
            </a:pPr>
            <a:r>
              <a:t/>
            </a:r>
            <a:endParaRPr/>
          </a:p>
        </p:txBody>
      </p:sp>
      <p:sp>
        <p:nvSpPr>
          <p:cNvPr id="307" name="Google Shape;307;p39"/>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308" name="Google Shape;308;p39"/>
          <p:cNvSpPr/>
          <p:nvPr/>
        </p:nvSpPr>
        <p:spPr>
          <a:xfrm>
            <a:off x="457200" y="838200"/>
            <a:ext cx="8229600" cy="5032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4000">
                <a:solidFill>
                  <a:schemeClr val="lt1"/>
                </a:solidFill>
                <a:latin typeface="Comic Sans MS"/>
                <a:ea typeface="Comic Sans MS"/>
                <a:cs typeface="Comic Sans MS"/>
                <a:sym typeface="Comic Sans MS"/>
              </a:rPr>
              <a:t>Application Class Model</a:t>
            </a:r>
            <a:endParaRPr b="0" sz="3600">
              <a:solidFill>
                <a:schemeClr val="lt1"/>
              </a:solidFill>
              <a:latin typeface="Comic Sans MS"/>
              <a:ea typeface="Comic Sans MS"/>
              <a:cs typeface="Comic Sans MS"/>
              <a:sym typeface="Comic Sans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4"/>
          <p:cNvSpPr txBox="1"/>
          <p:nvPr>
            <p:ph idx="1" type="body"/>
          </p:nvPr>
        </p:nvSpPr>
        <p:spPr>
          <a:xfrm>
            <a:off x="457200" y="1524001"/>
            <a:ext cx="8229600" cy="4625975"/>
          </a:xfrm>
          <a:prstGeom prst="rect">
            <a:avLst/>
          </a:prstGeom>
          <a:noFill/>
          <a:ln>
            <a:noFill/>
          </a:ln>
        </p:spPr>
        <p:txBody>
          <a:bodyPr anchorCtr="0" anchor="t" bIns="45700" lIns="91425" spcFirstLastPara="1" rIns="91425" wrap="square" tIns="45700">
            <a:noAutofit/>
          </a:bodyPr>
          <a:lstStyle/>
          <a:p>
            <a:pPr indent="-285750" lvl="1" marL="742950" rtl="0" algn="l">
              <a:spcBef>
                <a:spcPts val="0"/>
              </a:spcBef>
              <a:spcAft>
                <a:spcPts val="0"/>
              </a:spcAft>
              <a:buClr>
                <a:schemeClr val="dk1"/>
              </a:buClr>
              <a:buSzPts val="2800"/>
              <a:buChar char="–"/>
            </a:pPr>
            <a:r>
              <a:rPr lang="en-US"/>
              <a:t>Find initial and final events</a:t>
            </a:r>
            <a:endParaRPr/>
          </a:p>
          <a:p>
            <a:pPr indent="-285750" lvl="1" marL="742950" rtl="0" algn="l">
              <a:spcBef>
                <a:spcPts val="560"/>
              </a:spcBef>
              <a:spcAft>
                <a:spcPts val="0"/>
              </a:spcAft>
              <a:buClr>
                <a:schemeClr val="dk1"/>
              </a:buClr>
              <a:buSzPts val="2800"/>
              <a:buChar char="–"/>
            </a:pPr>
            <a:r>
              <a:rPr lang="en-US"/>
              <a:t>Prepare normal scenarios</a:t>
            </a:r>
            <a:endParaRPr/>
          </a:p>
          <a:p>
            <a:pPr indent="-285750" lvl="1" marL="742950" rtl="0" algn="l">
              <a:spcBef>
                <a:spcPts val="560"/>
              </a:spcBef>
              <a:spcAft>
                <a:spcPts val="0"/>
              </a:spcAft>
              <a:buClr>
                <a:schemeClr val="dk1"/>
              </a:buClr>
              <a:buSzPts val="2800"/>
              <a:buChar char="–"/>
            </a:pPr>
            <a:r>
              <a:rPr lang="en-US"/>
              <a:t>Add variation and exception scenarios</a:t>
            </a:r>
            <a:endParaRPr/>
          </a:p>
          <a:p>
            <a:pPr indent="-285750" lvl="1" marL="742950" rtl="0" algn="l">
              <a:spcBef>
                <a:spcPts val="560"/>
              </a:spcBef>
              <a:spcAft>
                <a:spcPts val="0"/>
              </a:spcAft>
              <a:buClr>
                <a:schemeClr val="dk1"/>
              </a:buClr>
              <a:buSzPts val="2800"/>
              <a:buChar char="–"/>
            </a:pPr>
            <a:r>
              <a:rPr lang="en-US"/>
              <a:t>Find external events.</a:t>
            </a:r>
            <a:endParaRPr/>
          </a:p>
          <a:p>
            <a:pPr indent="-285750" lvl="1" marL="742950" rtl="0" algn="l">
              <a:spcBef>
                <a:spcPts val="560"/>
              </a:spcBef>
              <a:spcAft>
                <a:spcPts val="0"/>
              </a:spcAft>
              <a:buClr>
                <a:schemeClr val="dk1"/>
              </a:buClr>
              <a:buSzPts val="2800"/>
              <a:buChar char="–"/>
            </a:pPr>
            <a:r>
              <a:rPr lang="en-US"/>
              <a:t>Prepare activity diagram for complex use cases.</a:t>
            </a:r>
            <a:endParaRPr/>
          </a:p>
          <a:p>
            <a:pPr indent="-285750" lvl="1" marL="742950" rtl="0" algn="l">
              <a:spcBef>
                <a:spcPts val="560"/>
              </a:spcBef>
              <a:spcAft>
                <a:spcPts val="0"/>
              </a:spcAft>
              <a:buClr>
                <a:schemeClr val="dk1"/>
              </a:buClr>
              <a:buSzPts val="2800"/>
              <a:buChar char="–"/>
            </a:pPr>
            <a:r>
              <a:rPr lang="en-US"/>
              <a:t>Organize actors and use cases</a:t>
            </a:r>
            <a:endParaRPr/>
          </a:p>
          <a:p>
            <a:pPr indent="-285750" lvl="1" marL="742950" rtl="0" algn="l">
              <a:spcBef>
                <a:spcPts val="560"/>
              </a:spcBef>
              <a:spcAft>
                <a:spcPts val="0"/>
              </a:spcAft>
              <a:buClr>
                <a:schemeClr val="dk1"/>
              </a:buClr>
              <a:buSzPts val="2800"/>
              <a:buChar char="–"/>
            </a:pPr>
            <a:r>
              <a:rPr lang="en-US"/>
              <a:t>Check against the domain class model.</a:t>
            </a:r>
            <a:endParaRPr/>
          </a:p>
        </p:txBody>
      </p:sp>
      <p:sp>
        <p:nvSpPr>
          <p:cNvPr id="60" name="Google Shape;60;p4"/>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61" name="Google Shape;61;p4"/>
          <p:cNvSpPr/>
          <p:nvPr/>
        </p:nvSpPr>
        <p:spPr>
          <a:xfrm>
            <a:off x="457200" y="838200"/>
            <a:ext cx="8229600" cy="5032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4000">
                <a:solidFill>
                  <a:schemeClr val="lt1"/>
                </a:solidFill>
                <a:latin typeface="Comic Sans MS"/>
                <a:ea typeface="Comic Sans MS"/>
                <a:cs typeface="Comic Sans MS"/>
                <a:sym typeface="Comic Sans MS"/>
              </a:rPr>
              <a:t>Application Interaction Model</a:t>
            </a:r>
            <a:endParaRPr b="0" sz="3600">
              <a:solidFill>
                <a:schemeClr val="lt1"/>
              </a:solidFill>
              <a:latin typeface="Comic Sans MS"/>
              <a:ea typeface="Comic Sans MS"/>
              <a:cs typeface="Comic Sans MS"/>
              <a:sym typeface="Comic Sans MS"/>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0"/>
          <p:cNvSpPr txBox="1"/>
          <p:nvPr>
            <p:ph idx="1" type="body"/>
          </p:nvPr>
        </p:nvSpPr>
        <p:spPr>
          <a:xfrm>
            <a:off x="457200" y="1524001"/>
            <a:ext cx="8229600" cy="4625975"/>
          </a:xfrm>
          <a:prstGeom prst="rect">
            <a:avLst/>
          </a:prstGeom>
          <a:noFill/>
          <a:ln>
            <a:noFill/>
          </a:ln>
        </p:spPr>
        <p:txBody>
          <a:bodyPr anchorCtr="0" anchor="t" bIns="45700" lIns="91425" spcFirstLastPara="1" rIns="91425" wrap="square" tIns="45700">
            <a:noAutofit/>
          </a:bodyPr>
          <a:lstStyle/>
          <a:p>
            <a:pPr indent="-342900" lvl="0" marL="342900" rtl="0" algn="ctr">
              <a:spcBef>
                <a:spcPts val="0"/>
              </a:spcBef>
              <a:spcAft>
                <a:spcPts val="0"/>
              </a:spcAft>
              <a:buClr>
                <a:schemeClr val="dk1"/>
              </a:buClr>
              <a:buSzPts val="3600"/>
              <a:buFont typeface="Noto Sans Symbols"/>
              <a:buNone/>
            </a:pPr>
            <a:r>
              <a:rPr lang="en-US" sz="3600" u="sng"/>
              <a:t>Checking against the Interaction Model</a:t>
            </a:r>
            <a:endParaRPr/>
          </a:p>
          <a:p>
            <a:pPr indent="-342900" lvl="0" marL="342900" rtl="0" algn="l">
              <a:spcBef>
                <a:spcPts val="640"/>
              </a:spcBef>
              <a:spcAft>
                <a:spcPts val="0"/>
              </a:spcAft>
              <a:buClr>
                <a:schemeClr val="dk1"/>
              </a:buClr>
              <a:buSzPts val="3200"/>
              <a:buChar char="•"/>
            </a:pPr>
            <a:r>
              <a:rPr lang="en-US"/>
              <a:t>Once you build class model, go over the use cases and think about how they would work.</a:t>
            </a:r>
            <a:endParaRPr/>
          </a:p>
          <a:p>
            <a:pPr indent="-342900" lvl="0" marL="342900" rtl="0" algn="l">
              <a:spcBef>
                <a:spcPts val="640"/>
              </a:spcBef>
              <a:spcAft>
                <a:spcPts val="0"/>
              </a:spcAft>
              <a:buClr>
                <a:schemeClr val="dk1"/>
              </a:buClr>
              <a:buSzPts val="3200"/>
              <a:buChar char="•"/>
            </a:pPr>
            <a:r>
              <a:rPr lang="en-US"/>
              <a:t>For Examples</a:t>
            </a:r>
            <a:endParaRPr/>
          </a:p>
          <a:p>
            <a:pPr indent="-285750" lvl="1" marL="742950" rtl="0" algn="l">
              <a:spcBef>
                <a:spcPts val="560"/>
              </a:spcBef>
              <a:spcAft>
                <a:spcPts val="0"/>
              </a:spcAft>
              <a:buClr>
                <a:schemeClr val="dk1"/>
              </a:buClr>
              <a:buSzPts val="2800"/>
              <a:buChar char="–"/>
            </a:pPr>
            <a:r>
              <a:rPr lang="en-US"/>
              <a:t>user sends a command</a:t>
            </a:r>
            <a:endParaRPr/>
          </a:p>
          <a:p>
            <a:pPr indent="-285750" lvl="1" marL="742950" rtl="0" algn="l">
              <a:spcBef>
                <a:spcPts val="560"/>
              </a:spcBef>
              <a:spcAft>
                <a:spcPts val="0"/>
              </a:spcAft>
              <a:buClr>
                <a:schemeClr val="dk1"/>
              </a:buClr>
              <a:buSzPts val="2800"/>
              <a:buChar char="–"/>
            </a:pPr>
            <a:r>
              <a:rPr lang="en-US"/>
              <a:t>Parameters of command must come from UI object.</a:t>
            </a:r>
            <a:endParaRPr/>
          </a:p>
          <a:p>
            <a:pPr indent="-285750" lvl="1" marL="742950" rtl="0" algn="l">
              <a:spcBef>
                <a:spcPts val="560"/>
              </a:spcBef>
              <a:spcAft>
                <a:spcPts val="0"/>
              </a:spcAft>
              <a:buClr>
                <a:schemeClr val="dk1"/>
              </a:buClr>
              <a:buSzPts val="2800"/>
              <a:buChar char="–"/>
            </a:pPr>
            <a:r>
              <a:rPr lang="en-US"/>
              <a:t>Requesting a command itself must come from some controller.</a:t>
            </a:r>
            <a:endParaRPr/>
          </a:p>
          <a:p>
            <a:pPr indent="-342900" lvl="0" marL="342900" rtl="0" algn="l">
              <a:spcBef>
                <a:spcPts val="640"/>
              </a:spcBef>
              <a:spcAft>
                <a:spcPts val="0"/>
              </a:spcAft>
              <a:buClr>
                <a:schemeClr val="dk1"/>
              </a:buClr>
              <a:buSzPts val="3200"/>
              <a:buChar char="•"/>
            </a:pPr>
            <a:r>
              <a:rPr lang="en-US"/>
              <a:t>Finally, simulate use case with the classes.</a:t>
            </a:r>
            <a:endParaRPr/>
          </a:p>
        </p:txBody>
      </p:sp>
      <p:sp>
        <p:nvSpPr>
          <p:cNvPr id="314" name="Google Shape;314;p40"/>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315" name="Google Shape;315;p40"/>
          <p:cNvSpPr/>
          <p:nvPr/>
        </p:nvSpPr>
        <p:spPr>
          <a:xfrm>
            <a:off x="457200" y="838200"/>
            <a:ext cx="8229600" cy="5032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4000">
                <a:solidFill>
                  <a:schemeClr val="lt1"/>
                </a:solidFill>
                <a:latin typeface="Comic Sans MS"/>
                <a:ea typeface="Comic Sans MS"/>
                <a:cs typeface="Comic Sans MS"/>
                <a:sym typeface="Comic Sans MS"/>
              </a:rPr>
              <a:t>Application Class Model</a:t>
            </a:r>
            <a:endParaRPr b="0" sz="3600">
              <a:solidFill>
                <a:schemeClr val="lt1"/>
              </a:solidFill>
              <a:latin typeface="Comic Sans MS"/>
              <a:ea typeface="Comic Sans MS"/>
              <a:cs typeface="Comic Sans MS"/>
              <a:sym typeface="Comic Sans M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1"/>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descr="C:\Documents and Settings\A\Desktop\OOAD Slide 2012\13.8.JPG" id="321" name="Google Shape;321;p41"/>
          <p:cNvPicPr preferRelativeResize="0"/>
          <p:nvPr>
            <p:ph idx="1" type="body"/>
          </p:nvPr>
        </p:nvPicPr>
        <p:blipFill rotWithShape="1">
          <a:blip r:embed="rId3">
            <a:alphaModFix/>
          </a:blip>
          <a:srcRect b="0" l="0" r="0" t="0"/>
          <a:stretch/>
        </p:blipFill>
        <p:spPr>
          <a:xfrm>
            <a:off x="351692" y="1600200"/>
            <a:ext cx="8510954" cy="5029200"/>
          </a:xfrm>
          <a:prstGeom prst="rect">
            <a:avLst/>
          </a:prstGeom>
          <a:noFill/>
          <a:ln>
            <a:noFill/>
          </a:ln>
        </p:spPr>
      </p:pic>
      <p:sp>
        <p:nvSpPr>
          <p:cNvPr id="322" name="Google Shape;322;p41"/>
          <p:cNvSpPr/>
          <p:nvPr/>
        </p:nvSpPr>
        <p:spPr>
          <a:xfrm>
            <a:off x="457200" y="838200"/>
            <a:ext cx="8229600" cy="5032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4000">
                <a:solidFill>
                  <a:schemeClr val="lt1"/>
                </a:solidFill>
                <a:latin typeface="Comic Sans MS"/>
                <a:ea typeface="Comic Sans MS"/>
                <a:cs typeface="Comic Sans MS"/>
                <a:sym typeface="Comic Sans MS"/>
              </a:rPr>
              <a:t>Application Class Model</a:t>
            </a:r>
            <a:endParaRPr b="0" sz="3600">
              <a:solidFill>
                <a:schemeClr val="lt1"/>
              </a:solidFill>
              <a:latin typeface="Comic Sans MS"/>
              <a:ea typeface="Comic Sans MS"/>
              <a:cs typeface="Comic Sans MS"/>
              <a:sym typeface="Comic Sans M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2"/>
          <p:cNvSpPr txBox="1"/>
          <p:nvPr>
            <p:ph type="title"/>
          </p:nvPr>
        </p:nvSpPr>
        <p:spPr>
          <a:xfrm>
            <a:off x="1121508" y="914399"/>
            <a:ext cx="8022492" cy="688352"/>
          </a:xfrm>
          <a:prstGeom prst="rect">
            <a:avLst/>
          </a:prstGeom>
          <a:noFill/>
          <a:ln>
            <a:noFill/>
          </a:ln>
        </p:spPr>
        <p:txBody>
          <a:bodyPr anchorCtr="0" anchor="t" bIns="0" lIns="0" spcFirstLastPara="1" rIns="0" wrap="square" tIns="11125">
            <a:spAutoFit/>
          </a:bodyPr>
          <a:lstStyle/>
          <a:p>
            <a:pPr indent="0" lvl="0" marL="11135" rtl="0" algn="ctr">
              <a:spcBef>
                <a:spcPts val="0"/>
              </a:spcBef>
              <a:spcAft>
                <a:spcPts val="0"/>
              </a:spcAft>
              <a:buClr>
                <a:schemeClr val="dk1"/>
              </a:buClr>
              <a:buSzPts val="4400"/>
              <a:buFont typeface="Calibri"/>
              <a:buNone/>
            </a:pPr>
            <a:r>
              <a:rPr lang="en-US"/>
              <a:t>Overview of Class Design</a:t>
            </a:r>
            <a:endParaRPr/>
          </a:p>
        </p:txBody>
      </p:sp>
      <p:sp>
        <p:nvSpPr>
          <p:cNvPr id="328" name="Google Shape;328;p42"/>
          <p:cNvSpPr txBox="1"/>
          <p:nvPr>
            <p:ph idx="12" type="sldNum"/>
          </p:nvPr>
        </p:nvSpPr>
        <p:spPr>
          <a:xfrm>
            <a:off x="1232713" y="6150556"/>
            <a:ext cx="219368" cy="166712"/>
          </a:xfrm>
          <a:prstGeom prst="rect">
            <a:avLst/>
          </a:prstGeom>
          <a:noFill/>
          <a:ln>
            <a:noFill/>
          </a:ln>
        </p:spPr>
        <p:txBody>
          <a:bodyPr anchorCtr="0" anchor="t" bIns="0" lIns="0" spcFirstLastPara="1" rIns="0" wrap="square" tIns="0">
            <a:spAutoFit/>
          </a:bodyPr>
          <a:lstStyle/>
          <a:p>
            <a:pPr indent="0" lvl="0" marL="33406" marR="0" rtl="0" algn="l">
              <a:lnSpc>
                <a:spcPct val="69888"/>
              </a:lnSpc>
              <a:spcBef>
                <a:spcPts val="0"/>
              </a:spcBef>
              <a:spcAft>
                <a:spcPts val="0"/>
              </a:spcAft>
              <a:buNone/>
            </a:pPr>
            <a:r>
              <a:rPr lang="en-US" sz="1800">
                <a:solidFill>
                  <a:schemeClr val="dk1"/>
                </a:solidFill>
                <a:latin typeface="Calibri"/>
                <a:ea typeface="Calibri"/>
                <a:cs typeface="Calibri"/>
                <a:sym typeface="Calibri"/>
              </a:rPr>
              <a:t>5</a:t>
            </a:r>
            <a:endParaRPr/>
          </a:p>
        </p:txBody>
      </p:sp>
      <p:sp>
        <p:nvSpPr>
          <p:cNvPr id="329" name="Google Shape;329;p42"/>
          <p:cNvSpPr txBox="1"/>
          <p:nvPr/>
        </p:nvSpPr>
        <p:spPr>
          <a:xfrm>
            <a:off x="685800" y="1524000"/>
            <a:ext cx="8077200" cy="4002080"/>
          </a:xfrm>
          <a:prstGeom prst="rect">
            <a:avLst/>
          </a:prstGeom>
          <a:noFill/>
          <a:ln>
            <a:noFill/>
          </a:ln>
        </p:spPr>
        <p:txBody>
          <a:bodyPr anchorCtr="0" anchor="t" bIns="0" lIns="0" spcFirstLastPara="1" rIns="0" wrap="square" tIns="11125">
            <a:spAutoFit/>
          </a:bodyPr>
          <a:lstStyle/>
          <a:p>
            <a:pPr indent="-240523" lvl="0" marL="251102" marR="23384" rtl="0" algn="l">
              <a:spcBef>
                <a:spcPts val="0"/>
              </a:spcBef>
              <a:spcAft>
                <a:spcPts val="0"/>
              </a:spcAft>
              <a:buNone/>
            </a:pPr>
            <a:r>
              <a:rPr lang="en-US" sz="1600">
                <a:solidFill>
                  <a:srgbClr val="717BA3"/>
                </a:solidFill>
                <a:latin typeface="Courier New"/>
                <a:ea typeface="Courier New"/>
                <a:cs typeface="Courier New"/>
                <a:sym typeface="Courier New"/>
              </a:rPr>
              <a:t>› </a:t>
            </a:r>
            <a:r>
              <a:rPr lang="en-US" sz="2100">
                <a:solidFill>
                  <a:schemeClr val="dk1"/>
                </a:solidFill>
                <a:latin typeface="Gill Sans"/>
                <a:ea typeface="Gill Sans"/>
                <a:cs typeface="Gill Sans"/>
                <a:sym typeface="Gill Sans"/>
              </a:rPr>
              <a:t>In general class design is a process to add details to the class  diagrams defined in the analysis phase and making fine decisions</a:t>
            </a:r>
            <a:endParaRPr sz="2100">
              <a:solidFill>
                <a:schemeClr val="dk1"/>
              </a:solidFill>
              <a:latin typeface="Gill Sans"/>
              <a:ea typeface="Gill Sans"/>
              <a:cs typeface="Gill Sans"/>
              <a:sym typeface="Gill Sans"/>
            </a:endParaRPr>
          </a:p>
          <a:p>
            <a:pPr indent="0" lvl="0" marL="11135" marR="0" rtl="0" algn="l">
              <a:spcBef>
                <a:spcPts val="526"/>
              </a:spcBef>
              <a:spcAft>
                <a:spcPts val="0"/>
              </a:spcAft>
              <a:buNone/>
            </a:pPr>
            <a:r>
              <a:rPr lang="en-US" sz="1600">
                <a:solidFill>
                  <a:srgbClr val="717BA3"/>
                </a:solidFill>
                <a:latin typeface="Courier New"/>
                <a:ea typeface="Courier New"/>
                <a:cs typeface="Courier New"/>
                <a:sym typeface="Courier New"/>
              </a:rPr>
              <a:t>› </a:t>
            </a:r>
            <a:r>
              <a:rPr lang="en-US" sz="2100">
                <a:solidFill>
                  <a:schemeClr val="dk1"/>
                </a:solidFill>
                <a:latin typeface="Gill Sans"/>
                <a:ea typeface="Gill Sans"/>
                <a:cs typeface="Gill Sans"/>
                <a:sym typeface="Gill Sans"/>
              </a:rPr>
              <a:t>You choose how to implement your classes considering</a:t>
            </a:r>
            <a:endParaRPr sz="2100">
              <a:solidFill>
                <a:schemeClr val="dk1"/>
              </a:solidFill>
              <a:latin typeface="Gill Sans"/>
              <a:ea typeface="Gill Sans"/>
              <a:cs typeface="Gill Sans"/>
              <a:sym typeface="Gill Sans"/>
            </a:endParaRPr>
          </a:p>
          <a:p>
            <a:pPr indent="0" lvl="0" marL="251102" marR="0" rtl="0" algn="l">
              <a:spcBef>
                <a:spcPts val="452"/>
              </a:spcBef>
              <a:spcAft>
                <a:spcPts val="0"/>
              </a:spcAft>
              <a:buNone/>
            </a:pPr>
            <a:r>
              <a:rPr lang="en-US" sz="1400">
                <a:solidFill>
                  <a:srgbClr val="9FB8CD"/>
                </a:solidFill>
                <a:latin typeface="Courier New"/>
                <a:ea typeface="Courier New"/>
                <a:cs typeface="Courier New"/>
                <a:sym typeface="Courier New"/>
              </a:rPr>
              <a:t>› </a:t>
            </a:r>
            <a:r>
              <a:rPr lang="en-US" sz="1800">
                <a:solidFill>
                  <a:srgbClr val="454552"/>
                </a:solidFill>
                <a:latin typeface="Gill Sans"/>
                <a:ea typeface="Gill Sans"/>
                <a:cs typeface="Gill Sans"/>
                <a:sym typeface="Gill Sans"/>
              </a:rPr>
              <a:t>Minimization of execution time, memory and other cost measures</a:t>
            </a:r>
            <a:endParaRPr sz="1800">
              <a:solidFill>
                <a:schemeClr val="dk1"/>
              </a:solidFill>
              <a:latin typeface="Gill Sans"/>
              <a:ea typeface="Gill Sans"/>
              <a:cs typeface="Gill Sans"/>
              <a:sym typeface="Gill Sans"/>
            </a:endParaRPr>
          </a:p>
          <a:p>
            <a:pPr indent="0" lvl="0" marL="251102" marR="0" rtl="0" algn="l">
              <a:spcBef>
                <a:spcPts val="443"/>
              </a:spcBef>
              <a:spcAft>
                <a:spcPts val="0"/>
              </a:spcAft>
              <a:buNone/>
            </a:pPr>
            <a:r>
              <a:rPr lang="en-US" sz="1400">
                <a:solidFill>
                  <a:srgbClr val="9FB8CD"/>
                </a:solidFill>
                <a:latin typeface="Courier New"/>
                <a:ea typeface="Courier New"/>
                <a:cs typeface="Courier New"/>
                <a:sym typeface="Courier New"/>
              </a:rPr>
              <a:t>› </a:t>
            </a:r>
            <a:r>
              <a:rPr lang="en-US" sz="1800">
                <a:solidFill>
                  <a:srgbClr val="454552"/>
                </a:solidFill>
                <a:latin typeface="Gill Sans"/>
                <a:ea typeface="Gill Sans"/>
                <a:cs typeface="Gill Sans"/>
                <a:sym typeface="Gill Sans"/>
              </a:rPr>
              <a:t>Choice of algorithms implementing methods</a:t>
            </a:r>
            <a:endParaRPr sz="1800">
              <a:solidFill>
                <a:schemeClr val="dk1"/>
              </a:solidFill>
              <a:latin typeface="Gill Sans"/>
              <a:ea typeface="Gill Sans"/>
              <a:cs typeface="Gill Sans"/>
              <a:sym typeface="Gill Sans"/>
            </a:endParaRPr>
          </a:p>
          <a:p>
            <a:pPr indent="0" lvl="0" marL="251102" marR="0" rtl="0" algn="l">
              <a:spcBef>
                <a:spcPts val="430"/>
              </a:spcBef>
              <a:spcAft>
                <a:spcPts val="0"/>
              </a:spcAft>
              <a:buNone/>
            </a:pPr>
            <a:r>
              <a:rPr lang="en-US" sz="1400">
                <a:solidFill>
                  <a:srgbClr val="9FB8CD"/>
                </a:solidFill>
                <a:latin typeface="Courier New"/>
                <a:ea typeface="Courier New"/>
                <a:cs typeface="Courier New"/>
                <a:sym typeface="Courier New"/>
              </a:rPr>
              <a:t>› </a:t>
            </a:r>
            <a:r>
              <a:rPr lang="en-US" sz="1800">
                <a:solidFill>
                  <a:srgbClr val="454552"/>
                </a:solidFill>
                <a:latin typeface="Gill Sans"/>
                <a:ea typeface="Gill Sans"/>
                <a:cs typeface="Gill Sans"/>
                <a:sym typeface="Gill Sans"/>
              </a:rPr>
              <a:t>Breaking complex operation into simpler operations</a:t>
            </a:r>
            <a:endParaRPr sz="1800">
              <a:solidFill>
                <a:schemeClr val="dk1"/>
              </a:solidFill>
              <a:latin typeface="Gill Sans"/>
              <a:ea typeface="Gill Sans"/>
              <a:cs typeface="Gill Sans"/>
              <a:sym typeface="Gill Sans"/>
            </a:endParaRPr>
          </a:p>
          <a:p>
            <a:pPr indent="0" lvl="0" marL="11135" marR="0" rtl="0" algn="l">
              <a:spcBef>
                <a:spcPts val="517"/>
              </a:spcBef>
              <a:spcAft>
                <a:spcPts val="0"/>
              </a:spcAft>
              <a:buNone/>
            </a:pPr>
            <a:r>
              <a:rPr lang="en-US" sz="1600">
                <a:solidFill>
                  <a:srgbClr val="717BA3"/>
                </a:solidFill>
                <a:latin typeface="Courier New"/>
                <a:ea typeface="Courier New"/>
                <a:cs typeface="Courier New"/>
                <a:sym typeface="Courier New"/>
              </a:rPr>
              <a:t>› </a:t>
            </a:r>
            <a:r>
              <a:rPr lang="en-US" sz="2100">
                <a:solidFill>
                  <a:schemeClr val="dk1"/>
                </a:solidFill>
                <a:latin typeface="Gill Sans"/>
                <a:ea typeface="Gill Sans"/>
                <a:cs typeface="Gill Sans"/>
                <a:sym typeface="Gill Sans"/>
              </a:rPr>
              <a:t>OO design is an iterative process</a:t>
            </a:r>
            <a:endParaRPr sz="2100">
              <a:solidFill>
                <a:schemeClr val="dk1"/>
              </a:solidFill>
              <a:latin typeface="Gill Sans"/>
              <a:ea typeface="Gill Sans"/>
              <a:cs typeface="Gill Sans"/>
              <a:sym typeface="Gill Sans"/>
            </a:endParaRPr>
          </a:p>
          <a:p>
            <a:pPr indent="-240524" lvl="0" marL="491626" marR="4454" rtl="0" algn="l">
              <a:spcBef>
                <a:spcPts val="452"/>
              </a:spcBef>
              <a:spcAft>
                <a:spcPts val="0"/>
              </a:spcAft>
              <a:buNone/>
            </a:pPr>
            <a:r>
              <a:rPr lang="en-US" sz="1400">
                <a:solidFill>
                  <a:srgbClr val="9FB8CD"/>
                </a:solidFill>
                <a:latin typeface="Courier New"/>
                <a:ea typeface="Courier New"/>
                <a:cs typeface="Courier New"/>
                <a:sym typeface="Courier New"/>
              </a:rPr>
              <a:t>› </a:t>
            </a:r>
            <a:r>
              <a:rPr lang="en-US" sz="1800">
                <a:solidFill>
                  <a:srgbClr val="454552"/>
                </a:solidFill>
                <a:latin typeface="Gill Sans"/>
                <a:ea typeface="Gill Sans"/>
                <a:cs typeface="Gill Sans"/>
                <a:sym typeface="Gill Sans"/>
              </a:rPr>
              <a:t>When one level of abstraction is complete you should design the next  lower level of abstraction</a:t>
            </a:r>
            <a:endParaRPr sz="1800">
              <a:solidFill>
                <a:schemeClr val="dk1"/>
              </a:solidFill>
              <a:latin typeface="Gill Sans"/>
              <a:ea typeface="Gill Sans"/>
              <a:cs typeface="Gill Sans"/>
              <a:sym typeface="Gill Sans"/>
            </a:endParaRPr>
          </a:p>
          <a:p>
            <a:pPr indent="0" lvl="0" marL="251102" marR="0" rtl="0" algn="l">
              <a:spcBef>
                <a:spcPts val="443"/>
              </a:spcBef>
              <a:spcAft>
                <a:spcPts val="0"/>
              </a:spcAft>
              <a:buNone/>
            </a:pPr>
            <a:r>
              <a:rPr lang="en-US" sz="1400">
                <a:solidFill>
                  <a:srgbClr val="9FB8CD"/>
                </a:solidFill>
                <a:latin typeface="Courier New"/>
                <a:ea typeface="Courier New"/>
                <a:cs typeface="Courier New"/>
                <a:sym typeface="Courier New"/>
              </a:rPr>
              <a:t>› </a:t>
            </a:r>
            <a:r>
              <a:rPr lang="en-US" sz="1800">
                <a:solidFill>
                  <a:srgbClr val="454552"/>
                </a:solidFill>
                <a:latin typeface="Gill Sans"/>
                <a:ea typeface="Gill Sans"/>
                <a:cs typeface="Gill Sans"/>
                <a:sym typeface="Gill Sans"/>
              </a:rPr>
              <a:t>For each level you may</a:t>
            </a:r>
            <a:endParaRPr sz="1800">
              <a:solidFill>
                <a:schemeClr val="dk1"/>
              </a:solidFill>
              <a:latin typeface="Gill Sans"/>
              <a:ea typeface="Gill Sans"/>
              <a:cs typeface="Gill Sans"/>
              <a:sym typeface="Gill Sans"/>
            </a:endParaRPr>
          </a:p>
          <a:p>
            <a:pPr indent="-200993" lvl="0" marL="732707" marR="0" rtl="0" algn="l">
              <a:spcBef>
                <a:spcPts val="438"/>
              </a:spcBef>
              <a:spcAft>
                <a:spcPts val="0"/>
              </a:spcAft>
              <a:buClr>
                <a:srgbClr val="BCBCBC"/>
              </a:buClr>
              <a:buSzPts val="1253"/>
              <a:buFont typeface="Lucida Sans"/>
              <a:buChar char="◗"/>
            </a:pPr>
            <a:r>
              <a:rPr lang="en-US" sz="1700">
                <a:solidFill>
                  <a:schemeClr val="dk1"/>
                </a:solidFill>
                <a:latin typeface="Gill Sans"/>
                <a:ea typeface="Gill Sans"/>
                <a:cs typeface="Gill Sans"/>
                <a:sym typeface="Gill Sans"/>
              </a:rPr>
              <a:t>add new operations, attributes, and classes</a:t>
            </a:r>
            <a:endParaRPr sz="1700">
              <a:solidFill>
                <a:schemeClr val="dk1"/>
              </a:solidFill>
              <a:latin typeface="Gill Sans"/>
              <a:ea typeface="Gill Sans"/>
              <a:cs typeface="Gill Sans"/>
              <a:sym typeface="Gill Sans"/>
            </a:endParaRPr>
          </a:p>
          <a:p>
            <a:pPr indent="-200993" lvl="0" marL="732707" marR="0" rtl="0" algn="l">
              <a:spcBef>
                <a:spcPts val="438"/>
              </a:spcBef>
              <a:spcAft>
                <a:spcPts val="0"/>
              </a:spcAft>
              <a:buClr>
                <a:srgbClr val="BCBCBC"/>
              </a:buClr>
              <a:buSzPts val="1253"/>
              <a:buFont typeface="Lucida Sans"/>
              <a:buChar char="◗"/>
            </a:pPr>
            <a:r>
              <a:rPr lang="en-US" sz="1700">
                <a:solidFill>
                  <a:schemeClr val="dk1"/>
                </a:solidFill>
                <a:latin typeface="Gill Sans"/>
                <a:ea typeface="Gill Sans"/>
                <a:cs typeface="Gill Sans"/>
                <a:sym typeface="Gill Sans"/>
              </a:rPr>
              <a:t>Revise relations between classes</a:t>
            </a:r>
            <a:endParaRPr sz="1700">
              <a:solidFill>
                <a:schemeClr val="dk1"/>
              </a:solidFill>
              <a:latin typeface="Gill Sans"/>
              <a:ea typeface="Gill Sans"/>
              <a:cs typeface="Gill Sans"/>
              <a:sym typeface="Gill Sans"/>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3"/>
          <p:cNvSpPr txBox="1"/>
          <p:nvPr>
            <p:ph type="title"/>
          </p:nvPr>
        </p:nvSpPr>
        <p:spPr>
          <a:xfrm>
            <a:off x="1121508" y="841862"/>
            <a:ext cx="7641492" cy="688352"/>
          </a:xfrm>
          <a:prstGeom prst="rect">
            <a:avLst/>
          </a:prstGeom>
          <a:noFill/>
          <a:ln>
            <a:noFill/>
          </a:ln>
        </p:spPr>
        <p:txBody>
          <a:bodyPr anchorCtr="0" anchor="t" bIns="0" lIns="0" spcFirstLastPara="1" rIns="0" wrap="square" tIns="11125">
            <a:spAutoFit/>
          </a:bodyPr>
          <a:lstStyle/>
          <a:p>
            <a:pPr indent="0" lvl="0" marL="11135" rtl="0" algn="ctr">
              <a:spcBef>
                <a:spcPts val="0"/>
              </a:spcBef>
              <a:spcAft>
                <a:spcPts val="0"/>
              </a:spcAft>
              <a:buClr>
                <a:schemeClr val="dk1"/>
              </a:buClr>
              <a:buSzPts val="4400"/>
              <a:buFont typeface="Calibri"/>
              <a:buNone/>
            </a:pPr>
            <a:r>
              <a:rPr lang="en-US"/>
              <a:t>1.The Essence of Design is…</a:t>
            </a:r>
            <a:endParaRPr/>
          </a:p>
        </p:txBody>
      </p:sp>
      <p:sp>
        <p:nvSpPr>
          <p:cNvPr id="335" name="Google Shape;335;p43"/>
          <p:cNvSpPr txBox="1"/>
          <p:nvPr>
            <p:ph idx="12" type="sldNum"/>
          </p:nvPr>
        </p:nvSpPr>
        <p:spPr>
          <a:xfrm>
            <a:off x="1232713" y="6150556"/>
            <a:ext cx="219368" cy="166712"/>
          </a:xfrm>
          <a:prstGeom prst="rect">
            <a:avLst/>
          </a:prstGeom>
          <a:noFill/>
          <a:ln>
            <a:noFill/>
          </a:ln>
        </p:spPr>
        <p:txBody>
          <a:bodyPr anchorCtr="0" anchor="t" bIns="0" lIns="0" spcFirstLastPara="1" rIns="0" wrap="square" tIns="0">
            <a:spAutoFit/>
          </a:bodyPr>
          <a:lstStyle/>
          <a:p>
            <a:pPr indent="0" lvl="0" marL="33406" marR="0" rtl="0" algn="l">
              <a:lnSpc>
                <a:spcPct val="69888"/>
              </a:lnSpc>
              <a:spcBef>
                <a:spcPts val="0"/>
              </a:spcBef>
              <a:spcAft>
                <a:spcPts val="0"/>
              </a:spcAft>
              <a:buNone/>
            </a:pPr>
            <a:r>
              <a:rPr lang="en-US" sz="1800">
                <a:solidFill>
                  <a:schemeClr val="dk1"/>
                </a:solidFill>
                <a:latin typeface="Calibri"/>
                <a:ea typeface="Calibri"/>
                <a:cs typeface="Calibri"/>
                <a:sym typeface="Calibri"/>
              </a:rPr>
              <a:t>6</a:t>
            </a:r>
            <a:endParaRPr/>
          </a:p>
        </p:txBody>
      </p:sp>
      <p:sp>
        <p:nvSpPr>
          <p:cNvPr id="336" name="Google Shape;336;p43"/>
          <p:cNvSpPr txBox="1"/>
          <p:nvPr/>
        </p:nvSpPr>
        <p:spPr>
          <a:xfrm>
            <a:off x="1121508" y="1595462"/>
            <a:ext cx="6041292" cy="3485085"/>
          </a:xfrm>
          <a:prstGeom prst="rect">
            <a:avLst/>
          </a:prstGeom>
          <a:noFill/>
          <a:ln>
            <a:noFill/>
          </a:ln>
        </p:spPr>
        <p:txBody>
          <a:bodyPr anchorCtr="0" anchor="t" bIns="0" lIns="0" spcFirstLastPara="1" rIns="0" wrap="square" tIns="75700">
            <a:spAutoFit/>
          </a:bodyPr>
          <a:lstStyle/>
          <a:p>
            <a:pPr indent="0" lvl="0" marL="11135" marR="0" rtl="0" algn="l">
              <a:spcBef>
                <a:spcPts val="0"/>
              </a:spcBef>
              <a:spcAft>
                <a:spcPts val="0"/>
              </a:spcAft>
              <a:buNone/>
            </a:pPr>
            <a:r>
              <a:rPr lang="en-US" sz="1700">
                <a:solidFill>
                  <a:srgbClr val="717BA3"/>
                </a:solidFill>
                <a:latin typeface="Courier New"/>
                <a:ea typeface="Courier New"/>
                <a:cs typeface="Courier New"/>
                <a:sym typeface="Courier New"/>
              </a:rPr>
              <a:t>› </a:t>
            </a:r>
            <a:r>
              <a:rPr lang="en-US" sz="2300">
                <a:solidFill>
                  <a:schemeClr val="dk1"/>
                </a:solidFill>
                <a:latin typeface="Gill Sans"/>
                <a:ea typeface="Gill Sans"/>
                <a:cs typeface="Gill Sans"/>
                <a:sym typeface="Gill Sans"/>
              </a:rPr>
              <a:t>To build a bridge across the gap between:</a:t>
            </a:r>
            <a:endParaRPr sz="2300">
              <a:solidFill>
                <a:schemeClr val="dk1"/>
              </a:solidFill>
              <a:latin typeface="Gill Sans"/>
              <a:ea typeface="Gill Sans"/>
              <a:cs typeface="Gill Sans"/>
              <a:sym typeface="Gill Sans"/>
            </a:endParaRPr>
          </a:p>
          <a:p>
            <a:pPr indent="-241080" lvl="0" marL="492183" marR="0" rtl="0" algn="l">
              <a:spcBef>
                <a:spcPts val="452"/>
              </a:spcBef>
              <a:spcAft>
                <a:spcPts val="0"/>
              </a:spcAft>
              <a:buClr>
                <a:srgbClr val="9FB8CD"/>
              </a:buClr>
              <a:buSzPts val="1522"/>
              <a:buFont typeface="Lucida Sans"/>
              <a:buChar char="◗"/>
            </a:pPr>
            <a:r>
              <a:rPr lang="en-US" sz="2000">
                <a:solidFill>
                  <a:srgbClr val="454552"/>
                </a:solidFill>
                <a:latin typeface="Gill Sans"/>
                <a:ea typeface="Gill Sans"/>
                <a:cs typeface="Gill Sans"/>
                <a:sym typeface="Gill Sans"/>
              </a:rPr>
              <a:t>Desired features</a:t>
            </a:r>
            <a:endParaRPr sz="2000">
              <a:solidFill>
                <a:schemeClr val="dk1"/>
              </a:solidFill>
              <a:latin typeface="Gill Sans"/>
              <a:ea typeface="Gill Sans"/>
              <a:cs typeface="Gill Sans"/>
              <a:sym typeface="Gill Sans"/>
            </a:endParaRPr>
          </a:p>
          <a:p>
            <a:pPr indent="-200993" lvl="1" marL="732707" marR="0" rtl="0" algn="l">
              <a:spcBef>
                <a:spcPts val="452"/>
              </a:spcBef>
              <a:spcAft>
                <a:spcPts val="0"/>
              </a:spcAft>
              <a:buClr>
                <a:srgbClr val="BCBCBC"/>
              </a:buClr>
              <a:buSzPts val="1350"/>
              <a:buFont typeface="Lucida Sans"/>
              <a:buChar char="◗"/>
            </a:pPr>
            <a:r>
              <a:rPr b="0" i="0" lang="en-US" sz="1800" u="none" cap="none" strike="noStrike">
                <a:solidFill>
                  <a:schemeClr val="dk1"/>
                </a:solidFill>
                <a:latin typeface="Gill Sans"/>
                <a:ea typeface="Gill Sans"/>
                <a:cs typeface="Gill Sans"/>
                <a:sym typeface="Gill Sans"/>
              </a:rPr>
              <a:t>Use cases</a:t>
            </a:r>
            <a:endParaRPr b="0" i="0" sz="1800" u="none" cap="none" strike="noStrike">
              <a:solidFill>
                <a:schemeClr val="dk1"/>
              </a:solidFill>
              <a:latin typeface="Gill Sans"/>
              <a:ea typeface="Gill Sans"/>
              <a:cs typeface="Gill Sans"/>
              <a:sym typeface="Gill Sans"/>
            </a:endParaRPr>
          </a:p>
          <a:p>
            <a:pPr indent="-200993" lvl="1" marL="732707" marR="0" rtl="0" algn="l">
              <a:spcBef>
                <a:spcPts val="434"/>
              </a:spcBef>
              <a:spcAft>
                <a:spcPts val="0"/>
              </a:spcAft>
              <a:buClr>
                <a:srgbClr val="BCBCBC"/>
              </a:buClr>
              <a:buSzPts val="1350"/>
              <a:buFont typeface="Lucida Sans"/>
              <a:buChar char="◗"/>
            </a:pPr>
            <a:r>
              <a:rPr b="0" i="0" lang="en-US" sz="1800" u="none" cap="none" strike="noStrike">
                <a:solidFill>
                  <a:schemeClr val="dk1"/>
                </a:solidFill>
                <a:latin typeface="Gill Sans"/>
                <a:ea typeface="Gill Sans"/>
                <a:cs typeface="Gill Sans"/>
                <a:sym typeface="Gill Sans"/>
              </a:rPr>
              <a:t>Application commands</a:t>
            </a:r>
            <a:endParaRPr b="0" i="0" sz="1800" u="none" cap="none" strike="noStrike">
              <a:solidFill>
                <a:schemeClr val="dk1"/>
              </a:solidFill>
              <a:latin typeface="Gill Sans"/>
              <a:ea typeface="Gill Sans"/>
              <a:cs typeface="Gill Sans"/>
              <a:sym typeface="Gill Sans"/>
            </a:endParaRPr>
          </a:p>
          <a:p>
            <a:pPr indent="-200993" lvl="1" marL="732707" marR="0" rtl="0" algn="l">
              <a:spcBef>
                <a:spcPts val="443"/>
              </a:spcBef>
              <a:spcAft>
                <a:spcPts val="0"/>
              </a:spcAft>
              <a:buClr>
                <a:srgbClr val="BCBCBC"/>
              </a:buClr>
              <a:buSzPts val="1350"/>
              <a:buFont typeface="Lucida Sans"/>
              <a:buChar char="◗"/>
            </a:pPr>
            <a:r>
              <a:rPr b="0" i="0" lang="en-US" sz="1800" u="none" cap="none" strike="noStrike">
                <a:solidFill>
                  <a:schemeClr val="dk1"/>
                </a:solidFill>
                <a:latin typeface="Gill Sans"/>
                <a:ea typeface="Gill Sans"/>
                <a:cs typeface="Gill Sans"/>
                <a:sym typeface="Gill Sans"/>
              </a:rPr>
              <a:t>System operations</a:t>
            </a:r>
            <a:endParaRPr b="0" i="0" sz="1800" u="none" cap="none" strike="noStrike">
              <a:solidFill>
                <a:schemeClr val="dk1"/>
              </a:solidFill>
              <a:latin typeface="Gill Sans"/>
              <a:ea typeface="Gill Sans"/>
              <a:cs typeface="Gill Sans"/>
              <a:sym typeface="Gill Sans"/>
            </a:endParaRPr>
          </a:p>
          <a:p>
            <a:pPr indent="-200993" lvl="1" marL="732707" marR="0" rtl="0" algn="l">
              <a:spcBef>
                <a:spcPts val="438"/>
              </a:spcBef>
              <a:spcAft>
                <a:spcPts val="0"/>
              </a:spcAft>
              <a:buClr>
                <a:srgbClr val="BCBCBC"/>
              </a:buClr>
              <a:buSzPts val="1350"/>
              <a:buFont typeface="Lucida Sans"/>
              <a:buChar char="◗"/>
            </a:pPr>
            <a:r>
              <a:rPr b="0" i="0" lang="en-US" sz="1800" u="none" cap="none" strike="noStrike">
                <a:solidFill>
                  <a:schemeClr val="dk1"/>
                </a:solidFill>
                <a:latin typeface="Gill Sans"/>
                <a:ea typeface="Gill Sans"/>
                <a:cs typeface="Gill Sans"/>
                <a:sym typeface="Gill Sans"/>
              </a:rPr>
              <a:t>System services</a:t>
            </a:r>
            <a:endParaRPr b="0" i="0" sz="1800" u="none" cap="none" strike="noStrike">
              <a:solidFill>
                <a:schemeClr val="dk1"/>
              </a:solidFill>
              <a:latin typeface="Gill Sans"/>
              <a:ea typeface="Gill Sans"/>
              <a:cs typeface="Gill Sans"/>
              <a:sym typeface="Gill Sans"/>
            </a:endParaRPr>
          </a:p>
          <a:p>
            <a:pPr indent="-241080" lvl="0" marL="492183" marR="0" rtl="0" algn="l">
              <a:spcBef>
                <a:spcPts val="421"/>
              </a:spcBef>
              <a:spcAft>
                <a:spcPts val="0"/>
              </a:spcAft>
              <a:buClr>
                <a:srgbClr val="9FB8CD"/>
              </a:buClr>
              <a:buSzPts val="1522"/>
              <a:buFont typeface="Lucida Sans"/>
              <a:buChar char="◗"/>
            </a:pPr>
            <a:r>
              <a:rPr lang="en-US" sz="2000">
                <a:solidFill>
                  <a:srgbClr val="454552"/>
                </a:solidFill>
                <a:latin typeface="Gill Sans"/>
                <a:ea typeface="Gill Sans"/>
                <a:cs typeface="Gill Sans"/>
                <a:sym typeface="Gill Sans"/>
              </a:rPr>
              <a:t>Available resources</a:t>
            </a:r>
            <a:endParaRPr sz="2000">
              <a:solidFill>
                <a:schemeClr val="dk1"/>
              </a:solidFill>
              <a:latin typeface="Gill Sans"/>
              <a:ea typeface="Gill Sans"/>
              <a:cs typeface="Gill Sans"/>
              <a:sym typeface="Gill Sans"/>
            </a:endParaRPr>
          </a:p>
          <a:p>
            <a:pPr indent="-200993" lvl="1" marL="732707" marR="0" rtl="0" algn="l">
              <a:spcBef>
                <a:spcPts val="456"/>
              </a:spcBef>
              <a:spcAft>
                <a:spcPts val="0"/>
              </a:spcAft>
              <a:buClr>
                <a:srgbClr val="BCBCBC"/>
              </a:buClr>
              <a:buSzPts val="1350"/>
              <a:buFont typeface="Lucida Sans"/>
              <a:buChar char="◗"/>
            </a:pPr>
            <a:r>
              <a:rPr b="0" i="0" lang="en-US" sz="1800" u="none" cap="none" strike="noStrike">
                <a:solidFill>
                  <a:schemeClr val="dk1"/>
                </a:solidFill>
                <a:latin typeface="Gill Sans"/>
                <a:ea typeface="Gill Sans"/>
                <a:cs typeface="Gill Sans"/>
                <a:sym typeface="Gill Sans"/>
              </a:rPr>
              <a:t>Operating system infrastructure</a:t>
            </a:r>
            <a:endParaRPr b="0" i="0" sz="1800" u="none" cap="none" strike="noStrike">
              <a:solidFill>
                <a:schemeClr val="dk1"/>
              </a:solidFill>
              <a:latin typeface="Gill Sans"/>
              <a:ea typeface="Gill Sans"/>
              <a:cs typeface="Gill Sans"/>
              <a:sym typeface="Gill Sans"/>
            </a:endParaRPr>
          </a:p>
          <a:p>
            <a:pPr indent="-200993" lvl="1" marL="732707" marR="0" rtl="0" algn="l">
              <a:spcBef>
                <a:spcPts val="438"/>
              </a:spcBef>
              <a:spcAft>
                <a:spcPts val="0"/>
              </a:spcAft>
              <a:buClr>
                <a:srgbClr val="BCBCBC"/>
              </a:buClr>
              <a:buSzPts val="1350"/>
              <a:buFont typeface="Lucida Sans"/>
              <a:buChar char="◗"/>
            </a:pPr>
            <a:r>
              <a:rPr b="0" i="0" lang="en-US" sz="1800" u="none" cap="none" strike="noStrike">
                <a:solidFill>
                  <a:schemeClr val="dk1"/>
                </a:solidFill>
                <a:latin typeface="Gill Sans"/>
                <a:ea typeface="Gill Sans"/>
                <a:cs typeface="Gill Sans"/>
                <a:sym typeface="Gill Sans"/>
              </a:rPr>
              <a:t>Class libraries</a:t>
            </a:r>
            <a:endParaRPr b="0" i="0" sz="1800" u="none" cap="none" strike="noStrike">
              <a:solidFill>
                <a:schemeClr val="dk1"/>
              </a:solidFill>
              <a:latin typeface="Gill Sans"/>
              <a:ea typeface="Gill Sans"/>
              <a:cs typeface="Gill Sans"/>
              <a:sym typeface="Gill Sans"/>
            </a:endParaRPr>
          </a:p>
          <a:p>
            <a:pPr indent="-200993" lvl="1" marL="732707" marR="0" rtl="0" algn="l">
              <a:spcBef>
                <a:spcPts val="434"/>
              </a:spcBef>
              <a:spcAft>
                <a:spcPts val="0"/>
              </a:spcAft>
              <a:buClr>
                <a:srgbClr val="BCBCBC"/>
              </a:buClr>
              <a:buSzPts val="1350"/>
              <a:buFont typeface="Lucida Sans"/>
              <a:buChar char="◗"/>
            </a:pPr>
            <a:r>
              <a:rPr b="0" i="0" lang="en-US" sz="1800" u="none" cap="none" strike="noStrike">
                <a:solidFill>
                  <a:schemeClr val="dk1"/>
                </a:solidFill>
                <a:latin typeface="Gill Sans"/>
                <a:ea typeface="Gill Sans"/>
                <a:cs typeface="Gill Sans"/>
                <a:sym typeface="Gill Sans"/>
              </a:rPr>
              <a:t>Previous applications</a:t>
            </a:r>
            <a:endParaRPr b="0" i="0" sz="1800" u="none" cap="none" strike="noStrike">
              <a:solidFill>
                <a:schemeClr val="dk1"/>
              </a:solidFill>
              <a:latin typeface="Gill Sans"/>
              <a:ea typeface="Gill Sans"/>
              <a:cs typeface="Gill Sans"/>
              <a:sym typeface="Gill Sans"/>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4"/>
          <p:cNvSpPr txBox="1"/>
          <p:nvPr>
            <p:ph type="title"/>
          </p:nvPr>
        </p:nvSpPr>
        <p:spPr>
          <a:xfrm>
            <a:off x="1121508" y="841862"/>
            <a:ext cx="6346092" cy="688352"/>
          </a:xfrm>
          <a:prstGeom prst="rect">
            <a:avLst/>
          </a:prstGeom>
          <a:noFill/>
          <a:ln>
            <a:noFill/>
          </a:ln>
        </p:spPr>
        <p:txBody>
          <a:bodyPr anchorCtr="0" anchor="t" bIns="0" lIns="0" spcFirstLastPara="1" rIns="0" wrap="square" tIns="11125">
            <a:spAutoFit/>
          </a:bodyPr>
          <a:lstStyle/>
          <a:p>
            <a:pPr indent="0" lvl="0" marL="11135" rtl="0" algn="ctr">
              <a:spcBef>
                <a:spcPts val="0"/>
              </a:spcBef>
              <a:spcAft>
                <a:spcPts val="0"/>
              </a:spcAft>
              <a:buClr>
                <a:schemeClr val="dk1"/>
              </a:buClr>
              <a:buSzPts val="4400"/>
              <a:buFont typeface="Calibri"/>
              <a:buNone/>
            </a:pPr>
            <a:r>
              <a:rPr lang="en-US"/>
              <a:t>Creativity</a:t>
            </a:r>
            <a:endParaRPr/>
          </a:p>
        </p:txBody>
      </p:sp>
      <p:sp>
        <p:nvSpPr>
          <p:cNvPr id="342" name="Google Shape;342;p44"/>
          <p:cNvSpPr txBox="1"/>
          <p:nvPr/>
        </p:nvSpPr>
        <p:spPr>
          <a:xfrm>
            <a:off x="1121508" y="1595306"/>
            <a:ext cx="2821391" cy="4639911"/>
          </a:xfrm>
          <a:prstGeom prst="rect">
            <a:avLst/>
          </a:prstGeom>
          <a:noFill/>
          <a:ln>
            <a:noFill/>
          </a:ln>
        </p:spPr>
        <p:txBody>
          <a:bodyPr anchorCtr="0" anchor="t" bIns="0" lIns="0" spcFirstLastPara="1" rIns="0" wrap="square" tIns="48425">
            <a:spAutoFit/>
          </a:bodyPr>
          <a:lstStyle/>
          <a:p>
            <a:pPr indent="-240524" lvl="0" marL="251659" marR="0" rtl="0" algn="l">
              <a:spcBef>
                <a:spcPts val="0"/>
              </a:spcBef>
              <a:spcAft>
                <a:spcPts val="0"/>
              </a:spcAft>
              <a:buClr>
                <a:srgbClr val="717BA3"/>
              </a:buClr>
              <a:buSzPts val="1425"/>
              <a:buFont typeface="Lucida Sans"/>
              <a:buChar char="◗"/>
            </a:pPr>
            <a:r>
              <a:rPr lang="en-US" sz="1900">
                <a:solidFill>
                  <a:schemeClr val="dk1"/>
                </a:solidFill>
                <a:latin typeface="Gill Sans"/>
                <a:ea typeface="Gill Sans"/>
                <a:cs typeface="Gill Sans"/>
                <a:sym typeface="Gill Sans"/>
              </a:rPr>
              <a:t>Design is a creative task</a:t>
            </a:r>
            <a:endParaRPr sz="1900">
              <a:solidFill>
                <a:schemeClr val="dk1"/>
              </a:solidFill>
              <a:latin typeface="Gill Sans"/>
              <a:ea typeface="Gill Sans"/>
              <a:cs typeface="Gill Sans"/>
              <a:sym typeface="Gill Sans"/>
            </a:endParaRPr>
          </a:p>
          <a:p>
            <a:pPr indent="-240524" lvl="1" marL="491626" marR="227160" rtl="0" algn="l">
              <a:lnSpc>
                <a:spcPct val="105705"/>
              </a:lnSpc>
              <a:spcBef>
                <a:spcPts val="478"/>
              </a:spcBef>
              <a:spcAft>
                <a:spcPts val="0"/>
              </a:spcAft>
              <a:buClr>
                <a:srgbClr val="9FB8CD"/>
              </a:buClr>
              <a:buSzPts val="1253"/>
              <a:buFont typeface="Lucida Sans"/>
              <a:buChar char="◗"/>
            </a:pPr>
            <a:r>
              <a:rPr b="0" i="0" lang="en-US" sz="1700" u="none" cap="none" strike="noStrike">
                <a:solidFill>
                  <a:srgbClr val="454552"/>
                </a:solidFill>
                <a:latin typeface="Gill Sans"/>
                <a:ea typeface="Gill Sans"/>
                <a:cs typeface="Gill Sans"/>
                <a:sym typeface="Gill Sans"/>
              </a:rPr>
              <a:t>You can only be provided  with guidelines</a:t>
            </a:r>
            <a:endParaRPr b="0" i="0" sz="1700" u="none" cap="none" strike="noStrike">
              <a:solidFill>
                <a:schemeClr val="dk1"/>
              </a:solidFill>
              <a:latin typeface="Gill Sans"/>
              <a:ea typeface="Gill Sans"/>
              <a:cs typeface="Gill Sans"/>
              <a:sym typeface="Gill Sans"/>
            </a:endParaRPr>
          </a:p>
          <a:p>
            <a:pPr indent="-240523" lvl="0" marL="251102" marR="4454" rtl="0" algn="l">
              <a:lnSpc>
                <a:spcPct val="109842"/>
              </a:lnSpc>
              <a:spcBef>
                <a:spcPts val="522"/>
              </a:spcBef>
              <a:spcAft>
                <a:spcPts val="0"/>
              </a:spcAft>
              <a:buClr>
                <a:srgbClr val="717BA3"/>
              </a:buClr>
              <a:buSzPts val="1425"/>
              <a:buFont typeface="Lucida Sans"/>
              <a:buChar char="◗"/>
            </a:pPr>
            <a:r>
              <a:rPr lang="en-US" sz="1900">
                <a:solidFill>
                  <a:schemeClr val="dk1"/>
                </a:solidFill>
                <a:latin typeface="Gill Sans"/>
                <a:ea typeface="Gill Sans"/>
                <a:cs typeface="Gill Sans"/>
                <a:sym typeface="Gill Sans"/>
              </a:rPr>
              <a:t>The tools you have to fill  the gap between  resources and features are</a:t>
            </a:r>
            <a:endParaRPr sz="1900">
              <a:solidFill>
                <a:schemeClr val="dk1"/>
              </a:solidFill>
              <a:latin typeface="Gill Sans"/>
              <a:ea typeface="Gill Sans"/>
              <a:cs typeface="Gill Sans"/>
              <a:sym typeface="Gill Sans"/>
            </a:endParaRPr>
          </a:p>
          <a:p>
            <a:pPr indent="-241081" lvl="1" marL="492183" marR="0" rtl="0" algn="l">
              <a:spcBef>
                <a:spcPts val="214"/>
              </a:spcBef>
              <a:spcAft>
                <a:spcPts val="0"/>
              </a:spcAft>
              <a:buClr>
                <a:srgbClr val="9FB8CD"/>
              </a:buClr>
              <a:buSzPts val="1253"/>
              <a:buFont typeface="Lucida Sans"/>
              <a:buChar char="◗"/>
            </a:pPr>
            <a:r>
              <a:rPr b="0" i="0" lang="en-US" sz="1700" u="none" cap="none" strike="noStrike">
                <a:solidFill>
                  <a:srgbClr val="454552"/>
                </a:solidFill>
                <a:latin typeface="Gill Sans"/>
                <a:ea typeface="Gill Sans"/>
                <a:cs typeface="Gill Sans"/>
                <a:sym typeface="Gill Sans"/>
              </a:rPr>
              <a:t>Classes</a:t>
            </a:r>
            <a:endParaRPr b="0" i="0" sz="1700" u="none" cap="none" strike="noStrike">
              <a:solidFill>
                <a:schemeClr val="dk1"/>
              </a:solidFill>
              <a:latin typeface="Gill Sans"/>
              <a:ea typeface="Gill Sans"/>
              <a:cs typeface="Gill Sans"/>
              <a:sym typeface="Gill Sans"/>
            </a:endParaRPr>
          </a:p>
          <a:p>
            <a:pPr indent="-241081" lvl="1" marL="492183" marR="0" rtl="0" algn="l">
              <a:spcBef>
                <a:spcPts val="228"/>
              </a:spcBef>
              <a:spcAft>
                <a:spcPts val="0"/>
              </a:spcAft>
              <a:buClr>
                <a:srgbClr val="9FB8CD"/>
              </a:buClr>
              <a:buSzPts val="1253"/>
              <a:buFont typeface="Lucida Sans"/>
              <a:buChar char="◗"/>
            </a:pPr>
            <a:r>
              <a:rPr b="0" i="0" lang="en-US" sz="1700" u="none" cap="none" strike="noStrike">
                <a:solidFill>
                  <a:srgbClr val="454552"/>
                </a:solidFill>
                <a:latin typeface="Gill Sans"/>
                <a:ea typeface="Gill Sans"/>
                <a:cs typeface="Gill Sans"/>
                <a:sym typeface="Gill Sans"/>
              </a:rPr>
              <a:t>Operations</a:t>
            </a:r>
            <a:endParaRPr b="0" i="0" sz="1700" u="none" cap="none" strike="noStrike">
              <a:solidFill>
                <a:schemeClr val="dk1"/>
              </a:solidFill>
              <a:latin typeface="Gill Sans"/>
              <a:ea typeface="Gill Sans"/>
              <a:cs typeface="Gill Sans"/>
              <a:sym typeface="Gill Sans"/>
            </a:endParaRPr>
          </a:p>
          <a:p>
            <a:pPr indent="-241081" lvl="1" marL="492183" marR="0" rtl="0" algn="l">
              <a:spcBef>
                <a:spcPts val="246"/>
              </a:spcBef>
              <a:spcAft>
                <a:spcPts val="0"/>
              </a:spcAft>
              <a:buClr>
                <a:srgbClr val="9FB8CD"/>
              </a:buClr>
              <a:buSzPts val="1253"/>
              <a:buFont typeface="Lucida Sans"/>
              <a:buChar char="◗"/>
            </a:pPr>
            <a:r>
              <a:rPr b="0" i="0" lang="en-US" sz="1700" u="none" cap="none" strike="noStrike">
                <a:solidFill>
                  <a:srgbClr val="454552"/>
                </a:solidFill>
                <a:latin typeface="Gill Sans"/>
                <a:ea typeface="Gill Sans"/>
                <a:cs typeface="Gill Sans"/>
                <a:sym typeface="Gill Sans"/>
              </a:rPr>
              <a:t>Other UML constructs</a:t>
            </a:r>
            <a:endParaRPr b="0" i="0" sz="1700" u="none" cap="none" strike="noStrike">
              <a:solidFill>
                <a:schemeClr val="dk1"/>
              </a:solidFill>
              <a:latin typeface="Gill Sans"/>
              <a:ea typeface="Gill Sans"/>
              <a:cs typeface="Gill Sans"/>
              <a:sym typeface="Gill Sans"/>
            </a:endParaRPr>
          </a:p>
          <a:p>
            <a:pPr indent="-240523" lvl="0" marL="251102" marR="1012760" rtl="0" algn="l">
              <a:lnSpc>
                <a:spcPct val="109842"/>
              </a:lnSpc>
              <a:spcBef>
                <a:spcPts val="544"/>
              </a:spcBef>
              <a:spcAft>
                <a:spcPts val="0"/>
              </a:spcAft>
              <a:buClr>
                <a:srgbClr val="717BA3"/>
              </a:buClr>
              <a:buSzPts val="1425"/>
              <a:buFont typeface="Lucida Sans"/>
              <a:buChar char="◗"/>
            </a:pPr>
            <a:r>
              <a:rPr lang="en-US" sz="1900">
                <a:solidFill>
                  <a:schemeClr val="dk1"/>
                </a:solidFill>
                <a:latin typeface="Gill Sans"/>
                <a:ea typeface="Gill Sans"/>
                <a:cs typeface="Gill Sans"/>
                <a:sym typeface="Gill Sans"/>
              </a:rPr>
              <a:t>You may have to  compromise</a:t>
            </a:r>
            <a:endParaRPr sz="1900">
              <a:solidFill>
                <a:schemeClr val="dk1"/>
              </a:solidFill>
              <a:latin typeface="Gill Sans"/>
              <a:ea typeface="Gill Sans"/>
              <a:cs typeface="Gill Sans"/>
              <a:sym typeface="Gill Sans"/>
            </a:endParaRPr>
          </a:p>
          <a:p>
            <a:pPr indent="-240524" lvl="1" marL="491626" marR="183733" rtl="0" algn="l">
              <a:lnSpc>
                <a:spcPct val="105705"/>
              </a:lnSpc>
              <a:spcBef>
                <a:spcPts val="443"/>
              </a:spcBef>
              <a:spcAft>
                <a:spcPts val="0"/>
              </a:spcAft>
              <a:buClr>
                <a:srgbClr val="9FB8CD"/>
              </a:buClr>
              <a:buSzPts val="1253"/>
              <a:buFont typeface="Lucida Sans"/>
              <a:buChar char="◗"/>
            </a:pPr>
            <a:r>
              <a:rPr b="0" i="0" lang="en-US" sz="1700" u="none" cap="none" strike="noStrike">
                <a:solidFill>
                  <a:srgbClr val="454552"/>
                </a:solidFill>
                <a:latin typeface="Gill Sans"/>
                <a:ea typeface="Gill Sans"/>
                <a:cs typeface="Gill Sans"/>
                <a:sym typeface="Gill Sans"/>
              </a:rPr>
              <a:t>The final goal is not to  choose the best for single  decisions but to optimize  the entire system</a:t>
            </a:r>
            <a:endParaRPr b="0" i="0" sz="1700" u="none" cap="none" strike="noStrike">
              <a:solidFill>
                <a:schemeClr val="dk1"/>
              </a:solidFill>
              <a:latin typeface="Gill Sans"/>
              <a:ea typeface="Gill Sans"/>
              <a:cs typeface="Gill Sans"/>
              <a:sym typeface="Gill Sans"/>
            </a:endParaRPr>
          </a:p>
        </p:txBody>
      </p:sp>
      <p:sp>
        <p:nvSpPr>
          <p:cNvPr id="343" name="Google Shape;343;p44"/>
          <p:cNvSpPr/>
          <p:nvPr/>
        </p:nvSpPr>
        <p:spPr>
          <a:xfrm>
            <a:off x="4263910" y="1533887"/>
            <a:ext cx="4072446" cy="430567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4" name="Google Shape;344;p44"/>
          <p:cNvSpPr txBox="1"/>
          <p:nvPr>
            <p:ph idx="12" type="sldNum"/>
          </p:nvPr>
        </p:nvSpPr>
        <p:spPr>
          <a:xfrm>
            <a:off x="1232713" y="6150556"/>
            <a:ext cx="219368" cy="166712"/>
          </a:xfrm>
          <a:prstGeom prst="rect">
            <a:avLst/>
          </a:prstGeom>
          <a:noFill/>
          <a:ln>
            <a:noFill/>
          </a:ln>
        </p:spPr>
        <p:txBody>
          <a:bodyPr anchorCtr="0" anchor="t" bIns="0" lIns="0" spcFirstLastPara="1" rIns="0" wrap="square" tIns="0">
            <a:spAutoFit/>
          </a:bodyPr>
          <a:lstStyle/>
          <a:p>
            <a:pPr indent="0" lvl="0" marL="33406" marR="0" rtl="0" algn="l">
              <a:lnSpc>
                <a:spcPct val="69888"/>
              </a:lnSpc>
              <a:spcBef>
                <a:spcPts val="0"/>
              </a:spcBef>
              <a:spcAft>
                <a:spcPts val="0"/>
              </a:spcAft>
              <a:buNone/>
            </a:pPr>
            <a:r>
              <a:rPr lang="en-US" sz="1800">
                <a:solidFill>
                  <a:schemeClr val="dk1"/>
                </a:solidFill>
                <a:latin typeface="Calibri"/>
                <a:ea typeface="Calibri"/>
                <a:cs typeface="Calibri"/>
                <a:sym typeface="Calibri"/>
              </a:rPr>
              <a:t>7</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5"/>
          <p:cNvSpPr txBox="1"/>
          <p:nvPr>
            <p:ph type="title"/>
          </p:nvPr>
        </p:nvSpPr>
        <p:spPr>
          <a:xfrm>
            <a:off x="1121508" y="841862"/>
            <a:ext cx="7565292" cy="688352"/>
          </a:xfrm>
          <a:prstGeom prst="rect">
            <a:avLst/>
          </a:prstGeom>
          <a:noFill/>
          <a:ln>
            <a:noFill/>
          </a:ln>
        </p:spPr>
        <p:txBody>
          <a:bodyPr anchorCtr="0" anchor="t" bIns="0" lIns="0" spcFirstLastPara="1" rIns="0" wrap="square" tIns="11125">
            <a:spAutoFit/>
          </a:bodyPr>
          <a:lstStyle/>
          <a:p>
            <a:pPr indent="0" lvl="0" marL="11135" rtl="0" algn="ctr">
              <a:spcBef>
                <a:spcPts val="0"/>
              </a:spcBef>
              <a:spcAft>
                <a:spcPts val="0"/>
              </a:spcAft>
              <a:buClr>
                <a:schemeClr val="dk1"/>
              </a:buClr>
              <a:buSzPts val="4400"/>
              <a:buFont typeface="Calibri"/>
              <a:buNone/>
            </a:pPr>
            <a:r>
              <a:rPr lang="en-US"/>
              <a:t>2.Realizing Use Cases</a:t>
            </a:r>
            <a:endParaRPr/>
          </a:p>
        </p:txBody>
      </p:sp>
      <p:sp>
        <p:nvSpPr>
          <p:cNvPr id="350" name="Google Shape;350;p45"/>
          <p:cNvSpPr txBox="1"/>
          <p:nvPr>
            <p:ph idx="12" type="sldNum"/>
          </p:nvPr>
        </p:nvSpPr>
        <p:spPr>
          <a:xfrm>
            <a:off x="1232713" y="6150556"/>
            <a:ext cx="219368" cy="166712"/>
          </a:xfrm>
          <a:prstGeom prst="rect">
            <a:avLst/>
          </a:prstGeom>
          <a:noFill/>
          <a:ln>
            <a:noFill/>
          </a:ln>
        </p:spPr>
        <p:txBody>
          <a:bodyPr anchorCtr="0" anchor="t" bIns="0" lIns="0" spcFirstLastPara="1" rIns="0" wrap="square" tIns="0">
            <a:spAutoFit/>
          </a:bodyPr>
          <a:lstStyle/>
          <a:p>
            <a:pPr indent="0" lvl="0" marL="33406" marR="0" rtl="0" algn="l">
              <a:lnSpc>
                <a:spcPct val="69888"/>
              </a:lnSpc>
              <a:spcBef>
                <a:spcPts val="0"/>
              </a:spcBef>
              <a:spcAft>
                <a:spcPts val="0"/>
              </a:spcAft>
              <a:buNone/>
            </a:pPr>
            <a:r>
              <a:rPr lang="en-US" sz="1800">
                <a:solidFill>
                  <a:schemeClr val="dk1"/>
                </a:solidFill>
                <a:latin typeface="Calibri"/>
                <a:ea typeface="Calibri"/>
                <a:cs typeface="Calibri"/>
                <a:sym typeface="Calibri"/>
              </a:rPr>
              <a:t>8</a:t>
            </a:r>
            <a:endParaRPr/>
          </a:p>
        </p:txBody>
      </p:sp>
      <p:sp>
        <p:nvSpPr>
          <p:cNvPr id="351" name="Google Shape;351;p45"/>
          <p:cNvSpPr txBox="1"/>
          <p:nvPr>
            <p:ph idx="11" type="ftr"/>
          </p:nvPr>
        </p:nvSpPr>
        <p:spPr>
          <a:xfrm>
            <a:off x="3381225" y="6150556"/>
            <a:ext cx="2515685" cy="333425"/>
          </a:xfrm>
          <a:prstGeom prst="rect">
            <a:avLst/>
          </a:prstGeom>
          <a:noFill/>
          <a:ln>
            <a:noFill/>
          </a:ln>
        </p:spPr>
        <p:txBody>
          <a:bodyPr anchorCtr="0" anchor="t" bIns="0" lIns="0" spcFirstLastPara="1" rIns="0" wrap="square" tIns="0">
            <a:spAutoFit/>
          </a:bodyPr>
          <a:lstStyle/>
          <a:p>
            <a:pPr indent="0" lvl="0" marL="11135" marR="0" rtl="0" algn="l">
              <a:lnSpc>
                <a:spcPct val="69888"/>
              </a:lnSpc>
              <a:spcBef>
                <a:spcPts val="0"/>
              </a:spcBef>
              <a:spcAft>
                <a:spcPts val="0"/>
              </a:spcAft>
              <a:buNone/>
            </a:pPr>
            <a:r>
              <a:rPr lang="en-US" sz="1800">
                <a:solidFill>
                  <a:schemeClr val="dk1"/>
                </a:solidFill>
                <a:latin typeface="Calibri"/>
                <a:ea typeface="Calibri"/>
                <a:cs typeface="Calibri"/>
                <a:sym typeface="Calibri"/>
              </a:rPr>
              <a:t>System modelling – Fabrizio Maria Maggi</a:t>
            </a:r>
            <a:endParaRPr/>
          </a:p>
        </p:txBody>
      </p:sp>
      <p:sp>
        <p:nvSpPr>
          <p:cNvPr id="352" name="Google Shape;352;p45"/>
          <p:cNvSpPr txBox="1"/>
          <p:nvPr/>
        </p:nvSpPr>
        <p:spPr>
          <a:xfrm>
            <a:off x="1121508" y="1626094"/>
            <a:ext cx="6876462" cy="3939405"/>
          </a:xfrm>
          <a:prstGeom prst="rect">
            <a:avLst/>
          </a:prstGeom>
          <a:noFill/>
          <a:ln>
            <a:noFill/>
          </a:ln>
        </p:spPr>
        <p:txBody>
          <a:bodyPr anchorCtr="0" anchor="t" bIns="0" lIns="0" spcFirstLastPara="1" rIns="0" wrap="square" tIns="50650">
            <a:spAutoFit/>
          </a:bodyPr>
          <a:lstStyle/>
          <a:p>
            <a:pPr indent="-240523" lvl="0" marL="251102" marR="269476" rtl="0" algn="l">
              <a:lnSpc>
                <a:spcPct val="107130"/>
              </a:lnSpc>
              <a:spcBef>
                <a:spcPts val="0"/>
              </a:spcBef>
              <a:spcAft>
                <a:spcPts val="0"/>
              </a:spcAft>
              <a:buNone/>
            </a:pPr>
            <a:r>
              <a:rPr lang="en-US" sz="1700">
                <a:solidFill>
                  <a:srgbClr val="717BA3"/>
                </a:solidFill>
                <a:latin typeface="Courier New"/>
                <a:ea typeface="Courier New"/>
                <a:cs typeface="Courier New"/>
                <a:sym typeface="Courier New"/>
              </a:rPr>
              <a:t>› </a:t>
            </a:r>
            <a:r>
              <a:rPr lang="en-US" sz="2300">
                <a:solidFill>
                  <a:schemeClr val="dk1"/>
                </a:solidFill>
                <a:latin typeface="Gill Sans"/>
                <a:ea typeface="Gill Sans"/>
                <a:cs typeface="Gill Sans"/>
                <a:sym typeface="Gill Sans"/>
              </a:rPr>
              <a:t>Use Cases define the functionalities of a system but not  how to realize them</a:t>
            </a:r>
            <a:endParaRPr sz="2300">
              <a:solidFill>
                <a:schemeClr val="dk1"/>
              </a:solidFill>
              <a:latin typeface="Gill Sans"/>
              <a:ea typeface="Gill Sans"/>
              <a:cs typeface="Gill Sans"/>
              <a:sym typeface="Gill Sans"/>
            </a:endParaRPr>
          </a:p>
          <a:p>
            <a:pPr indent="-240523" lvl="0" marL="491626" marR="52893" rtl="0" algn="l">
              <a:lnSpc>
                <a:spcPct val="108700"/>
              </a:lnSpc>
              <a:spcBef>
                <a:spcPts val="446"/>
              </a:spcBef>
              <a:spcAft>
                <a:spcPts val="0"/>
              </a:spcAft>
              <a:buClr>
                <a:srgbClr val="9FB8CD"/>
              </a:buClr>
              <a:buSzPts val="1522"/>
              <a:buFont typeface="Lucida Sans"/>
              <a:buChar char="◗"/>
            </a:pPr>
            <a:r>
              <a:rPr lang="en-US" sz="2000">
                <a:solidFill>
                  <a:srgbClr val="454552"/>
                </a:solidFill>
                <a:latin typeface="Gill Sans"/>
                <a:ea typeface="Gill Sans"/>
                <a:cs typeface="Gill Sans"/>
                <a:sym typeface="Gill Sans"/>
              </a:rPr>
              <a:t>One goal of the design phase is to choose among different  possible realizations (finding a balance between advantages and  disadvantages)</a:t>
            </a:r>
            <a:endParaRPr sz="2000">
              <a:solidFill>
                <a:schemeClr val="dk1"/>
              </a:solidFill>
              <a:latin typeface="Gill Sans"/>
              <a:ea typeface="Gill Sans"/>
              <a:cs typeface="Gill Sans"/>
              <a:sym typeface="Gill Sans"/>
            </a:endParaRPr>
          </a:p>
          <a:p>
            <a:pPr indent="0" lvl="0" marL="11135" marR="0" rtl="0" algn="l">
              <a:spcBef>
                <a:spcPts val="219"/>
              </a:spcBef>
              <a:spcAft>
                <a:spcPts val="0"/>
              </a:spcAft>
              <a:buNone/>
            </a:pPr>
            <a:r>
              <a:rPr lang="en-US" sz="1700">
                <a:solidFill>
                  <a:srgbClr val="717BA3"/>
                </a:solidFill>
                <a:latin typeface="Courier New"/>
                <a:ea typeface="Courier New"/>
                <a:cs typeface="Courier New"/>
                <a:sym typeface="Courier New"/>
              </a:rPr>
              <a:t>› </a:t>
            </a:r>
            <a:r>
              <a:rPr lang="en-US" sz="2300">
                <a:solidFill>
                  <a:schemeClr val="dk1"/>
                </a:solidFill>
                <a:latin typeface="Gill Sans"/>
                <a:ea typeface="Gill Sans"/>
                <a:cs typeface="Gill Sans"/>
                <a:sym typeface="Gill Sans"/>
              </a:rPr>
              <a:t>Implement the required behavior is not sufficient</a:t>
            </a:r>
            <a:endParaRPr sz="2300">
              <a:solidFill>
                <a:schemeClr val="dk1"/>
              </a:solidFill>
              <a:latin typeface="Gill Sans"/>
              <a:ea typeface="Gill Sans"/>
              <a:cs typeface="Gill Sans"/>
              <a:sym typeface="Gill Sans"/>
            </a:endParaRPr>
          </a:p>
          <a:p>
            <a:pPr indent="-240523" lvl="0" marL="491626" marR="462674" rtl="0" algn="l">
              <a:lnSpc>
                <a:spcPct val="108700"/>
              </a:lnSpc>
              <a:spcBef>
                <a:spcPts val="487"/>
              </a:spcBef>
              <a:spcAft>
                <a:spcPts val="0"/>
              </a:spcAft>
              <a:buClr>
                <a:srgbClr val="9FB8CD"/>
              </a:buClr>
              <a:buSzPts val="1522"/>
              <a:buFont typeface="Lucida Sans"/>
              <a:buChar char="◗"/>
            </a:pPr>
            <a:r>
              <a:rPr lang="en-US" sz="2000">
                <a:solidFill>
                  <a:srgbClr val="454552"/>
                </a:solidFill>
                <a:latin typeface="Gill Sans"/>
                <a:ea typeface="Gill Sans"/>
                <a:cs typeface="Gill Sans"/>
                <a:sym typeface="Gill Sans"/>
              </a:rPr>
              <a:t>You should take into consideration performance, reliability,  facilitating possible future enhancements</a:t>
            </a:r>
            <a:endParaRPr sz="2000">
              <a:solidFill>
                <a:schemeClr val="dk1"/>
              </a:solidFill>
              <a:latin typeface="Gill Sans"/>
              <a:ea typeface="Gill Sans"/>
              <a:cs typeface="Gill Sans"/>
              <a:sym typeface="Gill Sans"/>
            </a:endParaRPr>
          </a:p>
          <a:p>
            <a:pPr indent="0" lvl="0" marL="11135" marR="0" rtl="0" algn="l">
              <a:spcBef>
                <a:spcPts val="215"/>
              </a:spcBef>
              <a:spcAft>
                <a:spcPts val="0"/>
              </a:spcAft>
              <a:buNone/>
            </a:pPr>
            <a:r>
              <a:rPr lang="en-US" sz="1700">
                <a:solidFill>
                  <a:srgbClr val="717BA3"/>
                </a:solidFill>
                <a:latin typeface="Courier New"/>
                <a:ea typeface="Courier New"/>
                <a:cs typeface="Courier New"/>
                <a:sym typeface="Courier New"/>
              </a:rPr>
              <a:t>› </a:t>
            </a:r>
            <a:r>
              <a:rPr lang="en-US" sz="2300">
                <a:solidFill>
                  <a:schemeClr val="dk1"/>
                </a:solidFill>
                <a:latin typeface="Gill Sans"/>
                <a:ea typeface="Gill Sans"/>
                <a:cs typeface="Gill Sans"/>
                <a:sym typeface="Gill Sans"/>
              </a:rPr>
              <a:t>Use Cases define system level operations</a:t>
            </a:r>
            <a:endParaRPr sz="2300">
              <a:solidFill>
                <a:schemeClr val="dk1"/>
              </a:solidFill>
              <a:latin typeface="Gill Sans"/>
              <a:ea typeface="Gill Sans"/>
              <a:cs typeface="Gill Sans"/>
              <a:sym typeface="Gill Sans"/>
            </a:endParaRPr>
          </a:p>
          <a:p>
            <a:pPr indent="-240523" lvl="0" marL="491626" marR="4454" rtl="0" algn="l">
              <a:lnSpc>
                <a:spcPct val="108700"/>
              </a:lnSpc>
              <a:spcBef>
                <a:spcPts val="478"/>
              </a:spcBef>
              <a:spcAft>
                <a:spcPts val="0"/>
              </a:spcAft>
              <a:buClr>
                <a:srgbClr val="9FB8CD"/>
              </a:buClr>
              <a:buSzPts val="1522"/>
              <a:buFont typeface="Lucida Sans"/>
              <a:buChar char="◗"/>
            </a:pPr>
            <a:r>
              <a:rPr lang="en-US" sz="2000">
                <a:solidFill>
                  <a:srgbClr val="454552"/>
                </a:solidFill>
                <a:latin typeface="Gill Sans"/>
                <a:ea typeface="Gill Sans"/>
                <a:cs typeface="Gill Sans"/>
                <a:sym typeface="Gill Sans"/>
              </a:rPr>
              <a:t>During design you invent new objects and new operations (at a  lower level of abstraction) to provide this behavior</a:t>
            </a:r>
            <a:endParaRPr sz="2000">
              <a:solidFill>
                <a:schemeClr val="dk1"/>
              </a:solidFill>
              <a:latin typeface="Gill Sans"/>
              <a:ea typeface="Gill Sans"/>
              <a:cs typeface="Gill Sans"/>
              <a:sym typeface="Gill Sans"/>
            </a:endParaRPr>
          </a:p>
          <a:p>
            <a:pPr indent="-241080" lvl="0" marL="492183" marR="0" rtl="0" algn="l">
              <a:spcBef>
                <a:spcPts val="171"/>
              </a:spcBef>
              <a:spcAft>
                <a:spcPts val="0"/>
              </a:spcAft>
              <a:buClr>
                <a:srgbClr val="9FB8CD"/>
              </a:buClr>
              <a:buSzPts val="1522"/>
              <a:buFont typeface="Lucida Sans"/>
              <a:buChar char="◗"/>
            </a:pPr>
            <a:r>
              <a:rPr lang="en-US" sz="2000">
                <a:solidFill>
                  <a:srgbClr val="454552"/>
                </a:solidFill>
                <a:latin typeface="Gill Sans"/>
                <a:ea typeface="Gill Sans"/>
                <a:cs typeface="Gill Sans"/>
                <a:sym typeface="Gill Sans"/>
              </a:rPr>
              <a:t>Again: Bridge the gap!</a:t>
            </a:r>
            <a:endParaRPr sz="2000">
              <a:solidFill>
                <a:schemeClr val="dk1"/>
              </a:solidFill>
              <a:latin typeface="Gill Sans"/>
              <a:ea typeface="Gill Sans"/>
              <a:cs typeface="Gill Sans"/>
              <a:sym typeface="Gill Sans"/>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6"/>
          <p:cNvSpPr txBox="1"/>
          <p:nvPr>
            <p:ph type="title"/>
          </p:nvPr>
        </p:nvSpPr>
        <p:spPr>
          <a:xfrm>
            <a:off x="1121508" y="841862"/>
            <a:ext cx="5584092" cy="688352"/>
          </a:xfrm>
          <a:prstGeom prst="rect">
            <a:avLst/>
          </a:prstGeom>
          <a:noFill/>
          <a:ln>
            <a:noFill/>
          </a:ln>
        </p:spPr>
        <p:txBody>
          <a:bodyPr anchorCtr="0" anchor="t" bIns="0" lIns="0" spcFirstLastPara="1" rIns="0" wrap="square" tIns="11125">
            <a:spAutoFit/>
          </a:bodyPr>
          <a:lstStyle/>
          <a:p>
            <a:pPr indent="0" lvl="0" marL="11135" rtl="0" algn="ctr">
              <a:spcBef>
                <a:spcPts val="0"/>
              </a:spcBef>
              <a:spcAft>
                <a:spcPts val="0"/>
              </a:spcAft>
              <a:buClr>
                <a:schemeClr val="dk1"/>
              </a:buClr>
              <a:buSzPts val="4400"/>
              <a:buFont typeface="Calibri"/>
              <a:buNone/>
            </a:pPr>
            <a:r>
              <a:rPr lang="en-US"/>
              <a:t>Responsibilities</a:t>
            </a:r>
            <a:endParaRPr/>
          </a:p>
        </p:txBody>
      </p:sp>
      <p:sp>
        <p:nvSpPr>
          <p:cNvPr id="358" name="Google Shape;358;p46"/>
          <p:cNvSpPr txBox="1"/>
          <p:nvPr>
            <p:ph idx="12" type="sldNum"/>
          </p:nvPr>
        </p:nvSpPr>
        <p:spPr>
          <a:xfrm>
            <a:off x="1232713" y="6150556"/>
            <a:ext cx="219368" cy="166712"/>
          </a:xfrm>
          <a:prstGeom prst="rect">
            <a:avLst/>
          </a:prstGeom>
          <a:noFill/>
          <a:ln>
            <a:noFill/>
          </a:ln>
        </p:spPr>
        <p:txBody>
          <a:bodyPr anchorCtr="0" anchor="t" bIns="0" lIns="0" spcFirstLastPara="1" rIns="0" wrap="square" tIns="0">
            <a:spAutoFit/>
          </a:bodyPr>
          <a:lstStyle/>
          <a:p>
            <a:pPr indent="0" lvl="0" marL="33406" marR="0" rtl="0" algn="l">
              <a:lnSpc>
                <a:spcPct val="69888"/>
              </a:lnSpc>
              <a:spcBef>
                <a:spcPts val="0"/>
              </a:spcBef>
              <a:spcAft>
                <a:spcPts val="0"/>
              </a:spcAft>
              <a:buNone/>
            </a:pPr>
            <a:r>
              <a:rPr lang="en-US" sz="1800">
                <a:solidFill>
                  <a:schemeClr val="dk1"/>
                </a:solidFill>
                <a:latin typeface="Calibri"/>
                <a:ea typeface="Calibri"/>
                <a:cs typeface="Calibri"/>
                <a:sym typeface="Calibri"/>
              </a:rPr>
              <a:t>9</a:t>
            </a:r>
            <a:endParaRPr/>
          </a:p>
        </p:txBody>
      </p:sp>
      <p:sp>
        <p:nvSpPr>
          <p:cNvPr id="359" name="Google Shape;359;p46"/>
          <p:cNvSpPr txBox="1"/>
          <p:nvPr>
            <p:ph idx="11" type="ftr"/>
          </p:nvPr>
        </p:nvSpPr>
        <p:spPr>
          <a:xfrm>
            <a:off x="3381225" y="6150556"/>
            <a:ext cx="2515685" cy="333425"/>
          </a:xfrm>
          <a:prstGeom prst="rect">
            <a:avLst/>
          </a:prstGeom>
          <a:noFill/>
          <a:ln>
            <a:noFill/>
          </a:ln>
        </p:spPr>
        <p:txBody>
          <a:bodyPr anchorCtr="0" anchor="t" bIns="0" lIns="0" spcFirstLastPara="1" rIns="0" wrap="square" tIns="0">
            <a:spAutoFit/>
          </a:bodyPr>
          <a:lstStyle/>
          <a:p>
            <a:pPr indent="0" lvl="0" marL="11135" marR="0" rtl="0" algn="l">
              <a:lnSpc>
                <a:spcPct val="69888"/>
              </a:lnSpc>
              <a:spcBef>
                <a:spcPts val="0"/>
              </a:spcBef>
              <a:spcAft>
                <a:spcPts val="0"/>
              </a:spcAft>
              <a:buNone/>
            </a:pPr>
            <a:r>
              <a:rPr lang="en-US" sz="1800">
                <a:solidFill>
                  <a:schemeClr val="dk1"/>
                </a:solidFill>
                <a:latin typeface="Calibri"/>
                <a:ea typeface="Calibri"/>
                <a:cs typeface="Calibri"/>
                <a:sym typeface="Calibri"/>
              </a:rPr>
              <a:t>System modelling – Fabrizio Maria Maggi</a:t>
            </a:r>
            <a:endParaRPr/>
          </a:p>
        </p:txBody>
      </p:sp>
      <p:sp>
        <p:nvSpPr>
          <p:cNvPr id="360" name="Google Shape;360;p46"/>
          <p:cNvSpPr txBox="1"/>
          <p:nvPr/>
        </p:nvSpPr>
        <p:spPr>
          <a:xfrm>
            <a:off x="1121508" y="1593452"/>
            <a:ext cx="7074654" cy="4513257"/>
          </a:xfrm>
          <a:prstGeom prst="rect">
            <a:avLst/>
          </a:prstGeom>
          <a:noFill/>
          <a:ln>
            <a:noFill/>
          </a:ln>
        </p:spPr>
        <p:txBody>
          <a:bodyPr anchorCtr="0" anchor="t" bIns="0" lIns="0" spcFirstLastPara="1" rIns="0" wrap="square" tIns="77925">
            <a:spAutoFit/>
          </a:bodyPr>
          <a:lstStyle/>
          <a:p>
            <a:pPr indent="0" lvl="0" marL="11135" marR="0" rtl="0" algn="l">
              <a:spcBef>
                <a:spcPts val="0"/>
              </a:spcBef>
              <a:spcAft>
                <a:spcPts val="0"/>
              </a:spcAft>
              <a:buNone/>
            </a:pPr>
            <a:r>
              <a:rPr lang="en-US" sz="1700">
                <a:solidFill>
                  <a:srgbClr val="717BA3"/>
                </a:solidFill>
                <a:latin typeface="Courier New"/>
                <a:ea typeface="Courier New"/>
                <a:cs typeface="Courier New"/>
                <a:sym typeface="Courier New"/>
              </a:rPr>
              <a:t>› </a:t>
            </a:r>
            <a:r>
              <a:rPr lang="en-US" sz="2300">
                <a:solidFill>
                  <a:schemeClr val="dk1"/>
                </a:solidFill>
                <a:latin typeface="Gill Sans"/>
                <a:ea typeface="Gill Sans"/>
                <a:cs typeface="Gill Sans"/>
                <a:sym typeface="Gill Sans"/>
              </a:rPr>
              <a:t>First step for realizing a use case is to list its responsibilities</a:t>
            </a:r>
            <a:endParaRPr sz="2300">
              <a:solidFill>
                <a:schemeClr val="dk1"/>
              </a:solidFill>
              <a:latin typeface="Gill Sans"/>
              <a:ea typeface="Gill Sans"/>
              <a:cs typeface="Gill Sans"/>
              <a:sym typeface="Gill Sans"/>
            </a:endParaRPr>
          </a:p>
          <a:p>
            <a:pPr indent="-240523" lvl="0" marL="251102" marR="225491" rtl="0" algn="l">
              <a:spcBef>
                <a:spcPts val="526"/>
              </a:spcBef>
              <a:spcAft>
                <a:spcPts val="0"/>
              </a:spcAft>
              <a:buNone/>
            </a:pPr>
            <a:r>
              <a:rPr lang="en-US" sz="1700">
                <a:solidFill>
                  <a:srgbClr val="717BA3"/>
                </a:solidFill>
                <a:latin typeface="Courier New"/>
                <a:ea typeface="Courier New"/>
                <a:cs typeface="Courier New"/>
                <a:sym typeface="Courier New"/>
              </a:rPr>
              <a:t>› </a:t>
            </a:r>
            <a:r>
              <a:rPr lang="en-US" sz="2300">
                <a:solidFill>
                  <a:schemeClr val="dk1"/>
                </a:solidFill>
                <a:latin typeface="Gill Sans"/>
                <a:ea typeface="Gill Sans"/>
                <a:cs typeface="Gill Sans"/>
                <a:sym typeface="Gill Sans"/>
              </a:rPr>
              <a:t>A responsibility is something that a us case must do to be  implemented</a:t>
            </a:r>
            <a:endParaRPr sz="2300">
              <a:solidFill>
                <a:schemeClr val="dk1"/>
              </a:solidFill>
              <a:latin typeface="Gill Sans"/>
              <a:ea typeface="Gill Sans"/>
              <a:cs typeface="Gill Sans"/>
              <a:sym typeface="Gill Sans"/>
            </a:endParaRPr>
          </a:p>
          <a:p>
            <a:pPr indent="0" lvl="0" marL="11135" marR="0" rtl="0" algn="l">
              <a:spcBef>
                <a:spcPts val="526"/>
              </a:spcBef>
              <a:spcAft>
                <a:spcPts val="0"/>
              </a:spcAft>
              <a:buNone/>
            </a:pPr>
            <a:r>
              <a:rPr lang="en-US" sz="1700">
                <a:solidFill>
                  <a:srgbClr val="717BA3"/>
                </a:solidFill>
                <a:latin typeface="Courier New"/>
                <a:ea typeface="Courier New"/>
                <a:cs typeface="Courier New"/>
                <a:sym typeface="Courier New"/>
              </a:rPr>
              <a:t>› </a:t>
            </a:r>
            <a:r>
              <a:rPr lang="en-US" sz="2300">
                <a:solidFill>
                  <a:schemeClr val="dk1"/>
                </a:solidFill>
                <a:latin typeface="Gill Sans"/>
                <a:ea typeface="Gill Sans"/>
                <a:cs typeface="Gill Sans"/>
                <a:sym typeface="Gill Sans"/>
              </a:rPr>
              <a:t>Example: Online theater ticket system</a:t>
            </a:r>
            <a:endParaRPr sz="2300">
              <a:solidFill>
                <a:schemeClr val="dk1"/>
              </a:solidFill>
              <a:latin typeface="Gill Sans"/>
              <a:ea typeface="Gill Sans"/>
              <a:cs typeface="Gill Sans"/>
              <a:sym typeface="Gill Sans"/>
            </a:endParaRPr>
          </a:p>
          <a:p>
            <a:pPr indent="-241080" lvl="0" marL="492183" marR="0" rtl="0" algn="l">
              <a:spcBef>
                <a:spcPts val="452"/>
              </a:spcBef>
              <a:spcAft>
                <a:spcPts val="0"/>
              </a:spcAft>
              <a:buClr>
                <a:srgbClr val="9FB8CD"/>
              </a:buClr>
              <a:buSzPts val="1522"/>
              <a:buFont typeface="Lucida Sans"/>
              <a:buChar char="◗"/>
            </a:pPr>
            <a:r>
              <a:rPr lang="en-US" sz="2000">
                <a:solidFill>
                  <a:srgbClr val="454552"/>
                </a:solidFill>
                <a:latin typeface="Gill Sans"/>
                <a:ea typeface="Gill Sans"/>
                <a:cs typeface="Gill Sans"/>
                <a:sym typeface="Gill Sans"/>
              </a:rPr>
              <a:t>Use case: Making Reservation</a:t>
            </a:r>
            <a:endParaRPr sz="2000">
              <a:solidFill>
                <a:schemeClr val="dk1"/>
              </a:solidFill>
              <a:latin typeface="Gill Sans"/>
              <a:ea typeface="Gill Sans"/>
              <a:cs typeface="Gill Sans"/>
              <a:sym typeface="Gill Sans"/>
            </a:endParaRPr>
          </a:p>
          <a:p>
            <a:pPr indent="-241080" lvl="0" marL="492183" marR="0" rtl="0" algn="l">
              <a:spcBef>
                <a:spcPts val="443"/>
              </a:spcBef>
              <a:spcAft>
                <a:spcPts val="0"/>
              </a:spcAft>
              <a:buClr>
                <a:srgbClr val="9FB8CD"/>
              </a:buClr>
              <a:buSzPts val="1522"/>
              <a:buFont typeface="Lucida Sans"/>
              <a:buChar char="◗"/>
            </a:pPr>
            <a:r>
              <a:rPr lang="en-US" sz="2000">
                <a:solidFill>
                  <a:srgbClr val="454552"/>
                </a:solidFill>
                <a:latin typeface="Gill Sans"/>
                <a:ea typeface="Gill Sans"/>
                <a:cs typeface="Gill Sans"/>
                <a:sym typeface="Gill Sans"/>
              </a:rPr>
              <a:t>Responsibilities:</a:t>
            </a:r>
            <a:endParaRPr sz="2000">
              <a:solidFill>
                <a:schemeClr val="dk1"/>
              </a:solidFill>
              <a:latin typeface="Gill Sans"/>
              <a:ea typeface="Gill Sans"/>
              <a:cs typeface="Gill Sans"/>
              <a:sym typeface="Gill Sans"/>
            </a:endParaRPr>
          </a:p>
          <a:p>
            <a:pPr indent="-200993" lvl="1" marL="732707" marR="0" rtl="0" algn="l">
              <a:spcBef>
                <a:spcPts val="438"/>
              </a:spcBef>
              <a:spcAft>
                <a:spcPts val="0"/>
              </a:spcAft>
              <a:buClr>
                <a:srgbClr val="BCBCBC"/>
              </a:buClr>
              <a:buSzPts val="1350"/>
              <a:buFont typeface="Lucida Sans"/>
              <a:buChar char="◗"/>
            </a:pPr>
            <a:r>
              <a:rPr b="0" i="0" lang="en-US" sz="1800" u="none" cap="none" strike="noStrike">
                <a:solidFill>
                  <a:schemeClr val="dk1"/>
                </a:solidFill>
                <a:latin typeface="Gill Sans"/>
                <a:ea typeface="Gill Sans"/>
                <a:cs typeface="Gill Sans"/>
                <a:sym typeface="Gill Sans"/>
              </a:rPr>
              <a:t>Finding unoccupied seats for the desired show</a:t>
            </a:r>
            <a:endParaRPr b="0" i="0" sz="1800" u="none" cap="none" strike="noStrike">
              <a:solidFill>
                <a:schemeClr val="dk1"/>
              </a:solidFill>
              <a:latin typeface="Gill Sans"/>
              <a:ea typeface="Gill Sans"/>
              <a:cs typeface="Gill Sans"/>
              <a:sym typeface="Gill Sans"/>
            </a:endParaRPr>
          </a:p>
          <a:p>
            <a:pPr indent="-200993" lvl="1" marL="732707" marR="0" rtl="0" algn="l">
              <a:spcBef>
                <a:spcPts val="443"/>
              </a:spcBef>
              <a:spcAft>
                <a:spcPts val="0"/>
              </a:spcAft>
              <a:buClr>
                <a:srgbClr val="BCBCBC"/>
              </a:buClr>
              <a:buSzPts val="1350"/>
              <a:buFont typeface="Lucida Sans"/>
              <a:buChar char="◗"/>
            </a:pPr>
            <a:r>
              <a:rPr b="0" i="0" lang="en-US" sz="1800" u="none" cap="none" strike="noStrike">
                <a:solidFill>
                  <a:schemeClr val="dk1"/>
                </a:solidFill>
                <a:latin typeface="Gill Sans"/>
                <a:ea typeface="Gill Sans"/>
                <a:cs typeface="Gill Sans"/>
                <a:sym typeface="Gill Sans"/>
              </a:rPr>
              <a:t>Marking the seats as occupied</a:t>
            </a:r>
            <a:endParaRPr b="0" i="0" sz="1800" u="none" cap="none" strike="noStrike">
              <a:solidFill>
                <a:schemeClr val="dk1"/>
              </a:solidFill>
              <a:latin typeface="Gill Sans"/>
              <a:ea typeface="Gill Sans"/>
              <a:cs typeface="Gill Sans"/>
              <a:sym typeface="Gill Sans"/>
            </a:endParaRPr>
          </a:p>
          <a:p>
            <a:pPr indent="-200993" lvl="1" marL="732707" marR="0" rtl="0" algn="l">
              <a:spcBef>
                <a:spcPts val="443"/>
              </a:spcBef>
              <a:spcAft>
                <a:spcPts val="0"/>
              </a:spcAft>
              <a:buClr>
                <a:srgbClr val="BCBCBC"/>
              </a:buClr>
              <a:buSzPts val="1350"/>
              <a:buFont typeface="Lucida Sans"/>
              <a:buChar char="◗"/>
            </a:pPr>
            <a:r>
              <a:rPr b="0" i="0" lang="en-US" sz="1800" u="none" cap="none" strike="noStrike">
                <a:solidFill>
                  <a:schemeClr val="dk1"/>
                </a:solidFill>
                <a:latin typeface="Gill Sans"/>
                <a:ea typeface="Gill Sans"/>
                <a:cs typeface="Gill Sans"/>
                <a:sym typeface="Gill Sans"/>
              </a:rPr>
              <a:t>Obtaining payment from the customer</a:t>
            </a:r>
            <a:endParaRPr b="0" i="0" sz="1800" u="none" cap="none" strike="noStrike">
              <a:solidFill>
                <a:schemeClr val="dk1"/>
              </a:solidFill>
              <a:latin typeface="Gill Sans"/>
              <a:ea typeface="Gill Sans"/>
              <a:cs typeface="Gill Sans"/>
              <a:sym typeface="Gill Sans"/>
            </a:endParaRPr>
          </a:p>
          <a:p>
            <a:pPr indent="-200993" lvl="1" marL="732707" marR="0" rtl="0" algn="l">
              <a:spcBef>
                <a:spcPts val="430"/>
              </a:spcBef>
              <a:spcAft>
                <a:spcPts val="0"/>
              </a:spcAft>
              <a:buClr>
                <a:srgbClr val="BCBCBC"/>
              </a:buClr>
              <a:buSzPts val="1350"/>
              <a:buFont typeface="Lucida Sans"/>
              <a:buChar char="◗"/>
            </a:pPr>
            <a:r>
              <a:rPr b="0" i="0" lang="en-US" sz="1800" u="none" cap="none" strike="noStrike">
                <a:solidFill>
                  <a:schemeClr val="dk1"/>
                </a:solidFill>
                <a:latin typeface="Gill Sans"/>
                <a:ea typeface="Gill Sans"/>
                <a:cs typeface="Gill Sans"/>
                <a:sym typeface="Gill Sans"/>
              </a:rPr>
              <a:t>Arranging delivery of the tickets</a:t>
            </a:r>
            <a:endParaRPr b="0" i="0" sz="1800" u="none" cap="none" strike="noStrike">
              <a:solidFill>
                <a:schemeClr val="dk1"/>
              </a:solidFill>
              <a:latin typeface="Gill Sans"/>
              <a:ea typeface="Gill Sans"/>
              <a:cs typeface="Gill Sans"/>
              <a:sym typeface="Gill Sans"/>
            </a:endParaRPr>
          </a:p>
          <a:p>
            <a:pPr indent="-200993" lvl="1" marL="732707" marR="0" rtl="0" algn="l">
              <a:spcBef>
                <a:spcPts val="443"/>
              </a:spcBef>
              <a:spcAft>
                <a:spcPts val="0"/>
              </a:spcAft>
              <a:buClr>
                <a:srgbClr val="BCBCBC"/>
              </a:buClr>
              <a:buSzPts val="1350"/>
              <a:buFont typeface="Lucida Sans"/>
              <a:buChar char="◗"/>
            </a:pPr>
            <a:r>
              <a:rPr b="0" i="0" lang="en-US" sz="1800" u="none" cap="none" strike="noStrike">
                <a:solidFill>
                  <a:schemeClr val="dk1"/>
                </a:solidFill>
                <a:latin typeface="Gill Sans"/>
                <a:ea typeface="Gill Sans"/>
                <a:cs typeface="Gill Sans"/>
                <a:sym typeface="Gill Sans"/>
              </a:rPr>
              <a:t>Crediting payment to the proper account</a:t>
            </a:r>
            <a:endParaRPr b="0" i="0" sz="1800" u="none" cap="none" strike="noStrike">
              <a:solidFill>
                <a:schemeClr val="dk1"/>
              </a:solidFill>
              <a:latin typeface="Gill Sans"/>
              <a:ea typeface="Gill Sans"/>
              <a:cs typeface="Gill Sans"/>
              <a:sym typeface="Gill Sans"/>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7"/>
          <p:cNvSpPr txBox="1"/>
          <p:nvPr>
            <p:ph type="title"/>
          </p:nvPr>
        </p:nvSpPr>
        <p:spPr>
          <a:xfrm>
            <a:off x="1121508" y="841862"/>
            <a:ext cx="7946292" cy="688352"/>
          </a:xfrm>
          <a:prstGeom prst="rect">
            <a:avLst/>
          </a:prstGeom>
          <a:noFill/>
          <a:ln>
            <a:noFill/>
          </a:ln>
        </p:spPr>
        <p:txBody>
          <a:bodyPr anchorCtr="0" anchor="t" bIns="0" lIns="0" spcFirstLastPara="1" rIns="0" wrap="square" tIns="11125">
            <a:spAutoFit/>
          </a:bodyPr>
          <a:lstStyle/>
          <a:p>
            <a:pPr indent="0" lvl="0" marL="11135" rtl="0" algn="ctr">
              <a:spcBef>
                <a:spcPts val="0"/>
              </a:spcBef>
              <a:spcAft>
                <a:spcPts val="0"/>
              </a:spcAft>
              <a:buClr>
                <a:schemeClr val="dk1"/>
              </a:buClr>
              <a:buSzPts val="4400"/>
              <a:buFont typeface="Calibri"/>
              <a:buNone/>
            </a:pPr>
            <a:r>
              <a:rPr lang="en-US"/>
              <a:t>4.Designing Algorithms</a:t>
            </a:r>
            <a:endParaRPr/>
          </a:p>
        </p:txBody>
      </p:sp>
      <p:sp>
        <p:nvSpPr>
          <p:cNvPr id="366" name="Google Shape;366;p47"/>
          <p:cNvSpPr txBox="1"/>
          <p:nvPr>
            <p:ph idx="12" type="sldNum"/>
          </p:nvPr>
        </p:nvSpPr>
        <p:spPr>
          <a:xfrm>
            <a:off x="1232713" y="6150556"/>
            <a:ext cx="219368" cy="333425"/>
          </a:xfrm>
          <a:prstGeom prst="rect">
            <a:avLst/>
          </a:prstGeom>
          <a:noFill/>
          <a:ln>
            <a:noFill/>
          </a:ln>
        </p:spPr>
        <p:txBody>
          <a:bodyPr anchorCtr="0" anchor="t" bIns="0" lIns="0" spcFirstLastPara="1" rIns="0" wrap="square" tIns="0">
            <a:spAutoFit/>
          </a:bodyPr>
          <a:lstStyle/>
          <a:p>
            <a:pPr indent="0" lvl="0" marL="33406" marR="0" rtl="0" algn="l">
              <a:lnSpc>
                <a:spcPct val="69888"/>
              </a:lnSpc>
              <a:spcBef>
                <a:spcPts val="0"/>
              </a:spcBef>
              <a:spcAft>
                <a:spcPts val="0"/>
              </a:spcAft>
              <a:buNone/>
            </a:pPr>
            <a:r>
              <a:rPr lang="en-US" sz="1800">
                <a:solidFill>
                  <a:schemeClr val="dk1"/>
                </a:solidFill>
                <a:latin typeface="Calibri"/>
                <a:ea typeface="Calibri"/>
                <a:cs typeface="Calibri"/>
                <a:sym typeface="Calibri"/>
              </a:rPr>
              <a:t>14</a:t>
            </a:r>
            <a:endParaRPr/>
          </a:p>
        </p:txBody>
      </p:sp>
      <p:sp>
        <p:nvSpPr>
          <p:cNvPr id="367" name="Google Shape;367;p47"/>
          <p:cNvSpPr txBox="1"/>
          <p:nvPr>
            <p:ph idx="11" type="ftr"/>
          </p:nvPr>
        </p:nvSpPr>
        <p:spPr>
          <a:xfrm>
            <a:off x="3381225" y="6150556"/>
            <a:ext cx="2515685" cy="333425"/>
          </a:xfrm>
          <a:prstGeom prst="rect">
            <a:avLst/>
          </a:prstGeom>
          <a:noFill/>
          <a:ln>
            <a:noFill/>
          </a:ln>
        </p:spPr>
        <p:txBody>
          <a:bodyPr anchorCtr="0" anchor="t" bIns="0" lIns="0" spcFirstLastPara="1" rIns="0" wrap="square" tIns="0">
            <a:spAutoFit/>
          </a:bodyPr>
          <a:lstStyle/>
          <a:p>
            <a:pPr indent="0" lvl="0" marL="11135" marR="0" rtl="0" algn="l">
              <a:lnSpc>
                <a:spcPct val="69888"/>
              </a:lnSpc>
              <a:spcBef>
                <a:spcPts val="0"/>
              </a:spcBef>
              <a:spcAft>
                <a:spcPts val="0"/>
              </a:spcAft>
              <a:buNone/>
            </a:pPr>
            <a:r>
              <a:rPr lang="en-US" sz="1800">
                <a:solidFill>
                  <a:schemeClr val="dk1"/>
                </a:solidFill>
                <a:latin typeface="Calibri"/>
                <a:ea typeface="Calibri"/>
                <a:cs typeface="Calibri"/>
                <a:sym typeface="Calibri"/>
              </a:rPr>
              <a:t>System modelling – Fabrizio Maria Maggi</a:t>
            </a:r>
            <a:endParaRPr/>
          </a:p>
        </p:txBody>
      </p:sp>
      <p:sp>
        <p:nvSpPr>
          <p:cNvPr id="368" name="Google Shape;368;p47"/>
          <p:cNvSpPr txBox="1"/>
          <p:nvPr/>
        </p:nvSpPr>
        <p:spPr>
          <a:xfrm>
            <a:off x="1121508" y="1595462"/>
            <a:ext cx="6797728" cy="3272206"/>
          </a:xfrm>
          <a:prstGeom prst="rect">
            <a:avLst/>
          </a:prstGeom>
          <a:noFill/>
          <a:ln>
            <a:noFill/>
          </a:ln>
        </p:spPr>
        <p:txBody>
          <a:bodyPr anchorCtr="0" anchor="t" bIns="0" lIns="0" spcFirstLastPara="1" rIns="0" wrap="square" tIns="75700">
            <a:spAutoFit/>
          </a:bodyPr>
          <a:lstStyle/>
          <a:p>
            <a:pPr indent="0" lvl="0" marL="11135" marR="0" rtl="0" algn="l">
              <a:spcBef>
                <a:spcPts val="0"/>
              </a:spcBef>
              <a:spcAft>
                <a:spcPts val="0"/>
              </a:spcAft>
              <a:buNone/>
            </a:pPr>
            <a:r>
              <a:rPr lang="en-US" sz="1700">
                <a:solidFill>
                  <a:srgbClr val="717BA3"/>
                </a:solidFill>
                <a:latin typeface="Courier New"/>
                <a:ea typeface="Courier New"/>
                <a:cs typeface="Courier New"/>
                <a:sym typeface="Courier New"/>
              </a:rPr>
              <a:t>› </a:t>
            </a:r>
            <a:r>
              <a:rPr lang="en-US" sz="2300">
                <a:solidFill>
                  <a:schemeClr val="dk1"/>
                </a:solidFill>
                <a:latin typeface="Gill Sans"/>
                <a:ea typeface="Gill Sans"/>
                <a:cs typeface="Gill Sans"/>
                <a:sym typeface="Gill Sans"/>
              </a:rPr>
              <a:t>Choosing data structures</a:t>
            </a:r>
            <a:endParaRPr sz="2300">
              <a:solidFill>
                <a:schemeClr val="dk1"/>
              </a:solidFill>
              <a:latin typeface="Gill Sans"/>
              <a:ea typeface="Gill Sans"/>
              <a:cs typeface="Gill Sans"/>
              <a:sym typeface="Gill Sans"/>
            </a:endParaRPr>
          </a:p>
          <a:p>
            <a:pPr indent="-241080" lvl="0" marL="492183" marR="0" rtl="0" algn="l">
              <a:spcBef>
                <a:spcPts val="452"/>
              </a:spcBef>
              <a:spcAft>
                <a:spcPts val="0"/>
              </a:spcAft>
              <a:buClr>
                <a:srgbClr val="9FB8CD"/>
              </a:buClr>
              <a:buSzPts val="1522"/>
              <a:buFont typeface="Lucida Sans"/>
              <a:buChar char="◗"/>
            </a:pPr>
            <a:r>
              <a:rPr lang="en-US" sz="2000">
                <a:solidFill>
                  <a:srgbClr val="454552"/>
                </a:solidFill>
                <a:latin typeface="Gill Sans"/>
                <a:ea typeface="Gill Sans"/>
                <a:cs typeface="Gill Sans"/>
                <a:sym typeface="Gill Sans"/>
              </a:rPr>
              <a:t>Data structures do not add information to the analysis model</a:t>
            </a:r>
            <a:endParaRPr sz="2000">
              <a:solidFill>
                <a:schemeClr val="dk1"/>
              </a:solidFill>
              <a:latin typeface="Gill Sans"/>
              <a:ea typeface="Gill Sans"/>
              <a:cs typeface="Gill Sans"/>
              <a:sym typeface="Gill Sans"/>
            </a:endParaRPr>
          </a:p>
          <a:p>
            <a:pPr indent="-240523" lvl="0" marL="491626" marR="677587" rtl="0" algn="l">
              <a:spcBef>
                <a:spcPts val="443"/>
              </a:spcBef>
              <a:spcAft>
                <a:spcPts val="0"/>
              </a:spcAft>
              <a:buClr>
                <a:srgbClr val="9FB8CD"/>
              </a:buClr>
              <a:buSzPts val="1522"/>
              <a:buFont typeface="Lucida Sans"/>
              <a:buChar char="◗"/>
            </a:pPr>
            <a:r>
              <a:rPr lang="en-US" sz="2000">
                <a:solidFill>
                  <a:srgbClr val="454552"/>
                </a:solidFill>
                <a:latin typeface="Gill Sans"/>
                <a:ea typeface="Gill Sans"/>
                <a:cs typeface="Gill Sans"/>
                <a:sym typeface="Gill Sans"/>
              </a:rPr>
              <a:t>Data structures organize information to permit efficient  algorithms</a:t>
            </a:r>
            <a:endParaRPr sz="2000">
              <a:solidFill>
                <a:schemeClr val="dk1"/>
              </a:solidFill>
              <a:latin typeface="Gill Sans"/>
              <a:ea typeface="Gill Sans"/>
              <a:cs typeface="Gill Sans"/>
              <a:sym typeface="Gill Sans"/>
            </a:endParaRPr>
          </a:p>
          <a:p>
            <a:pPr indent="-241080" lvl="0" marL="492183" marR="0" rtl="0" algn="l">
              <a:spcBef>
                <a:spcPts val="430"/>
              </a:spcBef>
              <a:spcAft>
                <a:spcPts val="0"/>
              </a:spcAft>
              <a:buClr>
                <a:srgbClr val="9FB8CD"/>
              </a:buClr>
              <a:buSzPts val="1522"/>
              <a:buFont typeface="Lucida Sans"/>
              <a:buChar char="◗"/>
            </a:pPr>
            <a:r>
              <a:rPr lang="en-US" sz="2000">
                <a:solidFill>
                  <a:srgbClr val="454552"/>
                </a:solidFill>
                <a:latin typeface="Gill Sans"/>
                <a:ea typeface="Gill Sans"/>
                <a:cs typeface="Gill Sans"/>
                <a:sym typeface="Gill Sans"/>
              </a:rPr>
              <a:t>Data structures include: Arrays, Lists,Trees, Sets, etc.</a:t>
            </a:r>
            <a:endParaRPr sz="2000">
              <a:solidFill>
                <a:schemeClr val="dk1"/>
              </a:solidFill>
              <a:latin typeface="Gill Sans"/>
              <a:ea typeface="Gill Sans"/>
              <a:cs typeface="Gill Sans"/>
              <a:sym typeface="Gill Sans"/>
            </a:endParaRPr>
          </a:p>
          <a:p>
            <a:pPr indent="0" lvl="0" marL="11135" marR="0" rtl="0" algn="l">
              <a:spcBef>
                <a:spcPts val="517"/>
              </a:spcBef>
              <a:spcAft>
                <a:spcPts val="0"/>
              </a:spcAft>
              <a:buNone/>
            </a:pPr>
            <a:r>
              <a:rPr lang="en-US" sz="1700">
                <a:solidFill>
                  <a:srgbClr val="717BA3"/>
                </a:solidFill>
                <a:latin typeface="Courier New"/>
                <a:ea typeface="Courier New"/>
                <a:cs typeface="Courier New"/>
                <a:sym typeface="Courier New"/>
              </a:rPr>
              <a:t>› </a:t>
            </a:r>
            <a:r>
              <a:rPr lang="en-US" sz="2300">
                <a:solidFill>
                  <a:schemeClr val="dk1"/>
                </a:solidFill>
                <a:latin typeface="Gill Sans"/>
                <a:ea typeface="Gill Sans"/>
                <a:cs typeface="Gill Sans"/>
                <a:sym typeface="Gill Sans"/>
              </a:rPr>
              <a:t>Defining internal classes and operations</a:t>
            </a:r>
            <a:endParaRPr sz="2300">
              <a:solidFill>
                <a:schemeClr val="dk1"/>
              </a:solidFill>
              <a:latin typeface="Gill Sans"/>
              <a:ea typeface="Gill Sans"/>
              <a:cs typeface="Gill Sans"/>
              <a:sym typeface="Gill Sans"/>
            </a:endParaRPr>
          </a:p>
          <a:p>
            <a:pPr indent="-240523" lvl="0" marL="491626" marR="4454" rtl="0" algn="l">
              <a:spcBef>
                <a:spcPts val="452"/>
              </a:spcBef>
              <a:spcAft>
                <a:spcPts val="0"/>
              </a:spcAft>
              <a:buClr>
                <a:srgbClr val="9FB8CD"/>
              </a:buClr>
              <a:buSzPts val="1522"/>
              <a:buFont typeface="Lucida Sans"/>
              <a:buChar char="◗"/>
            </a:pPr>
            <a:r>
              <a:rPr lang="en-US" sz="2000">
                <a:solidFill>
                  <a:srgbClr val="454552"/>
                </a:solidFill>
                <a:latin typeface="Gill Sans"/>
                <a:ea typeface="Gill Sans"/>
                <a:cs typeface="Gill Sans"/>
                <a:sym typeface="Gill Sans"/>
              </a:rPr>
              <a:t>Expanding high level operation through algorithms may lead to  create new (low-level) classes and operations to hold  intermediate results</a:t>
            </a:r>
            <a:endParaRPr sz="2000">
              <a:solidFill>
                <a:schemeClr val="dk1"/>
              </a:solidFill>
              <a:latin typeface="Gill Sans"/>
              <a:ea typeface="Gill Sans"/>
              <a:cs typeface="Gill Sans"/>
              <a:sym typeface="Gill Sans"/>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8"/>
          <p:cNvSpPr txBox="1"/>
          <p:nvPr>
            <p:ph type="title"/>
          </p:nvPr>
        </p:nvSpPr>
        <p:spPr>
          <a:xfrm>
            <a:off x="1121508" y="841862"/>
            <a:ext cx="7260492" cy="688352"/>
          </a:xfrm>
          <a:prstGeom prst="rect">
            <a:avLst/>
          </a:prstGeom>
          <a:noFill/>
          <a:ln>
            <a:noFill/>
          </a:ln>
        </p:spPr>
        <p:txBody>
          <a:bodyPr anchorCtr="0" anchor="t" bIns="0" lIns="0" spcFirstLastPara="1" rIns="0" wrap="square" tIns="11125">
            <a:spAutoFit/>
          </a:bodyPr>
          <a:lstStyle/>
          <a:p>
            <a:pPr indent="0" lvl="0" marL="11135" rtl="0" algn="ctr">
              <a:spcBef>
                <a:spcPts val="0"/>
              </a:spcBef>
              <a:spcAft>
                <a:spcPts val="0"/>
              </a:spcAft>
              <a:buClr>
                <a:schemeClr val="dk1"/>
              </a:buClr>
              <a:buSzPts val="4400"/>
              <a:buFont typeface="Calibri"/>
              <a:buNone/>
            </a:pPr>
            <a:r>
              <a:rPr lang="en-US"/>
              <a:t>5.Recursing Downward</a:t>
            </a:r>
            <a:endParaRPr/>
          </a:p>
        </p:txBody>
      </p:sp>
      <p:sp>
        <p:nvSpPr>
          <p:cNvPr id="374" name="Google Shape;374;p48"/>
          <p:cNvSpPr txBox="1"/>
          <p:nvPr>
            <p:ph idx="12" type="sldNum"/>
          </p:nvPr>
        </p:nvSpPr>
        <p:spPr>
          <a:xfrm>
            <a:off x="1232713" y="6150556"/>
            <a:ext cx="219368" cy="333425"/>
          </a:xfrm>
          <a:prstGeom prst="rect">
            <a:avLst/>
          </a:prstGeom>
          <a:noFill/>
          <a:ln>
            <a:noFill/>
          </a:ln>
        </p:spPr>
        <p:txBody>
          <a:bodyPr anchorCtr="0" anchor="t" bIns="0" lIns="0" spcFirstLastPara="1" rIns="0" wrap="square" tIns="0">
            <a:spAutoFit/>
          </a:bodyPr>
          <a:lstStyle/>
          <a:p>
            <a:pPr indent="0" lvl="0" marL="33406" marR="0" rtl="0" algn="l">
              <a:lnSpc>
                <a:spcPct val="69888"/>
              </a:lnSpc>
              <a:spcBef>
                <a:spcPts val="0"/>
              </a:spcBef>
              <a:spcAft>
                <a:spcPts val="0"/>
              </a:spcAft>
              <a:buNone/>
            </a:pPr>
            <a:r>
              <a:rPr lang="en-US" sz="1800">
                <a:solidFill>
                  <a:schemeClr val="dk1"/>
                </a:solidFill>
                <a:latin typeface="Calibri"/>
                <a:ea typeface="Calibri"/>
                <a:cs typeface="Calibri"/>
                <a:sym typeface="Calibri"/>
              </a:rPr>
              <a:t>16</a:t>
            </a:r>
            <a:endParaRPr/>
          </a:p>
        </p:txBody>
      </p:sp>
      <p:sp>
        <p:nvSpPr>
          <p:cNvPr id="375" name="Google Shape;375;p48"/>
          <p:cNvSpPr txBox="1"/>
          <p:nvPr>
            <p:ph idx="11" type="ftr"/>
          </p:nvPr>
        </p:nvSpPr>
        <p:spPr>
          <a:xfrm>
            <a:off x="3381225" y="6150556"/>
            <a:ext cx="2515685" cy="333425"/>
          </a:xfrm>
          <a:prstGeom prst="rect">
            <a:avLst/>
          </a:prstGeom>
          <a:noFill/>
          <a:ln>
            <a:noFill/>
          </a:ln>
        </p:spPr>
        <p:txBody>
          <a:bodyPr anchorCtr="0" anchor="t" bIns="0" lIns="0" spcFirstLastPara="1" rIns="0" wrap="square" tIns="0">
            <a:spAutoFit/>
          </a:bodyPr>
          <a:lstStyle/>
          <a:p>
            <a:pPr indent="0" lvl="0" marL="11135" marR="0" rtl="0" algn="l">
              <a:lnSpc>
                <a:spcPct val="69888"/>
              </a:lnSpc>
              <a:spcBef>
                <a:spcPts val="0"/>
              </a:spcBef>
              <a:spcAft>
                <a:spcPts val="0"/>
              </a:spcAft>
              <a:buNone/>
            </a:pPr>
            <a:r>
              <a:rPr lang="en-US" sz="1800">
                <a:solidFill>
                  <a:schemeClr val="dk1"/>
                </a:solidFill>
                <a:latin typeface="Calibri"/>
                <a:ea typeface="Calibri"/>
                <a:cs typeface="Calibri"/>
                <a:sym typeface="Calibri"/>
              </a:rPr>
              <a:t>System modelling – Fabrizio Maria Maggi</a:t>
            </a:r>
            <a:endParaRPr/>
          </a:p>
        </p:txBody>
      </p:sp>
      <p:sp>
        <p:nvSpPr>
          <p:cNvPr id="376" name="Google Shape;376;p48"/>
          <p:cNvSpPr txBox="1"/>
          <p:nvPr/>
        </p:nvSpPr>
        <p:spPr>
          <a:xfrm>
            <a:off x="1121508" y="1595463"/>
            <a:ext cx="6648948" cy="4505877"/>
          </a:xfrm>
          <a:prstGeom prst="rect">
            <a:avLst/>
          </a:prstGeom>
          <a:noFill/>
          <a:ln>
            <a:noFill/>
          </a:ln>
        </p:spPr>
        <p:txBody>
          <a:bodyPr anchorCtr="0" anchor="t" bIns="0" lIns="0" spcFirstLastPara="1" rIns="0" wrap="square" tIns="75700">
            <a:spAutoFit/>
          </a:bodyPr>
          <a:lstStyle/>
          <a:p>
            <a:pPr indent="0" lvl="0" marL="11135" marR="0" rtl="0" algn="l">
              <a:spcBef>
                <a:spcPts val="0"/>
              </a:spcBef>
              <a:spcAft>
                <a:spcPts val="0"/>
              </a:spcAft>
              <a:buNone/>
            </a:pPr>
            <a:r>
              <a:rPr lang="en-US" sz="1700">
                <a:solidFill>
                  <a:srgbClr val="717BA3"/>
                </a:solidFill>
                <a:latin typeface="Courier New"/>
                <a:ea typeface="Courier New"/>
                <a:cs typeface="Courier New"/>
                <a:sym typeface="Courier New"/>
              </a:rPr>
              <a:t>› </a:t>
            </a:r>
            <a:r>
              <a:rPr lang="en-US" sz="2300">
                <a:solidFill>
                  <a:schemeClr val="dk1"/>
                </a:solidFill>
                <a:latin typeface="Gill Sans"/>
                <a:ea typeface="Gill Sans"/>
                <a:cs typeface="Gill Sans"/>
                <a:sym typeface="Gill Sans"/>
              </a:rPr>
              <a:t>Organize operations as layers</a:t>
            </a:r>
            <a:endParaRPr sz="2300">
              <a:solidFill>
                <a:schemeClr val="dk1"/>
              </a:solidFill>
              <a:latin typeface="Gill Sans"/>
              <a:ea typeface="Gill Sans"/>
              <a:cs typeface="Gill Sans"/>
              <a:sym typeface="Gill Sans"/>
            </a:endParaRPr>
          </a:p>
          <a:p>
            <a:pPr indent="-241080" lvl="0" marL="492183" marR="0" rtl="0" algn="l">
              <a:spcBef>
                <a:spcPts val="452"/>
              </a:spcBef>
              <a:spcAft>
                <a:spcPts val="0"/>
              </a:spcAft>
              <a:buClr>
                <a:srgbClr val="9FB8CD"/>
              </a:buClr>
              <a:buSzPts val="1522"/>
              <a:buFont typeface="Lucida Sans"/>
              <a:buChar char="◗"/>
            </a:pPr>
            <a:r>
              <a:rPr lang="en-US" sz="2000">
                <a:solidFill>
                  <a:srgbClr val="454552"/>
                </a:solidFill>
                <a:latin typeface="Gill Sans"/>
                <a:ea typeface="Gill Sans"/>
                <a:cs typeface="Gill Sans"/>
                <a:sym typeface="Gill Sans"/>
              </a:rPr>
              <a:t>Operations in higher layers invoke operations in lower layers</a:t>
            </a:r>
            <a:endParaRPr sz="2000">
              <a:solidFill>
                <a:schemeClr val="dk1"/>
              </a:solidFill>
              <a:latin typeface="Gill Sans"/>
              <a:ea typeface="Gill Sans"/>
              <a:cs typeface="Gill Sans"/>
              <a:sym typeface="Gill Sans"/>
            </a:endParaRPr>
          </a:p>
          <a:p>
            <a:pPr indent="0" lvl="0" marL="11135" marR="0" rtl="0" algn="l">
              <a:spcBef>
                <a:spcPts val="517"/>
              </a:spcBef>
              <a:spcAft>
                <a:spcPts val="0"/>
              </a:spcAft>
              <a:buNone/>
            </a:pPr>
            <a:r>
              <a:rPr lang="en-US" sz="1700">
                <a:solidFill>
                  <a:srgbClr val="717BA3"/>
                </a:solidFill>
                <a:latin typeface="Courier New"/>
                <a:ea typeface="Courier New"/>
                <a:cs typeface="Courier New"/>
                <a:sym typeface="Courier New"/>
              </a:rPr>
              <a:t>› </a:t>
            </a:r>
            <a:r>
              <a:rPr lang="en-US" sz="2300">
                <a:solidFill>
                  <a:schemeClr val="dk1"/>
                </a:solidFill>
                <a:latin typeface="Gill Sans"/>
                <a:ea typeface="Gill Sans"/>
                <a:cs typeface="Gill Sans"/>
                <a:sym typeface="Gill Sans"/>
              </a:rPr>
              <a:t>In general, the design process works top down</a:t>
            </a:r>
            <a:endParaRPr sz="2300">
              <a:solidFill>
                <a:schemeClr val="dk1"/>
              </a:solidFill>
              <a:latin typeface="Gill Sans"/>
              <a:ea typeface="Gill Sans"/>
              <a:cs typeface="Gill Sans"/>
              <a:sym typeface="Gill Sans"/>
            </a:endParaRPr>
          </a:p>
          <a:p>
            <a:pPr indent="-240523" lvl="0" marL="491626" marR="103002" rtl="0" algn="l">
              <a:spcBef>
                <a:spcPts val="452"/>
              </a:spcBef>
              <a:spcAft>
                <a:spcPts val="0"/>
              </a:spcAft>
              <a:buClr>
                <a:srgbClr val="9FB8CD"/>
              </a:buClr>
              <a:buSzPts val="1522"/>
              <a:buFont typeface="Lucida Sans"/>
              <a:buChar char="◗"/>
            </a:pPr>
            <a:r>
              <a:rPr lang="en-US" sz="2000">
                <a:solidFill>
                  <a:srgbClr val="454552"/>
                </a:solidFill>
                <a:latin typeface="Gill Sans"/>
                <a:ea typeface="Gill Sans"/>
                <a:cs typeface="Gill Sans"/>
                <a:sym typeface="Gill Sans"/>
              </a:rPr>
              <a:t>Start with the higher-level operations and proceed to define  lower-level operations</a:t>
            </a:r>
            <a:endParaRPr sz="2000">
              <a:solidFill>
                <a:schemeClr val="dk1"/>
              </a:solidFill>
              <a:latin typeface="Gill Sans"/>
              <a:ea typeface="Gill Sans"/>
              <a:cs typeface="Gill Sans"/>
              <a:sym typeface="Gill Sans"/>
            </a:endParaRPr>
          </a:p>
          <a:p>
            <a:pPr indent="-241080" lvl="0" marL="492183" marR="0" rtl="0" algn="l">
              <a:spcBef>
                <a:spcPts val="430"/>
              </a:spcBef>
              <a:spcAft>
                <a:spcPts val="0"/>
              </a:spcAft>
              <a:buClr>
                <a:srgbClr val="9FB8CD"/>
              </a:buClr>
              <a:buSzPts val="1522"/>
              <a:buFont typeface="Lucida Sans"/>
              <a:buChar char="◗"/>
            </a:pPr>
            <a:r>
              <a:rPr lang="en-US" sz="2000">
                <a:solidFill>
                  <a:srgbClr val="454552"/>
                </a:solidFill>
                <a:latin typeface="Gill Sans"/>
                <a:ea typeface="Gill Sans"/>
                <a:cs typeface="Gill Sans"/>
                <a:sym typeface="Gill Sans"/>
              </a:rPr>
              <a:t>Functionality Layers</a:t>
            </a:r>
            <a:endParaRPr sz="2000">
              <a:solidFill>
                <a:schemeClr val="dk1"/>
              </a:solidFill>
              <a:latin typeface="Gill Sans"/>
              <a:ea typeface="Gill Sans"/>
              <a:cs typeface="Gill Sans"/>
              <a:sym typeface="Gill Sans"/>
            </a:endParaRPr>
          </a:p>
          <a:p>
            <a:pPr indent="-200993" lvl="1" marL="732707" marR="0" rtl="0" algn="l">
              <a:spcBef>
                <a:spcPts val="456"/>
              </a:spcBef>
              <a:spcAft>
                <a:spcPts val="0"/>
              </a:spcAft>
              <a:buClr>
                <a:srgbClr val="BCBCBC"/>
              </a:buClr>
              <a:buSzPts val="1350"/>
              <a:buFont typeface="Lucida Sans"/>
              <a:buChar char="◗"/>
            </a:pPr>
            <a:r>
              <a:rPr b="0" i="0" lang="en-US" sz="1800" u="none" cap="none" strike="noStrike">
                <a:solidFill>
                  <a:schemeClr val="dk1"/>
                </a:solidFill>
                <a:latin typeface="Gill Sans"/>
                <a:ea typeface="Gill Sans"/>
                <a:cs typeface="Gill Sans"/>
                <a:sym typeface="Gill Sans"/>
              </a:rPr>
              <a:t>High-level functionalities are decomposed into lesser operations</a:t>
            </a:r>
            <a:endParaRPr b="0" i="0" sz="1800" u="none" cap="none" strike="noStrike">
              <a:solidFill>
                <a:schemeClr val="dk1"/>
              </a:solidFill>
              <a:latin typeface="Gill Sans"/>
              <a:ea typeface="Gill Sans"/>
              <a:cs typeface="Gill Sans"/>
              <a:sym typeface="Gill Sans"/>
            </a:endParaRPr>
          </a:p>
          <a:p>
            <a:pPr indent="-200993" lvl="1" marL="732707" marR="0" rtl="0" algn="l">
              <a:spcBef>
                <a:spcPts val="438"/>
              </a:spcBef>
              <a:spcAft>
                <a:spcPts val="0"/>
              </a:spcAft>
              <a:buClr>
                <a:srgbClr val="BCBCBC"/>
              </a:buClr>
              <a:buSzPts val="1350"/>
              <a:buFont typeface="Lucida Sans"/>
              <a:buChar char="◗"/>
            </a:pPr>
            <a:r>
              <a:rPr b="0" i="0" lang="en-US" sz="1800" u="none" cap="none" strike="noStrike">
                <a:solidFill>
                  <a:schemeClr val="dk1"/>
                </a:solidFill>
                <a:latin typeface="Gill Sans"/>
                <a:ea typeface="Gill Sans"/>
                <a:cs typeface="Gill Sans"/>
                <a:sym typeface="Gill Sans"/>
              </a:rPr>
              <a:t>Implementation of the responsibilities</a:t>
            </a:r>
            <a:endParaRPr b="0" i="0" sz="1800" u="none" cap="none" strike="noStrike">
              <a:solidFill>
                <a:schemeClr val="dk1"/>
              </a:solidFill>
              <a:latin typeface="Gill Sans"/>
              <a:ea typeface="Gill Sans"/>
              <a:cs typeface="Gill Sans"/>
              <a:sym typeface="Gill Sans"/>
            </a:endParaRPr>
          </a:p>
          <a:p>
            <a:pPr indent="-241080" lvl="0" marL="492183" marR="0" rtl="0" algn="l">
              <a:spcBef>
                <a:spcPts val="421"/>
              </a:spcBef>
              <a:spcAft>
                <a:spcPts val="0"/>
              </a:spcAft>
              <a:buClr>
                <a:srgbClr val="9FB8CD"/>
              </a:buClr>
              <a:buSzPts val="1522"/>
              <a:buFont typeface="Lucida Sans"/>
              <a:buChar char="◗"/>
            </a:pPr>
            <a:r>
              <a:rPr lang="en-US" sz="2000">
                <a:solidFill>
                  <a:srgbClr val="454552"/>
                </a:solidFill>
                <a:latin typeface="Gill Sans"/>
                <a:ea typeface="Gill Sans"/>
                <a:cs typeface="Gill Sans"/>
                <a:sym typeface="Gill Sans"/>
              </a:rPr>
              <a:t>Mechanism Layers</a:t>
            </a:r>
            <a:endParaRPr sz="2000">
              <a:solidFill>
                <a:schemeClr val="dk1"/>
              </a:solidFill>
              <a:latin typeface="Gill Sans"/>
              <a:ea typeface="Gill Sans"/>
              <a:cs typeface="Gill Sans"/>
              <a:sym typeface="Gill Sans"/>
            </a:endParaRPr>
          </a:p>
          <a:p>
            <a:pPr indent="-200993" lvl="1" marL="732707" marR="0" rtl="0" algn="l">
              <a:spcBef>
                <a:spcPts val="456"/>
              </a:spcBef>
              <a:spcAft>
                <a:spcPts val="0"/>
              </a:spcAft>
              <a:buClr>
                <a:srgbClr val="BCBCBC"/>
              </a:buClr>
              <a:buSzPts val="1350"/>
              <a:buFont typeface="Lucida Sans"/>
              <a:buChar char="◗"/>
            </a:pPr>
            <a:r>
              <a:rPr b="0" i="0" lang="en-US" sz="1800" u="none" cap="none" strike="noStrike">
                <a:solidFill>
                  <a:schemeClr val="dk1"/>
                </a:solidFill>
                <a:latin typeface="Gill Sans"/>
                <a:ea typeface="Gill Sans"/>
                <a:cs typeface="Gill Sans"/>
                <a:sym typeface="Gill Sans"/>
              </a:rPr>
              <a:t>Support mechanisms to make the system working</a:t>
            </a:r>
            <a:endParaRPr b="0" i="0" sz="1800" u="none" cap="none" strike="noStrike">
              <a:solidFill>
                <a:schemeClr val="dk1"/>
              </a:solidFill>
              <a:latin typeface="Gill Sans"/>
              <a:ea typeface="Gill Sans"/>
              <a:cs typeface="Gill Sans"/>
              <a:sym typeface="Gill Sans"/>
            </a:endParaRPr>
          </a:p>
          <a:p>
            <a:pPr indent="-200435" lvl="0" marL="972673" marR="565676" rtl="0" algn="l">
              <a:spcBef>
                <a:spcPts val="351"/>
              </a:spcBef>
              <a:spcAft>
                <a:spcPts val="0"/>
              </a:spcAft>
              <a:buNone/>
            </a:pPr>
            <a:r>
              <a:rPr lang="en-US" sz="1100">
                <a:solidFill>
                  <a:srgbClr val="8BA2B4"/>
                </a:solidFill>
                <a:latin typeface="Times New Roman"/>
                <a:ea typeface="Times New Roman"/>
                <a:cs typeface="Times New Roman"/>
                <a:sym typeface="Times New Roman"/>
              </a:rPr>
              <a:t>□ </a:t>
            </a:r>
            <a:r>
              <a:rPr lang="en-US" sz="1600">
                <a:solidFill>
                  <a:schemeClr val="dk1"/>
                </a:solidFill>
                <a:latin typeface="Gill Sans"/>
                <a:ea typeface="Gill Sans"/>
                <a:cs typeface="Gill Sans"/>
                <a:sym typeface="Gill Sans"/>
              </a:rPr>
              <a:t>Store information, coordinate objects, sequence control, transmit  information, perform computations, etc.</a:t>
            </a:r>
            <a:endParaRPr sz="1600">
              <a:solidFill>
                <a:schemeClr val="dk1"/>
              </a:solidFill>
              <a:latin typeface="Gill Sans"/>
              <a:ea typeface="Gill Sans"/>
              <a:cs typeface="Gill Sans"/>
              <a:sym typeface="Gill Sans"/>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9"/>
          <p:cNvSpPr txBox="1"/>
          <p:nvPr>
            <p:ph type="title"/>
          </p:nvPr>
        </p:nvSpPr>
        <p:spPr>
          <a:xfrm>
            <a:off x="1121508" y="841862"/>
            <a:ext cx="6727092" cy="688352"/>
          </a:xfrm>
          <a:prstGeom prst="rect">
            <a:avLst/>
          </a:prstGeom>
          <a:noFill/>
          <a:ln>
            <a:noFill/>
          </a:ln>
        </p:spPr>
        <p:txBody>
          <a:bodyPr anchorCtr="0" anchor="t" bIns="0" lIns="0" spcFirstLastPara="1" rIns="0" wrap="square" tIns="11125">
            <a:spAutoFit/>
          </a:bodyPr>
          <a:lstStyle/>
          <a:p>
            <a:pPr indent="0" lvl="0" marL="11135" rtl="0" algn="ctr">
              <a:spcBef>
                <a:spcPts val="0"/>
              </a:spcBef>
              <a:spcAft>
                <a:spcPts val="0"/>
              </a:spcAft>
              <a:buClr>
                <a:schemeClr val="dk1"/>
              </a:buClr>
              <a:buSzPts val="4400"/>
              <a:buFont typeface="Calibri"/>
              <a:buNone/>
            </a:pPr>
            <a:r>
              <a:rPr lang="en-US"/>
              <a:t>6.Refactoring</a:t>
            </a:r>
            <a:endParaRPr/>
          </a:p>
        </p:txBody>
      </p:sp>
      <p:sp>
        <p:nvSpPr>
          <p:cNvPr id="382" name="Google Shape;382;p49"/>
          <p:cNvSpPr txBox="1"/>
          <p:nvPr>
            <p:ph idx="12" type="sldNum"/>
          </p:nvPr>
        </p:nvSpPr>
        <p:spPr>
          <a:xfrm>
            <a:off x="1232713" y="6150556"/>
            <a:ext cx="219368" cy="333425"/>
          </a:xfrm>
          <a:prstGeom prst="rect">
            <a:avLst/>
          </a:prstGeom>
          <a:noFill/>
          <a:ln>
            <a:noFill/>
          </a:ln>
        </p:spPr>
        <p:txBody>
          <a:bodyPr anchorCtr="0" anchor="t" bIns="0" lIns="0" spcFirstLastPara="1" rIns="0" wrap="square" tIns="0">
            <a:spAutoFit/>
          </a:bodyPr>
          <a:lstStyle/>
          <a:p>
            <a:pPr indent="0" lvl="0" marL="33406" marR="0" rtl="0" algn="l">
              <a:lnSpc>
                <a:spcPct val="69888"/>
              </a:lnSpc>
              <a:spcBef>
                <a:spcPts val="0"/>
              </a:spcBef>
              <a:spcAft>
                <a:spcPts val="0"/>
              </a:spcAft>
              <a:buNone/>
            </a:pPr>
            <a:r>
              <a:rPr lang="en-US" sz="1800">
                <a:solidFill>
                  <a:schemeClr val="dk1"/>
                </a:solidFill>
                <a:latin typeface="Calibri"/>
                <a:ea typeface="Calibri"/>
                <a:cs typeface="Calibri"/>
                <a:sym typeface="Calibri"/>
              </a:rPr>
              <a:t>17</a:t>
            </a:r>
            <a:endParaRPr/>
          </a:p>
        </p:txBody>
      </p:sp>
      <p:sp>
        <p:nvSpPr>
          <p:cNvPr id="383" name="Google Shape;383;p49"/>
          <p:cNvSpPr txBox="1"/>
          <p:nvPr>
            <p:ph idx="11" type="ftr"/>
          </p:nvPr>
        </p:nvSpPr>
        <p:spPr>
          <a:xfrm>
            <a:off x="3381225" y="6150556"/>
            <a:ext cx="2515685" cy="333425"/>
          </a:xfrm>
          <a:prstGeom prst="rect">
            <a:avLst/>
          </a:prstGeom>
          <a:noFill/>
          <a:ln>
            <a:noFill/>
          </a:ln>
        </p:spPr>
        <p:txBody>
          <a:bodyPr anchorCtr="0" anchor="t" bIns="0" lIns="0" spcFirstLastPara="1" rIns="0" wrap="square" tIns="0">
            <a:spAutoFit/>
          </a:bodyPr>
          <a:lstStyle/>
          <a:p>
            <a:pPr indent="0" lvl="0" marL="11135" marR="0" rtl="0" algn="l">
              <a:lnSpc>
                <a:spcPct val="69888"/>
              </a:lnSpc>
              <a:spcBef>
                <a:spcPts val="0"/>
              </a:spcBef>
              <a:spcAft>
                <a:spcPts val="0"/>
              </a:spcAft>
              <a:buNone/>
            </a:pPr>
            <a:r>
              <a:rPr lang="en-US" sz="1800">
                <a:solidFill>
                  <a:schemeClr val="dk1"/>
                </a:solidFill>
                <a:latin typeface="Calibri"/>
                <a:ea typeface="Calibri"/>
                <a:cs typeface="Calibri"/>
                <a:sym typeface="Calibri"/>
              </a:rPr>
              <a:t>System modelling – Fabrizio Maria Maggi</a:t>
            </a:r>
            <a:endParaRPr/>
          </a:p>
        </p:txBody>
      </p:sp>
      <p:sp>
        <p:nvSpPr>
          <p:cNvPr id="384" name="Google Shape;384;p49"/>
          <p:cNvSpPr txBox="1"/>
          <p:nvPr/>
        </p:nvSpPr>
        <p:spPr>
          <a:xfrm>
            <a:off x="685800" y="1662056"/>
            <a:ext cx="7543800" cy="3006936"/>
          </a:xfrm>
          <a:prstGeom prst="rect">
            <a:avLst/>
          </a:prstGeom>
          <a:noFill/>
          <a:ln>
            <a:noFill/>
          </a:ln>
        </p:spPr>
        <p:txBody>
          <a:bodyPr anchorCtr="0" anchor="t" bIns="0" lIns="0" spcFirstLastPara="1" rIns="0" wrap="square" tIns="11125">
            <a:spAutoFit/>
          </a:bodyPr>
          <a:lstStyle/>
          <a:p>
            <a:pPr indent="-240523" lvl="0" marL="251102" marR="764442" rtl="0" algn="l">
              <a:spcBef>
                <a:spcPts val="0"/>
              </a:spcBef>
              <a:spcAft>
                <a:spcPts val="0"/>
              </a:spcAft>
              <a:buNone/>
            </a:pPr>
            <a:r>
              <a:rPr lang="en-US" sz="1700">
                <a:solidFill>
                  <a:srgbClr val="717BA3"/>
                </a:solidFill>
                <a:latin typeface="Courier New"/>
                <a:ea typeface="Courier New"/>
                <a:cs typeface="Courier New"/>
                <a:sym typeface="Courier New"/>
              </a:rPr>
              <a:t>› </a:t>
            </a:r>
            <a:r>
              <a:rPr lang="en-US" sz="2300">
                <a:solidFill>
                  <a:schemeClr val="dk1"/>
                </a:solidFill>
                <a:latin typeface="Gill Sans"/>
                <a:ea typeface="Gill Sans"/>
                <a:cs typeface="Gill Sans"/>
                <a:sym typeface="Gill Sans"/>
              </a:rPr>
              <a:t>The initial design always contains inconsistencies,  redundancies, inefficiencies</a:t>
            </a:r>
            <a:endParaRPr sz="2300">
              <a:solidFill>
                <a:schemeClr val="dk1"/>
              </a:solidFill>
              <a:latin typeface="Gill Sans"/>
              <a:ea typeface="Gill Sans"/>
              <a:cs typeface="Gill Sans"/>
              <a:sym typeface="Gill Sans"/>
            </a:endParaRPr>
          </a:p>
          <a:p>
            <a:pPr indent="0" lvl="0" marL="11135" marR="0" rtl="0" algn="l">
              <a:spcBef>
                <a:spcPts val="526"/>
              </a:spcBef>
              <a:spcAft>
                <a:spcPts val="0"/>
              </a:spcAft>
              <a:buNone/>
            </a:pPr>
            <a:r>
              <a:rPr lang="en-US" sz="1700">
                <a:solidFill>
                  <a:srgbClr val="717BA3"/>
                </a:solidFill>
                <a:latin typeface="Courier New"/>
                <a:ea typeface="Courier New"/>
                <a:cs typeface="Courier New"/>
                <a:sym typeface="Courier New"/>
              </a:rPr>
              <a:t>› </a:t>
            </a:r>
            <a:r>
              <a:rPr lang="en-US" sz="2300">
                <a:solidFill>
                  <a:schemeClr val="dk1"/>
                </a:solidFill>
                <a:latin typeface="Gill Sans"/>
                <a:ea typeface="Gill Sans"/>
                <a:cs typeface="Gill Sans"/>
                <a:sym typeface="Gill Sans"/>
              </a:rPr>
              <a:t>It is impossible to get a large correct design in one pass</a:t>
            </a:r>
            <a:endParaRPr sz="2300">
              <a:solidFill>
                <a:schemeClr val="dk1"/>
              </a:solidFill>
              <a:latin typeface="Gill Sans"/>
              <a:ea typeface="Gill Sans"/>
              <a:cs typeface="Gill Sans"/>
              <a:sym typeface="Gill Sans"/>
            </a:endParaRPr>
          </a:p>
          <a:p>
            <a:pPr indent="-240523" lvl="0" marL="251102" marR="44541" rtl="0" algn="l">
              <a:spcBef>
                <a:spcPts val="526"/>
              </a:spcBef>
              <a:spcAft>
                <a:spcPts val="0"/>
              </a:spcAft>
              <a:buNone/>
            </a:pPr>
            <a:r>
              <a:rPr lang="en-US" sz="1700">
                <a:solidFill>
                  <a:srgbClr val="717BA3"/>
                </a:solidFill>
                <a:latin typeface="Courier New"/>
                <a:ea typeface="Courier New"/>
                <a:cs typeface="Courier New"/>
                <a:sym typeface="Courier New"/>
              </a:rPr>
              <a:t>› </a:t>
            </a:r>
            <a:r>
              <a:rPr lang="en-US" sz="2300">
                <a:solidFill>
                  <a:schemeClr val="dk1"/>
                </a:solidFill>
                <a:latin typeface="Gill Sans"/>
                <a:ea typeface="Gill Sans"/>
                <a:cs typeface="Gill Sans"/>
                <a:sym typeface="Gill Sans"/>
              </a:rPr>
              <a:t>Refactoring is an essential part of any good engineering  process</a:t>
            </a:r>
            <a:endParaRPr sz="2300">
              <a:solidFill>
                <a:schemeClr val="dk1"/>
              </a:solidFill>
              <a:latin typeface="Gill Sans"/>
              <a:ea typeface="Gill Sans"/>
              <a:cs typeface="Gill Sans"/>
              <a:sym typeface="Gill Sans"/>
            </a:endParaRPr>
          </a:p>
          <a:p>
            <a:pPr indent="0" lvl="0" marL="11135" marR="0" rtl="0" algn="l">
              <a:spcBef>
                <a:spcPts val="526"/>
              </a:spcBef>
              <a:spcAft>
                <a:spcPts val="0"/>
              </a:spcAft>
              <a:buNone/>
            </a:pPr>
            <a:r>
              <a:rPr lang="en-US" sz="1700">
                <a:solidFill>
                  <a:srgbClr val="717BA3"/>
                </a:solidFill>
                <a:latin typeface="Courier New"/>
                <a:ea typeface="Courier New"/>
                <a:cs typeface="Courier New"/>
                <a:sym typeface="Courier New"/>
              </a:rPr>
              <a:t>› </a:t>
            </a:r>
            <a:r>
              <a:rPr lang="en-US" sz="2300">
                <a:solidFill>
                  <a:schemeClr val="dk1"/>
                </a:solidFill>
                <a:latin typeface="Gill Sans"/>
                <a:ea typeface="Gill Sans"/>
                <a:cs typeface="Gill Sans"/>
                <a:sym typeface="Gill Sans"/>
              </a:rPr>
              <a:t>It’s not enough to deliver a functionality</a:t>
            </a:r>
            <a:endParaRPr sz="2300">
              <a:solidFill>
                <a:schemeClr val="dk1"/>
              </a:solidFill>
              <a:latin typeface="Gill Sans"/>
              <a:ea typeface="Gill Sans"/>
              <a:cs typeface="Gill Sans"/>
              <a:sym typeface="Gill Sans"/>
            </a:endParaRPr>
          </a:p>
          <a:p>
            <a:pPr indent="-240523" lvl="0" marL="491626" marR="224377" rtl="0" algn="l">
              <a:spcBef>
                <a:spcPts val="456"/>
              </a:spcBef>
              <a:spcAft>
                <a:spcPts val="0"/>
              </a:spcAft>
              <a:buClr>
                <a:srgbClr val="9FB8CD"/>
              </a:buClr>
              <a:buSzPts val="1522"/>
              <a:buFont typeface="Lucida Sans"/>
              <a:buChar char="◗"/>
            </a:pPr>
            <a:r>
              <a:rPr lang="en-US" sz="2000">
                <a:solidFill>
                  <a:srgbClr val="454552"/>
                </a:solidFill>
                <a:latin typeface="Gill Sans"/>
                <a:ea typeface="Gill Sans"/>
                <a:cs typeface="Gill Sans"/>
                <a:sym typeface="Gill Sans"/>
              </a:rPr>
              <a:t>If you expect to maintain a design, then you must keep the  design clean, modular and understandable</a:t>
            </a:r>
            <a:endParaRPr sz="2000">
              <a:solidFill>
                <a:schemeClr val="dk1"/>
              </a:solidFill>
              <a:latin typeface="Gill Sans"/>
              <a:ea typeface="Gill Sans"/>
              <a:cs typeface="Gill Sans"/>
              <a:sym typeface="Gill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5"/>
          <p:cNvSpPr txBox="1"/>
          <p:nvPr>
            <p:ph idx="1" type="body"/>
          </p:nvPr>
        </p:nvSpPr>
        <p:spPr>
          <a:xfrm>
            <a:off x="457200" y="1524001"/>
            <a:ext cx="8229600" cy="4625975"/>
          </a:xfrm>
          <a:prstGeom prst="rect">
            <a:avLst/>
          </a:prstGeom>
          <a:noFill/>
          <a:ln>
            <a:noFill/>
          </a:ln>
        </p:spPr>
        <p:txBody>
          <a:bodyPr anchorCtr="0" anchor="t" bIns="45700" lIns="91425" spcFirstLastPara="1" rIns="91425" wrap="square" tIns="45700">
            <a:noAutofit/>
          </a:bodyPr>
          <a:lstStyle/>
          <a:p>
            <a:pPr indent="-342900" lvl="0" marL="342900" rtl="0" algn="ctr">
              <a:spcBef>
                <a:spcPts val="0"/>
              </a:spcBef>
              <a:spcAft>
                <a:spcPts val="0"/>
              </a:spcAft>
              <a:buClr>
                <a:schemeClr val="dk1"/>
              </a:buClr>
              <a:buSzPts val="3200"/>
              <a:buFont typeface="Noto Sans Symbols"/>
              <a:buNone/>
            </a:pPr>
            <a:r>
              <a:rPr lang="en-US"/>
              <a:t>Determine the system boundary</a:t>
            </a:r>
            <a:endParaRPr/>
          </a:p>
          <a:p>
            <a:pPr indent="-342900" lvl="0" marL="342900" rtl="0" algn="l">
              <a:spcBef>
                <a:spcPts val="640"/>
              </a:spcBef>
              <a:spcAft>
                <a:spcPts val="0"/>
              </a:spcAft>
              <a:buClr>
                <a:schemeClr val="dk1"/>
              </a:buClr>
              <a:buSzPts val="3200"/>
              <a:buChar char="•"/>
            </a:pPr>
            <a:r>
              <a:rPr lang="en-US"/>
              <a:t>Must know scope of an application </a:t>
            </a:r>
            <a:r>
              <a:rPr i="1" lang="en-US"/>
              <a:t>to specify functionality</a:t>
            </a:r>
            <a:r>
              <a:rPr lang="en-US"/>
              <a:t>.</a:t>
            </a:r>
            <a:endParaRPr/>
          </a:p>
          <a:p>
            <a:pPr indent="-342900" lvl="0" marL="342900" rtl="0" algn="l">
              <a:spcBef>
                <a:spcPts val="640"/>
              </a:spcBef>
              <a:spcAft>
                <a:spcPts val="0"/>
              </a:spcAft>
              <a:buClr>
                <a:schemeClr val="dk1"/>
              </a:buClr>
              <a:buSzPts val="3200"/>
              <a:buChar char="•"/>
            </a:pPr>
            <a:r>
              <a:rPr lang="en-US"/>
              <a:t>It means, you must decide </a:t>
            </a:r>
            <a:r>
              <a:rPr i="1" lang="en-US"/>
              <a:t>what system includes</a:t>
            </a:r>
            <a:r>
              <a:rPr lang="en-US"/>
              <a:t> and </a:t>
            </a:r>
            <a:r>
              <a:rPr i="1" lang="en-US"/>
              <a:t>what it omits.</a:t>
            </a:r>
            <a:endParaRPr/>
          </a:p>
          <a:p>
            <a:pPr indent="-342900" lvl="0" marL="342900" rtl="0" algn="l">
              <a:spcBef>
                <a:spcPts val="640"/>
              </a:spcBef>
              <a:spcAft>
                <a:spcPts val="0"/>
              </a:spcAft>
              <a:buClr>
                <a:schemeClr val="dk1"/>
              </a:buClr>
              <a:buSzPts val="3200"/>
              <a:buChar char="•"/>
            </a:pPr>
            <a:r>
              <a:rPr lang="en-US"/>
              <a:t>If boundary is correct,  you can treat system as box where internal details are hidden and changeable. </a:t>
            </a:r>
            <a:endParaRPr/>
          </a:p>
          <a:p>
            <a:pPr indent="-342900" lvl="0" marL="342900" rtl="0" algn="l">
              <a:spcBef>
                <a:spcPts val="640"/>
              </a:spcBef>
              <a:spcAft>
                <a:spcPts val="0"/>
              </a:spcAft>
              <a:buClr>
                <a:schemeClr val="dk1"/>
              </a:buClr>
              <a:buSzPts val="3200"/>
              <a:buChar char="•"/>
            </a:pPr>
            <a:r>
              <a:rPr lang="en-US"/>
              <a:t>At this state, </a:t>
            </a:r>
            <a:r>
              <a:rPr i="1" lang="en-US"/>
              <a:t>determine purpose of the system.</a:t>
            </a:r>
            <a:endParaRPr/>
          </a:p>
        </p:txBody>
      </p:sp>
      <p:sp>
        <p:nvSpPr>
          <p:cNvPr id="67" name="Google Shape;67;p5"/>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68" name="Google Shape;68;p5"/>
          <p:cNvSpPr/>
          <p:nvPr/>
        </p:nvSpPr>
        <p:spPr>
          <a:xfrm>
            <a:off x="457200" y="838200"/>
            <a:ext cx="8229600" cy="5032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4000">
                <a:solidFill>
                  <a:schemeClr val="lt1"/>
                </a:solidFill>
                <a:latin typeface="Comic Sans MS"/>
                <a:ea typeface="Comic Sans MS"/>
                <a:cs typeface="Comic Sans MS"/>
                <a:sym typeface="Comic Sans MS"/>
              </a:rPr>
              <a:t>Application Interaction Model</a:t>
            </a:r>
            <a:endParaRPr b="0" sz="3600">
              <a:solidFill>
                <a:schemeClr val="lt1"/>
              </a:solidFill>
              <a:latin typeface="Comic Sans MS"/>
              <a:ea typeface="Comic Sans MS"/>
              <a:cs typeface="Comic Sans MS"/>
              <a:sym typeface="Comic Sans MS"/>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50"/>
          <p:cNvSpPr txBox="1"/>
          <p:nvPr>
            <p:ph type="title"/>
          </p:nvPr>
        </p:nvSpPr>
        <p:spPr>
          <a:xfrm>
            <a:off x="1121508" y="990601"/>
            <a:ext cx="6955692" cy="626797"/>
          </a:xfrm>
          <a:prstGeom prst="rect">
            <a:avLst/>
          </a:prstGeom>
          <a:noFill/>
          <a:ln>
            <a:noFill/>
          </a:ln>
        </p:spPr>
        <p:txBody>
          <a:bodyPr anchorCtr="0" anchor="t" bIns="0" lIns="0" spcFirstLastPara="1" rIns="0" wrap="square" tIns="11125">
            <a:spAutoFit/>
          </a:bodyPr>
          <a:lstStyle/>
          <a:p>
            <a:pPr indent="0" lvl="0" marL="11135" rtl="0" algn="ctr">
              <a:spcBef>
                <a:spcPts val="0"/>
              </a:spcBef>
              <a:spcAft>
                <a:spcPts val="0"/>
              </a:spcAft>
              <a:buClr>
                <a:schemeClr val="dk1"/>
              </a:buClr>
              <a:buSzPts val="2000"/>
              <a:buFont typeface="Calibri"/>
              <a:buNone/>
            </a:pPr>
            <a:r>
              <a:rPr b="1" lang="en-US" sz="2000"/>
              <a:t>7.Design Optimization:</a:t>
            </a:r>
            <a:endParaRPr b="1" sz="2000"/>
          </a:p>
          <a:p>
            <a:pPr indent="0" lvl="0" marL="11135" rtl="0" algn="ctr">
              <a:spcBef>
                <a:spcPts val="0"/>
              </a:spcBef>
              <a:spcAft>
                <a:spcPts val="0"/>
              </a:spcAft>
              <a:buClr>
                <a:schemeClr val="dk1"/>
              </a:buClr>
              <a:buSzPts val="2000"/>
              <a:buFont typeface="Calibri"/>
              <a:buNone/>
            </a:pPr>
            <a:r>
              <a:rPr b="1" lang="en-US" sz="2000"/>
              <a:t>Provide efficient access paths</a:t>
            </a:r>
            <a:endParaRPr b="1" sz="2000"/>
          </a:p>
        </p:txBody>
      </p:sp>
      <p:sp>
        <p:nvSpPr>
          <p:cNvPr id="390" name="Google Shape;390;p50"/>
          <p:cNvSpPr txBox="1"/>
          <p:nvPr/>
        </p:nvSpPr>
        <p:spPr>
          <a:xfrm>
            <a:off x="1121508" y="1626095"/>
            <a:ext cx="6445868" cy="692362"/>
          </a:xfrm>
          <a:prstGeom prst="rect">
            <a:avLst/>
          </a:prstGeom>
          <a:noFill/>
          <a:ln>
            <a:noFill/>
          </a:ln>
        </p:spPr>
        <p:txBody>
          <a:bodyPr anchorCtr="0" anchor="t" bIns="0" lIns="0" spcFirstLastPara="1" rIns="0" wrap="square" tIns="50650">
            <a:spAutoFit/>
          </a:bodyPr>
          <a:lstStyle/>
          <a:p>
            <a:pPr indent="-240523" lvl="0" marL="251102" marR="4454" rtl="0" algn="l">
              <a:lnSpc>
                <a:spcPct val="107130"/>
              </a:lnSpc>
              <a:spcBef>
                <a:spcPts val="0"/>
              </a:spcBef>
              <a:spcAft>
                <a:spcPts val="0"/>
              </a:spcAft>
              <a:buNone/>
            </a:pPr>
            <a:r>
              <a:rPr lang="en-US" sz="1700">
                <a:solidFill>
                  <a:srgbClr val="717BA3"/>
                </a:solidFill>
                <a:latin typeface="Courier New"/>
                <a:ea typeface="Courier New"/>
                <a:cs typeface="Courier New"/>
                <a:sym typeface="Courier New"/>
              </a:rPr>
              <a:t>› </a:t>
            </a:r>
            <a:r>
              <a:rPr lang="en-US" sz="2300">
                <a:solidFill>
                  <a:schemeClr val="dk1"/>
                </a:solidFill>
                <a:latin typeface="Gill Sans"/>
                <a:ea typeface="Gill Sans"/>
                <a:cs typeface="Gill Sans"/>
                <a:sym typeface="Gill Sans"/>
              </a:rPr>
              <a:t>Adjusting the structure of the class model to optimize  frequent traversals</a:t>
            </a:r>
            <a:endParaRPr sz="2300">
              <a:solidFill>
                <a:schemeClr val="dk1"/>
              </a:solidFill>
              <a:latin typeface="Gill Sans"/>
              <a:ea typeface="Gill Sans"/>
              <a:cs typeface="Gill Sans"/>
              <a:sym typeface="Gill Sans"/>
            </a:endParaRPr>
          </a:p>
        </p:txBody>
      </p:sp>
      <p:sp>
        <p:nvSpPr>
          <p:cNvPr id="391" name="Google Shape;391;p50"/>
          <p:cNvSpPr txBox="1"/>
          <p:nvPr/>
        </p:nvSpPr>
        <p:spPr>
          <a:xfrm>
            <a:off x="1121508" y="4275953"/>
            <a:ext cx="6565870" cy="1749763"/>
          </a:xfrm>
          <a:prstGeom prst="rect">
            <a:avLst/>
          </a:prstGeom>
          <a:noFill/>
          <a:ln>
            <a:noFill/>
          </a:ln>
        </p:spPr>
        <p:txBody>
          <a:bodyPr anchorCtr="0" anchor="t" bIns="0" lIns="0" spcFirstLastPara="1" rIns="0" wrap="square" tIns="41200">
            <a:spAutoFit/>
          </a:bodyPr>
          <a:lstStyle/>
          <a:p>
            <a:pPr indent="0" lvl="0" marL="11135" marR="0" rtl="0" algn="l">
              <a:spcBef>
                <a:spcPts val="0"/>
              </a:spcBef>
              <a:spcAft>
                <a:spcPts val="0"/>
              </a:spcAft>
              <a:buNone/>
            </a:pPr>
            <a:r>
              <a:rPr lang="en-US" sz="1700">
                <a:solidFill>
                  <a:srgbClr val="717BA3"/>
                </a:solidFill>
                <a:latin typeface="Courier New"/>
                <a:ea typeface="Courier New"/>
                <a:cs typeface="Courier New"/>
                <a:sym typeface="Courier New"/>
              </a:rPr>
              <a:t>› </a:t>
            </a:r>
            <a:r>
              <a:rPr lang="en-US" sz="2300">
                <a:solidFill>
                  <a:schemeClr val="dk1"/>
                </a:solidFill>
                <a:latin typeface="Gill Sans"/>
                <a:ea typeface="Gill Sans"/>
                <a:cs typeface="Gill Sans"/>
                <a:sym typeface="Gill Sans"/>
              </a:rPr>
              <a:t>Company.findSkill(</a:t>
            </a:r>
            <a:r>
              <a:rPr i="1" lang="en-US" sz="2300">
                <a:solidFill>
                  <a:schemeClr val="dk1"/>
                </a:solidFill>
                <a:latin typeface="Gill Sans"/>
                <a:ea typeface="Gill Sans"/>
                <a:cs typeface="Gill Sans"/>
                <a:sym typeface="Gill Sans"/>
              </a:rPr>
              <a:t>speakJapanese</a:t>
            </a:r>
            <a:r>
              <a:rPr lang="en-US" sz="2300">
                <a:solidFill>
                  <a:schemeClr val="dk1"/>
                </a:solidFill>
                <a:latin typeface="Gill Sans"/>
                <a:ea typeface="Gill Sans"/>
                <a:cs typeface="Gill Sans"/>
                <a:sym typeface="Gill Sans"/>
              </a:rPr>
              <a:t>)</a:t>
            </a:r>
            <a:endParaRPr sz="2300">
              <a:solidFill>
                <a:schemeClr val="dk1"/>
              </a:solidFill>
              <a:latin typeface="Gill Sans"/>
              <a:ea typeface="Gill Sans"/>
              <a:cs typeface="Gill Sans"/>
              <a:sym typeface="Gill Sans"/>
            </a:endParaRPr>
          </a:p>
          <a:p>
            <a:pPr indent="-241080" lvl="0" marL="492183" marR="0" rtl="0" algn="l">
              <a:spcBef>
                <a:spcPts val="210"/>
              </a:spcBef>
              <a:spcAft>
                <a:spcPts val="0"/>
              </a:spcAft>
              <a:buClr>
                <a:srgbClr val="9FB8CD"/>
              </a:buClr>
              <a:buSzPts val="1522"/>
              <a:buFont typeface="Lucida Sans"/>
              <a:buChar char="◗"/>
            </a:pPr>
            <a:r>
              <a:rPr lang="en-US" sz="2000">
                <a:solidFill>
                  <a:srgbClr val="454552"/>
                </a:solidFill>
                <a:latin typeface="Gill Sans"/>
                <a:ea typeface="Gill Sans"/>
                <a:cs typeface="Gill Sans"/>
                <a:sym typeface="Gill Sans"/>
              </a:rPr>
              <a:t>Frequency of access</a:t>
            </a:r>
            <a:endParaRPr sz="2000">
              <a:solidFill>
                <a:schemeClr val="dk1"/>
              </a:solidFill>
              <a:latin typeface="Gill Sans"/>
              <a:ea typeface="Gill Sans"/>
              <a:cs typeface="Gill Sans"/>
              <a:sym typeface="Gill Sans"/>
            </a:endParaRPr>
          </a:p>
          <a:p>
            <a:pPr indent="-241080" lvl="0" marL="492183" marR="0" rtl="0" algn="l">
              <a:spcBef>
                <a:spcPts val="197"/>
              </a:spcBef>
              <a:spcAft>
                <a:spcPts val="0"/>
              </a:spcAft>
              <a:buClr>
                <a:srgbClr val="9FB8CD"/>
              </a:buClr>
              <a:buSzPts val="1522"/>
              <a:buFont typeface="Lucida Sans"/>
              <a:buChar char="◗"/>
            </a:pPr>
            <a:r>
              <a:rPr lang="en-US" sz="2000">
                <a:solidFill>
                  <a:srgbClr val="454552"/>
                </a:solidFill>
                <a:latin typeface="Gill Sans"/>
                <a:ea typeface="Gill Sans"/>
                <a:cs typeface="Gill Sans"/>
                <a:sym typeface="Gill Sans"/>
              </a:rPr>
              <a:t>Fan out (e.g., 1000 employees with on average 10 skills)</a:t>
            </a:r>
            <a:endParaRPr sz="2000">
              <a:solidFill>
                <a:schemeClr val="dk1"/>
              </a:solidFill>
              <a:latin typeface="Gill Sans"/>
              <a:ea typeface="Gill Sans"/>
              <a:cs typeface="Gill Sans"/>
              <a:sym typeface="Gill Sans"/>
            </a:endParaRPr>
          </a:p>
          <a:p>
            <a:pPr indent="-241080" lvl="0" marL="492183" marR="0" rtl="0" algn="l">
              <a:spcBef>
                <a:spcPts val="189"/>
              </a:spcBef>
              <a:spcAft>
                <a:spcPts val="0"/>
              </a:spcAft>
              <a:buClr>
                <a:srgbClr val="9FB8CD"/>
              </a:buClr>
              <a:buSzPts val="1522"/>
              <a:buFont typeface="Lucida Sans"/>
              <a:buChar char="◗"/>
            </a:pPr>
            <a:r>
              <a:rPr lang="en-US" sz="2000">
                <a:solidFill>
                  <a:srgbClr val="454552"/>
                </a:solidFill>
                <a:latin typeface="Gill Sans"/>
                <a:ea typeface="Gill Sans"/>
                <a:cs typeface="Gill Sans"/>
                <a:sym typeface="Gill Sans"/>
              </a:rPr>
              <a:t>Selectivity (e.g.,	if only 5 employees actually speak Japanese)</a:t>
            </a:r>
            <a:endParaRPr sz="2000">
              <a:solidFill>
                <a:schemeClr val="dk1"/>
              </a:solidFill>
              <a:latin typeface="Gill Sans"/>
              <a:ea typeface="Gill Sans"/>
              <a:cs typeface="Gill Sans"/>
              <a:sym typeface="Gill Sans"/>
            </a:endParaRPr>
          </a:p>
        </p:txBody>
      </p:sp>
      <p:sp>
        <p:nvSpPr>
          <p:cNvPr id="392" name="Google Shape;392;p50"/>
          <p:cNvSpPr/>
          <p:nvPr/>
        </p:nvSpPr>
        <p:spPr>
          <a:xfrm>
            <a:off x="2943798" y="2697136"/>
            <a:ext cx="3388906" cy="110714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3" name="Google Shape;393;p50"/>
          <p:cNvSpPr txBox="1"/>
          <p:nvPr>
            <p:ph idx="12" type="sldNum"/>
          </p:nvPr>
        </p:nvSpPr>
        <p:spPr>
          <a:xfrm>
            <a:off x="1232713" y="6150556"/>
            <a:ext cx="219368" cy="333425"/>
          </a:xfrm>
          <a:prstGeom prst="rect">
            <a:avLst/>
          </a:prstGeom>
          <a:noFill/>
          <a:ln>
            <a:noFill/>
          </a:ln>
        </p:spPr>
        <p:txBody>
          <a:bodyPr anchorCtr="0" anchor="t" bIns="0" lIns="0" spcFirstLastPara="1" rIns="0" wrap="square" tIns="0">
            <a:spAutoFit/>
          </a:bodyPr>
          <a:lstStyle/>
          <a:p>
            <a:pPr indent="0" lvl="0" marL="33406" marR="0" rtl="0" algn="l">
              <a:lnSpc>
                <a:spcPct val="69888"/>
              </a:lnSpc>
              <a:spcBef>
                <a:spcPts val="0"/>
              </a:spcBef>
              <a:spcAft>
                <a:spcPts val="0"/>
              </a:spcAft>
              <a:buNone/>
            </a:pPr>
            <a:r>
              <a:rPr lang="en-US" sz="1800">
                <a:solidFill>
                  <a:schemeClr val="dk1"/>
                </a:solidFill>
                <a:latin typeface="Calibri"/>
                <a:ea typeface="Calibri"/>
                <a:cs typeface="Calibri"/>
                <a:sym typeface="Calibri"/>
              </a:rPr>
              <a:t>18</a:t>
            </a:r>
            <a:endParaRPr/>
          </a:p>
        </p:txBody>
      </p:sp>
      <p:sp>
        <p:nvSpPr>
          <p:cNvPr id="394" name="Google Shape;394;p50"/>
          <p:cNvSpPr txBox="1"/>
          <p:nvPr>
            <p:ph idx="11" type="ftr"/>
          </p:nvPr>
        </p:nvSpPr>
        <p:spPr>
          <a:xfrm>
            <a:off x="3381225" y="6150556"/>
            <a:ext cx="2515685" cy="333425"/>
          </a:xfrm>
          <a:prstGeom prst="rect">
            <a:avLst/>
          </a:prstGeom>
          <a:noFill/>
          <a:ln>
            <a:noFill/>
          </a:ln>
        </p:spPr>
        <p:txBody>
          <a:bodyPr anchorCtr="0" anchor="t" bIns="0" lIns="0" spcFirstLastPara="1" rIns="0" wrap="square" tIns="0">
            <a:spAutoFit/>
          </a:bodyPr>
          <a:lstStyle/>
          <a:p>
            <a:pPr indent="0" lvl="0" marL="11135" marR="0" rtl="0" algn="l">
              <a:lnSpc>
                <a:spcPct val="69888"/>
              </a:lnSpc>
              <a:spcBef>
                <a:spcPts val="0"/>
              </a:spcBef>
              <a:spcAft>
                <a:spcPts val="0"/>
              </a:spcAft>
              <a:buNone/>
            </a:pPr>
            <a:r>
              <a:rPr lang="en-US" sz="1800">
                <a:solidFill>
                  <a:schemeClr val="dk1"/>
                </a:solidFill>
                <a:latin typeface="Calibri"/>
                <a:ea typeface="Calibri"/>
                <a:cs typeface="Calibri"/>
                <a:sym typeface="Calibri"/>
              </a:rPr>
              <a:t>System modelling – Fabrizio Maria Maggi</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1"/>
          <p:cNvSpPr txBox="1"/>
          <p:nvPr>
            <p:ph type="title"/>
          </p:nvPr>
        </p:nvSpPr>
        <p:spPr>
          <a:xfrm>
            <a:off x="1121508" y="841862"/>
            <a:ext cx="6727092" cy="688352"/>
          </a:xfrm>
          <a:prstGeom prst="rect">
            <a:avLst/>
          </a:prstGeom>
          <a:noFill/>
          <a:ln>
            <a:noFill/>
          </a:ln>
        </p:spPr>
        <p:txBody>
          <a:bodyPr anchorCtr="0" anchor="t" bIns="0" lIns="0" spcFirstLastPara="1" rIns="0" wrap="square" tIns="11125">
            <a:spAutoFit/>
          </a:bodyPr>
          <a:lstStyle/>
          <a:p>
            <a:pPr indent="0" lvl="0" marL="11135" rtl="0" algn="ctr">
              <a:spcBef>
                <a:spcPts val="0"/>
              </a:spcBef>
              <a:spcAft>
                <a:spcPts val="0"/>
              </a:spcAft>
              <a:buClr>
                <a:schemeClr val="dk1"/>
              </a:buClr>
              <a:buSzPts val="4400"/>
              <a:buFont typeface="Calibri"/>
              <a:buNone/>
            </a:pPr>
            <a:r>
              <a:rPr lang="en-US"/>
              <a:t>8.Adjustment of Inheritance</a:t>
            </a:r>
            <a:endParaRPr/>
          </a:p>
        </p:txBody>
      </p:sp>
      <p:sp>
        <p:nvSpPr>
          <p:cNvPr id="400" name="Google Shape;400;p51"/>
          <p:cNvSpPr txBox="1"/>
          <p:nvPr>
            <p:ph idx="12" type="sldNum"/>
          </p:nvPr>
        </p:nvSpPr>
        <p:spPr>
          <a:xfrm>
            <a:off x="1232713" y="6150556"/>
            <a:ext cx="219368" cy="333425"/>
          </a:xfrm>
          <a:prstGeom prst="rect">
            <a:avLst/>
          </a:prstGeom>
          <a:noFill/>
          <a:ln>
            <a:noFill/>
          </a:ln>
        </p:spPr>
        <p:txBody>
          <a:bodyPr anchorCtr="0" anchor="t" bIns="0" lIns="0" spcFirstLastPara="1" rIns="0" wrap="square" tIns="0">
            <a:spAutoFit/>
          </a:bodyPr>
          <a:lstStyle/>
          <a:p>
            <a:pPr indent="0" lvl="0" marL="33406" marR="0" rtl="0" algn="l">
              <a:lnSpc>
                <a:spcPct val="69888"/>
              </a:lnSpc>
              <a:spcBef>
                <a:spcPts val="0"/>
              </a:spcBef>
              <a:spcAft>
                <a:spcPts val="0"/>
              </a:spcAft>
              <a:buNone/>
            </a:pPr>
            <a:r>
              <a:rPr lang="en-US" sz="1800">
                <a:solidFill>
                  <a:schemeClr val="dk1"/>
                </a:solidFill>
                <a:latin typeface="Calibri"/>
                <a:ea typeface="Calibri"/>
                <a:cs typeface="Calibri"/>
                <a:sym typeface="Calibri"/>
              </a:rPr>
              <a:t>22</a:t>
            </a:r>
            <a:endParaRPr/>
          </a:p>
        </p:txBody>
      </p:sp>
      <p:sp>
        <p:nvSpPr>
          <p:cNvPr id="401" name="Google Shape;401;p51"/>
          <p:cNvSpPr txBox="1"/>
          <p:nvPr>
            <p:ph idx="11" type="ftr"/>
          </p:nvPr>
        </p:nvSpPr>
        <p:spPr>
          <a:xfrm>
            <a:off x="3381225" y="6150556"/>
            <a:ext cx="2515685" cy="333425"/>
          </a:xfrm>
          <a:prstGeom prst="rect">
            <a:avLst/>
          </a:prstGeom>
          <a:noFill/>
          <a:ln>
            <a:noFill/>
          </a:ln>
        </p:spPr>
        <p:txBody>
          <a:bodyPr anchorCtr="0" anchor="t" bIns="0" lIns="0" spcFirstLastPara="1" rIns="0" wrap="square" tIns="0">
            <a:spAutoFit/>
          </a:bodyPr>
          <a:lstStyle/>
          <a:p>
            <a:pPr indent="0" lvl="0" marL="11135" marR="0" rtl="0" algn="l">
              <a:lnSpc>
                <a:spcPct val="69888"/>
              </a:lnSpc>
              <a:spcBef>
                <a:spcPts val="0"/>
              </a:spcBef>
              <a:spcAft>
                <a:spcPts val="0"/>
              </a:spcAft>
              <a:buNone/>
            </a:pPr>
            <a:r>
              <a:rPr lang="en-US" sz="1800">
                <a:solidFill>
                  <a:schemeClr val="dk1"/>
                </a:solidFill>
                <a:latin typeface="Calibri"/>
                <a:ea typeface="Calibri"/>
                <a:cs typeface="Calibri"/>
                <a:sym typeface="Calibri"/>
              </a:rPr>
              <a:t>System modelling – Fabrizio Maria Maggi</a:t>
            </a:r>
            <a:endParaRPr/>
          </a:p>
        </p:txBody>
      </p:sp>
      <p:sp>
        <p:nvSpPr>
          <p:cNvPr id="402" name="Google Shape;402;p51"/>
          <p:cNvSpPr txBox="1"/>
          <p:nvPr/>
        </p:nvSpPr>
        <p:spPr>
          <a:xfrm>
            <a:off x="1121508" y="1591081"/>
            <a:ext cx="6817276" cy="3900583"/>
          </a:xfrm>
          <a:prstGeom prst="rect">
            <a:avLst/>
          </a:prstGeom>
          <a:noFill/>
          <a:ln>
            <a:noFill/>
          </a:ln>
        </p:spPr>
        <p:txBody>
          <a:bodyPr anchorCtr="0" anchor="t" bIns="0" lIns="0" spcFirstLastPara="1" rIns="0" wrap="square" tIns="75700">
            <a:spAutoFit/>
          </a:bodyPr>
          <a:lstStyle/>
          <a:p>
            <a:pPr indent="-240524" lvl="0" marL="251659" marR="0" rtl="0" algn="l">
              <a:spcBef>
                <a:spcPts val="0"/>
              </a:spcBef>
              <a:spcAft>
                <a:spcPts val="0"/>
              </a:spcAft>
              <a:buClr>
                <a:srgbClr val="717BA3"/>
              </a:buClr>
              <a:buSzPts val="2400"/>
              <a:buFont typeface="Lucida Sans"/>
              <a:buChar char="◗"/>
            </a:pPr>
            <a:r>
              <a:rPr lang="en-US" sz="3200">
                <a:solidFill>
                  <a:schemeClr val="dk1"/>
                </a:solidFill>
                <a:latin typeface="Gill Sans"/>
                <a:ea typeface="Gill Sans"/>
                <a:cs typeface="Gill Sans"/>
                <a:sym typeface="Gill Sans"/>
              </a:rPr>
              <a:t>Through the following steps:</a:t>
            </a:r>
            <a:endParaRPr sz="3200">
              <a:solidFill>
                <a:schemeClr val="dk1"/>
              </a:solidFill>
              <a:latin typeface="Gill Sans"/>
              <a:ea typeface="Gill Sans"/>
              <a:cs typeface="Gill Sans"/>
              <a:sym typeface="Gill Sans"/>
            </a:endParaRPr>
          </a:p>
          <a:p>
            <a:pPr indent="-240524" lvl="1" marL="491626" marR="4454" rtl="0" algn="l">
              <a:spcBef>
                <a:spcPts val="456"/>
              </a:spcBef>
              <a:spcAft>
                <a:spcPts val="0"/>
              </a:spcAft>
              <a:buClr>
                <a:srgbClr val="9FB8CD"/>
              </a:buClr>
              <a:buSzPts val="2100"/>
              <a:buFont typeface="Lucida Sans"/>
              <a:buChar char="◗"/>
            </a:pPr>
            <a:r>
              <a:rPr b="0" i="0" lang="en-US" sz="2800" u="none" cap="none" strike="noStrike">
                <a:solidFill>
                  <a:srgbClr val="454552"/>
                </a:solidFill>
                <a:latin typeface="Gill Sans"/>
                <a:ea typeface="Gill Sans"/>
                <a:cs typeface="Gill Sans"/>
                <a:sym typeface="Gill Sans"/>
              </a:rPr>
              <a:t>Rearrange classes and operations to increase  inheritance</a:t>
            </a:r>
            <a:endParaRPr b="0" i="0" sz="2800" u="none" cap="none" strike="noStrike">
              <a:solidFill>
                <a:schemeClr val="dk1"/>
              </a:solidFill>
              <a:latin typeface="Gill Sans"/>
              <a:ea typeface="Gill Sans"/>
              <a:cs typeface="Gill Sans"/>
              <a:sym typeface="Gill Sans"/>
            </a:endParaRPr>
          </a:p>
          <a:p>
            <a:pPr indent="-240524" lvl="1" marL="491626" marR="109683" rtl="0" algn="l">
              <a:spcBef>
                <a:spcPts val="438"/>
              </a:spcBef>
              <a:spcAft>
                <a:spcPts val="0"/>
              </a:spcAft>
              <a:buClr>
                <a:srgbClr val="9FB8CD"/>
              </a:buClr>
              <a:buSzPts val="2100"/>
              <a:buFont typeface="Lucida Sans"/>
              <a:buChar char="◗"/>
            </a:pPr>
            <a:r>
              <a:rPr b="0" i="0" lang="en-US" sz="2800" u="none" cap="none" strike="noStrike">
                <a:solidFill>
                  <a:srgbClr val="454552"/>
                </a:solidFill>
                <a:latin typeface="Gill Sans"/>
                <a:ea typeface="Gill Sans"/>
                <a:cs typeface="Gill Sans"/>
                <a:sym typeface="Gill Sans"/>
              </a:rPr>
              <a:t>Abstract common behavior out of groups of  classes</a:t>
            </a:r>
            <a:endParaRPr b="0" i="0" sz="2800" u="none" cap="none" strike="noStrike">
              <a:solidFill>
                <a:schemeClr val="dk1"/>
              </a:solidFill>
              <a:latin typeface="Gill Sans"/>
              <a:ea typeface="Gill Sans"/>
              <a:cs typeface="Gill Sans"/>
              <a:sym typeface="Gill Sans"/>
            </a:endParaRPr>
          </a:p>
          <a:p>
            <a:pPr indent="-240524" lvl="1" marL="491626" marR="850741" rtl="0" algn="l">
              <a:spcBef>
                <a:spcPts val="434"/>
              </a:spcBef>
              <a:spcAft>
                <a:spcPts val="0"/>
              </a:spcAft>
              <a:buClr>
                <a:srgbClr val="9FB8CD"/>
              </a:buClr>
              <a:buSzPts val="2100"/>
              <a:buFont typeface="Lucida Sans"/>
              <a:buChar char="◗"/>
            </a:pPr>
            <a:r>
              <a:rPr b="0" i="0" lang="en-US" sz="2800" u="none" cap="none" strike="noStrike">
                <a:solidFill>
                  <a:srgbClr val="454552"/>
                </a:solidFill>
                <a:latin typeface="Gill Sans"/>
                <a:ea typeface="Gill Sans"/>
                <a:cs typeface="Gill Sans"/>
                <a:sym typeface="Gill Sans"/>
              </a:rPr>
              <a:t>Use delegation to share behavior when  inheritance is semantically invalid</a:t>
            </a:r>
            <a:endParaRPr b="0" i="0" sz="2800" u="none" cap="none" strike="noStrike">
              <a:solidFill>
                <a:schemeClr val="dk1"/>
              </a:solidFill>
              <a:latin typeface="Gill Sans"/>
              <a:ea typeface="Gill Sans"/>
              <a:cs typeface="Gill Sans"/>
              <a:sym typeface="Gill Sans"/>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52"/>
          <p:cNvSpPr txBox="1"/>
          <p:nvPr>
            <p:ph type="title"/>
          </p:nvPr>
        </p:nvSpPr>
        <p:spPr>
          <a:xfrm>
            <a:off x="1121508" y="841862"/>
            <a:ext cx="6727092" cy="688352"/>
          </a:xfrm>
          <a:prstGeom prst="rect">
            <a:avLst/>
          </a:prstGeom>
          <a:noFill/>
          <a:ln>
            <a:noFill/>
          </a:ln>
        </p:spPr>
        <p:txBody>
          <a:bodyPr anchorCtr="0" anchor="t" bIns="0" lIns="0" spcFirstLastPara="1" rIns="0" wrap="square" tIns="11125">
            <a:spAutoFit/>
          </a:bodyPr>
          <a:lstStyle/>
          <a:p>
            <a:pPr indent="0" lvl="0" marL="11135" rtl="0" algn="ctr">
              <a:spcBef>
                <a:spcPts val="0"/>
              </a:spcBef>
              <a:spcAft>
                <a:spcPts val="0"/>
              </a:spcAft>
              <a:buClr>
                <a:schemeClr val="dk1"/>
              </a:buClr>
              <a:buSzPts val="4400"/>
              <a:buFont typeface="Calibri"/>
              <a:buNone/>
            </a:pPr>
            <a:r>
              <a:rPr lang="en-US"/>
              <a:t>9.Organizing a Class Design</a:t>
            </a:r>
            <a:endParaRPr/>
          </a:p>
        </p:txBody>
      </p:sp>
      <p:sp>
        <p:nvSpPr>
          <p:cNvPr id="408" name="Google Shape;408;p52"/>
          <p:cNvSpPr txBox="1"/>
          <p:nvPr>
            <p:ph idx="12" type="sldNum"/>
          </p:nvPr>
        </p:nvSpPr>
        <p:spPr>
          <a:xfrm>
            <a:off x="1232713" y="6150556"/>
            <a:ext cx="219368" cy="333425"/>
          </a:xfrm>
          <a:prstGeom prst="rect">
            <a:avLst/>
          </a:prstGeom>
          <a:noFill/>
          <a:ln>
            <a:noFill/>
          </a:ln>
        </p:spPr>
        <p:txBody>
          <a:bodyPr anchorCtr="0" anchor="t" bIns="0" lIns="0" spcFirstLastPara="1" rIns="0" wrap="square" tIns="0">
            <a:spAutoFit/>
          </a:bodyPr>
          <a:lstStyle/>
          <a:p>
            <a:pPr indent="0" lvl="0" marL="33406" marR="0" rtl="0" algn="l">
              <a:lnSpc>
                <a:spcPct val="69888"/>
              </a:lnSpc>
              <a:spcBef>
                <a:spcPts val="0"/>
              </a:spcBef>
              <a:spcAft>
                <a:spcPts val="0"/>
              </a:spcAft>
              <a:buNone/>
            </a:pPr>
            <a:r>
              <a:rPr lang="en-US" sz="1800">
                <a:solidFill>
                  <a:schemeClr val="dk1"/>
                </a:solidFill>
                <a:latin typeface="Calibri"/>
                <a:ea typeface="Calibri"/>
                <a:cs typeface="Calibri"/>
                <a:sym typeface="Calibri"/>
              </a:rPr>
              <a:t>26</a:t>
            </a:r>
            <a:endParaRPr/>
          </a:p>
        </p:txBody>
      </p:sp>
      <p:sp>
        <p:nvSpPr>
          <p:cNvPr id="409" name="Google Shape;409;p52"/>
          <p:cNvSpPr txBox="1"/>
          <p:nvPr>
            <p:ph idx="11" type="ftr"/>
          </p:nvPr>
        </p:nvSpPr>
        <p:spPr>
          <a:xfrm>
            <a:off x="3381225" y="6150556"/>
            <a:ext cx="2515685" cy="333425"/>
          </a:xfrm>
          <a:prstGeom prst="rect">
            <a:avLst/>
          </a:prstGeom>
          <a:noFill/>
          <a:ln>
            <a:noFill/>
          </a:ln>
        </p:spPr>
        <p:txBody>
          <a:bodyPr anchorCtr="0" anchor="t" bIns="0" lIns="0" spcFirstLastPara="1" rIns="0" wrap="square" tIns="0">
            <a:spAutoFit/>
          </a:bodyPr>
          <a:lstStyle/>
          <a:p>
            <a:pPr indent="0" lvl="0" marL="11135" marR="0" rtl="0" algn="l">
              <a:lnSpc>
                <a:spcPct val="69888"/>
              </a:lnSpc>
              <a:spcBef>
                <a:spcPts val="0"/>
              </a:spcBef>
              <a:spcAft>
                <a:spcPts val="0"/>
              </a:spcAft>
              <a:buNone/>
            </a:pPr>
            <a:r>
              <a:rPr lang="en-US" sz="1800">
                <a:solidFill>
                  <a:schemeClr val="dk1"/>
                </a:solidFill>
                <a:latin typeface="Calibri"/>
                <a:ea typeface="Calibri"/>
                <a:cs typeface="Calibri"/>
                <a:sym typeface="Calibri"/>
              </a:rPr>
              <a:t>System modelling – Fabrizio Maria Maggi</a:t>
            </a:r>
            <a:endParaRPr/>
          </a:p>
        </p:txBody>
      </p:sp>
      <p:sp>
        <p:nvSpPr>
          <p:cNvPr id="410" name="Google Shape;410;p52"/>
          <p:cNvSpPr txBox="1"/>
          <p:nvPr/>
        </p:nvSpPr>
        <p:spPr>
          <a:xfrm>
            <a:off x="1121508" y="1595463"/>
            <a:ext cx="7063251" cy="4321211"/>
          </a:xfrm>
          <a:prstGeom prst="rect">
            <a:avLst/>
          </a:prstGeom>
          <a:noFill/>
          <a:ln>
            <a:noFill/>
          </a:ln>
        </p:spPr>
        <p:txBody>
          <a:bodyPr anchorCtr="0" anchor="t" bIns="0" lIns="0" spcFirstLastPara="1" rIns="0" wrap="square" tIns="75700">
            <a:spAutoFit/>
          </a:bodyPr>
          <a:lstStyle/>
          <a:p>
            <a:pPr indent="0" lvl="0" marL="11135" marR="0" rtl="0" algn="l">
              <a:spcBef>
                <a:spcPts val="0"/>
              </a:spcBef>
              <a:spcAft>
                <a:spcPts val="0"/>
              </a:spcAft>
              <a:buNone/>
            </a:pPr>
            <a:r>
              <a:rPr lang="en-US" sz="1700">
                <a:solidFill>
                  <a:srgbClr val="717BA3"/>
                </a:solidFill>
                <a:latin typeface="Courier New"/>
                <a:ea typeface="Courier New"/>
                <a:cs typeface="Courier New"/>
                <a:sym typeface="Courier New"/>
              </a:rPr>
              <a:t>› </a:t>
            </a:r>
            <a:r>
              <a:rPr lang="en-US" sz="2300">
                <a:solidFill>
                  <a:schemeClr val="dk1"/>
                </a:solidFill>
                <a:latin typeface="Gill Sans"/>
                <a:ea typeface="Gill Sans"/>
                <a:cs typeface="Gill Sans"/>
                <a:sym typeface="Gill Sans"/>
              </a:rPr>
              <a:t>Information hiding</a:t>
            </a:r>
            <a:endParaRPr sz="2300">
              <a:solidFill>
                <a:schemeClr val="dk1"/>
              </a:solidFill>
              <a:latin typeface="Gill Sans"/>
              <a:ea typeface="Gill Sans"/>
              <a:cs typeface="Gill Sans"/>
              <a:sym typeface="Gill Sans"/>
            </a:endParaRPr>
          </a:p>
          <a:p>
            <a:pPr indent="-241080" lvl="0" marL="492183" marR="0" rtl="0" algn="l">
              <a:spcBef>
                <a:spcPts val="452"/>
              </a:spcBef>
              <a:spcAft>
                <a:spcPts val="0"/>
              </a:spcAft>
              <a:buClr>
                <a:srgbClr val="9FB8CD"/>
              </a:buClr>
              <a:buSzPts val="1522"/>
              <a:buFont typeface="Lucida Sans"/>
              <a:buChar char="◗"/>
            </a:pPr>
            <a:r>
              <a:rPr lang="en-US" sz="2000">
                <a:solidFill>
                  <a:srgbClr val="454552"/>
                </a:solidFill>
                <a:latin typeface="Gill Sans"/>
                <a:ea typeface="Gill Sans"/>
                <a:cs typeface="Gill Sans"/>
                <a:sym typeface="Gill Sans"/>
              </a:rPr>
              <a:t>Separating external specification from internal implementation</a:t>
            </a:r>
            <a:endParaRPr sz="2000">
              <a:solidFill>
                <a:schemeClr val="dk1"/>
              </a:solidFill>
              <a:latin typeface="Gill Sans"/>
              <a:ea typeface="Gill Sans"/>
              <a:cs typeface="Gill Sans"/>
              <a:sym typeface="Gill Sans"/>
            </a:endParaRPr>
          </a:p>
          <a:p>
            <a:pPr indent="0" lvl="0" marL="11135" marR="0" rtl="0" algn="l">
              <a:spcBef>
                <a:spcPts val="517"/>
              </a:spcBef>
              <a:spcAft>
                <a:spcPts val="0"/>
              </a:spcAft>
              <a:buNone/>
            </a:pPr>
            <a:r>
              <a:rPr lang="en-US" sz="1700">
                <a:solidFill>
                  <a:srgbClr val="717BA3"/>
                </a:solidFill>
                <a:latin typeface="Courier New"/>
                <a:ea typeface="Courier New"/>
                <a:cs typeface="Courier New"/>
                <a:sym typeface="Courier New"/>
              </a:rPr>
              <a:t>› </a:t>
            </a:r>
            <a:r>
              <a:rPr lang="en-US" sz="2300">
                <a:solidFill>
                  <a:schemeClr val="dk1"/>
                </a:solidFill>
                <a:latin typeface="Gill Sans"/>
                <a:ea typeface="Gill Sans"/>
                <a:cs typeface="Gill Sans"/>
                <a:sym typeface="Gill Sans"/>
              </a:rPr>
              <a:t>Coherence of Entities</a:t>
            </a:r>
            <a:endParaRPr sz="2300">
              <a:solidFill>
                <a:schemeClr val="dk1"/>
              </a:solidFill>
              <a:latin typeface="Gill Sans"/>
              <a:ea typeface="Gill Sans"/>
              <a:cs typeface="Gill Sans"/>
              <a:sym typeface="Gill Sans"/>
            </a:endParaRPr>
          </a:p>
          <a:p>
            <a:pPr indent="-240523" lvl="0" marL="491626" marR="619126" rtl="0" algn="l">
              <a:spcBef>
                <a:spcPts val="452"/>
              </a:spcBef>
              <a:spcAft>
                <a:spcPts val="0"/>
              </a:spcAft>
              <a:buClr>
                <a:srgbClr val="9FB8CD"/>
              </a:buClr>
              <a:buSzPts val="1522"/>
              <a:buFont typeface="Lucida Sans"/>
              <a:buChar char="◗"/>
            </a:pPr>
            <a:r>
              <a:rPr lang="en-US" sz="2000">
                <a:solidFill>
                  <a:srgbClr val="454552"/>
                </a:solidFill>
                <a:latin typeface="Gill Sans"/>
                <a:ea typeface="Gill Sans"/>
                <a:cs typeface="Gill Sans"/>
                <a:sym typeface="Gill Sans"/>
              </a:rPr>
              <a:t>An entity (a class, an operation or a package) should have a  single major theme</a:t>
            </a:r>
            <a:endParaRPr sz="2000">
              <a:solidFill>
                <a:schemeClr val="dk1"/>
              </a:solidFill>
              <a:latin typeface="Gill Sans"/>
              <a:ea typeface="Gill Sans"/>
              <a:cs typeface="Gill Sans"/>
              <a:sym typeface="Gill Sans"/>
            </a:endParaRPr>
          </a:p>
          <a:p>
            <a:pPr indent="-200993" lvl="1" marL="732707" marR="0" rtl="0" algn="l">
              <a:spcBef>
                <a:spcPts val="443"/>
              </a:spcBef>
              <a:spcAft>
                <a:spcPts val="0"/>
              </a:spcAft>
              <a:buClr>
                <a:srgbClr val="BCBCBC"/>
              </a:buClr>
              <a:buSzPts val="1350"/>
              <a:buFont typeface="Lucida Sans"/>
              <a:buChar char="◗"/>
            </a:pPr>
            <a:r>
              <a:rPr b="0" i="0" lang="en-US" sz="1800" u="none" cap="none" strike="noStrike">
                <a:solidFill>
                  <a:schemeClr val="dk1"/>
                </a:solidFill>
                <a:latin typeface="Gill Sans"/>
                <a:ea typeface="Gill Sans"/>
                <a:cs typeface="Gill Sans"/>
                <a:sym typeface="Gill Sans"/>
              </a:rPr>
              <a:t>A method should do only 1 thing</a:t>
            </a:r>
            <a:endParaRPr b="0" i="0" sz="1800" u="none" cap="none" strike="noStrike">
              <a:solidFill>
                <a:schemeClr val="dk1"/>
              </a:solidFill>
              <a:latin typeface="Gill Sans"/>
              <a:ea typeface="Gill Sans"/>
              <a:cs typeface="Gill Sans"/>
              <a:sym typeface="Gill Sans"/>
            </a:endParaRPr>
          </a:p>
          <a:p>
            <a:pPr indent="-200993" lvl="1" marL="732707" marR="0" rtl="0" algn="l">
              <a:spcBef>
                <a:spcPts val="443"/>
              </a:spcBef>
              <a:spcAft>
                <a:spcPts val="0"/>
              </a:spcAft>
              <a:buClr>
                <a:srgbClr val="BCBCBC"/>
              </a:buClr>
              <a:buSzPts val="1350"/>
              <a:buFont typeface="Lucida Sans"/>
              <a:buChar char="◗"/>
            </a:pPr>
            <a:r>
              <a:rPr b="0" i="0" lang="en-US" sz="1800" u="none" cap="none" strike="noStrike">
                <a:solidFill>
                  <a:schemeClr val="dk1"/>
                </a:solidFill>
                <a:latin typeface="Gill Sans"/>
                <a:ea typeface="Gill Sans"/>
                <a:cs typeface="Gill Sans"/>
                <a:sym typeface="Gill Sans"/>
              </a:rPr>
              <a:t>A class should not serve many purposes at once</a:t>
            </a:r>
            <a:endParaRPr b="0" i="0" sz="1800" u="none" cap="none" strike="noStrike">
              <a:solidFill>
                <a:schemeClr val="dk1"/>
              </a:solidFill>
              <a:latin typeface="Gill Sans"/>
              <a:ea typeface="Gill Sans"/>
              <a:cs typeface="Gill Sans"/>
              <a:sym typeface="Gill Sans"/>
            </a:endParaRPr>
          </a:p>
          <a:p>
            <a:pPr indent="0" lvl="0" marL="11135" marR="0" rtl="0" algn="l">
              <a:spcBef>
                <a:spcPts val="504"/>
              </a:spcBef>
              <a:spcAft>
                <a:spcPts val="0"/>
              </a:spcAft>
              <a:buNone/>
            </a:pPr>
            <a:r>
              <a:rPr lang="en-US" sz="1700">
                <a:solidFill>
                  <a:srgbClr val="717BA3"/>
                </a:solidFill>
                <a:latin typeface="Courier New"/>
                <a:ea typeface="Courier New"/>
                <a:cs typeface="Courier New"/>
                <a:sym typeface="Courier New"/>
              </a:rPr>
              <a:t>› </a:t>
            </a:r>
            <a:r>
              <a:rPr lang="en-US" sz="2300">
                <a:solidFill>
                  <a:schemeClr val="dk1"/>
                </a:solidFill>
                <a:latin typeface="Gill Sans"/>
                <a:ea typeface="Gill Sans"/>
                <a:cs typeface="Gill Sans"/>
                <a:sym typeface="Gill Sans"/>
              </a:rPr>
              <a:t>Fine-Tuning Packages</a:t>
            </a:r>
            <a:endParaRPr sz="2300">
              <a:solidFill>
                <a:schemeClr val="dk1"/>
              </a:solidFill>
              <a:latin typeface="Gill Sans"/>
              <a:ea typeface="Gill Sans"/>
              <a:cs typeface="Gill Sans"/>
              <a:sym typeface="Gill Sans"/>
            </a:endParaRPr>
          </a:p>
          <a:p>
            <a:pPr indent="-240523" lvl="0" marL="491626" marR="4454" rtl="0" algn="l">
              <a:spcBef>
                <a:spcPts val="452"/>
              </a:spcBef>
              <a:spcAft>
                <a:spcPts val="0"/>
              </a:spcAft>
              <a:buClr>
                <a:srgbClr val="9FB8CD"/>
              </a:buClr>
              <a:buSzPts val="1522"/>
              <a:buFont typeface="Lucida Sans"/>
              <a:buChar char="◗"/>
            </a:pPr>
            <a:r>
              <a:rPr lang="en-US" sz="2000">
                <a:solidFill>
                  <a:srgbClr val="454552"/>
                </a:solidFill>
                <a:latin typeface="Gill Sans"/>
                <a:ea typeface="Gill Sans"/>
                <a:cs typeface="Gill Sans"/>
                <a:sym typeface="Gill Sans"/>
              </a:rPr>
              <a:t>The interface between two packages (the associations that relate  classes in one package to classes in the other and operations  that access classes across package boundaries) should be  minimal and well defined</a:t>
            </a:r>
            <a:endParaRPr sz="2000">
              <a:solidFill>
                <a:schemeClr val="dk1"/>
              </a:solidFill>
              <a:latin typeface="Gill Sans"/>
              <a:ea typeface="Gill Sans"/>
              <a:cs typeface="Gill Sans"/>
              <a:sym typeface="Gill Sans"/>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53"/>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417" name="Google Shape;417;p53"/>
          <p:cNvSpPr txBox="1"/>
          <p:nvPr>
            <p:ph idx="1" type="subTitle"/>
          </p:nvPr>
        </p:nvSpPr>
        <p:spPr>
          <a:xfrm>
            <a:off x="492369" y="1752600"/>
            <a:ext cx="8077200" cy="3657600"/>
          </a:xfrm>
          <a:prstGeom prst="rect">
            <a:avLst/>
          </a:prstGeom>
          <a:noFill/>
          <a:ln>
            <a:noFill/>
          </a:ln>
        </p:spPr>
        <p:txBody>
          <a:bodyPr anchorCtr="0" anchor="b" bIns="0" lIns="118850" spcFirstLastPara="1" rIns="45700" wrap="square" tIns="0">
            <a:noAutofit/>
          </a:bodyPr>
          <a:lstStyle/>
          <a:p>
            <a:pPr indent="0" lvl="0" marL="0" marR="0" rtl="0" algn="ctr">
              <a:spcBef>
                <a:spcPts val="0"/>
              </a:spcBef>
              <a:spcAft>
                <a:spcPts val="0"/>
              </a:spcAft>
              <a:buClr>
                <a:schemeClr val="dk1"/>
              </a:buClr>
              <a:buSzPts val="4400"/>
              <a:buFont typeface="Noto Sans Symbols"/>
              <a:buNone/>
            </a:pPr>
            <a:r>
              <a:rPr b="1" i="0" lang="en-US" sz="4400" u="none" cap="none" strike="noStrike">
                <a:solidFill>
                  <a:schemeClr val="dk1"/>
                </a:solidFill>
                <a:latin typeface="Calibri"/>
                <a:ea typeface="Calibri"/>
                <a:cs typeface="Calibri"/>
                <a:sym typeface="Calibri"/>
              </a:rPr>
              <a:t>Chapter 12</a:t>
            </a:r>
            <a:endParaRPr/>
          </a:p>
          <a:p>
            <a:pPr indent="0" lvl="0" marL="0" marR="0" rtl="0" algn="ctr">
              <a:spcBef>
                <a:spcPts val="880"/>
              </a:spcBef>
              <a:spcAft>
                <a:spcPts val="0"/>
              </a:spcAft>
              <a:buClr>
                <a:schemeClr val="dk1"/>
              </a:buClr>
              <a:buSzPts val="4400"/>
              <a:buFont typeface="Noto Sans Symbols"/>
              <a:buNone/>
            </a:pPr>
            <a:r>
              <a:t/>
            </a:r>
            <a:endParaRPr b="1" i="0" sz="4400" u="none" cap="none" strike="noStrike">
              <a:solidFill>
                <a:schemeClr val="dk1"/>
              </a:solidFill>
              <a:latin typeface="Calibri"/>
              <a:ea typeface="Calibri"/>
              <a:cs typeface="Calibri"/>
              <a:sym typeface="Calibri"/>
            </a:endParaRPr>
          </a:p>
          <a:p>
            <a:pPr indent="0" lvl="0" marL="0" marR="0" rtl="0" algn="ctr">
              <a:spcBef>
                <a:spcPts val="880"/>
              </a:spcBef>
              <a:spcAft>
                <a:spcPts val="0"/>
              </a:spcAft>
              <a:buClr>
                <a:schemeClr val="dk1"/>
              </a:buClr>
              <a:buSzPts val="4400"/>
              <a:buFont typeface="Noto Sans Symbols"/>
              <a:buNone/>
            </a:pPr>
            <a:r>
              <a:t/>
            </a:r>
            <a:endParaRPr b="1" i="0" sz="4400" u="none" cap="none" strike="noStrike">
              <a:solidFill>
                <a:schemeClr val="dk1"/>
              </a:solidFill>
              <a:latin typeface="Calibri"/>
              <a:ea typeface="Calibri"/>
              <a:cs typeface="Calibri"/>
              <a:sym typeface="Calibri"/>
            </a:endParaRPr>
          </a:p>
          <a:p>
            <a:pPr indent="0" lvl="0" marL="0" marR="0" rtl="0" algn="ctr">
              <a:spcBef>
                <a:spcPts val="1320"/>
              </a:spcBef>
              <a:spcAft>
                <a:spcPts val="0"/>
              </a:spcAft>
              <a:buClr>
                <a:schemeClr val="dk1"/>
              </a:buClr>
              <a:buSzPts val="6600"/>
              <a:buFont typeface="Noto Sans Symbols"/>
              <a:buNone/>
            </a:pPr>
            <a:r>
              <a:rPr b="1" i="0" lang="en-US" sz="6600" u="none" cap="none" strike="noStrike">
                <a:solidFill>
                  <a:schemeClr val="dk1"/>
                </a:solidFill>
                <a:latin typeface="Calibri"/>
                <a:ea typeface="Calibri"/>
                <a:cs typeface="Calibri"/>
                <a:sym typeface="Calibri"/>
              </a:rPr>
              <a:t>Domain Analysis</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54"/>
          <p:cNvSpPr txBox="1"/>
          <p:nvPr>
            <p:ph idx="1" type="body"/>
          </p:nvPr>
        </p:nvSpPr>
        <p:spPr>
          <a:xfrm>
            <a:off x="457200" y="1524000"/>
            <a:ext cx="8229600" cy="5105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Introduction</a:t>
            </a:r>
            <a:endParaRPr/>
          </a:p>
          <a:p>
            <a:pPr indent="-342900" lvl="0" marL="342900" rtl="0" algn="l">
              <a:spcBef>
                <a:spcPts val="640"/>
              </a:spcBef>
              <a:spcAft>
                <a:spcPts val="0"/>
              </a:spcAft>
              <a:buClr>
                <a:schemeClr val="dk1"/>
              </a:buClr>
              <a:buSzPts val="3200"/>
              <a:buChar char="•"/>
            </a:pPr>
            <a:r>
              <a:rPr lang="en-US"/>
              <a:t>Overview of Analysis</a:t>
            </a:r>
            <a:endParaRPr/>
          </a:p>
          <a:p>
            <a:pPr indent="-342900" lvl="0" marL="342900" rtl="0" algn="l">
              <a:spcBef>
                <a:spcPts val="640"/>
              </a:spcBef>
              <a:spcAft>
                <a:spcPts val="0"/>
              </a:spcAft>
              <a:buClr>
                <a:schemeClr val="dk1"/>
              </a:buClr>
              <a:buSzPts val="3200"/>
              <a:buChar char="•"/>
            </a:pPr>
            <a:r>
              <a:rPr lang="en-US"/>
              <a:t>Domain Class Model</a:t>
            </a:r>
            <a:endParaRPr/>
          </a:p>
          <a:p>
            <a:pPr indent="-342900" lvl="0" marL="342900" rtl="0" algn="l">
              <a:spcBef>
                <a:spcPts val="640"/>
              </a:spcBef>
              <a:spcAft>
                <a:spcPts val="0"/>
              </a:spcAft>
              <a:buClr>
                <a:schemeClr val="dk1"/>
              </a:buClr>
              <a:buSzPts val="3200"/>
              <a:buChar char="•"/>
            </a:pPr>
            <a:r>
              <a:rPr lang="en-US"/>
              <a:t>Domain State Model</a:t>
            </a:r>
            <a:endParaRPr/>
          </a:p>
          <a:p>
            <a:pPr indent="-342900" lvl="0" marL="342900" rtl="0" algn="l">
              <a:spcBef>
                <a:spcPts val="640"/>
              </a:spcBef>
              <a:spcAft>
                <a:spcPts val="0"/>
              </a:spcAft>
              <a:buClr>
                <a:schemeClr val="dk1"/>
              </a:buClr>
              <a:buSzPts val="3200"/>
              <a:buChar char="•"/>
            </a:pPr>
            <a:r>
              <a:rPr lang="en-US"/>
              <a:t>Domain Interaction Model</a:t>
            </a:r>
            <a:endParaRPr/>
          </a:p>
          <a:p>
            <a:pPr indent="-342900" lvl="0" marL="342900" rtl="0" algn="l">
              <a:spcBef>
                <a:spcPts val="640"/>
              </a:spcBef>
              <a:spcAft>
                <a:spcPts val="0"/>
              </a:spcAft>
              <a:buClr>
                <a:schemeClr val="dk1"/>
              </a:buClr>
              <a:buSzPts val="3200"/>
              <a:buFont typeface="Noto Sans Symbols"/>
              <a:buNone/>
            </a:pPr>
            <a:r>
              <a:t/>
            </a:r>
            <a:endParaRPr/>
          </a:p>
          <a:p>
            <a:pPr indent="-139700" lvl="0" marL="342900" rtl="0" algn="l">
              <a:spcBef>
                <a:spcPts val="640"/>
              </a:spcBef>
              <a:spcAft>
                <a:spcPts val="0"/>
              </a:spcAft>
              <a:buClr>
                <a:schemeClr val="dk1"/>
              </a:buClr>
              <a:buSzPts val="3200"/>
              <a:buNone/>
            </a:pPr>
            <a:r>
              <a:t/>
            </a:r>
            <a:endParaRPr/>
          </a:p>
        </p:txBody>
      </p:sp>
      <p:sp>
        <p:nvSpPr>
          <p:cNvPr id="423" name="Google Shape;423;p54"/>
          <p:cNvSpPr/>
          <p:nvPr/>
        </p:nvSpPr>
        <p:spPr>
          <a:xfrm>
            <a:off x="457200" y="868364"/>
            <a:ext cx="8229600" cy="50323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3200">
                <a:solidFill>
                  <a:schemeClr val="lt1"/>
                </a:solidFill>
                <a:latin typeface="Comic Sans MS"/>
                <a:ea typeface="Comic Sans MS"/>
                <a:cs typeface="Comic Sans MS"/>
                <a:sym typeface="Comic Sans MS"/>
              </a:rPr>
              <a:t>Topic Covered</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55"/>
          <p:cNvSpPr txBox="1"/>
          <p:nvPr>
            <p:ph idx="1" type="body"/>
          </p:nvPr>
        </p:nvSpPr>
        <p:spPr>
          <a:xfrm>
            <a:off x="457200" y="1524001"/>
            <a:ext cx="8229600" cy="4625975"/>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3200"/>
              <a:buChar char="•"/>
            </a:pPr>
            <a:r>
              <a:rPr lang="en-US"/>
              <a:t>During analysis, we build models and begin to understand the requirements deeply.</a:t>
            </a:r>
            <a:endParaRPr/>
          </a:p>
          <a:p>
            <a:pPr indent="-342900" lvl="0" marL="342900" rtl="0" algn="just">
              <a:spcBef>
                <a:spcPts val="640"/>
              </a:spcBef>
              <a:spcAft>
                <a:spcPts val="0"/>
              </a:spcAft>
              <a:buClr>
                <a:schemeClr val="dk1"/>
              </a:buClr>
              <a:buSzPts val="3200"/>
              <a:buChar char="•"/>
            </a:pPr>
            <a:r>
              <a:rPr lang="en-US"/>
              <a:t>To build a domain model, you must interview business expert, examine requirements statements, and study related requirements.</a:t>
            </a:r>
            <a:endParaRPr/>
          </a:p>
          <a:p>
            <a:pPr indent="-342900" lvl="0" marL="342900" rtl="0" algn="just">
              <a:spcBef>
                <a:spcPts val="640"/>
              </a:spcBef>
              <a:spcAft>
                <a:spcPts val="0"/>
              </a:spcAft>
              <a:buClr>
                <a:schemeClr val="dk1"/>
              </a:buClr>
              <a:buSzPts val="3200"/>
              <a:buChar char="•"/>
            </a:pPr>
            <a:r>
              <a:rPr lang="en-US"/>
              <a:t>Successful analysis model states what must be done, without restricting how it is done and avoid implementation decisions.</a:t>
            </a:r>
            <a:endParaRPr/>
          </a:p>
        </p:txBody>
      </p:sp>
      <p:sp>
        <p:nvSpPr>
          <p:cNvPr id="429" name="Google Shape;429;p55"/>
          <p:cNvSpPr/>
          <p:nvPr/>
        </p:nvSpPr>
        <p:spPr>
          <a:xfrm>
            <a:off x="457200" y="838200"/>
            <a:ext cx="8229600" cy="5032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4000">
                <a:solidFill>
                  <a:schemeClr val="lt1"/>
                </a:solidFill>
                <a:latin typeface="Comic Sans MS"/>
                <a:ea typeface="Comic Sans MS"/>
                <a:cs typeface="Comic Sans MS"/>
                <a:sym typeface="Comic Sans MS"/>
              </a:rPr>
              <a:t>Introduction</a:t>
            </a:r>
            <a:endParaRPr b="0" sz="3600">
              <a:solidFill>
                <a:schemeClr val="lt1"/>
              </a:solidFill>
              <a:latin typeface="Comic Sans MS"/>
              <a:ea typeface="Comic Sans MS"/>
              <a:cs typeface="Comic Sans MS"/>
              <a:sym typeface="Comic Sans MS"/>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pic>
        <p:nvPicPr>
          <p:cNvPr id="434" name="Google Shape;434;p56"/>
          <p:cNvPicPr preferRelativeResize="0"/>
          <p:nvPr/>
        </p:nvPicPr>
        <p:blipFill rotWithShape="1">
          <a:blip r:embed="rId3">
            <a:alphaModFix/>
          </a:blip>
          <a:srcRect b="0" l="0" r="0" t="0"/>
          <a:stretch/>
        </p:blipFill>
        <p:spPr>
          <a:xfrm>
            <a:off x="492369" y="1600200"/>
            <a:ext cx="8159262" cy="5029200"/>
          </a:xfrm>
          <a:prstGeom prst="rect">
            <a:avLst/>
          </a:prstGeom>
          <a:noFill/>
          <a:ln>
            <a:noFill/>
          </a:ln>
        </p:spPr>
      </p:pic>
      <p:sp>
        <p:nvSpPr>
          <p:cNvPr id="435" name="Google Shape;435;p56"/>
          <p:cNvSpPr/>
          <p:nvPr/>
        </p:nvSpPr>
        <p:spPr>
          <a:xfrm>
            <a:off x="457200" y="838200"/>
            <a:ext cx="8229600" cy="5032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4000">
                <a:solidFill>
                  <a:schemeClr val="lt1"/>
                </a:solidFill>
                <a:latin typeface="Comic Sans MS"/>
                <a:ea typeface="Comic Sans MS"/>
                <a:cs typeface="Comic Sans MS"/>
                <a:sym typeface="Comic Sans MS"/>
              </a:rPr>
              <a:t>Overview of Analysis</a:t>
            </a:r>
            <a:endParaRPr b="0" sz="3600">
              <a:solidFill>
                <a:schemeClr val="lt1"/>
              </a:solidFill>
              <a:latin typeface="Comic Sans MS"/>
              <a:ea typeface="Comic Sans MS"/>
              <a:cs typeface="Comic Sans MS"/>
              <a:sym typeface="Comic Sans MS"/>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57"/>
          <p:cNvSpPr txBox="1"/>
          <p:nvPr>
            <p:ph idx="1" type="body"/>
          </p:nvPr>
        </p:nvSpPr>
        <p:spPr>
          <a:xfrm>
            <a:off x="211015" y="1524000"/>
            <a:ext cx="8475785" cy="4876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As fig. shows, analysis begin with </a:t>
            </a:r>
            <a:r>
              <a:rPr i="1" lang="en-US"/>
              <a:t>problem statement </a:t>
            </a:r>
            <a:r>
              <a:rPr lang="en-US"/>
              <a:t>during system conception.</a:t>
            </a:r>
            <a:endParaRPr/>
          </a:p>
          <a:p>
            <a:pPr indent="-342900" lvl="0" marL="342900" rtl="0" algn="l">
              <a:spcBef>
                <a:spcPts val="640"/>
              </a:spcBef>
              <a:spcAft>
                <a:spcPts val="0"/>
              </a:spcAft>
              <a:buClr>
                <a:schemeClr val="dk1"/>
              </a:buClr>
              <a:buSzPts val="3200"/>
              <a:buChar char="•"/>
            </a:pPr>
            <a:r>
              <a:rPr lang="en-US"/>
              <a:t>Problem statement can be </a:t>
            </a:r>
            <a:r>
              <a:rPr i="1" lang="en-US"/>
              <a:t>incomplete or informal</a:t>
            </a:r>
            <a:r>
              <a:rPr lang="en-US"/>
              <a:t> but analysis makes it more </a:t>
            </a:r>
            <a:r>
              <a:rPr i="1" lang="en-US"/>
              <a:t>precise and expose ambiguities.</a:t>
            </a:r>
            <a:endParaRPr/>
          </a:p>
          <a:p>
            <a:pPr indent="-342900" lvl="0" marL="342900" rtl="0" algn="l">
              <a:spcBef>
                <a:spcPts val="640"/>
              </a:spcBef>
              <a:spcAft>
                <a:spcPts val="0"/>
              </a:spcAft>
              <a:buClr>
                <a:schemeClr val="dk1"/>
              </a:buClr>
              <a:buSzPts val="3200"/>
              <a:buChar char="•"/>
            </a:pPr>
            <a:r>
              <a:rPr lang="en-US"/>
              <a:t>You must understand real-world  system described by the problem statement, and </a:t>
            </a:r>
            <a:r>
              <a:rPr i="1" lang="en-US"/>
              <a:t>abstract its essential features into a model</a:t>
            </a:r>
            <a:r>
              <a:rPr lang="en-US"/>
              <a:t>.</a:t>
            </a:r>
            <a:endParaRPr/>
          </a:p>
          <a:p>
            <a:pPr indent="-342900" lvl="0" marL="342900" rtl="0" algn="l">
              <a:spcBef>
                <a:spcPts val="640"/>
              </a:spcBef>
              <a:spcAft>
                <a:spcPts val="0"/>
              </a:spcAft>
              <a:buClr>
                <a:schemeClr val="dk1"/>
              </a:buClr>
              <a:buSzPts val="3200"/>
              <a:buChar char="•"/>
            </a:pPr>
            <a:r>
              <a:rPr lang="en-US"/>
              <a:t>Sequence can be problem statement 🡪 build model (Domain) 🡪  build model(application).</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
        <p:nvSpPr>
          <p:cNvPr id="441" name="Google Shape;441;p57"/>
          <p:cNvSpPr/>
          <p:nvPr/>
        </p:nvSpPr>
        <p:spPr>
          <a:xfrm>
            <a:off x="457200" y="838200"/>
            <a:ext cx="8229600" cy="5032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4000">
                <a:solidFill>
                  <a:schemeClr val="lt1"/>
                </a:solidFill>
                <a:latin typeface="Comic Sans MS"/>
                <a:ea typeface="Comic Sans MS"/>
                <a:cs typeface="Comic Sans MS"/>
                <a:sym typeface="Comic Sans MS"/>
              </a:rPr>
              <a:t>Overview of Analysis</a:t>
            </a:r>
            <a:endParaRPr b="0" sz="3600">
              <a:solidFill>
                <a:schemeClr val="lt1"/>
              </a:solidFill>
              <a:latin typeface="Comic Sans MS"/>
              <a:ea typeface="Comic Sans MS"/>
              <a:cs typeface="Comic Sans MS"/>
              <a:sym typeface="Comic Sans MS"/>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58"/>
          <p:cNvSpPr txBox="1"/>
          <p:nvPr>
            <p:ph idx="1" type="body"/>
          </p:nvPr>
        </p:nvSpPr>
        <p:spPr>
          <a:xfrm>
            <a:off x="457200" y="1524000"/>
            <a:ext cx="8229600" cy="4953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3600"/>
              <a:buChar char="•"/>
            </a:pPr>
            <a:r>
              <a:rPr lang="en-US" sz="3600"/>
              <a:t>Analysis model addresses the three aspects of objects.</a:t>
            </a:r>
            <a:endParaRPr/>
          </a:p>
          <a:p>
            <a:pPr indent="-285750" lvl="1" marL="742950" rtl="0" algn="l">
              <a:lnSpc>
                <a:spcPct val="90000"/>
              </a:lnSpc>
              <a:spcBef>
                <a:spcPts val="640"/>
              </a:spcBef>
              <a:spcAft>
                <a:spcPts val="0"/>
              </a:spcAft>
              <a:buClr>
                <a:schemeClr val="dk1"/>
              </a:buClr>
              <a:buSzPts val="3200"/>
              <a:buChar char="–"/>
            </a:pPr>
            <a:r>
              <a:rPr lang="en-US" sz="3200"/>
              <a:t>Static structure of objects (Class Model)</a:t>
            </a:r>
            <a:endParaRPr/>
          </a:p>
          <a:p>
            <a:pPr indent="-285750" lvl="1" marL="742950" rtl="0" algn="l">
              <a:lnSpc>
                <a:spcPct val="90000"/>
              </a:lnSpc>
              <a:spcBef>
                <a:spcPts val="640"/>
              </a:spcBef>
              <a:spcAft>
                <a:spcPts val="0"/>
              </a:spcAft>
              <a:buClr>
                <a:schemeClr val="dk1"/>
              </a:buClr>
              <a:buSzPts val="3200"/>
              <a:buChar char="–"/>
            </a:pPr>
            <a:r>
              <a:rPr lang="en-US" sz="3200"/>
              <a:t>Interaction among objects ( Interaction Model)</a:t>
            </a:r>
            <a:endParaRPr/>
          </a:p>
          <a:p>
            <a:pPr indent="-285750" lvl="1" marL="742950" rtl="0" algn="l">
              <a:lnSpc>
                <a:spcPct val="90000"/>
              </a:lnSpc>
              <a:spcBef>
                <a:spcPts val="640"/>
              </a:spcBef>
              <a:spcAft>
                <a:spcPts val="0"/>
              </a:spcAft>
              <a:buClr>
                <a:schemeClr val="dk1"/>
              </a:buClr>
              <a:buSzPts val="3200"/>
              <a:buChar char="–"/>
            </a:pPr>
            <a:r>
              <a:rPr lang="en-US" sz="3200"/>
              <a:t>Life-cycle histories of objects (State Model)</a:t>
            </a:r>
            <a:endParaRPr/>
          </a:p>
          <a:p>
            <a:pPr indent="-107950" lvl="1" marL="742950" rtl="0" algn="l">
              <a:lnSpc>
                <a:spcPct val="90000"/>
              </a:lnSpc>
              <a:spcBef>
                <a:spcPts val="560"/>
              </a:spcBef>
              <a:spcAft>
                <a:spcPts val="0"/>
              </a:spcAft>
              <a:buClr>
                <a:schemeClr val="dk1"/>
              </a:buClr>
              <a:buSzPts val="2800"/>
              <a:buNone/>
            </a:pPr>
            <a:r>
              <a:t/>
            </a:r>
            <a:endParaRPr/>
          </a:p>
        </p:txBody>
      </p:sp>
      <p:sp>
        <p:nvSpPr>
          <p:cNvPr id="447" name="Google Shape;447;p58"/>
          <p:cNvSpPr/>
          <p:nvPr/>
        </p:nvSpPr>
        <p:spPr>
          <a:xfrm>
            <a:off x="457200" y="838200"/>
            <a:ext cx="8229600" cy="5032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4000">
                <a:solidFill>
                  <a:schemeClr val="lt1"/>
                </a:solidFill>
                <a:latin typeface="Comic Sans MS"/>
                <a:ea typeface="Comic Sans MS"/>
                <a:cs typeface="Comic Sans MS"/>
                <a:sym typeface="Comic Sans MS"/>
              </a:rPr>
              <a:t>Overview of Analysis</a:t>
            </a:r>
            <a:endParaRPr b="0" sz="3600">
              <a:solidFill>
                <a:schemeClr val="lt1"/>
              </a:solidFill>
              <a:latin typeface="Comic Sans MS"/>
              <a:ea typeface="Comic Sans MS"/>
              <a:cs typeface="Comic Sans MS"/>
              <a:sym typeface="Comic Sans MS"/>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59"/>
          <p:cNvSpPr txBox="1"/>
          <p:nvPr>
            <p:ph idx="1" type="body"/>
          </p:nvPr>
        </p:nvSpPr>
        <p:spPr>
          <a:xfrm>
            <a:off x="457200" y="1524001"/>
            <a:ext cx="8229600" cy="46259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First step in analyzing the requirements is to construct a domain model. </a:t>
            </a:r>
            <a:endParaRPr/>
          </a:p>
          <a:p>
            <a:pPr indent="-342900" lvl="0" marL="342900" rtl="0" algn="l">
              <a:spcBef>
                <a:spcPts val="640"/>
              </a:spcBef>
              <a:spcAft>
                <a:spcPts val="0"/>
              </a:spcAft>
              <a:buClr>
                <a:schemeClr val="dk1"/>
              </a:buClr>
              <a:buSzPts val="3200"/>
              <a:buChar char="•"/>
            </a:pPr>
            <a:r>
              <a:rPr lang="en-US"/>
              <a:t>Static structure of the real world system is captured. </a:t>
            </a:r>
            <a:endParaRPr/>
          </a:p>
          <a:p>
            <a:pPr indent="-342900" lvl="0" marL="342900" rtl="0" algn="l">
              <a:spcBef>
                <a:spcPts val="640"/>
              </a:spcBef>
              <a:spcAft>
                <a:spcPts val="0"/>
              </a:spcAft>
              <a:buClr>
                <a:schemeClr val="dk1"/>
              </a:buClr>
              <a:buSzPts val="3200"/>
              <a:buChar char="•"/>
            </a:pPr>
            <a:r>
              <a:rPr lang="en-US"/>
              <a:t>The domain model describes real-world classes and their relationships to each other. </a:t>
            </a:r>
            <a:endParaRPr/>
          </a:p>
        </p:txBody>
      </p:sp>
      <p:sp>
        <p:nvSpPr>
          <p:cNvPr id="453" name="Google Shape;453;p59"/>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454" name="Google Shape;454;p59"/>
          <p:cNvSpPr/>
          <p:nvPr/>
        </p:nvSpPr>
        <p:spPr>
          <a:xfrm>
            <a:off x="457200" y="838200"/>
            <a:ext cx="8229600" cy="5032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4000">
                <a:solidFill>
                  <a:schemeClr val="lt1"/>
                </a:solidFill>
                <a:latin typeface="Comic Sans MS"/>
                <a:ea typeface="Comic Sans MS"/>
                <a:cs typeface="Comic Sans MS"/>
                <a:sym typeface="Comic Sans MS"/>
              </a:rPr>
              <a:t>Overview of Analysis</a:t>
            </a:r>
            <a:endParaRPr b="0" sz="3600">
              <a:solidFill>
                <a:schemeClr val="lt1"/>
              </a:solidFill>
              <a:latin typeface="Comic Sans MS"/>
              <a:ea typeface="Comic Sans MS"/>
              <a:cs typeface="Comic Sans MS"/>
              <a:sym typeface="Comic Sans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6"/>
          <p:cNvSpPr txBox="1"/>
          <p:nvPr>
            <p:ph idx="1" type="body"/>
          </p:nvPr>
        </p:nvSpPr>
        <p:spPr>
          <a:xfrm>
            <a:off x="457200" y="1524001"/>
            <a:ext cx="8229600" cy="46259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Don’t consider humans as part of system, </a:t>
            </a:r>
            <a:endParaRPr/>
          </a:p>
          <a:p>
            <a:pPr indent="-342900" lvl="0" marL="342900" rtl="0" algn="l">
              <a:spcBef>
                <a:spcPts val="640"/>
              </a:spcBef>
              <a:spcAft>
                <a:spcPts val="0"/>
              </a:spcAft>
              <a:buClr>
                <a:schemeClr val="dk1"/>
              </a:buClr>
              <a:buSzPts val="3200"/>
              <a:buChar char="•"/>
            </a:pPr>
            <a:r>
              <a:rPr lang="en-US"/>
              <a:t>Ex. From problem statement (Chap 11), mentioned “ design system for human cashiers and Automatic Teller machine (ATM)..”</a:t>
            </a:r>
            <a:endParaRPr/>
          </a:p>
          <a:p>
            <a:pPr indent="-342900" lvl="0" marL="342900" rtl="0" algn="l">
              <a:spcBef>
                <a:spcPts val="640"/>
              </a:spcBef>
              <a:spcAft>
                <a:spcPts val="0"/>
              </a:spcAft>
              <a:buClr>
                <a:schemeClr val="dk1"/>
              </a:buClr>
              <a:buSzPts val="3200"/>
              <a:buChar char="•"/>
            </a:pPr>
            <a:r>
              <a:rPr lang="en-US"/>
              <a:t>So here there will two different system is going to be design.</a:t>
            </a:r>
            <a:endParaRPr/>
          </a:p>
          <a:p>
            <a:pPr indent="-285750" lvl="1" marL="742950" rtl="0" algn="l">
              <a:spcBef>
                <a:spcPts val="560"/>
              </a:spcBef>
              <a:spcAft>
                <a:spcPts val="0"/>
              </a:spcAft>
              <a:buClr>
                <a:schemeClr val="dk1"/>
              </a:buClr>
              <a:buSzPts val="2800"/>
              <a:buChar char="–"/>
            </a:pPr>
            <a:r>
              <a:rPr lang="en-US"/>
              <a:t>Human Cashier (Will be used at Bank)</a:t>
            </a:r>
            <a:endParaRPr/>
          </a:p>
          <a:p>
            <a:pPr indent="-285750" lvl="1" marL="742950" rtl="0" algn="l">
              <a:spcBef>
                <a:spcPts val="560"/>
              </a:spcBef>
              <a:spcAft>
                <a:spcPts val="0"/>
              </a:spcAft>
              <a:buClr>
                <a:schemeClr val="dk1"/>
              </a:buClr>
              <a:buSzPts val="2800"/>
              <a:buChar char="–"/>
            </a:pPr>
            <a:r>
              <a:rPr lang="en-US"/>
              <a:t>ATM ( At ATM location). </a:t>
            </a:r>
            <a:endParaRPr/>
          </a:p>
          <a:p>
            <a:pPr indent="-342900" lvl="0" marL="342900" rtl="0" algn="l">
              <a:spcBef>
                <a:spcPts val="640"/>
              </a:spcBef>
              <a:spcAft>
                <a:spcPts val="0"/>
              </a:spcAft>
              <a:buClr>
                <a:schemeClr val="dk1"/>
              </a:buClr>
              <a:buSzPts val="3200"/>
              <a:buFont typeface="Noto Sans Symbols"/>
              <a:buNone/>
            </a:pPr>
            <a:r>
              <a:rPr b="1" lang="en-US" u="sng"/>
              <a:t>Note:</a:t>
            </a:r>
            <a:r>
              <a:rPr lang="en-US"/>
              <a:t> Will focus on ATM behavior only.</a:t>
            </a:r>
            <a:endParaRPr/>
          </a:p>
        </p:txBody>
      </p:sp>
      <p:sp>
        <p:nvSpPr>
          <p:cNvPr id="74" name="Google Shape;74;p6"/>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75" name="Google Shape;75;p6"/>
          <p:cNvSpPr/>
          <p:nvPr/>
        </p:nvSpPr>
        <p:spPr>
          <a:xfrm>
            <a:off x="457200" y="838200"/>
            <a:ext cx="8229600" cy="5032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4000">
                <a:solidFill>
                  <a:schemeClr val="lt1"/>
                </a:solidFill>
                <a:latin typeface="Comic Sans MS"/>
                <a:ea typeface="Comic Sans MS"/>
                <a:cs typeface="Comic Sans MS"/>
                <a:sym typeface="Comic Sans MS"/>
              </a:rPr>
              <a:t>Application Interaction Model</a:t>
            </a:r>
            <a:endParaRPr b="0" sz="3600">
              <a:solidFill>
                <a:schemeClr val="lt1"/>
              </a:solidFill>
              <a:latin typeface="Comic Sans MS"/>
              <a:ea typeface="Comic Sans MS"/>
              <a:cs typeface="Comic Sans MS"/>
              <a:sym typeface="Comic Sans MS"/>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60"/>
          <p:cNvSpPr txBox="1"/>
          <p:nvPr>
            <p:ph idx="1" type="body"/>
          </p:nvPr>
        </p:nvSpPr>
        <p:spPr>
          <a:xfrm>
            <a:off x="457200" y="1524001"/>
            <a:ext cx="8229600" cy="46259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Information for the domain model comes from the </a:t>
            </a:r>
            <a:endParaRPr/>
          </a:p>
          <a:p>
            <a:pPr indent="-285750" lvl="1" marL="742950" rtl="0" algn="l">
              <a:spcBef>
                <a:spcPts val="560"/>
              </a:spcBef>
              <a:spcAft>
                <a:spcPts val="0"/>
              </a:spcAft>
              <a:buClr>
                <a:schemeClr val="dk1"/>
              </a:buClr>
              <a:buSzPts val="2800"/>
              <a:buChar char="–"/>
            </a:pPr>
            <a:r>
              <a:rPr lang="en-US"/>
              <a:t>Problem statement, </a:t>
            </a:r>
            <a:endParaRPr/>
          </a:p>
          <a:p>
            <a:pPr indent="-285750" lvl="1" marL="742950" rtl="0" algn="l">
              <a:spcBef>
                <a:spcPts val="560"/>
              </a:spcBef>
              <a:spcAft>
                <a:spcPts val="0"/>
              </a:spcAft>
              <a:buClr>
                <a:schemeClr val="dk1"/>
              </a:buClr>
              <a:buSzPts val="2800"/>
              <a:buChar char="–"/>
            </a:pPr>
            <a:r>
              <a:rPr lang="en-US"/>
              <a:t>Artifacts from related systems, </a:t>
            </a:r>
            <a:endParaRPr/>
          </a:p>
          <a:p>
            <a:pPr indent="-285750" lvl="1" marL="742950" rtl="0" algn="l">
              <a:spcBef>
                <a:spcPts val="560"/>
              </a:spcBef>
              <a:spcAft>
                <a:spcPts val="0"/>
              </a:spcAft>
              <a:buClr>
                <a:schemeClr val="dk1"/>
              </a:buClr>
              <a:buSzPts val="2800"/>
              <a:buChar char="–"/>
            </a:pPr>
            <a:r>
              <a:rPr lang="en-US"/>
              <a:t>Expert knowledge of the application domain  and</a:t>
            </a:r>
            <a:endParaRPr/>
          </a:p>
          <a:p>
            <a:pPr indent="-285750" lvl="1" marL="742950" rtl="0" algn="l">
              <a:spcBef>
                <a:spcPts val="560"/>
              </a:spcBef>
              <a:spcAft>
                <a:spcPts val="0"/>
              </a:spcAft>
              <a:buClr>
                <a:schemeClr val="dk1"/>
              </a:buClr>
              <a:buSzPts val="2800"/>
              <a:buChar char="–"/>
            </a:pPr>
            <a:r>
              <a:rPr lang="en-US"/>
              <a:t>General knowledge of the real world.</a:t>
            </a:r>
            <a:endParaRPr/>
          </a:p>
          <a:p>
            <a:pPr indent="-342900" lvl="0" marL="342900" rtl="0" algn="l">
              <a:spcBef>
                <a:spcPts val="640"/>
              </a:spcBef>
              <a:spcAft>
                <a:spcPts val="0"/>
              </a:spcAft>
              <a:buClr>
                <a:schemeClr val="dk1"/>
              </a:buClr>
              <a:buSzPts val="3200"/>
              <a:buFont typeface="Noto Sans Symbols"/>
              <a:buNone/>
            </a:pPr>
            <a:r>
              <a:rPr lang="en-US"/>
              <a:t>The steps to be performed to construct a domain class model: </a:t>
            </a:r>
            <a:endParaRPr/>
          </a:p>
          <a:p>
            <a:pPr indent="-514350" lvl="0" marL="633412" rtl="0" algn="l">
              <a:spcBef>
                <a:spcPts val="640"/>
              </a:spcBef>
              <a:spcAft>
                <a:spcPts val="0"/>
              </a:spcAft>
              <a:buClr>
                <a:schemeClr val="dk1"/>
              </a:buClr>
              <a:buSzPts val="3200"/>
              <a:buFont typeface="Calibri"/>
              <a:buAutoNum type="arabicPeriod"/>
            </a:pPr>
            <a:r>
              <a:rPr lang="en-US"/>
              <a:t>Find Classes. </a:t>
            </a:r>
            <a:endParaRPr/>
          </a:p>
          <a:p>
            <a:pPr indent="-514350" lvl="0" marL="633412" rtl="0" algn="l">
              <a:spcBef>
                <a:spcPts val="640"/>
              </a:spcBef>
              <a:spcAft>
                <a:spcPts val="0"/>
              </a:spcAft>
              <a:buClr>
                <a:schemeClr val="dk1"/>
              </a:buClr>
              <a:buSzPts val="3200"/>
              <a:buFont typeface="Calibri"/>
              <a:buAutoNum type="arabicPeriod"/>
            </a:pPr>
            <a:r>
              <a:rPr lang="en-US"/>
              <a:t>Prepare a data dictionary.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
        <p:nvSpPr>
          <p:cNvPr id="460" name="Google Shape;460;p60"/>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461" name="Google Shape;461;p60"/>
          <p:cNvSpPr/>
          <p:nvPr/>
        </p:nvSpPr>
        <p:spPr>
          <a:xfrm>
            <a:off x="457200" y="838200"/>
            <a:ext cx="8229600" cy="5032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4000">
                <a:solidFill>
                  <a:schemeClr val="lt1"/>
                </a:solidFill>
                <a:latin typeface="Comic Sans MS"/>
                <a:ea typeface="Comic Sans MS"/>
                <a:cs typeface="Comic Sans MS"/>
                <a:sym typeface="Comic Sans MS"/>
              </a:rPr>
              <a:t>Domain Class Model</a:t>
            </a:r>
            <a:endParaRPr b="0" sz="3600">
              <a:solidFill>
                <a:schemeClr val="lt1"/>
              </a:solidFill>
              <a:latin typeface="Comic Sans MS"/>
              <a:ea typeface="Comic Sans MS"/>
              <a:cs typeface="Comic Sans MS"/>
              <a:sym typeface="Comic Sans MS"/>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61"/>
          <p:cNvSpPr txBox="1"/>
          <p:nvPr>
            <p:ph idx="1" type="body"/>
          </p:nvPr>
        </p:nvSpPr>
        <p:spPr>
          <a:xfrm>
            <a:off x="457200" y="1524001"/>
            <a:ext cx="8229600" cy="4625975"/>
          </a:xfrm>
          <a:prstGeom prst="rect">
            <a:avLst/>
          </a:prstGeom>
          <a:noFill/>
          <a:ln>
            <a:noFill/>
          </a:ln>
        </p:spPr>
        <p:txBody>
          <a:bodyPr anchorCtr="0" anchor="t" bIns="45700" lIns="91425" spcFirstLastPara="1" rIns="91425" wrap="square" tIns="45700">
            <a:noAutofit/>
          </a:bodyPr>
          <a:lstStyle/>
          <a:p>
            <a:pPr indent="-514350" lvl="0" marL="631825" rtl="0" algn="l">
              <a:spcBef>
                <a:spcPts val="0"/>
              </a:spcBef>
              <a:spcAft>
                <a:spcPts val="0"/>
              </a:spcAft>
              <a:buClr>
                <a:schemeClr val="dk1"/>
              </a:buClr>
              <a:buSzPts val="3200"/>
              <a:buFont typeface="Corbel"/>
              <a:buAutoNum type="arabicPeriod" startAt="3"/>
            </a:pPr>
            <a:r>
              <a:rPr lang="en-US"/>
              <a:t>Find associations. </a:t>
            </a:r>
            <a:endParaRPr/>
          </a:p>
          <a:p>
            <a:pPr indent="-514350" lvl="0" marL="631825" rtl="0" algn="l">
              <a:spcBef>
                <a:spcPts val="640"/>
              </a:spcBef>
              <a:spcAft>
                <a:spcPts val="0"/>
              </a:spcAft>
              <a:buClr>
                <a:schemeClr val="dk1"/>
              </a:buClr>
              <a:buSzPts val="3200"/>
              <a:buFont typeface="Corbel"/>
              <a:buAutoNum type="arabicPeriod" startAt="3"/>
            </a:pPr>
            <a:r>
              <a:rPr lang="en-US"/>
              <a:t>Find attributes of objects and links. </a:t>
            </a:r>
            <a:endParaRPr/>
          </a:p>
          <a:p>
            <a:pPr indent="-514350" lvl="0" marL="631825" rtl="0" algn="l">
              <a:spcBef>
                <a:spcPts val="640"/>
              </a:spcBef>
              <a:spcAft>
                <a:spcPts val="0"/>
              </a:spcAft>
              <a:buClr>
                <a:schemeClr val="dk1"/>
              </a:buClr>
              <a:buSzPts val="3200"/>
              <a:buFont typeface="Corbel"/>
              <a:buAutoNum type="arabicPeriod" startAt="3"/>
            </a:pPr>
            <a:r>
              <a:rPr lang="en-US"/>
              <a:t>Organize and simplify classes using inheritance. </a:t>
            </a:r>
            <a:endParaRPr/>
          </a:p>
          <a:p>
            <a:pPr indent="-514350" lvl="0" marL="631825" rtl="0" algn="l">
              <a:spcBef>
                <a:spcPts val="640"/>
              </a:spcBef>
              <a:spcAft>
                <a:spcPts val="0"/>
              </a:spcAft>
              <a:buClr>
                <a:schemeClr val="dk1"/>
              </a:buClr>
              <a:buSzPts val="3200"/>
              <a:buFont typeface="Corbel"/>
              <a:buAutoNum type="arabicPeriod" startAt="3"/>
            </a:pPr>
            <a:r>
              <a:rPr lang="en-US"/>
              <a:t>Verify that access paths exist for likely queries. </a:t>
            </a:r>
            <a:endParaRPr/>
          </a:p>
          <a:p>
            <a:pPr indent="-514350" lvl="0" marL="631825" rtl="0" algn="l">
              <a:spcBef>
                <a:spcPts val="640"/>
              </a:spcBef>
              <a:spcAft>
                <a:spcPts val="0"/>
              </a:spcAft>
              <a:buClr>
                <a:schemeClr val="dk1"/>
              </a:buClr>
              <a:buSzPts val="3200"/>
              <a:buFont typeface="Corbel"/>
              <a:buAutoNum type="arabicPeriod" startAt="3"/>
            </a:pPr>
            <a:r>
              <a:rPr lang="en-US"/>
              <a:t>Iterate and refine the model. </a:t>
            </a:r>
            <a:endParaRPr/>
          </a:p>
          <a:p>
            <a:pPr indent="-514350" lvl="0" marL="631825" rtl="0" algn="l">
              <a:spcBef>
                <a:spcPts val="640"/>
              </a:spcBef>
              <a:spcAft>
                <a:spcPts val="0"/>
              </a:spcAft>
              <a:buClr>
                <a:schemeClr val="dk1"/>
              </a:buClr>
              <a:buSzPts val="3200"/>
              <a:buFont typeface="Corbel"/>
              <a:buAutoNum type="arabicPeriod" startAt="3"/>
            </a:pPr>
            <a:r>
              <a:rPr lang="en-US"/>
              <a:t>Reconsider the level of abstraction. </a:t>
            </a:r>
            <a:endParaRPr/>
          </a:p>
          <a:p>
            <a:pPr indent="-514350" lvl="0" marL="631825" rtl="0" algn="l">
              <a:spcBef>
                <a:spcPts val="640"/>
              </a:spcBef>
              <a:spcAft>
                <a:spcPts val="0"/>
              </a:spcAft>
              <a:buClr>
                <a:schemeClr val="dk1"/>
              </a:buClr>
              <a:buSzPts val="3200"/>
              <a:buFont typeface="Corbel"/>
              <a:buAutoNum type="arabicPeriod" startAt="3"/>
            </a:pPr>
            <a:r>
              <a:rPr lang="en-US"/>
              <a:t>Group classes into packages</a:t>
            </a:r>
            <a:endParaRPr/>
          </a:p>
        </p:txBody>
      </p:sp>
      <p:sp>
        <p:nvSpPr>
          <p:cNvPr id="467" name="Google Shape;467;p61"/>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468" name="Google Shape;468;p61"/>
          <p:cNvSpPr/>
          <p:nvPr/>
        </p:nvSpPr>
        <p:spPr>
          <a:xfrm>
            <a:off x="457200" y="838200"/>
            <a:ext cx="8229600" cy="5032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4000">
                <a:solidFill>
                  <a:schemeClr val="lt1"/>
                </a:solidFill>
                <a:latin typeface="Comic Sans MS"/>
                <a:ea typeface="Comic Sans MS"/>
                <a:cs typeface="Comic Sans MS"/>
                <a:sym typeface="Comic Sans MS"/>
              </a:rPr>
              <a:t>Domain Class Model</a:t>
            </a:r>
            <a:endParaRPr b="0" sz="3600">
              <a:solidFill>
                <a:schemeClr val="lt1"/>
              </a:solidFill>
              <a:latin typeface="Comic Sans MS"/>
              <a:ea typeface="Comic Sans MS"/>
              <a:cs typeface="Comic Sans MS"/>
              <a:sym typeface="Comic Sans MS"/>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62"/>
          <p:cNvSpPr txBox="1"/>
          <p:nvPr>
            <p:ph idx="1" type="body"/>
          </p:nvPr>
        </p:nvSpPr>
        <p:spPr>
          <a:xfrm>
            <a:off x="457200" y="1524001"/>
            <a:ext cx="8229600" cy="4625975"/>
          </a:xfrm>
          <a:prstGeom prst="rect">
            <a:avLst/>
          </a:prstGeom>
          <a:noFill/>
          <a:ln>
            <a:noFill/>
          </a:ln>
        </p:spPr>
        <p:txBody>
          <a:bodyPr anchorCtr="0" anchor="t" bIns="45700" lIns="91425" spcFirstLastPara="1" rIns="91425" wrap="square" tIns="45700">
            <a:noAutofit/>
          </a:bodyPr>
          <a:lstStyle/>
          <a:p>
            <a:pPr indent="-342900" lvl="0" marL="342900" rtl="0" algn="ctr">
              <a:spcBef>
                <a:spcPts val="0"/>
              </a:spcBef>
              <a:spcAft>
                <a:spcPts val="0"/>
              </a:spcAft>
              <a:buClr>
                <a:schemeClr val="dk1"/>
              </a:buClr>
              <a:buSzPts val="3200"/>
              <a:buFont typeface="Noto Sans Symbols"/>
              <a:buNone/>
            </a:pPr>
            <a:r>
              <a:rPr b="1" lang="en-US" u="sng"/>
              <a:t>1. Finding Classes</a:t>
            </a:r>
            <a:endParaRPr/>
          </a:p>
          <a:p>
            <a:pPr indent="-342900" lvl="0" marL="342900" rtl="0" algn="l">
              <a:spcBef>
                <a:spcPts val="640"/>
              </a:spcBef>
              <a:spcAft>
                <a:spcPts val="0"/>
              </a:spcAft>
              <a:buClr>
                <a:schemeClr val="dk1"/>
              </a:buClr>
              <a:buSzPts val="3200"/>
              <a:buChar char="•"/>
            </a:pPr>
            <a:r>
              <a:rPr lang="en-US"/>
              <a:t>First Step, find relevant classes for objects from application domain.</a:t>
            </a:r>
            <a:endParaRPr/>
          </a:p>
          <a:p>
            <a:pPr indent="-285750" lvl="1" marL="742950" rtl="0" algn="l">
              <a:spcBef>
                <a:spcPts val="560"/>
              </a:spcBef>
              <a:spcAft>
                <a:spcPts val="0"/>
              </a:spcAft>
              <a:buClr>
                <a:schemeClr val="dk1"/>
              </a:buClr>
              <a:buSzPts val="2800"/>
              <a:buChar char="–"/>
            </a:pPr>
            <a:r>
              <a:rPr lang="en-US"/>
              <a:t>It includes houses, person, machines etc.</a:t>
            </a:r>
            <a:endParaRPr/>
          </a:p>
          <a:p>
            <a:pPr indent="-342900" lvl="0" marL="342900" rtl="0" algn="l">
              <a:spcBef>
                <a:spcPts val="640"/>
              </a:spcBef>
              <a:spcAft>
                <a:spcPts val="0"/>
              </a:spcAft>
              <a:buClr>
                <a:schemeClr val="dk1"/>
              </a:buClr>
              <a:buSzPts val="3200"/>
              <a:buChar char="•"/>
            </a:pPr>
            <a:r>
              <a:rPr lang="en-US"/>
              <a:t>Classes often correspond to nouns.</a:t>
            </a:r>
            <a:endParaRPr/>
          </a:p>
          <a:p>
            <a:pPr indent="-342900" lvl="0" marL="342900" rtl="0" algn="l">
              <a:spcBef>
                <a:spcPts val="640"/>
              </a:spcBef>
              <a:spcAft>
                <a:spcPts val="0"/>
              </a:spcAft>
              <a:buClr>
                <a:schemeClr val="dk1"/>
              </a:buClr>
              <a:buSzPts val="3200"/>
              <a:buChar char="•"/>
            </a:pPr>
            <a:r>
              <a:rPr lang="en-US"/>
              <a:t>Eg- ” a reservation system sell tickets to performances at various theater”-</a:t>
            </a:r>
            <a:endParaRPr/>
          </a:p>
          <a:p>
            <a:pPr indent="-285750" lvl="1" marL="742950" rtl="0" algn="l">
              <a:spcBef>
                <a:spcPts val="560"/>
              </a:spcBef>
              <a:spcAft>
                <a:spcPts val="0"/>
              </a:spcAft>
              <a:buClr>
                <a:schemeClr val="dk1"/>
              </a:buClr>
              <a:buSzPts val="2800"/>
              <a:buChar char="–"/>
            </a:pPr>
            <a:r>
              <a:rPr lang="en-US"/>
              <a:t>Tentative classes would be Reservation, System, Tickets, Performance and  Theaters.</a:t>
            </a:r>
            <a:endParaRPr/>
          </a:p>
        </p:txBody>
      </p:sp>
      <p:sp>
        <p:nvSpPr>
          <p:cNvPr id="474" name="Google Shape;474;p62"/>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475" name="Google Shape;475;p62"/>
          <p:cNvSpPr/>
          <p:nvPr/>
        </p:nvSpPr>
        <p:spPr>
          <a:xfrm>
            <a:off x="457200" y="838200"/>
            <a:ext cx="8229600" cy="5032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4000">
                <a:solidFill>
                  <a:schemeClr val="lt1"/>
                </a:solidFill>
                <a:latin typeface="Comic Sans MS"/>
                <a:ea typeface="Comic Sans MS"/>
                <a:cs typeface="Comic Sans MS"/>
                <a:sym typeface="Comic Sans MS"/>
              </a:rPr>
              <a:t>Domain Class Model</a:t>
            </a:r>
            <a:endParaRPr b="0" sz="3600">
              <a:solidFill>
                <a:schemeClr val="lt1"/>
              </a:solidFill>
              <a:latin typeface="Comic Sans MS"/>
              <a:ea typeface="Comic Sans MS"/>
              <a:cs typeface="Comic Sans MS"/>
              <a:sym typeface="Comic Sans MS"/>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63"/>
          <p:cNvSpPr txBox="1"/>
          <p:nvPr>
            <p:ph idx="1" type="body"/>
          </p:nvPr>
        </p:nvSpPr>
        <p:spPr>
          <a:xfrm>
            <a:off x="457200" y="1524001"/>
            <a:ext cx="8229600" cy="46259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Idea is to capture concepts. not all nouns are concepts, and concepts are also expressed in other parts of speech.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For the Case study of the ATM: The following are the classes extracted from problem statement nouns.</a:t>
            </a:r>
            <a:endParaRPr/>
          </a:p>
        </p:txBody>
      </p:sp>
      <p:sp>
        <p:nvSpPr>
          <p:cNvPr id="481" name="Google Shape;481;p63"/>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482" name="Google Shape;482;p63"/>
          <p:cNvPicPr preferRelativeResize="0"/>
          <p:nvPr/>
        </p:nvPicPr>
        <p:blipFill rotWithShape="1">
          <a:blip r:embed="rId3">
            <a:alphaModFix/>
          </a:blip>
          <a:srcRect b="0" l="0" r="0" t="0"/>
          <a:stretch/>
        </p:blipFill>
        <p:spPr>
          <a:xfrm>
            <a:off x="633046" y="3276600"/>
            <a:ext cx="8229600" cy="1676400"/>
          </a:xfrm>
          <a:prstGeom prst="rect">
            <a:avLst/>
          </a:prstGeom>
          <a:noFill/>
          <a:ln>
            <a:noFill/>
          </a:ln>
        </p:spPr>
      </p:pic>
      <p:sp>
        <p:nvSpPr>
          <p:cNvPr id="483" name="Google Shape;483;p63"/>
          <p:cNvSpPr/>
          <p:nvPr/>
        </p:nvSpPr>
        <p:spPr>
          <a:xfrm>
            <a:off x="457200" y="838200"/>
            <a:ext cx="8229600" cy="5032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4000">
                <a:solidFill>
                  <a:schemeClr val="lt1"/>
                </a:solidFill>
                <a:latin typeface="Comic Sans MS"/>
                <a:ea typeface="Comic Sans MS"/>
                <a:cs typeface="Comic Sans MS"/>
                <a:sym typeface="Comic Sans MS"/>
              </a:rPr>
              <a:t>Domain Class Model</a:t>
            </a:r>
            <a:endParaRPr b="0" sz="3600">
              <a:solidFill>
                <a:schemeClr val="lt1"/>
              </a:solidFill>
              <a:latin typeface="Comic Sans MS"/>
              <a:ea typeface="Comic Sans MS"/>
              <a:cs typeface="Comic Sans MS"/>
              <a:sym typeface="Comic Sans MS"/>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64"/>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489" name="Google Shape;489;p64"/>
          <p:cNvPicPr preferRelativeResize="0"/>
          <p:nvPr>
            <p:ph idx="1" type="body"/>
          </p:nvPr>
        </p:nvPicPr>
        <p:blipFill rotWithShape="1">
          <a:blip r:embed="rId3">
            <a:alphaModFix/>
          </a:blip>
          <a:srcRect b="0" l="0" r="0" t="0"/>
          <a:stretch/>
        </p:blipFill>
        <p:spPr>
          <a:xfrm>
            <a:off x="211016" y="1600200"/>
            <a:ext cx="8581292" cy="4343400"/>
          </a:xfrm>
          <a:prstGeom prst="rect">
            <a:avLst/>
          </a:prstGeom>
          <a:noFill/>
          <a:ln>
            <a:noFill/>
          </a:ln>
        </p:spPr>
      </p:pic>
      <p:pic>
        <p:nvPicPr>
          <p:cNvPr id="490" name="Google Shape;490;p64"/>
          <p:cNvPicPr preferRelativeResize="0"/>
          <p:nvPr/>
        </p:nvPicPr>
        <p:blipFill rotWithShape="1">
          <a:blip r:embed="rId4">
            <a:alphaModFix/>
          </a:blip>
          <a:srcRect b="0" l="0" r="0" t="0"/>
          <a:stretch/>
        </p:blipFill>
        <p:spPr>
          <a:xfrm>
            <a:off x="1266092" y="6248400"/>
            <a:ext cx="6119446" cy="304800"/>
          </a:xfrm>
          <a:prstGeom prst="rect">
            <a:avLst/>
          </a:prstGeom>
          <a:noFill/>
          <a:ln>
            <a:noFill/>
          </a:ln>
        </p:spPr>
      </p:pic>
      <p:sp>
        <p:nvSpPr>
          <p:cNvPr id="491" name="Google Shape;491;p64"/>
          <p:cNvSpPr/>
          <p:nvPr/>
        </p:nvSpPr>
        <p:spPr>
          <a:xfrm>
            <a:off x="457200" y="838200"/>
            <a:ext cx="8229600" cy="5032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4000">
                <a:solidFill>
                  <a:schemeClr val="lt1"/>
                </a:solidFill>
                <a:latin typeface="Comic Sans MS"/>
                <a:ea typeface="Comic Sans MS"/>
                <a:cs typeface="Comic Sans MS"/>
                <a:sym typeface="Comic Sans MS"/>
              </a:rPr>
              <a:t>Domain Class Model</a:t>
            </a:r>
            <a:endParaRPr b="0" sz="3600">
              <a:solidFill>
                <a:schemeClr val="lt1"/>
              </a:solidFill>
              <a:latin typeface="Comic Sans MS"/>
              <a:ea typeface="Comic Sans MS"/>
              <a:cs typeface="Comic Sans MS"/>
              <a:sym typeface="Comic Sans MS"/>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65"/>
          <p:cNvSpPr txBox="1"/>
          <p:nvPr>
            <p:ph idx="1" type="body"/>
          </p:nvPr>
        </p:nvSpPr>
        <p:spPr>
          <a:xfrm>
            <a:off x="457200" y="1524001"/>
            <a:ext cx="8229600" cy="46259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Additional classes that do not appear directly in the statement but can be  identified from our knowledge    of the problem domain</a:t>
            </a:r>
            <a:endParaRPr/>
          </a:p>
        </p:txBody>
      </p:sp>
      <p:sp>
        <p:nvSpPr>
          <p:cNvPr id="497" name="Google Shape;497;p65"/>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498" name="Google Shape;498;p65"/>
          <p:cNvPicPr preferRelativeResize="0"/>
          <p:nvPr/>
        </p:nvPicPr>
        <p:blipFill rotWithShape="1">
          <a:blip r:embed="rId3">
            <a:alphaModFix/>
          </a:blip>
          <a:srcRect b="0" l="0" r="0" t="0"/>
          <a:stretch/>
        </p:blipFill>
        <p:spPr>
          <a:xfrm>
            <a:off x="2391508" y="3733800"/>
            <a:ext cx="4220308" cy="762000"/>
          </a:xfrm>
          <a:prstGeom prst="rect">
            <a:avLst/>
          </a:prstGeom>
          <a:noFill/>
          <a:ln>
            <a:noFill/>
          </a:ln>
        </p:spPr>
      </p:pic>
      <p:pic>
        <p:nvPicPr>
          <p:cNvPr id="499" name="Google Shape;499;p65"/>
          <p:cNvPicPr preferRelativeResize="0"/>
          <p:nvPr/>
        </p:nvPicPr>
        <p:blipFill rotWithShape="1">
          <a:blip r:embed="rId4">
            <a:alphaModFix/>
          </a:blip>
          <a:srcRect b="0" l="0" r="0" t="0"/>
          <a:stretch/>
        </p:blipFill>
        <p:spPr>
          <a:xfrm>
            <a:off x="2391508" y="4724400"/>
            <a:ext cx="4009292" cy="304800"/>
          </a:xfrm>
          <a:prstGeom prst="rect">
            <a:avLst/>
          </a:prstGeom>
          <a:noFill/>
          <a:ln>
            <a:noFill/>
          </a:ln>
        </p:spPr>
      </p:pic>
      <p:sp>
        <p:nvSpPr>
          <p:cNvPr id="500" name="Google Shape;500;p65"/>
          <p:cNvSpPr/>
          <p:nvPr/>
        </p:nvSpPr>
        <p:spPr>
          <a:xfrm>
            <a:off x="457200" y="838200"/>
            <a:ext cx="8229600" cy="5032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4000">
                <a:solidFill>
                  <a:schemeClr val="lt1"/>
                </a:solidFill>
                <a:latin typeface="Comic Sans MS"/>
                <a:ea typeface="Comic Sans MS"/>
                <a:cs typeface="Comic Sans MS"/>
                <a:sym typeface="Comic Sans MS"/>
              </a:rPr>
              <a:t>Domain Class Model</a:t>
            </a:r>
            <a:endParaRPr b="0" sz="3600">
              <a:solidFill>
                <a:schemeClr val="lt1"/>
              </a:solidFill>
              <a:latin typeface="Comic Sans MS"/>
              <a:ea typeface="Comic Sans MS"/>
              <a:cs typeface="Comic Sans MS"/>
              <a:sym typeface="Comic Sans MS"/>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66"/>
          <p:cNvSpPr txBox="1"/>
          <p:nvPr>
            <p:ph idx="1" type="body"/>
          </p:nvPr>
        </p:nvSpPr>
        <p:spPr>
          <a:xfrm>
            <a:off x="457200" y="1524000"/>
            <a:ext cx="8229600" cy="5334000"/>
          </a:xfrm>
          <a:prstGeom prst="rect">
            <a:avLst/>
          </a:prstGeom>
          <a:noFill/>
          <a:ln>
            <a:noFill/>
          </a:ln>
        </p:spPr>
        <p:txBody>
          <a:bodyPr anchorCtr="0" anchor="t" bIns="45700" lIns="91425" spcFirstLastPara="1" rIns="91425" wrap="square" tIns="45700">
            <a:noAutofit/>
          </a:bodyPr>
          <a:lstStyle/>
          <a:p>
            <a:pPr indent="-342900" lvl="0" marL="342900" rtl="0" algn="ctr">
              <a:spcBef>
                <a:spcPts val="0"/>
              </a:spcBef>
              <a:spcAft>
                <a:spcPts val="0"/>
              </a:spcAft>
              <a:buClr>
                <a:schemeClr val="dk1"/>
              </a:buClr>
              <a:buSzPts val="3400"/>
              <a:buFont typeface="Noto Sans Symbols"/>
              <a:buNone/>
            </a:pPr>
            <a:r>
              <a:rPr b="1" lang="en-US" sz="3400" u="sng"/>
              <a:t>2.Keeping the Right classes</a:t>
            </a:r>
            <a:endParaRPr/>
          </a:p>
          <a:p>
            <a:pPr indent="-342900" lvl="0" marL="342900" rtl="0" algn="l">
              <a:spcBef>
                <a:spcPts val="680"/>
              </a:spcBef>
              <a:spcAft>
                <a:spcPts val="0"/>
              </a:spcAft>
              <a:buClr>
                <a:schemeClr val="dk1"/>
              </a:buClr>
              <a:buSzPts val="3400"/>
              <a:buChar char="•"/>
            </a:pPr>
            <a:r>
              <a:rPr lang="en-US" sz="3400"/>
              <a:t>Discard unnecessary and incorrect classes according to the following criteria.</a:t>
            </a:r>
            <a:endParaRPr/>
          </a:p>
          <a:p>
            <a:pPr indent="-342900" lvl="0" marL="342900" rtl="0" algn="l">
              <a:spcBef>
                <a:spcPts val="680"/>
              </a:spcBef>
              <a:spcAft>
                <a:spcPts val="0"/>
              </a:spcAft>
              <a:buClr>
                <a:schemeClr val="dk1"/>
              </a:buClr>
              <a:buSzPts val="3400"/>
              <a:buChar char="•"/>
            </a:pPr>
            <a:r>
              <a:rPr b="1" lang="en-US" sz="3400" u="sng"/>
              <a:t>Redundant classes:</a:t>
            </a:r>
            <a:r>
              <a:rPr lang="en-US" sz="3400"/>
              <a:t> If two classes express the same concept, you should keep the most </a:t>
            </a:r>
            <a:r>
              <a:rPr i="1" lang="en-US" sz="3400"/>
              <a:t>descriptive name</a:t>
            </a:r>
            <a:r>
              <a:rPr lang="en-US" sz="3400"/>
              <a:t>. </a:t>
            </a:r>
            <a:endParaRPr/>
          </a:p>
          <a:p>
            <a:pPr indent="-285750" lvl="1" marL="742950" rtl="0" algn="l">
              <a:spcBef>
                <a:spcPts val="680"/>
              </a:spcBef>
              <a:spcAft>
                <a:spcPts val="0"/>
              </a:spcAft>
              <a:buClr>
                <a:schemeClr val="dk1"/>
              </a:buClr>
              <a:buSzPts val="3400"/>
              <a:buChar char="–"/>
            </a:pPr>
            <a:r>
              <a:rPr lang="en-US" sz="3400"/>
              <a:t>ATM example. </a:t>
            </a:r>
            <a:r>
              <a:rPr b="1" i="1" lang="en-US" sz="3400"/>
              <a:t>Customer</a:t>
            </a:r>
            <a:r>
              <a:rPr lang="en-US" sz="3400"/>
              <a:t> and </a:t>
            </a:r>
            <a:r>
              <a:rPr b="1" i="1" lang="en-US" sz="3400"/>
              <a:t>user</a:t>
            </a:r>
            <a:r>
              <a:rPr lang="en-US" sz="3400"/>
              <a:t> are redundant; we retain </a:t>
            </a:r>
            <a:r>
              <a:rPr b="1" i="1" lang="en-US" sz="3400"/>
              <a:t>customer</a:t>
            </a:r>
            <a:r>
              <a:rPr lang="en-US" sz="3400"/>
              <a:t> because it is more descriptive.</a:t>
            </a:r>
            <a:endParaRPr/>
          </a:p>
        </p:txBody>
      </p:sp>
      <p:sp>
        <p:nvSpPr>
          <p:cNvPr id="506" name="Google Shape;506;p66"/>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507" name="Google Shape;507;p66"/>
          <p:cNvSpPr/>
          <p:nvPr/>
        </p:nvSpPr>
        <p:spPr>
          <a:xfrm>
            <a:off x="457200" y="838200"/>
            <a:ext cx="8229600" cy="5032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4000">
                <a:solidFill>
                  <a:schemeClr val="lt1"/>
                </a:solidFill>
                <a:latin typeface="Comic Sans MS"/>
                <a:ea typeface="Comic Sans MS"/>
                <a:cs typeface="Comic Sans MS"/>
                <a:sym typeface="Comic Sans MS"/>
              </a:rPr>
              <a:t>Domain Class Model</a:t>
            </a:r>
            <a:endParaRPr b="0" sz="3600">
              <a:solidFill>
                <a:schemeClr val="lt1"/>
              </a:solidFill>
              <a:latin typeface="Comic Sans MS"/>
              <a:ea typeface="Comic Sans MS"/>
              <a:cs typeface="Comic Sans MS"/>
              <a:sym typeface="Comic Sans MS"/>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67"/>
          <p:cNvSpPr txBox="1"/>
          <p:nvPr>
            <p:ph idx="1" type="body"/>
          </p:nvPr>
        </p:nvSpPr>
        <p:spPr>
          <a:xfrm>
            <a:off x="457200" y="1524001"/>
            <a:ext cx="8229600" cy="46259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b="1" lang="en-US" u="sng"/>
              <a:t>Irrelevant classes:  </a:t>
            </a:r>
            <a:r>
              <a:rPr lang="en-US"/>
              <a:t>If class has little or nothing do with application, eliminate it.</a:t>
            </a:r>
            <a:endParaRPr/>
          </a:p>
          <a:p>
            <a:pPr indent="-285750" lvl="1" marL="742950" rtl="0" algn="l">
              <a:spcBef>
                <a:spcPts val="560"/>
              </a:spcBef>
              <a:spcAft>
                <a:spcPts val="0"/>
              </a:spcAft>
              <a:buClr>
                <a:schemeClr val="dk1"/>
              </a:buClr>
              <a:buSzPts val="2800"/>
              <a:buChar char="–"/>
            </a:pPr>
            <a:r>
              <a:rPr lang="en-US"/>
              <a:t>ATM Ex. </a:t>
            </a:r>
            <a:r>
              <a:rPr i="1" lang="en-US" u="sng"/>
              <a:t>cost</a:t>
            </a:r>
            <a:r>
              <a:rPr lang="en-US"/>
              <a:t> is outside the scope of the ATM software.</a:t>
            </a:r>
            <a:endParaRPr/>
          </a:p>
          <a:p>
            <a:pPr indent="-342900" lvl="0" marL="342900" rtl="0" algn="l">
              <a:spcBef>
                <a:spcPts val="640"/>
              </a:spcBef>
              <a:spcAft>
                <a:spcPts val="0"/>
              </a:spcAft>
              <a:buClr>
                <a:schemeClr val="dk1"/>
              </a:buClr>
              <a:buSzPts val="3200"/>
              <a:buChar char="•"/>
            </a:pPr>
            <a:r>
              <a:rPr b="1" lang="en-US" u="sng"/>
              <a:t>Vague classes</a:t>
            </a:r>
            <a:r>
              <a:rPr lang="en-US"/>
              <a:t>: class should be specific.</a:t>
            </a:r>
            <a:endParaRPr/>
          </a:p>
          <a:p>
            <a:pPr indent="-285750" lvl="1" marL="742950" rtl="0" algn="l">
              <a:spcBef>
                <a:spcPts val="560"/>
              </a:spcBef>
              <a:spcAft>
                <a:spcPts val="0"/>
              </a:spcAft>
              <a:buClr>
                <a:schemeClr val="dk1"/>
              </a:buClr>
              <a:buSzPts val="2800"/>
              <a:buChar char="–"/>
            </a:pPr>
            <a:r>
              <a:rPr lang="en-US"/>
              <a:t>ATM Example, System, Security provision, Banking network etc are not specific thing.</a:t>
            </a:r>
            <a:endParaRPr/>
          </a:p>
          <a:p>
            <a:pPr indent="-342900" lvl="0" marL="342900" rtl="0" algn="l">
              <a:spcBef>
                <a:spcPts val="640"/>
              </a:spcBef>
              <a:spcAft>
                <a:spcPts val="0"/>
              </a:spcAft>
              <a:buClr>
                <a:schemeClr val="dk1"/>
              </a:buClr>
              <a:buSzPts val="3200"/>
              <a:buChar char="•"/>
            </a:pPr>
            <a:r>
              <a:rPr b="1" lang="en-US" u="sng"/>
              <a:t>Attributes:</a:t>
            </a:r>
            <a:r>
              <a:rPr lang="en-US"/>
              <a:t> Names that primarily describe individual objects should be restated as attributes.</a:t>
            </a:r>
            <a:endParaRPr/>
          </a:p>
        </p:txBody>
      </p:sp>
      <p:sp>
        <p:nvSpPr>
          <p:cNvPr id="513" name="Google Shape;513;p67"/>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514" name="Google Shape;514;p67"/>
          <p:cNvSpPr/>
          <p:nvPr/>
        </p:nvSpPr>
        <p:spPr>
          <a:xfrm>
            <a:off x="457200" y="838200"/>
            <a:ext cx="8229600" cy="5032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4000">
                <a:solidFill>
                  <a:schemeClr val="lt1"/>
                </a:solidFill>
                <a:latin typeface="Comic Sans MS"/>
                <a:ea typeface="Comic Sans MS"/>
                <a:cs typeface="Comic Sans MS"/>
                <a:sym typeface="Comic Sans MS"/>
              </a:rPr>
              <a:t>Domain Class Model</a:t>
            </a:r>
            <a:endParaRPr b="0" sz="3600">
              <a:solidFill>
                <a:schemeClr val="lt1"/>
              </a:solidFill>
              <a:latin typeface="Comic Sans MS"/>
              <a:ea typeface="Comic Sans MS"/>
              <a:cs typeface="Comic Sans MS"/>
              <a:sym typeface="Comic Sans MS"/>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68"/>
          <p:cNvSpPr txBox="1"/>
          <p:nvPr>
            <p:ph idx="1" type="body"/>
          </p:nvPr>
        </p:nvSpPr>
        <p:spPr>
          <a:xfrm>
            <a:off x="457200" y="1524001"/>
            <a:ext cx="8229600" cy="46259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ATM Example,  Account Data, Cash, Transaction data are purely indicating attributes not a class.</a:t>
            </a:r>
            <a:endParaRPr/>
          </a:p>
          <a:p>
            <a:pPr indent="-342900" lvl="0" marL="342900" rtl="0" algn="l">
              <a:spcBef>
                <a:spcPts val="640"/>
              </a:spcBef>
              <a:spcAft>
                <a:spcPts val="0"/>
              </a:spcAft>
              <a:buClr>
                <a:schemeClr val="dk1"/>
              </a:buClr>
              <a:buSzPts val="3200"/>
              <a:buChar char="•"/>
            </a:pPr>
            <a:r>
              <a:rPr b="1" lang="en-US" u="sng"/>
              <a:t>Operations:</a:t>
            </a:r>
            <a:r>
              <a:rPr lang="en-US"/>
              <a:t> If a name describes an operation that is applied to objects and not manipulated in its own right, then it is not a class. </a:t>
            </a:r>
            <a:endParaRPr/>
          </a:p>
          <a:p>
            <a:pPr indent="-285750" lvl="1" marL="742950" rtl="0" algn="l">
              <a:spcBef>
                <a:spcPts val="560"/>
              </a:spcBef>
              <a:spcAft>
                <a:spcPts val="0"/>
              </a:spcAft>
              <a:buClr>
                <a:schemeClr val="dk1"/>
              </a:buClr>
              <a:buSzPts val="2800"/>
              <a:buChar char="–"/>
            </a:pPr>
            <a:r>
              <a:rPr lang="en-US"/>
              <a:t>Eg-if we are simply building telephones, then call is part of the state model and not a class</a:t>
            </a:r>
            <a:endParaRPr/>
          </a:p>
          <a:p>
            <a:pPr indent="-139700" lvl="0" marL="342900" rtl="0" algn="l">
              <a:spcBef>
                <a:spcPts val="640"/>
              </a:spcBef>
              <a:spcAft>
                <a:spcPts val="0"/>
              </a:spcAft>
              <a:buClr>
                <a:schemeClr val="dk1"/>
              </a:buClr>
              <a:buSzPts val="3200"/>
              <a:buNone/>
            </a:pPr>
            <a:r>
              <a:t/>
            </a:r>
            <a:endParaRPr/>
          </a:p>
        </p:txBody>
      </p:sp>
      <p:sp>
        <p:nvSpPr>
          <p:cNvPr id="520" name="Google Shape;520;p68"/>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521" name="Google Shape;521;p68"/>
          <p:cNvSpPr/>
          <p:nvPr/>
        </p:nvSpPr>
        <p:spPr>
          <a:xfrm>
            <a:off x="457200" y="838200"/>
            <a:ext cx="8229600" cy="5032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4000">
                <a:solidFill>
                  <a:schemeClr val="lt1"/>
                </a:solidFill>
                <a:latin typeface="Comic Sans MS"/>
                <a:ea typeface="Comic Sans MS"/>
                <a:cs typeface="Comic Sans MS"/>
                <a:sym typeface="Comic Sans MS"/>
              </a:rPr>
              <a:t>Domain Class Model</a:t>
            </a:r>
            <a:endParaRPr b="0" sz="3600">
              <a:solidFill>
                <a:schemeClr val="lt1"/>
              </a:solidFill>
              <a:latin typeface="Comic Sans MS"/>
              <a:ea typeface="Comic Sans MS"/>
              <a:cs typeface="Comic Sans MS"/>
              <a:sym typeface="Comic Sans MS"/>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69"/>
          <p:cNvSpPr txBox="1"/>
          <p:nvPr>
            <p:ph idx="1" type="body"/>
          </p:nvPr>
        </p:nvSpPr>
        <p:spPr>
          <a:xfrm>
            <a:off x="457200" y="1524001"/>
            <a:ext cx="8229600" cy="4625975"/>
          </a:xfrm>
          <a:prstGeom prst="rect">
            <a:avLst/>
          </a:prstGeom>
          <a:noFill/>
          <a:ln>
            <a:noFill/>
          </a:ln>
        </p:spPr>
        <p:txBody>
          <a:bodyPr anchorCtr="0" anchor="t" bIns="45700" lIns="91425" spcFirstLastPara="1" rIns="91425" wrap="square" tIns="45700">
            <a:noAutofit/>
          </a:bodyPr>
          <a:lstStyle/>
          <a:p>
            <a:pPr indent="-285750" lvl="1" marL="742950" rtl="0" algn="l">
              <a:spcBef>
                <a:spcPts val="0"/>
              </a:spcBef>
              <a:spcAft>
                <a:spcPts val="0"/>
              </a:spcAft>
              <a:buClr>
                <a:schemeClr val="dk1"/>
              </a:buClr>
              <a:buSzPts val="2800"/>
              <a:buChar char="–"/>
            </a:pPr>
            <a:r>
              <a:rPr lang="en-US"/>
              <a:t>But Billings system for telephone calls a Call would be important class with attributes date, time, origin and destination.</a:t>
            </a:r>
            <a:endParaRPr/>
          </a:p>
          <a:p>
            <a:pPr indent="-342900" lvl="0" marL="342900" rtl="0" algn="l">
              <a:spcBef>
                <a:spcPts val="640"/>
              </a:spcBef>
              <a:spcAft>
                <a:spcPts val="0"/>
              </a:spcAft>
              <a:buClr>
                <a:schemeClr val="dk1"/>
              </a:buClr>
              <a:buSzPts val="3200"/>
              <a:buChar char="•"/>
            </a:pPr>
            <a:r>
              <a:rPr b="1" lang="en-US" u="sng"/>
              <a:t>Roles:</a:t>
            </a:r>
            <a:r>
              <a:rPr lang="en-US"/>
              <a:t> The name of a class should reflect its intrinsic nature and not a role that it plays in an association.</a:t>
            </a:r>
            <a:endParaRPr/>
          </a:p>
          <a:p>
            <a:pPr indent="-285750" lvl="1" marL="742950" rtl="0" algn="l">
              <a:spcBef>
                <a:spcPts val="560"/>
              </a:spcBef>
              <a:spcAft>
                <a:spcPts val="0"/>
              </a:spcAft>
              <a:buClr>
                <a:schemeClr val="dk1"/>
              </a:buClr>
              <a:buSzPts val="2800"/>
              <a:buChar char="–"/>
            </a:pPr>
            <a:r>
              <a:rPr lang="en-US"/>
              <a:t>Ex.Owner of a car in a car manufacturing database, not correct as a class. It can be a person( owner, driver, lessee)</a:t>
            </a:r>
            <a:endParaRPr/>
          </a:p>
          <a:p>
            <a:pPr indent="-139700" lvl="0" marL="342900" rtl="0" algn="l">
              <a:spcBef>
                <a:spcPts val="640"/>
              </a:spcBef>
              <a:spcAft>
                <a:spcPts val="0"/>
              </a:spcAft>
              <a:buClr>
                <a:schemeClr val="dk1"/>
              </a:buClr>
              <a:buSzPts val="3200"/>
              <a:buNone/>
            </a:pPr>
            <a:r>
              <a:t/>
            </a:r>
            <a:endParaRPr/>
          </a:p>
        </p:txBody>
      </p:sp>
      <p:sp>
        <p:nvSpPr>
          <p:cNvPr id="527" name="Google Shape;527;p69"/>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528" name="Google Shape;528;p69"/>
          <p:cNvSpPr/>
          <p:nvPr/>
        </p:nvSpPr>
        <p:spPr>
          <a:xfrm>
            <a:off x="457200" y="838200"/>
            <a:ext cx="8229600" cy="5032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4000">
                <a:solidFill>
                  <a:schemeClr val="lt1"/>
                </a:solidFill>
                <a:latin typeface="Comic Sans MS"/>
                <a:ea typeface="Comic Sans MS"/>
                <a:cs typeface="Comic Sans MS"/>
                <a:sym typeface="Comic Sans MS"/>
              </a:rPr>
              <a:t>Domain Class Model</a:t>
            </a:r>
            <a:endParaRPr b="0" sz="3600">
              <a:solidFill>
                <a:schemeClr val="lt1"/>
              </a:solidFill>
              <a:latin typeface="Comic Sans MS"/>
              <a:ea typeface="Comic Sans MS"/>
              <a:cs typeface="Comic Sans MS"/>
              <a:sym typeface="Comic Sans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7"/>
          <p:cNvSpPr txBox="1"/>
          <p:nvPr>
            <p:ph idx="1" type="body"/>
          </p:nvPr>
        </p:nvSpPr>
        <p:spPr>
          <a:xfrm>
            <a:off x="457200" y="1524001"/>
            <a:ext cx="8229600" cy="4625975"/>
          </a:xfrm>
          <a:prstGeom prst="rect">
            <a:avLst/>
          </a:prstGeom>
          <a:noFill/>
          <a:ln>
            <a:noFill/>
          </a:ln>
        </p:spPr>
        <p:txBody>
          <a:bodyPr anchorCtr="0" anchor="t" bIns="45700" lIns="91425" spcFirstLastPara="1" rIns="91425" wrap="square" tIns="45700">
            <a:noAutofit/>
          </a:bodyPr>
          <a:lstStyle/>
          <a:p>
            <a:pPr indent="-342900" lvl="0" marL="342900" rtl="0" algn="ctr">
              <a:spcBef>
                <a:spcPts val="0"/>
              </a:spcBef>
              <a:spcAft>
                <a:spcPts val="0"/>
              </a:spcAft>
              <a:buClr>
                <a:schemeClr val="dk1"/>
              </a:buClr>
              <a:buSzPts val="3200"/>
              <a:buFont typeface="Noto Sans Symbols"/>
              <a:buNone/>
            </a:pPr>
            <a:r>
              <a:rPr lang="en-US" u="sng"/>
              <a:t>Finding Actors</a:t>
            </a:r>
            <a:endParaRPr/>
          </a:p>
          <a:p>
            <a:pPr indent="-342900" lvl="0" marL="342900" rtl="0" algn="l">
              <a:spcBef>
                <a:spcPts val="640"/>
              </a:spcBef>
              <a:spcAft>
                <a:spcPts val="0"/>
              </a:spcAft>
              <a:buClr>
                <a:schemeClr val="dk1"/>
              </a:buClr>
              <a:buSzPts val="3200"/>
              <a:buChar char="•"/>
            </a:pPr>
            <a:r>
              <a:rPr lang="en-US"/>
              <a:t>Identify the external object that interact directly with the system called </a:t>
            </a:r>
            <a:r>
              <a:rPr i="1" lang="en-US" u="sng"/>
              <a:t>Actors</a:t>
            </a:r>
            <a:endParaRPr/>
          </a:p>
          <a:p>
            <a:pPr indent="-342900" lvl="0" marL="342900" rtl="0" algn="l">
              <a:spcBef>
                <a:spcPts val="640"/>
              </a:spcBef>
              <a:spcAft>
                <a:spcPts val="0"/>
              </a:spcAft>
              <a:buClr>
                <a:schemeClr val="dk1"/>
              </a:buClr>
              <a:buSzPts val="3200"/>
              <a:buChar char="•"/>
            </a:pPr>
            <a:r>
              <a:rPr lang="en-US"/>
              <a:t>Actors includes</a:t>
            </a:r>
            <a:endParaRPr/>
          </a:p>
          <a:p>
            <a:pPr indent="-285750" lvl="1" marL="742950" rtl="0" algn="l">
              <a:spcBef>
                <a:spcPts val="560"/>
              </a:spcBef>
              <a:spcAft>
                <a:spcPts val="0"/>
              </a:spcAft>
              <a:buClr>
                <a:schemeClr val="dk1"/>
              </a:buClr>
              <a:buSzPts val="2800"/>
              <a:buChar char="–"/>
            </a:pPr>
            <a:r>
              <a:rPr lang="en-US"/>
              <a:t>Humans, external devices and other software systems.</a:t>
            </a:r>
            <a:endParaRPr/>
          </a:p>
          <a:p>
            <a:pPr indent="-342900" lvl="0" marL="342900" rtl="0" algn="l">
              <a:spcBef>
                <a:spcPts val="640"/>
              </a:spcBef>
              <a:spcAft>
                <a:spcPts val="0"/>
              </a:spcAft>
              <a:buClr>
                <a:schemeClr val="dk1"/>
              </a:buClr>
              <a:buSzPts val="3200"/>
              <a:buChar char="•"/>
            </a:pPr>
            <a:r>
              <a:rPr lang="en-US"/>
              <a:t>In finding actors, we are not searching for individual but for </a:t>
            </a:r>
            <a:r>
              <a:rPr i="1" lang="en-US"/>
              <a:t>standard behavior.</a:t>
            </a:r>
            <a:endParaRPr/>
          </a:p>
          <a:p>
            <a:pPr indent="-342900" lvl="0" marL="342900" rtl="0" algn="l">
              <a:spcBef>
                <a:spcPts val="640"/>
              </a:spcBef>
              <a:spcAft>
                <a:spcPts val="0"/>
              </a:spcAft>
              <a:buClr>
                <a:schemeClr val="dk1"/>
              </a:buClr>
              <a:buSzPts val="3200"/>
              <a:buChar char="•"/>
            </a:pPr>
            <a:r>
              <a:rPr lang="en-US"/>
              <a:t>Each actor should be idealized.</a:t>
            </a:r>
            <a:endParaRPr/>
          </a:p>
        </p:txBody>
      </p:sp>
      <p:sp>
        <p:nvSpPr>
          <p:cNvPr id="81" name="Google Shape;81;p7"/>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82" name="Google Shape;82;p7"/>
          <p:cNvSpPr/>
          <p:nvPr/>
        </p:nvSpPr>
        <p:spPr>
          <a:xfrm>
            <a:off x="457200" y="838200"/>
            <a:ext cx="8229600" cy="5032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4000">
                <a:solidFill>
                  <a:schemeClr val="lt1"/>
                </a:solidFill>
                <a:latin typeface="Comic Sans MS"/>
                <a:ea typeface="Comic Sans MS"/>
                <a:cs typeface="Comic Sans MS"/>
                <a:sym typeface="Comic Sans MS"/>
              </a:rPr>
              <a:t>Application Interaction Model</a:t>
            </a:r>
            <a:endParaRPr b="0" sz="3600">
              <a:solidFill>
                <a:schemeClr val="lt1"/>
              </a:solidFill>
              <a:latin typeface="Comic Sans MS"/>
              <a:ea typeface="Comic Sans MS"/>
              <a:cs typeface="Comic Sans MS"/>
              <a:sym typeface="Comic Sans MS"/>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70"/>
          <p:cNvSpPr txBox="1"/>
          <p:nvPr>
            <p:ph idx="1" type="body"/>
          </p:nvPr>
        </p:nvSpPr>
        <p:spPr>
          <a:xfrm>
            <a:off x="457200" y="1524001"/>
            <a:ext cx="8229600" cy="46259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b="1" lang="en-US" u="sng"/>
              <a:t>Implementation Constructs:</a:t>
            </a:r>
            <a:r>
              <a:rPr lang="en-US"/>
              <a:t> Eliminate constructs from the analysis model that are irrelevant to the real world. </a:t>
            </a:r>
            <a:endParaRPr/>
          </a:p>
          <a:p>
            <a:pPr indent="-285750" lvl="1" marL="742950" rtl="0" algn="l">
              <a:spcBef>
                <a:spcPts val="560"/>
              </a:spcBef>
              <a:spcAft>
                <a:spcPts val="0"/>
              </a:spcAft>
              <a:buClr>
                <a:schemeClr val="dk1"/>
              </a:buClr>
              <a:buSzPts val="2800"/>
              <a:buChar char="–"/>
            </a:pPr>
            <a:r>
              <a:rPr lang="en-US"/>
              <a:t>We may need them during design and not now.</a:t>
            </a:r>
            <a:endParaRPr/>
          </a:p>
          <a:p>
            <a:pPr indent="-285750" lvl="1" marL="742950" rtl="0" algn="l">
              <a:spcBef>
                <a:spcPts val="560"/>
              </a:spcBef>
              <a:spcAft>
                <a:spcPts val="0"/>
              </a:spcAft>
              <a:buClr>
                <a:schemeClr val="dk1"/>
              </a:buClr>
              <a:buSzPts val="2800"/>
              <a:buChar char="–"/>
            </a:pPr>
            <a:r>
              <a:rPr lang="en-US"/>
              <a:t>Ex. Transaction Log class.</a:t>
            </a:r>
            <a:endParaRPr/>
          </a:p>
          <a:p>
            <a:pPr indent="-342900" lvl="0" marL="342900" rtl="0" algn="l">
              <a:spcBef>
                <a:spcPts val="640"/>
              </a:spcBef>
              <a:spcAft>
                <a:spcPts val="0"/>
              </a:spcAft>
              <a:buClr>
                <a:schemeClr val="dk1"/>
              </a:buClr>
              <a:buSzPts val="3200"/>
              <a:buChar char="•"/>
            </a:pPr>
            <a:r>
              <a:rPr b="1" lang="en-US" u="sng"/>
              <a:t>Derived classes: </a:t>
            </a:r>
            <a:r>
              <a:rPr lang="en-US"/>
              <a:t>As a general rule, omit classes that can be derived from other classes.</a:t>
            </a:r>
            <a:endParaRPr/>
          </a:p>
          <a:p>
            <a:pPr indent="-285750" lvl="1" marL="742950" rtl="0" algn="l">
              <a:spcBef>
                <a:spcPts val="560"/>
              </a:spcBef>
              <a:spcAft>
                <a:spcPts val="0"/>
              </a:spcAft>
              <a:buClr>
                <a:schemeClr val="dk1"/>
              </a:buClr>
              <a:buSzPts val="2800"/>
              <a:buChar char="–"/>
            </a:pPr>
            <a:r>
              <a:rPr lang="en-US"/>
              <a:t>Mark all derived classes with a preceding slash(‘/’)in the class name.</a:t>
            </a:r>
            <a:endParaRPr/>
          </a:p>
        </p:txBody>
      </p:sp>
      <p:sp>
        <p:nvSpPr>
          <p:cNvPr id="534" name="Google Shape;534;p70"/>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535" name="Google Shape;535;p70"/>
          <p:cNvSpPr/>
          <p:nvPr/>
        </p:nvSpPr>
        <p:spPr>
          <a:xfrm>
            <a:off x="457200" y="838200"/>
            <a:ext cx="8229600" cy="5032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4000">
                <a:solidFill>
                  <a:schemeClr val="lt1"/>
                </a:solidFill>
                <a:latin typeface="Comic Sans MS"/>
                <a:ea typeface="Comic Sans MS"/>
                <a:cs typeface="Comic Sans MS"/>
                <a:sym typeface="Comic Sans MS"/>
              </a:rPr>
              <a:t>Domain Class Model</a:t>
            </a:r>
            <a:endParaRPr b="0" sz="3600">
              <a:solidFill>
                <a:schemeClr val="lt1"/>
              </a:solidFill>
              <a:latin typeface="Comic Sans MS"/>
              <a:ea typeface="Comic Sans MS"/>
              <a:cs typeface="Comic Sans MS"/>
              <a:sym typeface="Comic Sans MS"/>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71"/>
          <p:cNvSpPr txBox="1"/>
          <p:nvPr>
            <p:ph type="title"/>
          </p:nvPr>
        </p:nvSpPr>
        <p:spPr>
          <a:xfrm>
            <a:off x="422031" y="838201"/>
            <a:ext cx="7596554" cy="569913"/>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541" name="Google Shape;541;p71"/>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542" name="Google Shape;542;p71"/>
          <p:cNvPicPr preferRelativeResize="0"/>
          <p:nvPr>
            <p:ph idx="1" type="body"/>
          </p:nvPr>
        </p:nvPicPr>
        <p:blipFill rotWithShape="1">
          <a:blip r:embed="rId3">
            <a:alphaModFix/>
          </a:blip>
          <a:srcRect b="0" l="0" r="0" t="0"/>
          <a:stretch/>
        </p:blipFill>
        <p:spPr>
          <a:xfrm>
            <a:off x="0" y="762000"/>
            <a:ext cx="9144000" cy="609600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72"/>
          <p:cNvSpPr txBox="1"/>
          <p:nvPr>
            <p:ph idx="1" type="body"/>
          </p:nvPr>
        </p:nvSpPr>
        <p:spPr>
          <a:xfrm>
            <a:off x="492369" y="1524001"/>
            <a:ext cx="8299938" cy="4625975"/>
          </a:xfrm>
          <a:prstGeom prst="rect">
            <a:avLst/>
          </a:prstGeom>
          <a:noFill/>
          <a:ln>
            <a:noFill/>
          </a:ln>
        </p:spPr>
        <p:txBody>
          <a:bodyPr anchorCtr="0" anchor="t" bIns="45700" lIns="91425" spcFirstLastPara="1" rIns="91425" wrap="square" tIns="45700">
            <a:noAutofit/>
          </a:bodyPr>
          <a:lstStyle/>
          <a:p>
            <a:pPr indent="-342900" lvl="0" marL="342900" rtl="0" algn="ctr">
              <a:spcBef>
                <a:spcPts val="0"/>
              </a:spcBef>
              <a:spcAft>
                <a:spcPts val="0"/>
              </a:spcAft>
              <a:buClr>
                <a:schemeClr val="dk1"/>
              </a:buClr>
              <a:buSzPts val="3600"/>
              <a:buFont typeface="Noto Sans Symbols"/>
              <a:buNone/>
            </a:pPr>
            <a:r>
              <a:rPr b="1" lang="en-US" sz="3600" u="sng"/>
              <a:t>3. Preparing a Data Dictionary</a:t>
            </a:r>
            <a:endParaRPr/>
          </a:p>
          <a:p>
            <a:pPr indent="-342900" lvl="0" marL="342900" rtl="0" algn="l">
              <a:spcBef>
                <a:spcPts val="720"/>
              </a:spcBef>
              <a:spcAft>
                <a:spcPts val="0"/>
              </a:spcAft>
              <a:buClr>
                <a:schemeClr val="dk1"/>
              </a:buClr>
              <a:buSzPts val="3600"/>
              <a:buChar char="•"/>
            </a:pPr>
            <a:r>
              <a:rPr lang="en-US" sz="3600"/>
              <a:t>Prepare a data dictionary for all modeling elements.</a:t>
            </a:r>
            <a:endParaRPr/>
          </a:p>
          <a:p>
            <a:pPr indent="-342900" lvl="0" marL="342900" rtl="0" algn="l">
              <a:spcBef>
                <a:spcPts val="720"/>
              </a:spcBef>
              <a:spcAft>
                <a:spcPts val="0"/>
              </a:spcAft>
              <a:buClr>
                <a:schemeClr val="dk1"/>
              </a:buClr>
              <a:buSzPts val="3600"/>
              <a:buChar char="•"/>
            </a:pPr>
            <a:r>
              <a:rPr lang="en-US" sz="3600"/>
              <a:t>Describe the scope of the class within the current problem, including all assumptions or restrictions on its use.</a:t>
            </a:r>
            <a:endParaRPr/>
          </a:p>
          <a:p>
            <a:pPr indent="-342900" lvl="0" marL="342900" rtl="0" algn="l">
              <a:spcBef>
                <a:spcPts val="720"/>
              </a:spcBef>
              <a:spcAft>
                <a:spcPts val="0"/>
              </a:spcAft>
              <a:buClr>
                <a:schemeClr val="dk1"/>
              </a:buClr>
              <a:buSzPts val="3600"/>
              <a:buChar char="•"/>
            </a:pPr>
            <a:r>
              <a:rPr lang="en-US" sz="3600"/>
              <a:t>It also describes associations, attributes, operations and enumeration values.</a:t>
            </a:r>
            <a:endParaRPr/>
          </a:p>
        </p:txBody>
      </p:sp>
      <p:sp>
        <p:nvSpPr>
          <p:cNvPr id="548" name="Google Shape;548;p72"/>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549" name="Google Shape;549;p72"/>
          <p:cNvSpPr/>
          <p:nvPr/>
        </p:nvSpPr>
        <p:spPr>
          <a:xfrm>
            <a:off x="457200" y="838200"/>
            <a:ext cx="8229600" cy="5032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4000">
                <a:solidFill>
                  <a:schemeClr val="lt1"/>
                </a:solidFill>
                <a:latin typeface="Comic Sans MS"/>
                <a:ea typeface="Comic Sans MS"/>
                <a:cs typeface="Comic Sans MS"/>
                <a:sym typeface="Comic Sans MS"/>
              </a:rPr>
              <a:t>Domain Class Model</a:t>
            </a:r>
            <a:endParaRPr b="0" sz="3600">
              <a:solidFill>
                <a:schemeClr val="lt1"/>
              </a:solidFill>
              <a:latin typeface="Comic Sans MS"/>
              <a:ea typeface="Comic Sans MS"/>
              <a:cs typeface="Comic Sans MS"/>
              <a:sym typeface="Comic Sans MS"/>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73"/>
          <p:cNvSpPr txBox="1"/>
          <p:nvPr>
            <p:ph type="title"/>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 </a:t>
            </a:r>
            <a:endParaRPr/>
          </a:p>
        </p:txBody>
      </p:sp>
      <p:sp>
        <p:nvSpPr>
          <p:cNvPr id="555" name="Google Shape;555;p73"/>
          <p:cNvSpPr txBox="1"/>
          <p:nvPr>
            <p:ph idx="1" type="body"/>
          </p:nvPr>
        </p:nvSpPr>
        <p:spPr>
          <a:xfrm>
            <a:off x="422031" y="2209801"/>
            <a:ext cx="3727938" cy="41878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600"/>
              <a:buChar char="•"/>
            </a:pPr>
            <a:r>
              <a:rPr lang="en-US" sz="3600"/>
              <a:t>Account, </a:t>
            </a:r>
            <a:endParaRPr/>
          </a:p>
          <a:p>
            <a:pPr indent="-342900" lvl="0" marL="342900" rtl="0" algn="l">
              <a:spcBef>
                <a:spcPts val="720"/>
              </a:spcBef>
              <a:spcAft>
                <a:spcPts val="0"/>
              </a:spcAft>
              <a:buClr>
                <a:schemeClr val="dk1"/>
              </a:buClr>
              <a:buSzPts val="3600"/>
              <a:buChar char="•"/>
            </a:pPr>
            <a:r>
              <a:rPr lang="en-US" sz="3600"/>
              <a:t>ATM, </a:t>
            </a:r>
            <a:endParaRPr/>
          </a:p>
          <a:p>
            <a:pPr indent="-342900" lvl="0" marL="342900" rtl="0" algn="l">
              <a:spcBef>
                <a:spcPts val="720"/>
              </a:spcBef>
              <a:spcAft>
                <a:spcPts val="0"/>
              </a:spcAft>
              <a:buClr>
                <a:schemeClr val="dk1"/>
              </a:buClr>
              <a:buSzPts val="3600"/>
              <a:buChar char="•"/>
            </a:pPr>
            <a:r>
              <a:rPr lang="en-US" sz="3600"/>
              <a:t>Bank, </a:t>
            </a:r>
            <a:endParaRPr/>
          </a:p>
          <a:p>
            <a:pPr indent="-342900" lvl="0" marL="342900" rtl="0" algn="l">
              <a:spcBef>
                <a:spcPts val="720"/>
              </a:spcBef>
              <a:spcAft>
                <a:spcPts val="0"/>
              </a:spcAft>
              <a:buClr>
                <a:schemeClr val="dk1"/>
              </a:buClr>
              <a:buSzPts val="3600"/>
              <a:buChar char="•"/>
            </a:pPr>
            <a:r>
              <a:rPr lang="en-US" sz="3600"/>
              <a:t>BankComputer, </a:t>
            </a:r>
            <a:endParaRPr/>
          </a:p>
          <a:p>
            <a:pPr indent="-342900" lvl="0" marL="342900" rtl="0" algn="l">
              <a:spcBef>
                <a:spcPts val="720"/>
              </a:spcBef>
              <a:spcAft>
                <a:spcPts val="0"/>
              </a:spcAft>
              <a:buClr>
                <a:schemeClr val="dk1"/>
              </a:buClr>
              <a:buSzPts val="3600"/>
              <a:buChar char="•"/>
            </a:pPr>
            <a:r>
              <a:rPr lang="en-US" sz="3600"/>
              <a:t>CashCard, </a:t>
            </a:r>
            <a:endParaRPr/>
          </a:p>
          <a:p>
            <a:pPr indent="-342900" lvl="0" marL="342900" rtl="0" algn="l">
              <a:spcBef>
                <a:spcPts val="720"/>
              </a:spcBef>
              <a:spcAft>
                <a:spcPts val="0"/>
              </a:spcAft>
              <a:buClr>
                <a:schemeClr val="dk1"/>
              </a:buClr>
              <a:buSzPts val="3600"/>
              <a:buChar char="•"/>
            </a:pPr>
            <a:r>
              <a:rPr lang="en-US" sz="3600"/>
              <a:t>Cashier, </a:t>
            </a:r>
            <a:endParaRPr/>
          </a:p>
        </p:txBody>
      </p:sp>
      <p:sp>
        <p:nvSpPr>
          <p:cNvPr id="556" name="Google Shape;556;p73"/>
          <p:cNvSpPr txBox="1"/>
          <p:nvPr>
            <p:ph idx="2" type="body"/>
          </p:nvPr>
        </p:nvSpPr>
        <p:spPr>
          <a:xfrm>
            <a:off x="4290646" y="2590801"/>
            <a:ext cx="4220308" cy="38068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600"/>
              <a:buChar char="•"/>
            </a:pPr>
            <a:r>
              <a:rPr lang="en-US" sz="3600"/>
              <a:t>CashierStation </a:t>
            </a:r>
            <a:endParaRPr/>
          </a:p>
          <a:p>
            <a:pPr indent="-342900" lvl="0" marL="342900" rtl="0" algn="l">
              <a:spcBef>
                <a:spcPts val="720"/>
              </a:spcBef>
              <a:spcAft>
                <a:spcPts val="0"/>
              </a:spcAft>
              <a:buClr>
                <a:schemeClr val="dk1"/>
              </a:buClr>
              <a:buSzPts val="3600"/>
              <a:buChar char="•"/>
            </a:pPr>
            <a:r>
              <a:rPr lang="en-US" sz="3600"/>
              <a:t>CentralComputer, </a:t>
            </a:r>
            <a:endParaRPr/>
          </a:p>
          <a:p>
            <a:pPr indent="-342900" lvl="0" marL="342900" rtl="0" algn="l">
              <a:spcBef>
                <a:spcPts val="720"/>
              </a:spcBef>
              <a:spcAft>
                <a:spcPts val="0"/>
              </a:spcAft>
              <a:buClr>
                <a:schemeClr val="dk1"/>
              </a:buClr>
              <a:buSzPts val="3600"/>
              <a:buChar char="•"/>
            </a:pPr>
            <a:r>
              <a:rPr lang="en-US" sz="3600"/>
              <a:t>Consortium, </a:t>
            </a:r>
            <a:endParaRPr/>
          </a:p>
          <a:p>
            <a:pPr indent="-342900" lvl="0" marL="342900" rtl="0" algn="l">
              <a:spcBef>
                <a:spcPts val="720"/>
              </a:spcBef>
              <a:spcAft>
                <a:spcPts val="0"/>
              </a:spcAft>
              <a:buClr>
                <a:schemeClr val="dk1"/>
              </a:buClr>
              <a:buSzPts val="3600"/>
              <a:buChar char="•"/>
            </a:pPr>
            <a:r>
              <a:rPr lang="en-US" sz="3600"/>
              <a:t>Customer, </a:t>
            </a:r>
            <a:endParaRPr/>
          </a:p>
          <a:p>
            <a:pPr indent="-342900" lvl="0" marL="342900" rtl="0" algn="l">
              <a:spcBef>
                <a:spcPts val="720"/>
              </a:spcBef>
              <a:spcAft>
                <a:spcPts val="0"/>
              </a:spcAft>
              <a:buClr>
                <a:schemeClr val="dk1"/>
              </a:buClr>
              <a:buSzPts val="3600"/>
              <a:buChar char="•"/>
            </a:pPr>
            <a:r>
              <a:rPr lang="en-US" sz="3600"/>
              <a:t>Transaction</a:t>
            </a:r>
            <a:endParaRPr/>
          </a:p>
          <a:p>
            <a:pPr indent="-165100" lvl="0" marL="342900" rtl="0" algn="l">
              <a:spcBef>
                <a:spcPts val="560"/>
              </a:spcBef>
              <a:spcAft>
                <a:spcPts val="0"/>
              </a:spcAft>
              <a:buClr>
                <a:schemeClr val="dk1"/>
              </a:buClr>
              <a:buSzPts val="2800"/>
              <a:buNone/>
            </a:pPr>
            <a:r>
              <a:t/>
            </a:r>
            <a:endParaRPr/>
          </a:p>
        </p:txBody>
      </p:sp>
      <p:sp>
        <p:nvSpPr>
          <p:cNvPr id="557" name="Google Shape;557;p73"/>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558" name="Google Shape;558;p73"/>
          <p:cNvSpPr txBox="1"/>
          <p:nvPr/>
        </p:nvSpPr>
        <p:spPr>
          <a:xfrm>
            <a:off x="1406769" y="1524001"/>
            <a:ext cx="814678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3600">
                <a:solidFill>
                  <a:srgbClr val="FFFFFF"/>
                </a:solidFill>
                <a:latin typeface="Comic Sans MS"/>
                <a:ea typeface="Comic Sans MS"/>
                <a:cs typeface="Comic Sans MS"/>
                <a:sym typeface="Comic Sans MS"/>
              </a:rPr>
              <a:t>Data Dictionary for the ATM classes</a:t>
            </a:r>
            <a:endParaRPr sz="1800">
              <a:solidFill>
                <a:schemeClr val="dk1"/>
              </a:solidFill>
              <a:latin typeface="Calibri"/>
              <a:ea typeface="Calibri"/>
              <a:cs typeface="Calibri"/>
              <a:sym typeface="Calibri"/>
            </a:endParaRPr>
          </a:p>
        </p:txBody>
      </p:sp>
      <p:sp>
        <p:nvSpPr>
          <p:cNvPr id="559" name="Google Shape;559;p73"/>
          <p:cNvSpPr/>
          <p:nvPr/>
        </p:nvSpPr>
        <p:spPr>
          <a:xfrm>
            <a:off x="457200" y="838200"/>
            <a:ext cx="8229600" cy="5032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4000">
                <a:solidFill>
                  <a:schemeClr val="lt1"/>
                </a:solidFill>
                <a:latin typeface="Comic Sans MS"/>
                <a:ea typeface="Comic Sans MS"/>
                <a:cs typeface="Comic Sans MS"/>
                <a:sym typeface="Comic Sans MS"/>
              </a:rPr>
              <a:t>Domain Class Model</a:t>
            </a:r>
            <a:endParaRPr b="0" sz="3600">
              <a:solidFill>
                <a:schemeClr val="lt1"/>
              </a:solidFill>
              <a:latin typeface="Comic Sans MS"/>
              <a:ea typeface="Comic Sans MS"/>
              <a:cs typeface="Comic Sans MS"/>
              <a:sym typeface="Comic Sans MS"/>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74"/>
          <p:cNvSpPr txBox="1"/>
          <p:nvPr>
            <p:ph idx="1" type="body"/>
          </p:nvPr>
        </p:nvSpPr>
        <p:spPr>
          <a:xfrm>
            <a:off x="457200" y="1524001"/>
            <a:ext cx="8229600" cy="4625975"/>
          </a:xfrm>
          <a:prstGeom prst="rect">
            <a:avLst/>
          </a:prstGeom>
          <a:noFill/>
          <a:ln>
            <a:noFill/>
          </a:ln>
        </p:spPr>
        <p:txBody>
          <a:bodyPr anchorCtr="0" anchor="t" bIns="45700" lIns="91425" spcFirstLastPara="1" rIns="91425" wrap="square" tIns="45700">
            <a:noAutofit/>
          </a:bodyPr>
          <a:lstStyle/>
          <a:p>
            <a:pPr indent="-342900" lvl="0" marL="342900" rtl="0" algn="ctr">
              <a:spcBef>
                <a:spcPts val="0"/>
              </a:spcBef>
              <a:spcAft>
                <a:spcPts val="0"/>
              </a:spcAft>
              <a:buClr>
                <a:schemeClr val="dk1"/>
              </a:buClr>
              <a:buSzPts val="3200"/>
              <a:buFont typeface="Noto Sans Symbols"/>
              <a:buNone/>
            </a:pPr>
            <a:r>
              <a:rPr b="1" lang="en-US" u="sng"/>
              <a:t>4. Finding Associations</a:t>
            </a:r>
            <a:endParaRPr/>
          </a:p>
          <a:p>
            <a:pPr indent="-342900" lvl="0" marL="342900" rtl="0" algn="l">
              <a:spcBef>
                <a:spcPts val="640"/>
              </a:spcBef>
              <a:spcAft>
                <a:spcPts val="0"/>
              </a:spcAft>
              <a:buClr>
                <a:schemeClr val="dk1"/>
              </a:buClr>
              <a:buSzPts val="3200"/>
              <a:buChar char="•"/>
            </a:pPr>
            <a:r>
              <a:rPr lang="en-US"/>
              <a:t>Find A structural relationship between two or more classes is an association. </a:t>
            </a:r>
            <a:endParaRPr/>
          </a:p>
          <a:p>
            <a:pPr indent="-342900" lvl="0" marL="342900" rtl="0" algn="l">
              <a:spcBef>
                <a:spcPts val="640"/>
              </a:spcBef>
              <a:spcAft>
                <a:spcPts val="0"/>
              </a:spcAft>
              <a:buClr>
                <a:schemeClr val="dk1"/>
              </a:buClr>
              <a:buSzPts val="3200"/>
              <a:buChar char="•"/>
            </a:pPr>
            <a:r>
              <a:rPr lang="en-US"/>
              <a:t>A reference from one class to another is an association.</a:t>
            </a:r>
            <a:endParaRPr/>
          </a:p>
          <a:p>
            <a:pPr indent="-342900" lvl="0" marL="342900" rtl="0" algn="l">
              <a:spcBef>
                <a:spcPts val="640"/>
              </a:spcBef>
              <a:spcAft>
                <a:spcPts val="0"/>
              </a:spcAft>
              <a:buClr>
                <a:schemeClr val="dk1"/>
              </a:buClr>
              <a:buSzPts val="3200"/>
              <a:buChar char="•"/>
            </a:pPr>
            <a:r>
              <a:rPr lang="en-US"/>
              <a:t>Associations often correspond to verbs or verb phrases.</a:t>
            </a:r>
            <a:endParaRPr/>
          </a:p>
          <a:p>
            <a:pPr indent="-285750" lvl="1" marL="742950" rtl="0" algn="l">
              <a:spcBef>
                <a:spcPts val="560"/>
              </a:spcBef>
              <a:spcAft>
                <a:spcPts val="0"/>
              </a:spcAft>
              <a:buClr>
                <a:schemeClr val="dk1"/>
              </a:buClr>
              <a:buSzPts val="2800"/>
              <a:buChar char="–"/>
            </a:pPr>
            <a:r>
              <a:rPr lang="en-US"/>
              <a:t>Ex. Physical Location ( part of, NextTo)</a:t>
            </a:r>
            <a:endParaRPr/>
          </a:p>
          <a:p>
            <a:pPr indent="-285750" lvl="1" marL="742950" rtl="0" algn="l">
              <a:spcBef>
                <a:spcPts val="560"/>
              </a:spcBef>
              <a:spcAft>
                <a:spcPts val="0"/>
              </a:spcAft>
              <a:buClr>
                <a:schemeClr val="dk1"/>
              </a:buClr>
              <a:buSzPts val="2800"/>
              <a:buChar char="–"/>
            </a:pPr>
            <a:r>
              <a:rPr lang="en-US"/>
              <a:t>Directed Actions (Drives)</a:t>
            </a:r>
            <a:endParaRPr/>
          </a:p>
          <a:p>
            <a:pPr indent="-285750" lvl="1" marL="742950" rtl="0" algn="l">
              <a:spcBef>
                <a:spcPts val="560"/>
              </a:spcBef>
              <a:spcAft>
                <a:spcPts val="0"/>
              </a:spcAft>
              <a:buClr>
                <a:schemeClr val="dk1"/>
              </a:buClr>
              <a:buSzPts val="2800"/>
              <a:buChar char="–"/>
            </a:pPr>
            <a:r>
              <a:rPr lang="en-US"/>
              <a:t>Communication (Talks To)</a:t>
            </a:r>
            <a:endParaRPr/>
          </a:p>
        </p:txBody>
      </p:sp>
      <p:sp>
        <p:nvSpPr>
          <p:cNvPr id="565" name="Google Shape;565;p74"/>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566" name="Google Shape;566;p74"/>
          <p:cNvSpPr/>
          <p:nvPr/>
        </p:nvSpPr>
        <p:spPr>
          <a:xfrm>
            <a:off x="457200" y="838200"/>
            <a:ext cx="8229600" cy="5032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4000">
                <a:solidFill>
                  <a:schemeClr val="lt1"/>
                </a:solidFill>
                <a:latin typeface="Comic Sans MS"/>
                <a:ea typeface="Comic Sans MS"/>
                <a:cs typeface="Comic Sans MS"/>
                <a:sym typeface="Comic Sans MS"/>
              </a:rPr>
              <a:t>Domain Class Model</a:t>
            </a:r>
            <a:endParaRPr b="0" sz="3600">
              <a:solidFill>
                <a:schemeClr val="lt1"/>
              </a:solidFill>
              <a:latin typeface="Comic Sans MS"/>
              <a:ea typeface="Comic Sans MS"/>
              <a:cs typeface="Comic Sans MS"/>
              <a:sym typeface="Comic Sans MS"/>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75"/>
          <p:cNvSpPr txBox="1"/>
          <p:nvPr>
            <p:ph idx="1" type="body"/>
          </p:nvPr>
        </p:nvSpPr>
        <p:spPr>
          <a:xfrm>
            <a:off x="457200" y="1524001"/>
            <a:ext cx="8229600" cy="4625975"/>
          </a:xfrm>
          <a:prstGeom prst="rect">
            <a:avLst/>
          </a:prstGeom>
          <a:noFill/>
          <a:ln>
            <a:noFill/>
          </a:ln>
        </p:spPr>
        <p:txBody>
          <a:bodyPr anchorCtr="0" anchor="t" bIns="45700" lIns="91425" spcFirstLastPara="1" rIns="91425" wrap="square" tIns="45700">
            <a:noAutofit/>
          </a:bodyPr>
          <a:lstStyle/>
          <a:p>
            <a:pPr indent="-285750" lvl="1" marL="742950" rtl="0" algn="l">
              <a:spcBef>
                <a:spcPts val="0"/>
              </a:spcBef>
              <a:spcAft>
                <a:spcPts val="0"/>
              </a:spcAft>
              <a:buClr>
                <a:schemeClr val="dk1"/>
              </a:buClr>
              <a:buSzPts val="2800"/>
              <a:buChar char="–"/>
            </a:pPr>
            <a:r>
              <a:rPr lang="en-US"/>
              <a:t>Ownership ( Has, Part of)</a:t>
            </a:r>
            <a:endParaRPr/>
          </a:p>
          <a:p>
            <a:pPr indent="-285750" lvl="1" marL="742950" rtl="0" algn="l">
              <a:spcBef>
                <a:spcPts val="560"/>
              </a:spcBef>
              <a:spcAft>
                <a:spcPts val="0"/>
              </a:spcAft>
              <a:buClr>
                <a:schemeClr val="dk1"/>
              </a:buClr>
              <a:buSzPts val="2800"/>
              <a:buChar char="–"/>
            </a:pPr>
            <a:r>
              <a:rPr lang="en-US"/>
              <a:t>Satisfaction of condition ( WorksFor, Manages).</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Idea here is to capture relationships</a:t>
            </a:r>
            <a:endParaRPr/>
          </a:p>
        </p:txBody>
      </p:sp>
      <p:sp>
        <p:nvSpPr>
          <p:cNvPr id="572" name="Google Shape;572;p75"/>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573" name="Google Shape;573;p75"/>
          <p:cNvSpPr/>
          <p:nvPr/>
        </p:nvSpPr>
        <p:spPr>
          <a:xfrm>
            <a:off x="457200" y="838200"/>
            <a:ext cx="8229600" cy="5032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4000">
                <a:solidFill>
                  <a:schemeClr val="lt1"/>
                </a:solidFill>
                <a:latin typeface="Comic Sans MS"/>
                <a:ea typeface="Comic Sans MS"/>
                <a:cs typeface="Comic Sans MS"/>
                <a:sym typeface="Comic Sans MS"/>
              </a:rPr>
              <a:t>Domain Class Model</a:t>
            </a:r>
            <a:endParaRPr b="0" sz="3600">
              <a:solidFill>
                <a:schemeClr val="lt1"/>
              </a:solidFill>
              <a:latin typeface="Comic Sans MS"/>
              <a:ea typeface="Comic Sans MS"/>
              <a:cs typeface="Comic Sans MS"/>
              <a:sym typeface="Comic Sans MS"/>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76"/>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579" name="Google Shape;579;p76"/>
          <p:cNvPicPr preferRelativeResize="0"/>
          <p:nvPr>
            <p:ph idx="1" type="body"/>
          </p:nvPr>
        </p:nvPicPr>
        <p:blipFill rotWithShape="1">
          <a:blip r:embed="rId3">
            <a:alphaModFix/>
          </a:blip>
          <a:srcRect b="0" l="0" r="0" t="0"/>
          <a:stretch/>
        </p:blipFill>
        <p:spPr>
          <a:xfrm>
            <a:off x="351693" y="1600200"/>
            <a:ext cx="8440615" cy="4953000"/>
          </a:xfrm>
          <a:prstGeom prst="rect">
            <a:avLst/>
          </a:prstGeom>
          <a:noFill/>
          <a:ln>
            <a:noFill/>
          </a:ln>
        </p:spPr>
      </p:pic>
      <p:sp>
        <p:nvSpPr>
          <p:cNvPr id="580" name="Google Shape;580;p76"/>
          <p:cNvSpPr/>
          <p:nvPr/>
        </p:nvSpPr>
        <p:spPr>
          <a:xfrm>
            <a:off x="457200" y="838200"/>
            <a:ext cx="8229600" cy="5032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4000">
                <a:solidFill>
                  <a:schemeClr val="lt1"/>
                </a:solidFill>
                <a:latin typeface="Comic Sans MS"/>
                <a:ea typeface="Comic Sans MS"/>
                <a:cs typeface="Comic Sans MS"/>
                <a:sym typeface="Comic Sans MS"/>
              </a:rPr>
              <a:t>Domain Class Model</a:t>
            </a:r>
            <a:endParaRPr b="0" sz="3600">
              <a:solidFill>
                <a:schemeClr val="lt1"/>
              </a:solidFill>
              <a:latin typeface="Comic Sans MS"/>
              <a:ea typeface="Comic Sans MS"/>
              <a:cs typeface="Comic Sans MS"/>
              <a:sym typeface="Comic Sans MS"/>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77"/>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586" name="Google Shape;586;p77"/>
          <p:cNvPicPr preferRelativeResize="0"/>
          <p:nvPr>
            <p:ph idx="1" type="body"/>
          </p:nvPr>
        </p:nvPicPr>
        <p:blipFill rotWithShape="1">
          <a:blip r:embed="rId3">
            <a:alphaModFix/>
          </a:blip>
          <a:srcRect b="0" l="0" r="0" t="0"/>
          <a:stretch/>
        </p:blipFill>
        <p:spPr>
          <a:xfrm>
            <a:off x="1477108" y="1600200"/>
            <a:ext cx="5978769" cy="2514600"/>
          </a:xfrm>
          <a:prstGeom prst="rect">
            <a:avLst/>
          </a:prstGeom>
          <a:noFill/>
          <a:ln>
            <a:noFill/>
          </a:ln>
        </p:spPr>
      </p:pic>
      <p:pic>
        <p:nvPicPr>
          <p:cNvPr id="587" name="Google Shape;587;p77"/>
          <p:cNvPicPr preferRelativeResize="0"/>
          <p:nvPr/>
        </p:nvPicPr>
        <p:blipFill rotWithShape="1">
          <a:blip r:embed="rId4">
            <a:alphaModFix/>
          </a:blip>
          <a:srcRect b="0" l="0" r="0" t="0"/>
          <a:stretch/>
        </p:blipFill>
        <p:spPr>
          <a:xfrm>
            <a:off x="1477108" y="4572000"/>
            <a:ext cx="6049108" cy="1447800"/>
          </a:xfrm>
          <a:prstGeom prst="rect">
            <a:avLst/>
          </a:prstGeom>
          <a:noFill/>
          <a:ln>
            <a:noFill/>
          </a:ln>
        </p:spPr>
      </p:pic>
      <p:sp>
        <p:nvSpPr>
          <p:cNvPr id="588" name="Google Shape;588;p77"/>
          <p:cNvSpPr/>
          <p:nvPr/>
        </p:nvSpPr>
        <p:spPr>
          <a:xfrm>
            <a:off x="457200" y="838200"/>
            <a:ext cx="8229600" cy="5032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4000">
                <a:solidFill>
                  <a:schemeClr val="lt1"/>
                </a:solidFill>
                <a:latin typeface="Comic Sans MS"/>
                <a:ea typeface="Comic Sans MS"/>
                <a:cs typeface="Comic Sans MS"/>
                <a:sym typeface="Comic Sans MS"/>
              </a:rPr>
              <a:t>Domain Class Model</a:t>
            </a:r>
            <a:endParaRPr b="0" sz="3600">
              <a:solidFill>
                <a:schemeClr val="lt1"/>
              </a:solidFill>
              <a:latin typeface="Comic Sans MS"/>
              <a:ea typeface="Comic Sans MS"/>
              <a:cs typeface="Comic Sans MS"/>
              <a:sym typeface="Comic Sans MS"/>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78"/>
          <p:cNvSpPr txBox="1"/>
          <p:nvPr>
            <p:ph idx="1" type="body"/>
          </p:nvPr>
        </p:nvSpPr>
        <p:spPr>
          <a:xfrm>
            <a:off x="457200" y="1524001"/>
            <a:ext cx="8229600" cy="4625975"/>
          </a:xfrm>
          <a:prstGeom prst="rect">
            <a:avLst/>
          </a:prstGeom>
          <a:noFill/>
          <a:ln>
            <a:noFill/>
          </a:ln>
        </p:spPr>
        <p:txBody>
          <a:bodyPr anchorCtr="0" anchor="t" bIns="45700" lIns="91425" spcFirstLastPara="1" rIns="91425" wrap="square" tIns="45700">
            <a:noAutofit/>
          </a:bodyPr>
          <a:lstStyle/>
          <a:p>
            <a:pPr indent="-342900" lvl="0" marL="342900" rtl="0" algn="ctr">
              <a:spcBef>
                <a:spcPts val="0"/>
              </a:spcBef>
              <a:spcAft>
                <a:spcPts val="0"/>
              </a:spcAft>
              <a:buClr>
                <a:schemeClr val="dk1"/>
              </a:buClr>
              <a:buSzPts val="3200"/>
              <a:buFont typeface="Noto Sans Symbols"/>
              <a:buNone/>
            </a:pPr>
            <a:r>
              <a:rPr b="1" lang="en-US" u="sng"/>
              <a:t>5. Keeping the Right Associations</a:t>
            </a:r>
            <a:endParaRPr/>
          </a:p>
          <a:p>
            <a:pPr indent="-342900" lvl="0" marL="342900" rtl="0" algn="l">
              <a:spcBef>
                <a:spcPts val="640"/>
              </a:spcBef>
              <a:spcAft>
                <a:spcPts val="0"/>
              </a:spcAft>
              <a:buClr>
                <a:schemeClr val="dk1"/>
              </a:buClr>
              <a:buSzPts val="3200"/>
              <a:buFont typeface="Noto Sans Symbols"/>
              <a:buNone/>
            </a:pPr>
            <a:r>
              <a:rPr lang="en-US"/>
              <a:t>Discard unnecessary and incorrect associations, using the following criteria:</a:t>
            </a:r>
            <a:endParaRPr/>
          </a:p>
          <a:p>
            <a:pPr indent="-342900" lvl="0" marL="342900" rtl="0" algn="l">
              <a:spcBef>
                <a:spcPts val="640"/>
              </a:spcBef>
              <a:spcAft>
                <a:spcPts val="0"/>
              </a:spcAft>
              <a:buClr>
                <a:schemeClr val="dk1"/>
              </a:buClr>
              <a:buSzPts val="3200"/>
              <a:buChar char="•"/>
            </a:pPr>
            <a:r>
              <a:rPr i="1" lang="en-US" u="sng"/>
              <a:t>Associations between eliminated classes:</a:t>
            </a:r>
            <a:r>
              <a:rPr i="1" lang="en-US"/>
              <a:t> </a:t>
            </a:r>
            <a:r>
              <a:rPr lang="en-US"/>
              <a:t>If you have eliminated one of classes then either you </a:t>
            </a:r>
            <a:r>
              <a:rPr i="1" lang="en-US"/>
              <a:t>eliminate association </a:t>
            </a:r>
            <a:r>
              <a:rPr lang="en-US"/>
              <a:t>or </a:t>
            </a:r>
            <a:r>
              <a:rPr i="1" lang="en-US"/>
              <a:t>restate</a:t>
            </a:r>
            <a:r>
              <a:rPr lang="en-US"/>
              <a:t> it.</a:t>
            </a:r>
            <a:endParaRPr/>
          </a:p>
          <a:p>
            <a:pPr indent="-285750" lvl="1" marL="742950" rtl="0" algn="l">
              <a:spcBef>
                <a:spcPts val="560"/>
              </a:spcBef>
              <a:spcAft>
                <a:spcPts val="0"/>
              </a:spcAft>
              <a:buClr>
                <a:schemeClr val="dk1"/>
              </a:buClr>
              <a:buSzPts val="2800"/>
              <a:buChar char="–"/>
            </a:pPr>
            <a:r>
              <a:rPr i="1" lang="en-US"/>
              <a:t>Ex.  Banking Network includes cashier stations and ATMs.</a:t>
            </a:r>
            <a:endParaRPr/>
          </a:p>
          <a:p>
            <a:pPr indent="-285750" lvl="1" marL="742950" rtl="0" algn="l">
              <a:spcBef>
                <a:spcPts val="560"/>
              </a:spcBef>
              <a:spcAft>
                <a:spcPts val="0"/>
              </a:spcAft>
              <a:buClr>
                <a:schemeClr val="dk1"/>
              </a:buClr>
              <a:buSzPts val="2800"/>
              <a:buChar char="–"/>
            </a:pPr>
            <a:r>
              <a:rPr i="1" lang="en-US"/>
              <a:t>ATM  dispenses cash</a:t>
            </a:r>
            <a:endParaRPr/>
          </a:p>
        </p:txBody>
      </p:sp>
      <p:sp>
        <p:nvSpPr>
          <p:cNvPr id="594" name="Google Shape;594;p78"/>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595" name="Google Shape;595;p78"/>
          <p:cNvSpPr/>
          <p:nvPr/>
        </p:nvSpPr>
        <p:spPr>
          <a:xfrm>
            <a:off x="457200" y="838200"/>
            <a:ext cx="8229600" cy="5032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4000">
                <a:solidFill>
                  <a:schemeClr val="lt1"/>
                </a:solidFill>
                <a:latin typeface="Comic Sans MS"/>
                <a:ea typeface="Comic Sans MS"/>
                <a:cs typeface="Comic Sans MS"/>
                <a:sym typeface="Comic Sans MS"/>
              </a:rPr>
              <a:t>Domain Class Model</a:t>
            </a:r>
            <a:endParaRPr b="0" sz="3600">
              <a:solidFill>
                <a:schemeClr val="lt1"/>
              </a:solidFill>
              <a:latin typeface="Comic Sans MS"/>
              <a:ea typeface="Comic Sans MS"/>
              <a:cs typeface="Comic Sans MS"/>
              <a:sym typeface="Comic Sans MS"/>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79"/>
          <p:cNvSpPr txBox="1"/>
          <p:nvPr>
            <p:ph idx="1" type="body"/>
          </p:nvPr>
        </p:nvSpPr>
        <p:spPr>
          <a:xfrm>
            <a:off x="0" y="1524000"/>
            <a:ext cx="9144000" cy="5334000"/>
          </a:xfrm>
          <a:prstGeom prst="rect">
            <a:avLst/>
          </a:prstGeom>
          <a:noFill/>
          <a:ln>
            <a:noFill/>
          </a:ln>
        </p:spPr>
        <p:txBody>
          <a:bodyPr anchorCtr="0" anchor="t" bIns="45700" lIns="91425" spcFirstLastPara="1" rIns="91425" wrap="square" tIns="45700">
            <a:noAutofit/>
          </a:bodyPr>
          <a:lstStyle/>
          <a:p>
            <a:pPr indent="-285750" lvl="1" marL="742950" rtl="0" algn="l">
              <a:spcBef>
                <a:spcPts val="0"/>
              </a:spcBef>
              <a:spcAft>
                <a:spcPts val="0"/>
              </a:spcAft>
              <a:buClr>
                <a:schemeClr val="dk1"/>
              </a:buClr>
              <a:buSzPts val="2800"/>
              <a:buChar char="–"/>
            </a:pPr>
            <a:r>
              <a:rPr i="1" lang="en-US"/>
              <a:t>ATM prints receipts</a:t>
            </a:r>
            <a:endParaRPr/>
          </a:p>
          <a:p>
            <a:pPr indent="-285750" lvl="1" marL="742950" rtl="0" algn="l">
              <a:spcBef>
                <a:spcPts val="560"/>
              </a:spcBef>
              <a:spcAft>
                <a:spcPts val="0"/>
              </a:spcAft>
              <a:buClr>
                <a:schemeClr val="dk1"/>
              </a:buClr>
              <a:buSzPts val="2800"/>
              <a:buChar char="–"/>
            </a:pPr>
            <a:r>
              <a:rPr i="1" lang="en-US"/>
              <a:t>Bank provide software</a:t>
            </a:r>
            <a:endParaRPr/>
          </a:p>
          <a:p>
            <a:pPr indent="-285750" lvl="1" marL="742950" rtl="0" algn="l">
              <a:spcBef>
                <a:spcPts val="560"/>
              </a:spcBef>
              <a:spcAft>
                <a:spcPts val="0"/>
              </a:spcAft>
              <a:buClr>
                <a:schemeClr val="dk1"/>
              </a:buClr>
              <a:buSzPts val="2800"/>
              <a:buChar char="–"/>
            </a:pPr>
            <a:r>
              <a:rPr i="1" lang="en-US"/>
              <a:t>Cost apportioned to banks</a:t>
            </a:r>
            <a:endParaRPr/>
          </a:p>
          <a:p>
            <a:pPr indent="-285750" lvl="1" marL="742950" rtl="0" algn="l">
              <a:spcBef>
                <a:spcPts val="560"/>
              </a:spcBef>
              <a:spcAft>
                <a:spcPts val="0"/>
              </a:spcAft>
              <a:buClr>
                <a:schemeClr val="dk1"/>
              </a:buClr>
              <a:buSzPts val="2800"/>
              <a:buChar char="–"/>
            </a:pPr>
            <a:r>
              <a:rPr i="1" lang="en-US"/>
              <a:t>System provides record keeping and</a:t>
            </a:r>
            <a:endParaRPr/>
          </a:p>
          <a:p>
            <a:pPr indent="-285750" lvl="1" marL="742950" rtl="0" algn="l">
              <a:spcBef>
                <a:spcPts val="560"/>
              </a:spcBef>
              <a:spcAft>
                <a:spcPts val="0"/>
              </a:spcAft>
              <a:buClr>
                <a:schemeClr val="dk1"/>
              </a:buClr>
              <a:buSzPts val="2800"/>
              <a:buChar char="–"/>
            </a:pPr>
            <a:r>
              <a:rPr i="1" lang="en-US"/>
              <a:t>System provides security.</a:t>
            </a:r>
            <a:endParaRPr/>
          </a:p>
          <a:p>
            <a:pPr indent="-342900" lvl="0" marL="342900" rtl="0" algn="l">
              <a:spcBef>
                <a:spcPts val="640"/>
              </a:spcBef>
              <a:spcAft>
                <a:spcPts val="0"/>
              </a:spcAft>
              <a:buClr>
                <a:schemeClr val="dk1"/>
              </a:buClr>
              <a:buSzPts val="3200"/>
              <a:buChar char="•"/>
            </a:pPr>
            <a:r>
              <a:rPr i="1" lang="en-US" u="sng"/>
              <a:t>Irrelevant or implementation associations</a:t>
            </a:r>
            <a:r>
              <a:rPr lang="en-US" u="sng"/>
              <a:t>:</a:t>
            </a:r>
            <a:r>
              <a:rPr lang="en-US"/>
              <a:t> Eliminate any association that deals with </a:t>
            </a:r>
            <a:r>
              <a:rPr i="1" lang="en-US"/>
              <a:t>implementation</a:t>
            </a:r>
            <a:r>
              <a:rPr lang="en-US"/>
              <a:t> or </a:t>
            </a:r>
            <a:r>
              <a:rPr i="1" lang="en-US"/>
              <a:t>outer problem statement.</a:t>
            </a:r>
            <a:endParaRPr/>
          </a:p>
          <a:p>
            <a:pPr indent="-285750" lvl="1" marL="742950" rtl="0" algn="l">
              <a:spcBef>
                <a:spcPts val="560"/>
              </a:spcBef>
              <a:spcAft>
                <a:spcPts val="0"/>
              </a:spcAft>
              <a:buClr>
                <a:schemeClr val="dk1"/>
              </a:buClr>
              <a:buSzPts val="2800"/>
              <a:buChar char="–"/>
            </a:pPr>
            <a:r>
              <a:rPr i="1" lang="en-US"/>
              <a:t>Ex. System handles concurrent access (Implementation) </a:t>
            </a:r>
            <a:endParaRPr/>
          </a:p>
        </p:txBody>
      </p:sp>
      <p:sp>
        <p:nvSpPr>
          <p:cNvPr id="601" name="Google Shape;601;p79"/>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602" name="Google Shape;602;p79"/>
          <p:cNvSpPr/>
          <p:nvPr/>
        </p:nvSpPr>
        <p:spPr>
          <a:xfrm>
            <a:off x="457200" y="838200"/>
            <a:ext cx="8229600" cy="5032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4000">
                <a:solidFill>
                  <a:schemeClr val="lt1"/>
                </a:solidFill>
                <a:latin typeface="Comic Sans MS"/>
                <a:ea typeface="Comic Sans MS"/>
                <a:cs typeface="Comic Sans MS"/>
                <a:sym typeface="Comic Sans MS"/>
              </a:rPr>
              <a:t>Domain Class Model</a:t>
            </a:r>
            <a:endParaRPr b="0" sz="3600">
              <a:solidFill>
                <a:schemeClr val="lt1"/>
              </a:solidFill>
              <a:latin typeface="Comic Sans MS"/>
              <a:ea typeface="Comic Sans MS"/>
              <a:cs typeface="Comic Sans MS"/>
              <a:sym typeface="Comic Sans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8"/>
          <p:cNvSpPr txBox="1"/>
          <p:nvPr>
            <p:ph idx="1" type="body"/>
          </p:nvPr>
        </p:nvSpPr>
        <p:spPr>
          <a:xfrm>
            <a:off x="457200" y="1524001"/>
            <a:ext cx="8229600" cy="46259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It is possible for different kinds of external to play the same actor.</a:t>
            </a:r>
            <a:endParaRPr/>
          </a:p>
          <a:p>
            <a:pPr indent="-285750" lvl="1" marL="742950" rtl="0" algn="l">
              <a:spcBef>
                <a:spcPts val="560"/>
              </a:spcBef>
              <a:spcAft>
                <a:spcPts val="0"/>
              </a:spcAft>
              <a:buClr>
                <a:schemeClr val="dk1"/>
              </a:buClr>
              <a:buSzPts val="2800"/>
              <a:buChar char="–"/>
            </a:pPr>
            <a:r>
              <a:rPr lang="en-US"/>
              <a:t>Ex. ATM application, the actors are Customer, Bank and Consortium.</a:t>
            </a:r>
            <a:endParaRPr/>
          </a:p>
        </p:txBody>
      </p:sp>
      <p:sp>
        <p:nvSpPr>
          <p:cNvPr id="88" name="Google Shape;88;p8"/>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89" name="Google Shape;89;p8"/>
          <p:cNvSpPr/>
          <p:nvPr/>
        </p:nvSpPr>
        <p:spPr>
          <a:xfrm>
            <a:off x="457200" y="838200"/>
            <a:ext cx="8229600" cy="5032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4000">
                <a:solidFill>
                  <a:schemeClr val="lt1"/>
                </a:solidFill>
                <a:latin typeface="Comic Sans MS"/>
                <a:ea typeface="Comic Sans MS"/>
                <a:cs typeface="Comic Sans MS"/>
                <a:sym typeface="Comic Sans MS"/>
              </a:rPr>
              <a:t>Application Interaction Model</a:t>
            </a:r>
            <a:endParaRPr b="0" sz="3600">
              <a:solidFill>
                <a:schemeClr val="lt1"/>
              </a:solidFill>
              <a:latin typeface="Comic Sans MS"/>
              <a:ea typeface="Comic Sans MS"/>
              <a:cs typeface="Comic Sans MS"/>
              <a:sym typeface="Comic Sans MS"/>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80"/>
          <p:cNvSpPr txBox="1"/>
          <p:nvPr>
            <p:ph idx="1" type="body"/>
          </p:nvPr>
        </p:nvSpPr>
        <p:spPr>
          <a:xfrm>
            <a:off x="457200" y="1524001"/>
            <a:ext cx="8229600" cy="46259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i="1" lang="en-US" u="sng"/>
              <a:t>Actions</a:t>
            </a:r>
            <a:r>
              <a:rPr b="1" i="1" lang="en-US"/>
              <a:t>: </a:t>
            </a:r>
            <a:r>
              <a:rPr lang="en-US"/>
              <a:t>An association should describe a structural property of the application  domain not a transient event.</a:t>
            </a:r>
            <a:endParaRPr/>
          </a:p>
          <a:p>
            <a:pPr indent="-285750" lvl="1" marL="742950" rtl="0" algn="l">
              <a:spcBef>
                <a:spcPts val="640"/>
              </a:spcBef>
              <a:spcAft>
                <a:spcPts val="0"/>
              </a:spcAft>
              <a:buClr>
                <a:schemeClr val="dk1"/>
              </a:buClr>
              <a:buSzPts val="3200"/>
              <a:buChar char="–"/>
            </a:pPr>
            <a:r>
              <a:rPr lang="en-US" sz="3200"/>
              <a:t>Ex. </a:t>
            </a:r>
            <a:r>
              <a:rPr i="1" lang="en-US" sz="3200"/>
              <a:t>ATM accepts Cash card </a:t>
            </a:r>
            <a:r>
              <a:rPr lang="en-US" sz="3200"/>
              <a:t>(Interaction cycle)</a:t>
            </a:r>
            <a:endParaRPr/>
          </a:p>
          <a:p>
            <a:pPr indent="-285750" lvl="1" marL="742950" rtl="0" algn="l">
              <a:spcBef>
                <a:spcPts val="640"/>
              </a:spcBef>
              <a:spcAft>
                <a:spcPts val="0"/>
              </a:spcAft>
              <a:buClr>
                <a:schemeClr val="dk1"/>
              </a:buClr>
              <a:buSzPts val="3200"/>
              <a:buFont typeface="Noto Sans Symbols"/>
              <a:buNone/>
            </a:pPr>
            <a:r>
              <a:rPr lang="en-US" sz="3200"/>
              <a:t>It is not a permanent relationship between ATM and Cash.</a:t>
            </a:r>
            <a:endParaRPr/>
          </a:p>
          <a:p>
            <a:pPr indent="-285750" lvl="1" marL="742950" rtl="0" algn="l">
              <a:spcBef>
                <a:spcPts val="640"/>
              </a:spcBef>
              <a:spcAft>
                <a:spcPts val="0"/>
              </a:spcAft>
              <a:buClr>
                <a:schemeClr val="dk1"/>
              </a:buClr>
              <a:buSzPts val="3200"/>
              <a:buChar char="–"/>
            </a:pPr>
            <a:r>
              <a:rPr lang="en-US" sz="3200"/>
              <a:t>Eliminate </a:t>
            </a:r>
            <a:r>
              <a:rPr i="1" lang="en-US" sz="3200"/>
              <a:t>ATM interact with user</a:t>
            </a:r>
            <a:r>
              <a:rPr lang="en-US" sz="3200"/>
              <a:t>. </a:t>
            </a:r>
            <a:r>
              <a:rPr i="1" lang="en-US" sz="3200"/>
              <a:t>Central computer clears transactions with bank .</a:t>
            </a:r>
            <a:endParaRPr/>
          </a:p>
        </p:txBody>
      </p:sp>
      <p:sp>
        <p:nvSpPr>
          <p:cNvPr id="608" name="Google Shape;608;p80"/>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609" name="Google Shape;609;p80"/>
          <p:cNvSpPr/>
          <p:nvPr/>
        </p:nvSpPr>
        <p:spPr>
          <a:xfrm>
            <a:off x="457200" y="838200"/>
            <a:ext cx="8229600" cy="5032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4000">
                <a:solidFill>
                  <a:schemeClr val="lt1"/>
                </a:solidFill>
                <a:latin typeface="Comic Sans MS"/>
                <a:ea typeface="Comic Sans MS"/>
                <a:cs typeface="Comic Sans MS"/>
                <a:sym typeface="Comic Sans MS"/>
              </a:rPr>
              <a:t>Domain Class Model</a:t>
            </a:r>
            <a:endParaRPr b="0" sz="3600">
              <a:solidFill>
                <a:schemeClr val="lt1"/>
              </a:solidFill>
              <a:latin typeface="Comic Sans MS"/>
              <a:ea typeface="Comic Sans MS"/>
              <a:cs typeface="Comic Sans MS"/>
              <a:sym typeface="Comic Sans MS"/>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81"/>
          <p:cNvSpPr txBox="1"/>
          <p:nvPr>
            <p:ph idx="1" type="body"/>
          </p:nvPr>
        </p:nvSpPr>
        <p:spPr>
          <a:xfrm>
            <a:off x="457200" y="1524001"/>
            <a:ext cx="8229600" cy="46259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i="1" lang="en-US" u="sng"/>
              <a:t>Ternary associations</a:t>
            </a:r>
            <a:r>
              <a:rPr lang="en-US"/>
              <a:t>: You can decompose most association among three or more classes into binary associations.</a:t>
            </a:r>
            <a:endParaRPr/>
          </a:p>
          <a:p>
            <a:pPr indent="-342900" lvl="0" marL="342900" rtl="0" algn="l">
              <a:spcBef>
                <a:spcPts val="640"/>
              </a:spcBef>
              <a:spcAft>
                <a:spcPts val="0"/>
              </a:spcAft>
              <a:buClr>
                <a:schemeClr val="dk1"/>
              </a:buClr>
              <a:buSzPts val="3200"/>
              <a:buChar char="•"/>
            </a:pPr>
            <a:r>
              <a:rPr lang="en-US"/>
              <a:t>Always decomposed without losing information.</a:t>
            </a:r>
            <a:endParaRPr/>
          </a:p>
          <a:p>
            <a:pPr indent="-342900" lvl="0" marL="342900" rtl="0" algn="l">
              <a:spcBef>
                <a:spcPts val="640"/>
              </a:spcBef>
              <a:spcAft>
                <a:spcPts val="0"/>
              </a:spcAft>
              <a:buClr>
                <a:schemeClr val="dk1"/>
              </a:buClr>
              <a:buSzPts val="3200"/>
              <a:buChar char="•"/>
            </a:pPr>
            <a:r>
              <a:rPr lang="en-US"/>
              <a:t>Ex. </a:t>
            </a:r>
            <a:r>
              <a:rPr i="1" lang="en-US"/>
              <a:t>Bank computer processes transaction against account</a:t>
            </a:r>
            <a:r>
              <a:rPr lang="en-US"/>
              <a:t> can be convert into </a:t>
            </a:r>
            <a:r>
              <a:rPr i="1" lang="en-US"/>
              <a:t>Bank computer processes transaction</a:t>
            </a:r>
            <a:r>
              <a:rPr lang="en-US"/>
              <a:t> and </a:t>
            </a:r>
            <a:r>
              <a:rPr i="1" lang="en-US"/>
              <a:t>transaction concern accounts</a:t>
            </a:r>
            <a:r>
              <a:rPr lang="en-US"/>
              <a:t>.</a:t>
            </a:r>
            <a:endParaRPr/>
          </a:p>
        </p:txBody>
      </p:sp>
      <p:sp>
        <p:nvSpPr>
          <p:cNvPr id="615" name="Google Shape;615;p81"/>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616" name="Google Shape;616;p81"/>
          <p:cNvSpPr/>
          <p:nvPr/>
        </p:nvSpPr>
        <p:spPr>
          <a:xfrm>
            <a:off x="457200" y="838200"/>
            <a:ext cx="8229600" cy="5032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4000">
                <a:solidFill>
                  <a:schemeClr val="lt1"/>
                </a:solidFill>
                <a:latin typeface="Comic Sans MS"/>
                <a:ea typeface="Comic Sans MS"/>
                <a:cs typeface="Comic Sans MS"/>
                <a:sym typeface="Comic Sans MS"/>
              </a:rPr>
              <a:t>Domain Class Model</a:t>
            </a:r>
            <a:endParaRPr b="0" sz="3600">
              <a:solidFill>
                <a:schemeClr val="lt1"/>
              </a:solidFill>
              <a:latin typeface="Comic Sans MS"/>
              <a:ea typeface="Comic Sans MS"/>
              <a:cs typeface="Comic Sans MS"/>
              <a:sym typeface="Comic Sans MS"/>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82"/>
          <p:cNvSpPr txBox="1"/>
          <p:nvPr>
            <p:ph idx="1" type="body"/>
          </p:nvPr>
        </p:nvSpPr>
        <p:spPr>
          <a:xfrm>
            <a:off x="457200" y="1524001"/>
            <a:ext cx="8229600" cy="46259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i="1" lang="en-US" u="sng"/>
              <a:t>Derived associations </a:t>
            </a:r>
            <a:r>
              <a:rPr lang="en-US"/>
              <a:t>: Omit association and attributes, they may be redundant.</a:t>
            </a:r>
            <a:endParaRPr/>
          </a:p>
          <a:p>
            <a:pPr indent="-285750" lvl="1" marL="742950" rtl="0" algn="l">
              <a:spcBef>
                <a:spcPts val="560"/>
              </a:spcBef>
              <a:spcAft>
                <a:spcPts val="0"/>
              </a:spcAft>
              <a:buClr>
                <a:schemeClr val="dk1"/>
              </a:buClr>
              <a:buSzPts val="2800"/>
              <a:buChar char="–"/>
            </a:pPr>
            <a:r>
              <a:rPr lang="en-US"/>
              <a:t>Ex. GrandParentOf can be defined in terms of pair of ParentOf.</a:t>
            </a:r>
            <a:endParaRPr/>
          </a:p>
          <a:p>
            <a:pPr indent="-285750" lvl="1" marL="742950" rtl="0" algn="l">
              <a:spcBef>
                <a:spcPts val="560"/>
              </a:spcBef>
              <a:spcAft>
                <a:spcPts val="0"/>
              </a:spcAft>
              <a:buClr>
                <a:schemeClr val="dk1"/>
              </a:buClr>
              <a:buSzPts val="2800"/>
              <a:buChar char="–"/>
            </a:pPr>
            <a:r>
              <a:rPr lang="en-US"/>
              <a:t>Ex. youngerThan expresses condition on the birthdate  of two person, not additional information.</a:t>
            </a:r>
            <a:endParaRPr/>
          </a:p>
          <a:p>
            <a:pPr indent="-342900" lvl="0" marL="342900" rtl="0" algn="l">
              <a:spcBef>
                <a:spcPts val="640"/>
              </a:spcBef>
              <a:spcAft>
                <a:spcPts val="0"/>
              </a:spcAft>
              <a:buClr>
                <a:schemeClr val="dk1"/>
              </a:buClr>
              <a:buSzPts val="3200"/>
              <a:buChar char="•"/>
            </a:pPr>
            <a:r>
              <a:rPr lang="en-US"/>
              <a:t>Derived association don’t add information, they useful for understanding.</a:t>
            </a:r>
            <a:endParaRPr/>
          </a:p>
          <a:p>
            <a:pPr indent="-107950" lvl="1" marL="742950" rtl="0" algn="l">
              <a:spcBef>
                <a:spcPts val="560"/>
              </a:spcBef>
              <a:spcAft>
                <a:spcPts val="0"/>
              </a:spcAft>
              <a:buClr>
                <a:schemeClr val="dk1"/>
              </a:buClr>
              <a:buSzPts val="2800"/>
              <a:buNone/>
            </a:pPr>
            <a:r>
              <a:t/>
            </a:r>
            <a:endParaRPr/>
          </a:p>
        </p:txBody>
      </p:sp>
      <p:sp>
        <p:nvSpPr>
          <p:cNvPr id="622" name="Google Shape;622;p82"/>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623" name="Google Shape;623;p82"/>
          <p:cNvSpPr/>
          <p:nvPr/>
        </p:nvSpPr>
        <p:spPr>
          <a:xfrm>
            <a:off x="457200" y="838200"/>
            <a:ext cx="8229600" cy="5032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4000">
                <a:solidFill>
                  <a:schemeClr val="lt1"/>
                </a:solidFill>
                <a:latin typeface="Comic Sans MS"/>
                <a:ea typeface="Comic Sans MS"/>
                <a:cs typeface="Comic Sans MS"/>
                <a:sym typeface="Comic Sans MS"/>
              </a:rPr>
              <a:t>Domain Class Model</a:t>
            </a:r>
            <a:endParaRPr b="0" sz="3600">
              <a:solidFill>
                <a:schemeClr val="lt1"/>
              </a:solidFill>
              <a:latin typeface="Comic Sans MS"/>
              <a:ea typeface="Comic Sans MS"/>
              <a:cs typeface="Comic Sans MS"/>
              <a:sym typeface="Comic Sans MS"/>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83"/>
          <p:cNvSpPr txBox="1"/>
          <p:nvPr>
            <p:ph idx="1" type="body"/>
          </p:nvPr>
        </p:nvSpPr>
        <p:spPr>
          <a:xfrm>
            <a:off x="457200" y="1524001"/>
            <a:ext cx="8229600" cy="4625975"/>
          </a:xfrm>
          <a:prstGeom prst="rect">
            <a:avLst/>
          </a:prstGeom>
          <a:noFill/>
          <a:ln>
            <a:noFill/>
          </a:ln>
        </p:spPr>
        <p:txBody>
          <a:bodyPr anchorCtr="0" anchor="t" bIns="45700" lIns="91425" spcFirstLastPara="1" rIns="91425" wrap="square" tIns="45700">
            <a:noAutofit/>
          </a:bodyPr>
          <a:lstStyle/>
          <a:p>
            <a:pPr indent="-342900" lvl="0" marL="342900" rtl="0" algn="ctr">
              <a:spcBef>
                <a:spcPts val="0"/>
              </a:spcBef>
              <a:spcAft>
                <a:spcPts val="0"/>
              </a:spcAft>
              <a:buClr>
                <a:schemeClr val="dk1"/>
              </a:buClr>
              <a:buSzPts val="3200"/>
              <a:buFont typeface="Noto Sans Symbols"/>
              <a:buNone/>
            </a:pPr>
            <a:r>
              <a:rPr b="1" lang="en-US" u="sng"/>
              <a:t>Semantics of Association</a:t>
            </a:r>
            <a:endParaRPr/>
          </a:p>
          <a:p>
            <a:pPr indent="-342900" lvl="0" marL="342900" rtl="0" algn="l">
              <a:spcBef>
                <a:spcPts val="640"/>
              </a:spcBef>
              <a:spcAft>
                <a:spcPts val="0"/>
              </a:spcAft>
              <a:buClr>
                <a:schemeClr val="dk1"/>
              </a:buClr>
              <a:buSzPts val="3200"/>
              <a:buChar char="•"/>
            </a:pPr>
            <a:r>
              <a:rPr i="1" lang="en-US" u="sng"/>
              <a:t>Misnamed Association</a:t>
            </a:r>
            <a:r>
              <a:rPr i="1" lang="en-US"/>
              <a:t>: </a:t>
            </a:r>
            <a:r>
              <a:rPr lang="en-US"/>
              <a:t>Name are important to understanding and should be chosen with care.</a:t>
            </a:r>
            <a:endParaRPr/>
          </a:p>
          <a:p>
            <a:pPr indent="-285750" lvl="1" marL="742950" rtl="0" algn="l">
              <a:spcBef>
                <a:spcPts val="560"/>
              </a:spcBef>
              <a:spcAft>
                <a:spcPts val="0"/>
              </a:spcAft>
              <a:buClr>
                <a:schemeClr val="dk1"/>
              </a:buClr>
              <a:buSzPts val="2800"/>
              <a:buChar char="–"/>
            </a:pPr>
            <a:r>
              <a:rPr lang="en-US"/>
              <a:t>Ex. </a:t>
            </a:r>
            <a:r>
              <a:rPr i="1" lang="en-US"/>
              <a:t>Bank computer maintain accounts</a:t>
            </a:r>
            <a:r>
              <a:rPr lang="en-US"/>
              <a:t>. Rephrase as </a:t>
            </a:r>
            <a:r>
              <a:rPr i="1" lang="en-US"/>
              <a:t>Bank hold account</a:t>
            </a:r>
            <a:r>
              <a:rPr lang="en-US"/>
              <a:t>.</a:t>
            </a:r>
            <a:endParaRPr/>
          </a:p>
          <a:p>
            <a:pPr indent="-342900" lvl="0" marL="342900" rtl="0" algn="l">
              <a:spcBef>
                <a:spcPts val="640"/>
              </a:spcBef>
              <a:spcAft>
                <a:spcPts val="0"/>
              </a:spcAft>
              <a:buClr>
                <a:schemeClr val="dk1"/>
              </a:buClr>
              <a:buSzPts val="3200"/>
              <a:buChar char="•"/>
            </a:pPr>
            <a:r>
              <a:rPr i="1" lang="en-US" u="sng"/>
              <a:t>Association End name</a:t>
            </a:r>
            <a:r>
              <a:rPr lang="en-US"/>
              <a:t>: Add association end name where appropriate.</a:t>
            </a:r>
            <a:endParaRPr/>
          </a:p>
          <a:p>
            <a:pPr indent="-285750" lvl="1" marL="742950" rtl="0" algn="l">
              <a:spcBef>
                <a:spcPts val="560"/>
              </a:spcBef>
              <a:spcAft>
                <a:spcPts val="0"/>
              </a:spcAft>
              <a:buClr>
                <a:schemeClr val="dk1"/>
              </a:buClr>
              <a:buSzPts val="2800"/>
              <a:buChar char="–"/>
            </a:pPr>
            <a:r>
              <a:rPr lang="en-US"/>
              <a:t>Ex. </a:t>
            </a:r>
            <a:r>
              <a:rPr i="1" lang="en-US"/>
              <a:t>Person manages person</a:t>
            </a:r>
            <a:r>
              <a:rPr lang="en-US"/>
              <a:t>. It would be appropriate to give end names </a:t>
            </a:r>
            <a:r>
              <a:rPr i="1" lang="en-US"/>
              <a:t>boss</a:t>
            </a:r>
            <a:r>
              <a:rPr lang="en-US"/>
              <a:t> and </a:t>
            </a:r>
            <a:r>
              <a:rPr i="1" lang="en-US"/>
              <a:t>worker</a:t>
            </a:r>
            <a:endParaRPr/>
          </a:p>
          <a:p>
            <a:pPr indent="-107950" lvl="1" marL="742950" rtl="0" algn="l">
              <a:spcBef>
                <a:spcPts val="560"/>
              </a:spcBef>
              <a:spcAft>
                <a:spcPts val="0"/>
              </a:spcAft>
              <a:buClr>
                <a:schemeClr val="dk1"/>
              </a:buClr>
              <a:buSzPts val="2800"/>
              <a:buNone/>
            </a:pPr>
            <a:r>
              <a:t/>
            </a:r>
            <a:endParaRPr/>
          </a:p>
        </p:txBody>
      </p:sp>
      <p:sp>
        <p:nvSpPr>
          <p:cNvPr id="629" name="Google Shape;629;p83"/>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630" name="Google Shape;630;p83"/>
          <p:cNvSpPr/>
          <p:nvPr/>
        </p:nvSpPr>
        <p:spPr>
          <a:xfrm>
            <a:off x="457200" y="838200"/>
            <a:ext cx="8229600" cy="5032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4000">
                <a:solidFill>
                  <a:schemeClr val="lt1"/>
                </a:solidFill>
                <a:latin typeface="Comic Sans MS"/>
                <a:ea typeface="Comic Sans MS"/>
                <a:cs typeface="Comic Sans MS"/>
                <a:sym typeface="Comic Sans MS"/>
              </a:rPr>
              <a:t>Domain Class Model</a:t>
            </a:r>
            <a:endParaRPr b="0" sz="3600">
              <a:solidFill>
                <a:schemeClr val="lt1"/>
              </a:solidFill>
              <a:latin typeface="Comic Sans MS"/>
              <a:ea typeface="Comic Sans MS"/>
              <a:cs typeface="Comic Sans MS"/>
              <a:sym typeface="Comic Sans MS"/>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84"/>
          <p:cNvSpPr txBox="1"/>
          <p:nvPr>
            <p:ph idx="1" type="body"/>
          </p:nvPr>
        </p:nvSpPr>
        <p:spPr>
          <a:xfrm>
            <a:off x="457200" y="1524001"/>
            <a:ext cx="8229600" cy="46259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i="1" lang="en-US" u="sng"/>
              <a:t>Qualified Associations</a:t>
            </a:r>
            <a:r>
              <a:rPr lang="en-US"/>
              <a:t>: Most names are not globally unique. So context combines with the name to uniquely identify the object.</a:t>
            </a:r>
            <a:endParaRPr/>
          </a:p>
          <a:p>
            <a:pPr indent="-285750" lvl="1" marL="742950" rtl="0" algn="l">
              <a:spcBef>
                <a:spcPts val="560"/>
              </a:spcBef>
              <a:spcAft>
                <a:spcPts val="0"/>
              </a:spcAft>
              <a:buClr>
                <a:schemeClr val="dk1"/>
              </a:buClr>
              <a:buSzPts val="2800"/>
              <a:buChar char="–"/>
            </a:pPr>
            <a:r>
              <a:rPr lang="en-US"/>
              <a:t>Ex. Company name unique within one state but may be duplicated in other state.</a:t>
            </a:r>
            <a:endParaRPr/>
          </a:p>
          <a:p>
            <a:pPr indent="-285750" lvl="1" marL="742950" rtl="0" algn="l">
              <a:spcBef>
                <a:spcPts val="560"/>
              </a:spcBef>
              <a:spcAft>
                <a:spcPts val="0"/>
              </a:spcAft>
              <a:buClr>
                <a:schemeClr val="dk1"/>
              </a:buClr>
              <a:buSzPts val="2800"/>
              <a:buChar char="–"/>
            </a:pPr>
            <a:r>
              <a:rPr lang="en-US"/>
              <a:t>So combining State + Company name will uniquely identify company.</a:t>
            </a:r>
            <a:endParaRPr/>
          </a:p>
          <a:p>
            <a:pPr indent="-285750" lvl="1" marL="742950" rtl="0" algn="l">
              <a:spcBef>
                <a:spcPts val="560"/>
              </a:spcBef>
              <a:spcAft>
                <a:spcPts val="0"/>
              </a:spcAft>
              <a:buClr>
                <a:schemeClr val="dk1"/>
              </a:buClr>
              <a:buSzPts val="2800"/>
              <a:buChar char="–"/>
            </a:pPr>
            <a:r>
              <a:rPr lang="en-US"/>
              <a:t>Ex. bankCode differentiate bank in a consortium.</a:t>
            </a:r>
            <a:endParaRPr/>
          </a:p>
        </p:txBody>
      </p:sp>
      <p:sp>
        <p:nvSpPr>
          <p:cNvPr id="636" name="Google Shape;636;p84"/>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637" name="Google Shape;637;p84"/>
          <p:cNvSpPr/>
          <p:nvPr/>
        </p:nvSpPr>
        <p:spPr>
          <a:xfrm>
            <a:off x="457200" y="838200"/>
            <a:ext cx="8229600" cy="5032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4000">
                <a:solidFill>
                  <a:schemeClr val="lt1"/>
                </a:solidFill>
                <a:latin typeface="Comic Sans MS"/>
                <a:ea typeface="Comic Sans MS"/>
                <a:cs typeface="Comic Sans MS"/>
                <a:sym typeface="Comic Sans MS"/>
              </a:rPr>
              <a:t>Domain Class Model</a:t>
            </a:r>
            <a:endParaRPr b="0" sz="3600">
              <a:solidFill>
                <a:schemeClr val="lt1"/>
              </a:solidFill>
              <a:latin typeface="Comic Sans MS"/>
              <a:ea typeface="Comic Sans MS"/>
              <a:cs typeface="Comic Sans MS"/>
              <a:sym typeface="Comic Sans MS"/>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85"/>
          <p:cNvSpPr txBox="1"/>
          <p:nvPr>
            <p:ph idx="1" type="body"/>
          </p:nvPr>
        </p:nvSpPr>
        <p:spPr>
          <a:xfrm>
            <a:off x="457200" y="1524001"/>
            <a:ext cx="8229600" cy="46259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i="1" lang="en-US" u="sng"/>
              <a:t>Multiplicity</a:t>
            </a:r>
            <a:r>
              <a:rPr i="1" lang="en-US"/>
              <a:t>: </a:t>
            </a:r>
            <a:r>
              <a:rPr lang="en-US"/>
              <a:t>Don’t put much effort as it is often changes during analysis.</a:t>
            </a:r>
            <a:endParaRPr/>
          </a:p>
          <a:p>
            <a:pPr indent="-342900" lvl="0" marL="342900" rtl="0" algn="l">
              <a:spcBef>
                <a:spcPts val="640"/>
              </a:spcBef>
              <a:spcAft>
                <a:spcPts val="0"/>
              </a:spcAft>
              <a:buClr>
                <a:schemeClr val="dk1"/>
              </a:buClr>
              <a:buSzPts val="3200"/>
              <a:buChar char="•"/>
            </a:pPr>
            <a:r>
              <a:rPr i="1" lang="en-US" u="sng"/>
              <a:t>Missing Association</a:t>
            </a:r>
            <a:r>
              <a:rPr i="1" lang="en-US"/>
              <a:t>:</a:t>
            </a:r>
            <a:r>
              <a:rPr lang="en-US"/>
              <a:t> Add any missing association that are found during analysis.</a:t>
            </a:r>
            <a:endParaRPr/>
          </a:p>
          <a:p>
            <a:pPr indent="-285750" lvl="1" marL="742950" rtl="0" algn="l">
              <a:spcBef>
                <a:spcPts val="560"/>
              </a:spcBef>
              <a:spcAft>
                <a:spcPts val="0"/>
              </a:spcAft>
              <a:buClr>
                <a:schemeClr val="dk1"/>
              </a:buClr>
              <a:buSzPts val="2800"/>
              <a:buChar char="–"/>
            </a:pPr>
            <a:r>
              <a:rPr i="1" lang="en-US"/>
              <a:t>Transaction entered on cashier station, Customers have accounts and transaction authorized by cash cards</a:t>
            </a:r>
            <a:r>
              <a:rPr lang="en-US"/>
              <a:t>. </a:t>
            </a:r>
            <a:endParaRPr/>
          </a:p>
          <a:p>
            <a:pPr indent="-285750" lvl="1" marL="742950" rtl="0" algn="l">
              <a:spcBef>
                <a:spcPts val="560"/>
              </a:spcBef>
              <a:spcAft>
                <a:spcPts val="0"/>
              </a:spcAft>
              <a:buClr>
                <a:schemeClr val="dk1"/>
              </a:buClr>
              <a:buSzPts val="2800"/>
              <a:buChar char="–"/>
            </a:pPr>
            <a:r>
              <a:rPr lang="en-US"/>
              <a:t>To perform above, we need to introduce relationship from Cashier to cashier station. So association </a:t>
            </a:r>
            <a:r>
              <a:rPr i="1" lang="en-US"/>
              <a:t>Cashier authorized on cashier station</a:t>
            </a:r>
            <a:r>
              <a:rPr lang="en-US"/>
              <a:t> needed</a:t>
            </a:r>
            <a:endParaRPr/>
          </a:p>
        </p:txBody>
      </p:sp>
      <p:sp>
        <p:nvSpPr>
          <p:cNvPr id="643" name="Google Shape;643;p85"/>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644" name="Google Shape;644;p85"/>
          <p:cNvSpPr/>
          <p:nvPr/>
        </p:nvSpPr>
        <p:spPr>
          <a:xfrm>
            <a:off x="457200" y="838200"/>
            <a:ext cx="8229600" cy="5032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4000">
                <a:solidFill>
                  <a:schemeClr val="lt1"/>
                </a:solidFill>
                <a:latin typeface="Comic Sans MS"/>
                <a:ea typeface="Comic Sans MS"/>
                <a:cs typeface="Comic Sans MS"/>
                <a:sym typeface="Comic Sans MS"/>
              </a:rPr>
              <a:t>Domain Class Model</a:t>
            </a:r>
            <a:endParaRPr b="0" sz="3600">
              <a:solidFill>
                <a:schemeClr val="lt1"/>
              </a:solidFill>
              <a:latin typeface="Comic Sans MS"/>
              <a:ea typeface="Comic Sans MS"/>
              <a:cs typeface="Comic Sans MS"/>
              <a:sym typeface="Comic Sans MS"/>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86"/>
          <p:cNvSpPr txBox="1"/>
          <p:nvPr>
            <p:ph idx="1" type="body"/>
          </p:nvPr>
        </p:nvSpPr>
        <p:spPr>
          <a:xfrm>
            <a:off x="457200" y="1524001"/>
            <a:ext cx="8229600" cy="46259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i="1" lang="en-US" u="sng"/>
              <a:t>Aggregation</a:t>
            </a:r>
            <a:r>
              <a:rPr lang="en-US"/>
              <a:t>: it is specially for mechanical parts or bills of material.</a:t>
            </a:r>
            <a:endParaRPr/>
          </a:p>
          <a:p>
            <a:pPr indent="-285750" lvl="1" marL="742950" rtl="0" algn="l">
              <a:spcBef>
                <a:spcPts val="560"/>
              </a:spcBef>
              <a:spcAft>
                <a:spcPts val="0"/>
              </a:spcAft>
              <a:buClr>
                <a:schemeClr val="dk1"/>
              </a:buClr>
              <a:buSzPts val="2800"/>
              <a:buChar char="–"/>
            </a:pPr>
            <a:r>
              <a:rPr lang="en-US"/>
              <a:t>Don’t spend much time trying to defer between association and aggregation.</a:t>
            </a:r>
            <a:endParaRPr/>
          </a:p>
          <a:p>
            <a:pPr indent="-285750" lvl="1" marL="742950" rtl="0" algn="l">
              <a:spcBef>
                <a:spcPts val="560"/>
              </a:spcBef>
              <a:spcAft>
                <a:spcPts val="0"/>
              </a:spcAft>
              <a:buClr>
                <a:schemeClr val="dk1"/>
              </a:buClr>
              <a:buSzPts val="2800"/>
              <a:buChar char="–"/>
            </a:pPr>
            <a:r>
              <a:rPr lang="en-US"/>
              <a:t>Ex. </a:t>
            </a:r>
            <a:r>
              <a:rPr i="1" lang="en-US"/>
              <a:t>Bank</a:t>
            </a:r>
            <a:r>
              <a:rPr lang="en-US"/>
              <a:t> is part of </a:t>
            </a:r>
            <a:r>
              <a:rPr i="1" lang="en-US"/>
              <a:t>Consortium</a:t>
            </a:r>
            <a:r>
              <a:rPr lang="en-US"/>
              <a:t> and indicate the relationship with </a:t>
            </a:r>
            <a:r>
              <a:rPr i="1" lang="en-US"/>
              <a:t>aggregation</a:t>
            </a:r>
            <a:r>
              <a:rPr lang="en-US"/>
              <a:t>.</a:t>
            </a:r>
            <a:endParaRPr/>
          </a:p>
          <a:p>
            <a:pPr indent="-342900" lvl="0" marL="342900" rtl="0" algn="l">
              <a:spcBef>
                <a:spcPts val="640"/>
              </a:spcBef>
              <a:spcAft>
                <a:spcPts val="0"/>
              </a:spcAft>
              <a:buClr>
                <a:schemeClr val="dk1"/>
              </a:buClr>
              <a:buSzPts val="3200"/>
              <a:buChar char="•"/>
            </a:pPr>
            <a:r>
              <a:rPr lang="en-US"/>
              <a:t>Now combining all things together, class diagram prepare.</a:t>
            </a:r>
            <a:endParaRPr/>
          </a:p>
          <a:p>
            <a:pPr indent="-107950" lvl="1" marL="742950" rtl="0" algn="l">
              <a:spcBef>
                <a:spcPts val="560"/>
              </a:spcBef>
              <a:spcAft>
                <a:spcPts val="0"/>
              </a:spcAft>
              <a:buClr>
                <a:schemeClr val="dk1"/>
              </a:buClr>
              <a:buSzPts val="2800"/>
              <a:buNone/>
            </a:pPr>
            <a:r>
              <a:t/>
            </a:r>
            <a:endParaRPr/>
          </a:p>
        </p:txBody>
      </p:sp>
      <p:sp>
        <p:nvSpPr>
          <p:cNvPr id="650" name="Google Shape;650;p86"/>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651" name="Google Shape;651;p86"/>
          <p:cNvSpPr/>
          <p:nvPr/>
        </p:nvSpPr>
        <p:spPr>
          <a:xfrm>
            <a:off x="457200" y="838200"/>
            <a:ext cx="8229600" cy="5032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4000">
                <a:solidFill>
                  <a:schemeClr val="lt1"/>
                </a:solidFill>
                <a:latin typeface="Comic Sans MS"/>
                <a:ea typeface="Comic Sans MS"/>
                <a:cs typeface="Comic Sans MS"/>
                <a:sym typeface="Comic Sans MS"/>
              </a:rPr>
              <a:t>Domain Class Model</a:t>
            </a:r>
            <a:endParaRPr b="0" sz="3600">
              <a:solidFill>
                <a:schemeClr val="lt1"/>
              </a:solidFill>
              <a:latin typeface="Comic Sans MS"/>
              <a:ea typeface="Comic Sans MS"/>
              <a:cs typeface="Comic Sans MS"/>
              <a:sym typeface="Comic Sans MS"/>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87"/>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657" name="Google Shape;657;p87"/>
          <p:cNvSpPr/>
          <p:nvPr/>
        </p:nvSpPr>
        <p:spPr>
          <a:xfrm>
            <a:off x="457200" y="838200"/>
            <a:ext cx="8229600" cy="5032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4000">
                <a:solidFill>
                  <a:schemeClr val="lt1"/>
                </a:solidFill>
                <a:latin typeface="Comic Sans MS"/>
                <a:ea typeface="Comic Sans MS"/>
                <a:cs typeface="Comic Sans MS"/>
                <a:sym typeface="Comic Sans MS"/>
              </a:rPr>
              <a:t>Domain Class Model</a:t>
            </a:r>
            <a:endParaRPr b="0" sz="3600">
              <a:solidFill>
                <a:schemeClr val="lt1"/>
              </a:solidFill>
              <a:latin typeface="Comic Sans MS"/>
              <a:ea typeface="Comic Sans MS"/>
              <a:cs typeface="Comic Sans MS"/>
              <a:sym typeface="Comic Sans MS"/>
            </a:endParaRPr>
          </a:p>
        </p:txBody>
      </p:sp>
      <p:pic>
        <p:nvPicPr>
          <p:cNvPr id="658" name="Google Shape;658;p87"/>
          <p:cNvPicPr preferRelativeResize="0"/>
          <p:nvPr>
            <p:ph idx="1" type="body"/>
          </p:nvPr>
        </p:nvPicPr>
        <p:blipFill rotWithShape="1">
          <a:blip r:embed="rId3">
            <a:alphaModFix/>
          </a:blip>
          <a:srcRect b="0" l="0" r="0" t="0"/>
          <a:stretch/>
        </p:blipFill>
        <p:spPr>
          <a:xfrm>
            <a:off x="351692" y="1600200"/>
            <a:ext cx="8510954" cy="5257800"/>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88"/>
          <p:cNvSpPr txBox="1"/>
          <p:nvPr>
            <p:ph idx="1" type="body"/>
          </p:nvPr>
        </p:nvSpPr>
        <p:spPr>
          <a:xfrm>
            <a:off x="281354" y="1447801"/>
            <a:ext cx="8862646" cy="4625975"/>
          </a:xfrm>
          <a:prstGeom prst="rect">
            <a:avLst/>
          </a:prstGeom>
          <a:noFill/>
          <a:ln>
            <a:noFill/>
          </a:ln>
        </p:spPr>
        <p:txBody>
          <a:bodyPr anchorCtr="0" anchor="t" bIns="45700" lIns="91425" spcFirstLastPara="1" rIns="91425" wrap="square" tIns="45700">
            <a:noAutofit/>
          </a:bodyPr>
          <a:lstStyle/>
          <a:p>
            <a:pPr indent="-342900" lvl="0" marL="342900" rtl="0" algn="ctr">
              <a:spcBef>
                <a:spcPts val="0"/>
              </a:spcBef>
              <a:spcAft>
                <a:spcPts val="0"/>
              </a:spcAft>
              <a:buClr>
                <a:schemeClr val="dk1"/>
              </a:buClr>
              <a:buSzPts val="3200"/>
              <a:buFont typeface="Noto Sans Symbols"/>
              <a:buNone/>
            </a:pPr>
            <a:r>
              <a:rPr b="1" i="1" lang="en-US" u="sng"/>
              <a:t>6. Finding Attributes: </a:t>
            </a:r>
            <a:endParaRPr/>
          </a:p>
          <a:p>
            <a:pPr indent="-342900" lvl="0" marL="342900" rtl="0" algn="l">
              <a:spcBef>
                <a:spcPts val="640"/>
              </a:spcBef>
              <a:spcAft>
                <a:spcPts val="0"/>
              </a:spcAft>
              <a:buClr>
                <a:schemeClr val="dk1"/>
              </a:buClr>
              <a:buSzPts val="3200"/>
              <a:buChar char="•"/>
            </a:pPr>
            <a:r>
              <a:rPr lang="en-US"/>
              <a:t>Attributes are data properties of objects like colour, weight etc.</a:t>
            </a:r>
            <a:endParaRPr/>
          </a:p>
          <a:p>
            <a:pPr indent="-342900" lvl="0" marL="342900" rtl="0" algn="l">
              <a:spcBef>
                <a:spcPts val="640"/>
              </a:spcBef>
              <a:spcAft>
                <a:spcPts val="0"/>
              </a:spcAft>
              <a:buClr>
                <a:schemeClr val="dk1"/>
              </a:buClr>
              <a:buSzPts val="3200"/>
              <a:buChar char="•"/>
            </a:pPr>
            <a:r>
              <a:rPr lang="en-US"/>
              <a:t>Attributes usually correspond to nouns followed by possessive phrases, such as “the color of the car”</a:t>
            </a:r>
            <a:endParaRPr/>
          </a:p>
          <a:p>
            <a:pPr indent="-342900" lvl="0" marL="342900" rtl="0" algn="l">
              <a:spcBef>
                <a:spcPts val="640"/>
              </a:spcBef>
              <a:spcAft>
                <a:spcPts val="0"/>
              </a:spcAft>
              <a:buClr>
                <a:schemeClr val="dk1"/>
              </a:buClr>
              <a:buSzPts val="3200"/>
              <a:buChar char="•"/>
            </a:pPr>
            <a:r>
              <a:rPr lang="en-US"/>
              <a:t>Attributes are less likely to be fully described in problem statement.</a:t>
            </a:r>
            <a:endParaRPr/>
          </a:p>
          <a:p>
            <a:pPr indent="-342900" lvl="0" marL="342900" rtl="0" algn="l">
              <a:spcBef>
                <a:spcPts val="640"/>
              </a:spcBef>
              <a:spcAft>
                <a:spcPts val="0"/>
              </a:spcAft>
              <a:buClr>
                <a:schemeClr val="dk1"/>
              </a:buClr>
              <a:buSzPts val="3200"/>
              <a:buChar char="•"/>
            </a:pPr>
            <a:r>
              <a:rPr lang="en-US"/>
              <a:t>Only consider attributes </a:t>
            </a:r>
            <a:r>
              <a:rPr i="1" lang="en-US"/>
              <a:t>directly relevant to application</a:t>
            </a:r>
            <a:r>
              <a:rPr lang="en-US"/>
              <a:t>. Get important attributes then add details to it.</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
        <p:nvSpPr>
          <p:cNvPr id="664" name="Google Shape;664;p88"/>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665" name="Google Shape;665;p88"/>
          <p:cNvSpPr/>
          <p:nvPr/>
        </p:nvSpPr>
        <p:spPr>
          <a:xfrm>
            <a:off x="457200" y="838200"/>
            <a:ext cx="8229600" cy="5032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4000">
                <a:solidFill>
                  <a:schemeClr val="lt1"/>
                </a:solidFill>
                <a:latin typeface="Comic Sans MS"/>
                <a:ea typeface="Comic Sans MS"/>
                <a:cs typeface="Comic Sans MS"/>
                <a:sym typeface="Comic Sans MS"/>
              </a:rPr>
              <a:t>Domain Class Model</a:t>
            </a:r>
            <a:endParaRPr b="0" sz="3600">
              <a:solidFill>
                <a:schemeClr val="lt1"/>
              </a:solidFill>
              <a:latin typeface="Comic Sans MS"/>
              <a:ea typeface="Comic Sans MS"/>
              <a:cs typeface="Comic Sans MS"/>
              <a:sym typeface="Comic Sans MS"/>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89"/>
          <p:cNvSpPr txBox="1"/>
          <p:nvPr>
            <p:ph idx="1" type="body"/>
          </p:nvPr>
        </p:nvSpPr>
        <p:spPr>
          <a:xfrm>
            <a:off x="457200" y="1524001"/>
            <a:ext cx="8229600" cy="46259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Avoid derived attributes.</a:t>
            </a:r>
            <a:endParaRPr/>
          </a:p>
          <a:p>
            <a:pPr indent="-285750" lvl="1" marL="742950" rtl="0" algn="l">
              <a:spcBef>
                <a:spcPts val="560"/>
              </a:spcBef>
              <a:spcAft>
                <a:spcPts val="0"/>
              </a:spcAft>
              <a:buClr>
                <a:schemeClr val="dk1"/>
              </a:buClr>
              <a:buSzPts val="2800"/>
              <a:buChar char="–"/>
            </a:pPr>
            <a:r>
              <a:rPr lang="en-US"/>
              <a:t>EX. Age is derived from birthdate and currentTime</a:t>
            </a:r>
            <a:endParaRPr/>
          </a:p>
          <a:p>
            <a:pPr indent="-342900" lvl="0" marL="342900" rtl="0" algn="l">
              <a:spcBef>
                <a:spcPts val="640"/>
              </a:spcBef>
              <a:spcAft>
                <a:spcPts val="0"/>
              </a:spcAft>
              <a:buClr>
                <a:schemeClr val="dk1"/>
              </a:buClr>
              <a:buSzPts val="3200"/>
              <a:buChar char="•"/>
            </a:pPr>
            <a:r>
              <a:rPr lang="en-US"/>
              <a:t>Looks for attributes on associations.</a:t>
            </a:r>
            <a:endParaRPr/>
          </a:p>
          <a:p>
            <a:pPr indent="-285750" lvl="1" marL="742950" rtl="0" algn="l">
              <a:spcBef>
                <a:spcPts val="560"/>
              </a:spcBef>
              <a:spcAft>
                <a:spcPts val="0"/>
              </a:spcAft>
              <a:buClr>
                <a:schemeClr val="dk1"/>
              </a:buClr>
              <a:buSzPts val="2800"/>
              <a:buChar char="–"/>
            </a:pPr>
            <a:r>
              <a:rPr lang="en-US"/>
              <a:t>Ex. Workfor association attribute can be salary, title etc.</a:t>
            </a:r>
            <a:endParaRPr/>
          </a:p>
          <a:p>
            <a:pPr indent="-139700" lvl="0" marL="342900" rtl="0" algn="l">
              <a:spcBef>
                <a:spcPts val="640"/>
              </a:spcBef>
              <a:spcAft>
                <a:spcPts val="0"/>
              </a:spcAft>
              <a:buClr>
                <a:schemeClr val="dk1"/>
              </a:buClr>
              <a:buSzPts val="3200"/>
              <a:buNone/>
            </a:pPr>
            <a:r>
              <a:t/>
            </a:r>
            <a:endParaRPr/>
          </a:p>
        </p:txBody>
      </p:sp>
      <p:sp>
        <p:nvSpPr>
          <p:cNvPr id="671" name="Google Shape;671;p89"/>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672" name="Google Shape;672;p89"/>
          <p:cNvSpPr/>
          <p:nvPr/>
        </p:nvSpPr>
        <p:spPr>
          <a:xfrm>
            <a:off x="457200" y="838200"/>
            <a:ext cx="8229600" cy="5032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4000">
                <a:solidFill>
                  <a:schemeClr val="lt1"/>
                </a:solidFill>
                <a:latin typeface="Comic Sans MS"/>
                <a:ea typeface="Comic Sans MS"/>
                <a:cs typeface="Comic Sans MS"/>
                <a:sym typeface="Comic Sans MS"/>
              </a:rPr>
              <a:t>Domain Class Model</a:t>
            </a:r>
            <a:endParaRPr b="0" sz="3600">
              <a:solidFill>
                <a:schemeClr val="lt1"/>
              </a:solidFill>
              <a:latin typeface="Comic Sans MS"/>
              <a:ea typeface="Comic Sans MS"/>
              <a:cs typeface="Comic Sans MS"/>
              <a:sym typeface="Comic Sans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9"/>
          <p:cNvSpPr txBox="1"/>
          <p:nvPr>
            <p:ph idx="1" type="body"/>
          </p:nvPr>
        </p:nvSpPr>
        <p:spPr>
          <a:xfrm>
            <a:off x="457200" y="1524001"/>
            <a:ext cx="8229600" cy="4625975"/>
          </a:xfrm>
          <a:prstGeom prst="rect">
            <a:avLst/>
          </a:prstGeom>
          <a:noFill/>
          <a:ln>
            <a:noFill/>
          </a:ln>
        </p:spPr>
        <p:txBody>
          <a:bodyPr anchorCtr="0" anchor="t" bIns="45700" lIns="91425" spcFirstLastPara="1" rIns="91425" wrap="square" tIns="45700">
            <a:noAutofit/>
          </a:bodyPr>
          <a:lstStyle/>
          <a:p>
            <a:pPr indent="-342900" lvl="0" marL="342900" rtl="0" algn="ctr">
              <a:spcBef>
                <a:spcPts val="0"/>
              </a:spcBef>
              <a:spcAft>
                <a:spcPts val="0"/>
              </a:spcAft>
              <a:buClr>
                <a:schemeClr val="dk1"/>
              </a:buClr>
              <a:buSzPts val="3200"/>
              <a:buFont typeface="Noto Sans Symbols"/>
              <a:buNone/>
            </a:pPr>
            <a:r>
              <a:rPr lang="en-US" u="sng"/>
              <a:t>Finding Use Cases</a:t>
            </a:r>
            <a:endParaRPr/>
          </a:p>
          <a:p>
            <a:pPr indent="-342900" lvl="0" marL="342900" rtl="0" algn="l">
              <a:spcBef>
                <a:spcPts val="640"/>
              </a:spcBef>
              <a:spcAft>
                <a:spcPts val="0"/>
              </a:spcAft>
              <a:buClr>
                <a:schemeClr val="dk1"/>
              </a:buClr>
              <a:buSzPts val="3200"/>
              <a:buChar char="•"/>
            </a:pPr>
            <a:r>
              <a:rPr lang="en-US"/>
              <a:t>For each actor, list the functionality different ways in which the actor uses the system called </a:t>
            </a:r>
            <a:r>
              <a:rPr i="1" lang="en-US" u="sng"/>
              <a:t>Use Cases.</a:t>
            </a:r>
            <a:endParaRPr/>
          </a:p>
          <a:p>
            <a:pPr indent="-342900" lvl="0" marL="342900" rtl="0" algn="l">
              <a:spcBef>
                <a:spcPts val="640"/>
              </a:spcBef>
              <a:spcAft>
                <a:spcPts val="0"/>
              </a:spcAft>
              <a:buClr>
                <a:schemeClr val="dk1"/>
              </a:buClr>
              <a:buSzPts val="3200"/>
              <a:buChar char="•"/>
            </a:pPr>
            <a:r>
              <a:rPr lang="en-US"/>
              <a:t>Use cases partition the functionality of a system into a small number of discrete units.</a:t>
            </a:r>
            <a:endParaRPr/>
          </a:p>
          <a:p>
            <a:pPr indent="-342900" lvl="0" marL="342900" rtl="0" algn="l">
              <a:spcBef>
                <a:spcPts val="640"/>
              </a:spcBef>
              <a:spcAft>
                <a:spcPts val="0"/>
              </a:spcAft>
              <a:buClr>
                <a:schemeClr val="dk1"/>
              </a:buClr>
              <a:buSzPts val="3200"/>
              <a:buChar char="•"/>
            </a:pPr>
            <a:r>
              <a:rPr lang="en-US"/>
              <a:t>Each use cases should represent a kind of service that system provides – something that provides value to the actor.</a:t>
            </a:r>
            <a:endParaRPr/>
          </a:p>
        </p:txBody>
      </p:sp>
      <p:sp>
        <p:nvSpPr>
          <p:cNvPr id="95" name="Google Shape;95;p9"/>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96" name="Google Shape;96;p9"/>
          <p:cNvSpPr/>
          <p:nvPr/>
        </p:nvSpPr>
        <p:spPr>
          <a:xfrm>
            <a:off x="457200" y="838200"/>
            <a:ext cx="8229600" cy="5032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4000">
                <a:solidFill>
                  <a:schemeClr val="lt1"/>
                </a:solidFill>
                <a:latin typeface="Comic Sans MS"/>
                <a:ea typeface="Comic Sans MS"/>
                <a:cs typeface="Comic Sans MS"/>
                <a:sym typeface="Comic Sans MS"/>
              </a:rPr>
              <a:t>Application Interaction Model</a:t>
            </a:r>
            <a:endParaRPr b="0" sz="3600">
              <a:solidFill>
                <a:schemeClr val="lt1"/>
              </a:solidFill>
              <a:latin typeface="Comic Sans MS"/>
              <a:ea typeface="Comic Sans MS"/>
              <a:cs typeface="Comic Sans MS"/>
              <a:sym typeface="Comic Sans MS"/>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90"/>
          <p:cNvSpPr txBox="1"/>
          <p:nvPr>
            <p:ph idx="1" type="body"/>
          </p:nvPr>
        </p:nvSpPr>
        <p:spPr>
          <a:xfrm>
            <a:off x="457200" y="1524001"/>
            <a:ext cx="8229600" cy="4625975"/>
          </a:xfrm>
          <a:prstGeom prst="rect">
            <a:avLst/>
          </a:prstGeom>
          <a:noFill/>
          <a:ln>
            <a:noFill/>
          </a:ln>
        </p:spPr>
        <p:txBody>
          <a:bodyPr anchorCtr="0" anchor="t" bIns="45700" lIns="91425" spcFirstLastPara="1" rIns="91425" wrap="square" tIns="45700">
            <a:noAutofit/>
          </a:bodyPr>
          <a:lstStyle/>
          <a:p>
            <a:pPr indent="-342900" lvl="0" marL="342900" rtl="0" algn="ctr">
              <a:spcBef>
                <a:spcPts val="0"/>
              </a:spcBef>
              <a:spcAft>
                <a:spcPts val="0"/>
              </a:spcAft>
              <a:buClr>
                <a:schemeClr val="dk1"/>
              </a:buClr>
              <a:buSzPts val="3200"/>
              <a:buFont typeface="Noto Sans Symbols"/>
              <a:buNone/>
            </a:pPr>
            <a:r>
              <a:rPr b="1" lang="en-US" u="sng"/>
              <a:t>7. Keeping the Right Attributes</a:t>
            </a:r>
            <a:endParaRPr/>
          </a:p>
          <a:p>
            <a:pPr indent="-342900" lvl="0" marL="342900" rtl="0" algn="l">
              <a:spcBef>
                <a:spcPts val="640"/>
              </a:spcBef>
              <a:spcAft>
                <a:spcPts val="0"/>
              </a:spcAft>
              <a:buClr>
                <a:schemeClr val="dk1"/>
              </a:buClr>
              <a:buSzPts val="3200"/>
              <a:buChar char="•"/>
            </a:pPr>
            <a:r>
              <a:rPr lang="en-US"/>
              <a:t>Eliminate unnecessary and incorrect attributed with the following criteria:</a:t>
            </a:r>
            <a:endParaRPr/>
          </a:p>
          <a:p>
            <a:pPr indent="-342900" lvl="0" marL="342900" rtl="0" algn="l">
              <a:spcBef>
                <a:spcPts val="640"/>
              </a:spcBef>
              <a:spcAft>
                <a:spcPts val="0"/>
              </a:spcAft>
              <a:buClr>
                <a:schemeClr val="dk1"/>
              </a:buClr>
              <a:buSzPts val="3200"/>
              <a:buChar char="•"/>
            </a:pPr>
            <a:r>
              <a:rPr lang="en-US"/>
              <a:t>Objects: if element is important rather than just its value, then it is an object.</a:t>
            </a:r>
            <a:endParaRPr/>
          </a:p>
          <a:p>
            <a:pPr indent="-285750" lvl="1" marL="742950" rtl="0" algn="l">
              <a:spcBef>
                <a:spcPts val="560"/>
              </a:spcBef>
              <a:spcAft>
                <a:spcPts val="0"/>
              </a:spcAft>
              <a:buClr>
                <a:schemeClr val="dk1"/>
              </a:buClr>
              <a:buSzPts val="2800"/>
              <a:buChar char="–"/>
            </a:pPr>
            <a:r>
              <a:rPr lang="en-US"/>
              <a:t>Ex. </a:t>
            </a:r>
            <a:r>
              <a:rPr i="1" lang="en-US" u="sng"/>
              <a:t>Boss</a:t>
            </a:r>
            <a:r>
              <a:rPr lang="en-US"/>
              <a:t> refers to a class and </a:t>
            </a:r>
            <a:r>
              <a:rPr i="1" lang="en-US" u="sng"/>
              <a:t>Salary</a:t>
            </a:r>
            <a:r>
              <a:rPr lang="en-US"/>
              <a:t> is an attributes.</a:t>
            </a:r>
            <a:endParaRPr/>
          </a:p>
          <a:p>
            <a:pPr indent="-342900" lvl="0" marL="342900" rtl="0" algn="l">
              <a:spcBef>
                <a:spcPts val="640"/>
              </a:spcBef>
              <a:spcAft>
                <a:spcPts val="0"/>
              </a:spcAft>
              <a:buClr>
                <a:schemeClr val="dk1"/>
              </a:buClr>
              <a:buSzPts val="3200"/>
              <a:buChar char="•"/>
            </a:pPr>
            <a:r>
              <a:rPr lang="en-US"/>
              <a:t>Name: Name often refer as Qualifier rather than attributes.</a:t>
            </a:r>
            <a:endParaRPr/>
          </a:p>
          <a:p>
            <a:pPr indent="-342900" lvl="0" marL="342900" rtl="0" algn="l">
              <a:spcBef>
                <a:spcPts val="640"/>
              </a:spcBef>
              <a:spcAft>
                <a:spcPts val="0"/>
              </a:spcAft>
              <a:buClr>
                <a:schemeClr val="dk1"/>
              </a:buClr>
              <a:buSzPts val="3200"/>
              <a:buChar char="•"/>
            </a:pPr>
            <a:r>
              <a:rPr lang="en-US"/>
              <a:t>Name is an attribute when its use does not depend on context, </a:t>
            </a:r>
            <a:endParaRPr/>
          </a:p>
          <a:p>
            <a:pPr indent="-107950" lvl="1" marL="742950" rtl="0" algn="l">
              <a:spcBef>
                <a:spcPts val="560"/>
              </a:spcBef>
              <a:spcAft>
                <a:spcPts val="0"/>
              </a:spcAft>
              <a:buClr>
                <a:schemeClr val="dk1"/>
              </a:buClr>
              <a:buSzPts val="2800"/>
              <a:buNone/>
            </a:pPr>
            <a:r>
              <a:t/>
            </a:r>
            <a:endParaRPr/>
          </a:p>
        </p:txBody>
      </p:sp>
      <p:sp>
        <p:nvSpPr>
          <p:cNvPr id="678" name="Google Shape;678;p90"/>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679" name="Google Shape;679;p90"/>
          <p:cNvSpPr/>
          <p:nvPr/>
        </p:nvSpPr>
        <p:spPr>
          <a:xfrm>
            <a:off x="457200" y="838200"/>
            <a:ext cx="8229600" cy="5032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4000">
                <a:solidFill>
                  <a:schemeClr val="lt1"/>
                </a:solidFill>
                <a:latin typeface="Comic Sans MS"/>
                <a:ea typeface="Comic Sans MS"/>
                <a:cs typeface="Comic Sans MS"/>
                <a:sym typeface="Comic Sans MS"/>
              </a:rPr>
              <a:t>Domain Class Model</a:t>
            </a:r>
            <a:endParaRPr b="0" sz="3600">
              <a:solidFill>
                <a:schemeClr val="lt1"/>
              </a:solidFill>
              <a:latin typeface="Comic Sans MS"/>
              <a:ea typeface="Comic Sans MS"/>
              <a:cs typeface="Comic Sans MS"/>
              <a:sym typeface="Comic Sans MS"/>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91"/>
          <p:cNvSpPr txBox="1"/>
          <p:nvPr>
            <p:ph idx="1" type="body"/>
          </p:nvPr>
        </p:nvSpPr>
        <p:spPr>
          <a:xfrm>
            <a:off x="457200" y="1524001"/>
            <a:ext cx="8229600" cy="4625975"/>
          </a:xfrm>
          <a:prstGeom prst="rect">
            <a:avLst/>
          </a:prstGeom>
          <a:noFill/>
          <a:ln>
            <a:noFill/>
          </a:ln>
        </p:spPr>
        <p:txBody>
          <a:bodyPr anchorCtr="0" anchor="t" bIns="45700" lIns="91425" spcFirstLastPara="1" rIns="91425" wrap="square" tIns="45700">
            <a:noAutofit/>
          </a:bodyPr>
          <a:lstStyle/>
          <a:p>
            <a:pPr indent="-285750" lvl="1" marL="742950" rtl="0" algn="l">
              <a:spcBef>
                <a:spcPts val="0"/>
              </a:spcBef>
              <a:spcAft>
                <a:spcPts val="0"/>
              </a:spcAft>
              <a:buClr>
                <a:schemeClr val="dk1"/>
              </a:buClr>
              <a:buSzPts val="2800"/>
              <a:buChar char="–"/>
            </a:pPr>
            <a:r>
              <a:rPr lang="en-US"/>
              <a:t>Ex. Names of person are not unique therefore its attributes.</a:t>
            </a:r>
            <a:endParaRPr/>
          </a:p>
          <a:p>
            <a:pPr indent="-342900" lvl="0" marL="342900" rtl="0" algn="l">
              <a:spcBef>
                <a:spcPts val="640"/>
              </a:spcBef>
              <a:spcAft>
                <a:spcPts val="0"/>
              </a:spcAft>
              <a:buClr>
                <a:schemeClr val="dk1"/>
              </a:buClr>
              <a:buSzPts val="3200"/>
              <a:buChar char="•"/>
            </a:pPr>
            <a:r>
              <a:rPr lang="en-US"/>
              <a:t>Identifiers: it mean referencing objects used for some work.</a:t>
            </a:r>
            <a:endParaRPr/>
          </a:p>
          <a:p>
            <a:pPr indent="-285750" lvl="1" marL="742950" rtl="0" algn="l">
              <a:spcBef>
                <a:spcPts val="560"/>
              </a:spcBef>
              <a:spcAft>
                <a:spcPts val="0"/>
              </a:spcAft>
              <a:buClr>
                <a:schemeClr val="dk1"/>
              </a:buClr>
              <a:buSzPts val="2800"/>
              <a:buChar char="–"/>
            </a:pPr>
            <a:r>
              <a:rPr lang="en-US"/>
              <a:t>Ex. ATM transaction always generate </a:t>
            </a:r>
            <a:r>
              <a:rPr i="1" lang="en-US"/>
              <a:t>Transaction ID </a:t>
            </a:r>
            <a:r>
              <a:rPr lang="en-US"/>
              <a:t>for each operation. So you can count </a:t>
            </a:r>
            <a:r>
              <a:rPr i="1" lang="en-US"/>
              <a:t>Transaction ID </a:t>
            </a:r>
            <a:r>
              <a:rPr lang="en-US"/>
              <a:t>as attributes.</a:t>
            </a:r>
            <a:endParaRPr/>
          </a:p>
          <a:p>
            <a:pPr indent="-342900" lvl="0" marL="342900" rtl="0" algn="l">
              <a:spcBef>
                <a:spcPts val="640"/>
              </a:spcBef>
              <a:spcAft>
                <a:spcPts val="0"/>
              </a:spcAft>
              <a:buClr>
                <a:schemeClr val="dk1"/>
              </a:buClr>
              <a:buSzPts val="3200"/>
              <a:buChar char="•"/>
            </a:pPr>
            <a:r>
              <a:rPr lang="en-US"/>
              <a:t>Attributes on Association:</a:t>
            </a:r>
            <a:endParaRPr/>
          </a:p>
          <a:p>
            <a:pPr indent="-285750" lvl="1" marL="742950" rtl="0" algn="l">
              <a:spcBef>
                <a:spcPts val="560"/>
              </a:spcBef>
              <a:spcAft>
                <a:spcPts val="0"/>
              </a:spcAft>
              <a:buClr>
                <a:schemeClr val="dk1"/>
              </a:buClr>
              <a:buSzPts val="2800"/>
              <a:buChar char="–"/>
            </a:pPr>
            <a:r>
              <a:rPr lang="en-US"/>
              <a:t>If value require the presence of link then attributes of the association should derived. </a:t>
            </a:r>
            <a:endParaRPr/>
          </a:p>
        </p:txBody>
      </p:sp>
      <p:sp>
        <p:nvSpPr>
          <p:cNvPr id="685" name="Google Shape;685;p91"/>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686" name="Google Shape;686;p91"/>
          <p:cNvSpPr/>
          <p:nvPr/>
        </p:nvSpPr>
        <p:spPr>
          <a:xfrm>
            <a:off x="457200" y="838200"/>
            <a:ext cx="8229600" cy="5032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4000">
                <a:solidFill>
                  <a:schemeClr val="lt1"/>
                </a:solidFill>
                <a:latin typeface="Comic Sans MS"/>
                <a:ea typeface="Comic Sans MS"/>
                <a:cs typeface="Comic Sans MS"/>
                <a:sym typeface="Comic Sans MS"/>
              </a:rPr>
              <a:t>Domain Class Model</a:t>
            </a:r>
            <a:endParaRPr b="0" sz="3600">
              <a:solidFill>
                <a:schemeClr val="lt1"/>
              </a:solidFill>
              <a:latin typeface="Comic Sans MS"/>
              <a:ea typeface="Comic Sans MS"/>
              <a:cs typeface="Comic Sans MS"/>
              <a:sym typeface="Comic Sans MS"/>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92"/>
          <p:cNvSpPr txBox="1"/>
          <p:nvPr>
            <p:ph idx="1" type="body"/>
          </p:nvPr>
        </p:nvSpPr>
        <p:spPr>
          <a:xfrm>
            <a:off x="457200" y="1524001"/>
            <a:ext cx="8229600" cy="4625975"/>
          </a:xfrm>
          <a:prstGeom prst="rect">
            <a:avLst/>
          </a:prstGeom>
          <a:noFill/>
          <a:ln>
            <a:noFill/>
          </a:ln>
        </p:spPr>
        <p:txBody>
          <a:bodyPr anchorCtr="0" anchor="t" bIns="45700" lIns="91425" spcFirstLastPara="1" rIns="91425" wrap="square" tIns="45700">
            <a:noAutofit/>
          </a:bodyPr>
          <a:lstStyle/>
          <a:p>
            <a:pPr indent="-285750" lvl="1" marL="742950" rtl="0" algn="l">
              <a:spcBef>
                <a:spcPts val="0"/>
              </a:spcBef>
              <a:spcAft>
                <a:spcPts val="0"/>
              </a:spcAft>
              <a:buClr>
                <a:schemeClr val="dk1"/>
              </a:buClr>
              <a:buSzPts val="2800"/>
              <a:buChar char="–"/>
            </a:pPr>
            <a:r>
              <a:rPr lang="en-US"/>
              <a:t>Ex. Workfor association attribute can be salary, title etc</a:t>
            </a:r>
            <a:endParaRPr/>
          </a:p>
          <a:p>
            <a:pPr indent="-342900" lvl="0" marL="342900" rtl="0" algn="l">
              <a:spcBef>
                <a:spcPts val="640"/>
              </a:spcBef>
              <a:spcAft>
                <a:spcPts val="0"/>
              </a:spcAft>
              <a:buClr>
                <a:schemeClr val="dk1"/>
              </a:buClr>
              <a:buSzPts val="3200"/>
              <a:buChar char="•"/>
            </a:pPr>
            <a:r>
              <a:rPr lang="en-US"/>
              <a:t>Internal Values: if an attributes describes internal state of an object then eliminate it.</a:t>
            </a:r>
            <a:endParaRPr/>
          </a:p>
          <a:p>
            <a:pPr indent="-342900" lvl="0" marL="342900" rtl="0" algn="l">
              <a:spcBef>
                <a:spcPts val="640"/>
              </a:spcBef>
              <a:spcAft>
                <a:spcPts val="0"/>
              </a:spcAft>
              <a:buClr>
                <a:schemeClr val="dk1"/>
              </a:buClr>
              <a:buSzPts val="3200"/>
              <a:buChar char="•"/>
            </a:pPr>
            <a:r>
              <a:rPr lang="en-US"/>
              <a:t>Fine Detail: Omit minor attributes that are unlikely to affect most operation.</a:t>
            </a:r>
            <a:endParaRPr/>
          </a:p>
          <a:p>
            <a:pPr indent="-342900" lvl="0" marL="342900" rtl="0" algn="l">
              <a:spcBef>
                <a:spcPts val="640"/>
              </a:spcBef>
              <a:spcAft>
                <a:spcPts val="0"/>
              </a:spcAft>
              <a:buClr>
                <a:schemeClr val="dk1"/>
              </a:buClr>
              <a:buSzPts val="3200"/>
              <a:buChar char="•"/>
            </a:pPr>
            <a:r>
              <a:rPr lang="en-US" u="sng"/>
              <a:t>Discordant attributes</a:t>
            </a:r>
            <a:r>
              <a:rPr lang="en-US"/>
              <a:t> :-  an attribute that seems completely different from and unrelated to all other attributes then remove it.</a:t>
            </a:r>
            <a:endParaRPr/>
          </a:p>
          <a:p>
            <a:pPr indent="-139700" lvl="0" marL="342900" rtl="0" algn="l">
              <a:spcBef>
                <a:spcPts val="640"/>
              </a:spcBef>
              <a:spcAft>
                <a:spcPts val="0"/>
              </a:spcAft>
              <a:buClr>
                <a:schemeClr val="dk1"/>
              </a:buClr>
              <a:buSzPts val="3200"/>
              <a:buNone/>
            </a:pPr>
            <a:r>
              <a:t/>
            </a:r>
            <a:endParaRPr/>
          </a:p>
        </p:txBody>
      </p:sp>
      <p:sp>
        <p:nvSpPr>
          <p:cNvPr id="692" name="Google Shape;692;p92"/>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693" name="Google Shape;693;p92"/>
          <p:cNvSpPr/>
          <p:nvPr/>
        </p:nvSpPr>
        <p:spPr>
          <a:xfrm>
            <a:off x="457200" y="838200"/>
            <a:ext cx="8229600" cy="5032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4000">
                <a:solidFill>
                  <a:schemeClr val="lt1"/>
                </a:solidFill>
                <a:latin typeface="Comic Sans MS"/>
                <a:ea typeface="Comic Sans MS"/>
                <a:cs typeface="Comic Sans MS"/>
                <a:sym typeface="Comic Sans MS"/>
              </a:rPr>
              <a:t>Domain Class Model</a:t>
            </a:r>
            <a:endParaRPr b="0" sz="3600">
              <a:solidFill>
                <a:schemeClr val="lt1"/>
              </a:solidFill>
              <a:latin typeface="Comic Sans MS"/>
              <a:ea typeface="Comic Sans MS"/>
              <a:cs typeface="Comic Sans MS"/>
              <a:sym typeface="Comic Sans MS"/>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93"/>
          <p:cNvSpPr txBox="1"/>
          <p:nvPr>
            <p:ph idx="1" type="body"/>
          </p:nvPr>
        </p:nvSpPr>
        <p:spPr>
          <a:xfrm>
            <a:off x="457200" y="1524001"/>
            <a:ext cx="8229600" cy="46259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Boolean Attributes:  Convert Boolean attributes into enumeration.</a:t>
            </a:r>
            <a:endParaRPr/>
          </a:p>
          <a:p>
            <a:pPr indent="-139700" lvl="0" marL="342900" rtl="0" algn="l">
              <a:spcBef>
                <a:spcPts val="640"/>
              </a:spcBef>
              <a:spcAft>
                <a:spcPts val="0"/>
              </a:spcAft>
              <a:buClr>
                <a:schemeClr val="dk1"/>
              </a:buClr>
              <a:buSzPts val="3200"/>
              <a:buNone/>
            </a:pPr>
            <a:r>
              <a:t/>
            </a:r>
            <a:endParaRPr/>
          </a:p>
        </p:txBody>
      </p:sp>
      <p:sp>
        <p:nvSpPr>
          <p:cNvPr id="699" name="Google Shape;699;p93"/>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700" name="Google Shape;700;p93"/>
          <p:cNvSpPr/>
          <p:nvPr/>
        </p:nvSpPr>
        <p:spPr>
          <a:xfrm>
            <a:off x="457200" y="838200"/>
            <a:ext cx="8229600" cy="5032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4000">
                <a:solidFill>
                  <a:schemeClr val="lt1"/>
                </a:solidFill>
                <a:latin typeface="Comic Sans MS"/>
                <a:ea typeface="Comic Sans MS"/>
                <a:cs typeface="Comic Sans MS"/>
                <a:sym typeface="Comic Sans MS"/>
              </a:rPr>
              <a:t>Domain Class Model</a:t>
            </a:r>
            <a:endParaRPr b="0" sz="3600">
              <a:solidFill>
                <a:schemeClr val="lt1"/>
              </a:solidFill>
              <a:latin typeface="Comic Sans MS"/>
              <a:ea typeface="Comic Sans MS"/>
              <a:cs typeface="Comic Sans MS"/>
              <a:sym typeface="Comic Sans MS"/>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94"/>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706" name="Google Shape;706;p94"/>
          <p:cNvSpPr/>
          <p:nvPr/>
        </p:nvSpPr>
        <p:spPr>
          <a:xfrm>
            <a:off x="457200" y="838200"/>
            <a:ext cx="8229600" cy="5032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4000">
                <a:solidFill>
                  <a:schemeClr val="lt1"/>
                </a:solidFill>
                <a:latin typeface="Comic Sans MS"/>
                <a:ea typeface="Comic Sans MS"/>
                <a:cs typeface="Comic Sans MS"/>
                <a:sym typeface="Comic Sans MS"/>
              </a:rPr>
              <a:t>Domain Class Model</a:t>
            </a:r>
            <a:endParaRPr b="0" sz="3600">
              <a:solidFill>
                <a:schemeClr val="lt1"/>
              </a:solidFill>
              <a:latin typeface="Comic Sans MS"/>
              <a:ea typeface="Comic Sans MS"/>
              <a:cs typeface="Comic Sans MS"/>
              <a:sym typeface="Comic Sans MS"/>
            </a:endParaRPr>
          </a:p>
        </p:txBody>
      </p:sp>
      <p:pic>
        <p:nvPicPr>
          <p:cNvPr id="707" name="Google Shape;707;p94"/>
          <p:cNvPicPr preferRelativeResize="0"/>
          <p:nvPr>
            <p:ph idx="1" type="body"/>
          </p:nvPr>
        </p:nvPicPr>
        <p:blipFill rotWithShape="1">
          <a:blip r:embed="rId3">
            <a:alphaModFix/>
          </a:blip>
          <a:srcRect b="0" l="0" r="0" t="0"/>
          <a:stretch/>
        </p:blipFill>
        <p:spPr>
          <a:xfrm>
            <a:off x="281354" y="1600200"/>
            <a:ext cx="8651631" cy="5029200"/>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95"/>
          <p:cNvSpPr txBox="1"/>
          <p:nvPr>
            <p:ph idx="1" type="body"/>
          </p:nvPr>
        </p:nvSpPr>
        <p:spPr>
          <a:xfrm>
            <a:off x="457200" y="1524001"/>
            <a:ext cx="8229600" cy="4625975"/>
          </a:xfrm>
          <a:prstGeom prst="rect">
            <a:avLst/>
          </a:prstGeom>
          <a:noFill/>
          <a:ln>
            <a:noFill/>
          </a:ln>
        </p:spPr>
        <p:txBody>
          <a:bodyPr anchorCtr="0" anchor="t" bIns="45700" lIns="91425" spcFirstLastPara="1" rIns="91425" wrap="square" tIns="45700">
            <a:noAutofit/>
          </a:bodyPr>
          <a:lstStyle/>
          <a:p>
            <a:pPr indent="-342900" lvl="0" marL="342900" rtl="0" algn="ctr">
              <a:spcBef>
                <a:spcPts val="0"/>
              </a:spcBef>
              <a:spcAft>
                <a:spcPts val="0"/>
              </a:spcAft>
              <a:buClr>
                <a:schemeClr val="dk1"/>
              </a:buClr>
              <a:buSzPts val="3200"/>
              <a:buFont typeface="Noto Sans Symbols"/>
              <a:buNone/>
            </a:pPr>
            <a:r>
              <a:rPr b="1" lang="en-US" u="sng"/>
              <a:t>8. Refining with Inheritance</a:t>
            </a:r>
            <a:endParaRPr/>
          </a:p>
          <a:p>
            <a:pPr indent="-342900" lvl="0" marL="342900" rtl="0" algn="l">
              <a:spcBef>
                <a:spcPts val="640"/>
              </a:spcBef>
              <a:spcAft>
                <a:spcPts val="0"/>
              </a:spcAft>
              <a:buClr>
                <a:schemeClr val="dk1"/>
              </a:buClr>
              <a:buSzPts val="3200"/>
              <a:buChar char="•"/>
            </a:pPr>
            <a:r>
              <a:rPr lang="en-US"/>
              <a:t>Next step, to share common structure.</a:t>
            </a:r>
            <a:endParaRPr/>
          </a:p>
          <a:p>
            <a:pPr indent="-342900" lvl="0" marL="342900" rtl="0" algn="l">
              <a:spcBef>
                <a:spcPts val="640"/>
              </a:spcBef>
              <a:spcAft>
                <a:spcPts val="0"/>
              </a:spcAft>
              <a:buClr>
                <a:schemeClr val="dk1"/>
              </a:buClr>
              <a:buSzPts val="3200"/>
              <a:buChar char="•"/>
            </a:pPr>
            <a:r>
              <a:rPr lang="en-US"/>
              <a:t>Apply in two directions:</a:t>
            </a:r>
            <a:endParaRPr/>
          </a:p>
          <a:p>
            <a:pPr indent="-285750" lvl="1" marL="742950" rtl="0" algn="l">
              <a:spcBef>
                <a:spcPts val="640"/>
              </a:spcBef>
              <a:spcAft>
                <a:spcPts val="0"/>
              </a:spcAft>
              <a:buClr>
                <a:schemeClr val="dk1"/>
              </a:buClr>
              <a:buSzPts val="3200"/>
              <a:buChar char="–"/>
            </a:pPr>
            <a:r>
              <a:rPr lang="en-US" sz="3200"/>
              <a:t>Bottom Up</a:t>
            </a:r>
            <a:endParaRPr/>
          </a:p>
          <a:p>
            <a:pPr indent="-228600" lvl="2" marL="1143000" rtl="0" algn="l">
              <a:spcBef>
                <a:spcPts val="560"/>
              </a:spcBef>
              <a:spcAft>
                <a:spcPts val="0"/>
              </a:spcAft>
              <a:buClr>
                <a:schemeClr val="dk1"/>
              </a:buClr>
              <a:buSzPts val="2800"/>
              <a:buChar char="•"/>
            </a:pPr>
            <a:r>
              <a:rPr lang="en-US" sz="2800"/>
              <a:t>By Generalizing common aspects of existing classes into a superclass.</a:t>
            </a:r>
            <a:endParaRPr/>
          </a:p>
          <a:p>
            <a:pPr indent="-285750" lvl="1" marL="742950" rtl="0" algn="l">
              <a:spcBef>
                <a:spcPts val="640"/>
              </a:spcBef>
              <a:spcAft>
                <a:spcPts val="0"/>
              </a:spcAft>
              <a:buClr>
                <a:schemeClr val="dk1"/>
              </a:buClr>
              <a:buSzPts val="3200"/>
              <a:buChar char="–"/>
            </a:pPr>
            <a:r>
              <a:rPr lang="en-US" sz="3200"/>
              <a:t>Top Down</a:t>
            </a:r>
            <a:endParaRPr/>
          </a:p>
          <a:p>
            <a:pPr indent="-228600" lvl="2" marL="1143000" rtl="0" algn="l">
              <a:spcBef>
                <a:spcPts val="560"/>
              </a:spcBef>
              <a:spcAft>
                <a:spcPts val="0"/>
              </a:spcAft>
              <a:buClr>
                <a:schemeClr val="dk1"/>
              </a:buClr>
              <a:buSzPts val="2800"/>
              <a:buChar char="•"/>
            </a:pPr>
            <a:r>
              <a:rPr lang="en-US" sz="2800"/>
              <a:t>By Specializing existing classes into multiple classes</a:t>
            </a:r>
            <a:endParaRPr/>
          </a:p>
        </p:txBody>
      </p:sp>
      <p:sp>
        <p:nvSpPr>
          <p:cNvPr id="713" name="Google Shape;713;p95"/>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714" name="Google Shape;714;p95"/>
          <p:cNvSpPr/>
          <p:nvPr/>
        </p:nvSpPr>
        <p:spPr>
          <a:xfrm>
            <a:off x="457200" y="838200"/>
            <a:ext cx="8229600" cy="5032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4000">
                <a:solidFill>
                  <a:schemeClr val="lt1"/>
                </a:solidFill>
                <a:latin typeface="Comic Sans MS"/>
                <a:ea typeface="Comic Sans MS"/>
                <a:cs typeface="Comic Sans MS"/>
                <a:sym typeface="Comic Sans MS"/>
              </a:rPr>
              <a:t>Domain Class Model</a:t>
            </a:r>
            <a:endParaRPr b="0" sz="3600">
              <a:solidFill>
                <a:schemeClr val="lt1"/>
              </a:solidFill>
              <a:latin typeface="Comic Sans MS"/>
              <a:ea typeface="Comic Sans MS"/>
              <a:cs typeface="Comic Sans MS"/>
              <a:sym typeface="Comic Sans MS"/>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96"/>
          <p:cNvSpPr txBox="1"/>
          <p:nvPr>
            <p:ph idx="1" type="body"/>
          </p:nvPr>
        </p:nvSpPr>
        <p:spPr>
          <a:xfrm>
            <a:off x="457200" y="1524001"/>
            <a:ext cx="8229600" cy="46259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b="1" lang="en-US" u="sng"/>
              <a:t>Bottom Up Generalization:</a:t>
            </a:r>
            <a:endParaRPr/>
          </a:p>
          <a:p>
            <a:pPr indent="-285750" lvl="1" marL="742950" rtl="0" algn="l">
              <a:spcBef>
                <a:spcPts val="560"/>
              </a:spcBef>
              <a:spcAft>
                <a:spcPts val="0"/>
              </a:spcAft>
              <a:buClr>
                <a:schemeClr val="dk1"/>
              </a:buClr>
              <a:buSzPts val="2800"/>
              <a:buChar char="–"/>
            </a:pPr>
            <a:r>
              <a:rPr lang="en-US"/>
              <a:t>Searching for classes(from bottom up) with similar attributes, associations and operation.</a:t>
            </a:r>
            <a:endParaRPr/>
          </a:p>
          <a:p>
            <a:pPr indent="-285750" lvl="1" marL="742950" rtl="0" algn="l">
              <a:spcBef>
                <a:spcPts val="560"/>
              </a:spcBef>
              <a:spcAft>
                <a:spcPts val="0"/>
              </a:spcAft>
              <a:buClr>
                <a:schemeClr val="dk1"/>
              </a:buClr>
              <a:buSzPts val="2800"/>
              <a:buChar char="–"/>
            </a:pPr>
            <a:r>
              <a:rPr lang="en-US"/>
              <a:t>For each generalization, define a superclass to share common features.</a:t>
            </a:r>
            <a:endParaRPr/>
          </a:p>
          <a:p>
            <a:pPr indent="-285750" lvl="1" marL="742950" rtl="0" algn="l">
              <a:spcBef>
                <a:spcPts val="560"/>
              </a:spcBef>
              <a:spcAft>
                <a:spcPts val="0"/>
              </a:spcAft>
              <a:buClr>
                <a:schemeClr val="dk1"/>
              </a:buClr>
              <a:buSzPts val="2800"/>
              <a:buChar char="–"/>
            </a:pPr>
            <a:r>
              <a:rPr lang="en-US"/>
              <a:t>May have to slightly redefine some attributes or classes to fit in. But don’t push too hard it create wrong generalization.</a:t>
            </a:r>
            <a:endParaRPr/>
          </a:p>
          <a:p>
            <a:pPr indent="-285750" lvl="1" marL="742950" rtl="0" algn="l">
              <a:spcBef>
                <a:spcPts val="560"/>
              </a:spcBef>
              <a:spcAft>
                <a:spcPts val="0"/>
              </a:spcAft>
              <a:buClr>
                <a:schemeClr val="dk1"/>
              </a:buClr>
              <a:buSzPts val="2800"/>
              <a:buChar char="–"/>
            </a:pPr>
            <a:r>
              <a:rPr lang="en-US"/>
              <a:t>Ex. </a:t>
            </a:r>
            <a:r>
              <a:rPr i="1" lang="en-US"/>
              <a:t>RemoteTransactiona</a:t>
            </a:r>
            <a:r>
              <a:rPr lang="en-US"/>
              <a:t> and </a:t>
            </a:r>
            <a:r>
              <a:rPr i="1" lang="en-US"/>
              <a:t>CashierTransaction</a:t>
            </a:r>
            <a:r>
              <a:rPr lang="en-US"/>
              <a:t> are similar and can be generalized by </a:t>
            </a:r>
            <a:r>
              <a:rPr i="1" lang="en-US"/>
              <a:t>Transaction.</a:t>
            </a:r>
            <a:endParaRPr/>
          </a:p>
        </p:txBody>
      </p:sp>
      <p:sp>
        <p:nvSpPr>
          <p:cNvPr id="720" name="Google Shape;720;p96"/>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721" name="Google Shape;721;p96"/>
          <p:cNvSpPr/>
          <p:nvPr/>
        </p:nvSpPr>
        <p:spPr>
          <a:xfrm>
            <a:off x="457200" y="838200"/>
            <a:ext cx="8229600" cy="5032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4000">
                <a:solidFill>
                  <a:schemeClr val="lt1"/>
                </a:solidFill>
                <a:latin typeface="Comic Sans MS"/>
                <a:ea typeface="Comic Sans MS"/>
                <a:cs typeface="Comic Sans MS"/>
                <a:sym typeface="Comic Sans MS"/>
              </a:rPr>
              <a:t>Domain Class Model</a:t>
            </a:r>
            <a:endParaRPr b="0" sz="3600">
              <a:solidFill>
                <a:schemeClr val="lt1"/>
              </a:solidFill>
              <a:latin typeface="Comic Sans MS"/>
              <a:ea typeface="Comic Sans MS"/>
              <a:cs typeface="Comic Sans MS"/>
              <a:sym typeface="Comic Sans MS"/>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97"/>
          <p:cNvSpPr txBox="1"/>
          <p:nvPr>
            <p:ph idx="1" type="body"/>
          </p:nvPr>
        </p:nvSpPr>
        <p:spPr>
          <a:xfrm>
            <a:off x="457200" y="1524001"/>
            <a:ext cx="8229600" cy="46259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Top-Down Specialization:</a:t>
            </a:r>
            <a:endParaRPr/>
          </a:p>
          <a:p>
            <a:pPr indent="-285750" lvl="1" marL="742950" rtl="0" algn="l">
              <a:spcBef>
                <a:spcPts val="720"/>
              </a:spcBef>
              <a:spcAft>
                <a:spcPts val="0"/>
              </a:spcAft>
              <a:buClr>
                <a:schemeClr val="dk1"/>
              </a:buClr>
              <a:buSzPts val="3600"/>
              <a:buChar char="–"/>
            </a:pPr>
            <a:r>
              <a:rPr lang="en-US" sz="3600"/>
              <a:t>It main derived from application domain itself.</a:t>
            </a:r>
            <a:endParaRPr/>
          </a:p>
          <a:p>
            <a:pPr indent="-285750" lvl="1" marL="742950" rtl="0" algn="l">
              <a:spcBef>
                <a:spcPts val="720"/>
              </a:spcBef>
              <a:spcAft>
                <a:spcPts val="0"/>
              </a:spcAft>
              <a:buClr>
                <a:schemeClr val="dk1"/>
              </a:buClr>
              <a:buSzPts val="3600"/>
              <a:buChar char="–"/>
            </a:pPr>
            <a:r>
              <a:rPr lang="en-US" sz="3600"/>
              <a:t>Look for noun phrases composed of adjectives:</a:t>
            </a:r>
            <a:endParaRPr/>
          </a:p>
          <a:p>
            <a:pPr indent="-228600" lvl="2" marL="1143000" rtl="0" algn="l">
              <a:spcBef>
                <a:spcPts val="640"/>
              </a:spcBef>
              <a:spcAft>
                <a:spcPts val="0"/>
              </a:spcAft>
              <a:buClr>
                <a:schemeClr val="dk1"/>
              </a:buClr>
              <a:buSzPts val="3200"/>
              <a:buChar char="•"/>
            </a:pPr>
            <a:r>
              <a:rPr lang="en-US" sz="3200"/>
              <a:t>Fixed menu, sliding menu and text menu.</a:t>
            </a:r>
            <a:endParaRPr/>
          </a:p>
          <a:p>
            <a:pPr indent="-285750" lvl="1" marL="742950" rtl="0" algn="l">
              <a:spcBef>
                <a:spcPts val="720"/>
              </a:spcBef>
              <a:spcAft>
                <a:spcPts val="0"/>
              </a:spcAft>
              <a:buClr>
                <a:schemeClr val="dk1"/>
              </a:buClr>
              <a:buSzPts val="3600"/>
              <a:buChar char="–"/>
            </a:pPr>
            <a:r>
              <a:rPr lang="en-US" sz="3600"/>
              <a:t>Avoid excessive refinement.</a:t>
            </a:r>
            <a:endParaRPr/>
          </a:p>
        </p:txBody>
      </p:sp>
      <p:sp>
        <p:nvSpPr>
          <p:cNvPr id="727" name="Google Shape;727;p97"/>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728" name="Google Shape;728;p97"/>
          <p:cNvSpPr/>
          <p:nvPr/>
        </p:nvSpPr>
        <p:spPr>
          <a:xfrm>
            <a:off x="457200" y="838200"/>
            <a:ext cx="8229600" cy="5032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4000">
                <a:solidFill>
                  <a:schemeClr val="lt1"/>
                </a:solidFill>
                <a:latin typeface="Comic Sans MS"/>
                <a:ea typeface="Comic Sans MS"/>
                <a:cs typeface="Comic Sans MS"/>
                <a:sym typeface="Comic Sans MS"/>
              </a:rPr>
              <a:t>Domain Class Model</a:t>
            </a:r>
            <a:endParaRPr b="0" sz="3600">
              <a:solidFill>
                <a:schemeClr val="lt1"/>
              </a:solidFill>
              <a:latin typeface="Comic Sans MS"/>
              <a:ea typeface="Comic Sans MS"/>
              <a:cs typeface="Comic Sans MS"/>
              <a:sym typeface="Comic Sans MS"/>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98"/>
          <p:cNvSpPr txBox="1"/>
          <p:nvPr>
            <p:ph idx="1" type="body"/>
          </p:nvPr>
        </p:nvSpPr>
        <p:spPr>
          <a:xfrm>
            <a:off x="457200" y="1524001"/>
            <a:ext cx="8229600" cy="4625975"/>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3200"/>
              <a:buChar char="•"/>
            </a:pPr>
            <a:r>
              <a:rPr lang="en-US" u="sng"/>
              <a:t>Generalization Vs. enumeration</a:t>
            </a:r>
            <a:r>
              <a:rPr lang="en-US"/>
              <a:t> :-  </a:t>
            </a:r>
            <a:endParaRPr/>
          </a:p>
          <a:p>
            <a:pPr indent="-285750" lvl="1" marL="742950" rtl="0" algn="just">
              <a:spcBef>
                <a:spcPts val="560"/>
              </a:spcBef>
              <a:spcAft>
                <a:spcPts val="0"/>
              </a:spcAft>
              <a:buClr>
                <a:schemeClr val="dk1"/>
              </a:buClr>
              <a:buSzPts val="2800"/>
              <a:buChar char="–"/>
            </a:pPr>
            <a:r>
              <a:rPr lang="en-US"/>
              <a:t>Generalization is all about common structure</a:t>
            </a:r>
            <a:endParaRPr/>
          </a:p>
          <a:p>
            <a:pPr indent="-285750" lvl="1" marL="742950" rtl="0" algn="just">
              <a:spcBef>
                <a:spcPts val="560"/>
              </a:spcBef>
              <a:spcAft>
                <a:spcPts val="0"/>
              </a:spcAft>
              <a:buClr>
                <a:schemeClr val="dk1"/>
              </a:buClr>
              <a:buSzPts val="2800"/>
              <a:buChar char="–"/>
            </a:pPr>
            <a:r>
              <a:rPr lang="en-US"/>
              <a:t>Enumeration is all about list of values.</a:t>
            </a:r>
            <a:endParaRPr/>
          </a:p>
          <a:p>
            <a:pPr indent="-285750" lvl="1" marL="742950" rtl="0" algn="just">
              <a:spcBef>
                <a:spcPts val="560"/>
              </a:spcBef>
              <a:spcAft>
                <a:spcPts val="0"/>
              </a:spcAft>
              <a:buClr>
                <a:schemeClr val="dk1"/>
              </a:buClr>
              <a:buSzPts val="2800"/>
              <a:buChar char="–"/>
            </a:pPr>
            <a:r>
              <a:rPr lang="en-US"/>
              <a:t>Ex. </a:t>
            </a:r>
            <a:r>
              <a:rPr i="1" lang="en-US"/>
              <a:t>CurrentAccount</a:t>
            </a:r>
            <a:r>
              <a:rPr lang="en-US"/>
              <a:t> and </a:t>
            </a:r>
            <a:r>
              <a:rPr i="1" lang="en-US"/>
              <a:t>SavingAccount</a:t>
            </a:r>
            <a:r>
              <a:rPr lang="en-US"/>
              <a:t> share common structure but it does not affect  behavior within the ATM application. So </a:t>
            </a:r>
            <a:r>
              <a:rPr i="1" lang="en-US" u="sng"/>
              <a:t>Type</a:t>
            </a:r>
            <a:r>
              <a:rPr lang="en-US"/>
              <a:t> can  introduces as attributes of account and enumerate it.</a:t>
            </a:r>
            <a:endParaRPr/>
          </a:p>
          <a:p>
            <a:pPr indent="-342900" lvl="0" marL="342900" rtl="0" algn="just">
              <a:spcBef>
                <a:spcPts val="640"/>
              </a:spcBef>
              <a:spcAft>
                <a:spcPts val="0"/>
              </a:spcAft>
              <a:buClr>
                <a:schemeClr val="dk1"/>
              </a:buClr>
              <a:buSzPts val="3200"/>
              <a:buChar char="•"/>
            </a:pPr>
            <a:r>
              <a:rPr lang="en-US" u="sng"/>
              <a:t>Multiple Inheritance:  </a:t>
            </a:r>
            <a:r>
              <a:rPr lang="en-US"/>
              <a:t>if require then apply because it increasing both conceptual and implementation complexity</a:t>
            </a:r>
            <a:endParaRPr/>
          </a:p>
          <a:p>
            <a:pPr indent="-107950" lvl="1" marL="742950" rtl="0" algn="just">
              <a:spcBef>
                <a:spcPts val="560"/>
              </a:spcBef>
              <a:spcAft>
                <a:spcPts val="0"/>
              </a:spcAft>
              <a:buClr>
                <a:schemeClr val="dk1"/>
              </a:buClr>
              <a:buSzPts val="2800"/>
              <a:buNone/>
            </a:pPr>
            <a:r>
              <a:t/>
            </a:r>
            <a:endParaRPr/>
          </a:p>
        </p:txBody>
      </p:sp>
      <p:sp>
        <p:nvSpPr>
          <p:cNvPr id="734" name="Google Shape;734;p98"/>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735" name="Google Shape;735;p98"/>
          <p:cNvSpPr/>
          <p:nvPr/>
        </p:nvSpPr>
        <p:spPr>
          <a:xfrm>
            <a:off x="457200" y="838200"/>
            <a:ext cx="8229600" cy="5032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4000">
                <a:solidFill>
                  <a:schemeClr val="lt1"/>
                </a:solidFill>
                <a:latin typeface="Comic Sans MS"/>
                <a:ea typeface="Comic Sans MS"/>
                <a:cs typeface="Comic Sans MS"/>
                <a:sym typeface="Comic Sans MS"/>
              </a:rPr>
              <a:t>Domain Class Model</a:t>
            </a:r>
            <a:endParaRPr b="0" sz="3600">
              <a:solidFill>
                <a:schemeClr val="lt1"/>
              </a:solidFill>
              <a:latin typeface="Comic Sans MS"/>
              <a:ea typeface="Comic Sans MS"/>
              <a:cs typeface="Comic Sans MS"/>
              <a:sym typeface="Comic Sans MS"/>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99"/>
          <p:cNvSpPr txBox="1"/>
          <p:nvPr>
            <p:ph idx="1" type="body"/>
          </p:nvPr>
        </p:nvSpPr>
        <p:spPr>
          <a:xfrm>
            <a:off x="457200" y="1524001"/>
            <a:ext cx="8229600" cy="46259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Char char="•"/>
            </a:pPr>
            <a:r>
              <a:rPr b="1" lang="en-US" sz="2800" u="sng"/>
              <a:t>Similar association: </a:t>
            </a:r>
            <a:endParaRPr/>
          </a:p>
          <a:p>
            <a:pPr indent="-285750" lvl="1" marL="742950" rtl="0" algn="l">
              <a:spcBef>
                <a:spcPts val="560"/>
              </a:spcBef>
              <a:spcAft>
                <a:spcPts val="0"/>
              </a:spcAft>
              <a:buClr>
                <a:schemeClr val="dk1"/>
              </a:buClr>
              <a:buSzPts val="2800"/>
              <a:buChar char="–"/>
            </a:pPr>
            <a:r>
              <a:rPr lang="en-US"/>
              <a:t>when the same association name appears more than once with the same meaning, try to generalize the associated class.</a:t>
            </a:r>
            <a:endParaRPr/>
          </a:p>
          <a:p>
            <a:pPr indent="-285750" lvl="1" marL="742950" rtl="0" algn="l">
              <a:spcBef>
                <a:spcPts val="560"/>
              </a:spcBef>
              <a:spcAft>
                <a:spcPts val="0"/>
              </a:spcAft>
              <a:buClr>
                <a:schemeClr val="dk1"/>
              </a:buClr>
              <a:buSzPts val="2800"/>
              <a:buChar char="–"/>
            </a:pPr>
            <a:r>
              <a:rPr lang="en-US"/>
              <a:t>Ex. EntryStation generalizes CashierStation and ATM.</a:t>
            </a:r>
            <a:endParaRPr/>
          </a:p>
          <a:p>
            <a:pPr indent="-342900" lvl="0" marL="342900" rtl="0" algn="l">
              <a:spcBef>
                <a:spcPts val="560"/>
              </a:spcBef>
              <a:spcAft>
                <a:spcPts val="0"/>
              </a:spcAft>
              <a:buClr>
                <a:schemeClr val="dk1"/>
              </a:buClr>
              <a:buSzPts val="2800"/>
              <a:buChar char="•"/>
            </a:pPr>
            <a:r>
              <a:rPr lang="en-US" sz="2800" u="sng"/>
              <a:t>Adjusting inheritance Level</a:t>
            </a:r>
            <a:endParaRPr/>
          </a:p>
          <a:p>
            <a:pPr indent="-285750" lvl="1" marL="742950" rtl="0" algn="l">
              <a:spcBef>
                <a:spcPts val="560"/>
              </a:spcBef>
              <a:spcAft>
                <a:spcPts val="0"/>
              </a:spcAft>
              <a:buClr>
                <a:schemeClr val="dk1"/>
              </a:buClr>
              <a:buSzPts val="2800"/>
              <a:buChar char="–"/>
            </a:pPr>
            <a:r>
              <a:rPr lang="en-US"/>
              <a:t>Assign attributes and association to specific classes in the class hierarchy.</a:t>
            </a:r>
            <a:endParaRPr/>
          </a:p>
          <a:p>
            <a:pPr indent="-285750" lvl="1" marL="742950" rtl="0" algn="l">
              <a:spcBef>
                <a:spcPts val="560"/>
              </a:spcBef>
              <a:spcAft>
                <a:spcPts val="0"/>
              </a:spcAft>
              <a:buClr>
                <a:schemeClr val="dk1"/>
              </a:buClr>
              <a:buSzPts val="2800"/>
              <a:buChar char="–"/>
            </a:pPr>
            <a:r>
              <a:rPr lang="en-US"/>
              <a:t>You may need some adjustment to get everything right.</a:t>
            </a:r>
            <a:endParaRPr/>
          </a:p>
          <a:p>
            <a:pPr indent="-139700" lvl="0" marL="342900" rtl="0" algn="l">
              <a:spcBef>
                <a:spcPts val="640"/>
              </a:spcBef>
              <a:spcAft>
                <a:spcPts val="0"/>
              </a:spcAft>
              <a:buClr>
                <a:schemeClr val="dk1"/>
              </a:buClr>
              <a:buSzPts val="3200"/>
              <a:buNone/>
            </a:pPr>
            <a:r>
              <a:t/>
            </a:r>
            <a:endParaRPr/>
          </a:p>
        </p:txBody>
      </p:sp>
      <p:sp>
        <p:nvSpPr>
          <p:cNvPr id="741" name="Google Shape;741;p99"/>
          <p:cNvSpPr txBox="1"/>
          <p:nvPr>
            <p:ph idx="12" type="sldNum"/>
          </p:nvPr>
        </p:nvSpPr>
        <p:spPr>
          <a:xfrm>
            <a:off x="8204689" y="6477000"/>
            <a:ext cx="732692" cy="2746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742" name="Google Shape;742;p99"/>
          <p:cNvSpPr/>
          <p:nvPr/>
        </p:nvSpPr>
        <p:spPr>
          <a:xfrm>
            <a:off x="457200" y="838200"/>
            <a:ext cx="8229600" cy="5032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4000">
                <a:solidFill>
                  <a:schemeClr val="lt1"/>
                </a:solidFill>
                <a:latin typeface="Comic Sans MS"/>
                <a:ea typeface="Comic Sans MS"/>
                <a:cs typeface="Comic Sans MS"/>
                <a:sym typeface="Comic Sans MS"/>
              </a:rPr>
              <a:t>Domain Class Model</a:t>
            </a:r>
            <a:endParaRPr b="0" sz="3600">
              <a:solidFill>
                <a:schemeClr val="lt1"/>
              </a:solidFill>
              <a:latin typeface="Comic Sans MS"/>
              <a:ea typeface="Comic Sans MS"/>
              <a:cs typeface="Comic Sans MS"/>
              <a:sym typeface="Comic Sans M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2011-02-11T10:16:16Z</dcterms:created>
  <dc:creator>rk</dc:creator>
</cp:coreProperties>
</file>