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5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5063" y="0"/>
            <a:ext cx="4310486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EDB7D-A31D-476B-A094-6BE5254B38DF}" type="datetimeFigureOut">
              <a:rPr lang="en-IN" smtClean="0"/>
              <a:pPr/>
              <a:t>05/03/21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4310486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5063" y="6513514"/>
            <a:ext cx="4310486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A3F-1AA6-456C-85AE-37B84659E3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8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26820"/>
            <a:ext cx="8072119" cy="419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09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Intro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74634" cy="22796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What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7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</a:t>
            </a:r>
            <a:r>
              <a:rPr sz="3200" spc="-340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systems?</a:t>
            </a:r>
            <a:endParaRPr sz="3200">
              <a:latin typeface="+mj-lt"/>
              <a:cs typeface="Arial Black"/>
            </a:endParaRPr>
          </a:p>
          <a:p>
            <a:pPr marL="355600" marR="1020444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Challenges </a:t>
            </a:r>
            <a:r>
              <a:rPr sz="3200" spc="-360" dirty="0">
                <a:latin typeface="+mj-lt"/>
                <a:cs typeface="Arial Black"/>
              </a:rPr>
              <a:t>in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 system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Design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methodologies.</a:t>
            </a:r>
            <a:endParaRPr sz="3200">
              <a:latin typeface="+mj-lt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BMW 850i brake and stability  control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111365" cy="360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solidFill>
                  <a:srgbClr val="FF3300"/>
                </a:solidFill>
                <a:latin typeface="+mj-lt"/>
                <a:cs typeface="Arial Black"/>
              </a:rPr>
              <a:t>Anti-lock </a:t>
            </a:r>
            <a:r>
              <a:rPr sz="3200" spc="-390" dirty="0">
                <a:solidFill>
                  <a:srgbClr val="FF3300"/>
                </a:solidFill>
                <a:latin typeface="+mj-lt"/>
                <a:cs typeface="Arial Black"/>
              </a:rPr>
              <a:t>brake </a:t>
            </a:r>
            <a:r>
              <a:rPr sz="3200" spc="-415" dirty="0">
                <a:solidFill>
                  <a:srgbClr val="FF3300"/>
                </a:solidFill>
                <a:latin typeface="+mj-lt"/>
                <a:cs typeface="Arial Black"/>
              </a:rPr>
              <a:t>system </a:t>
            </a:r>
            <a:r>
              <a:rPr sz="3200" spc="-240" dirty="0">
                <a:solidFill>
                  <a:srgbClr val="FF3300"/>
                </a:solidFill>
                <a:latin typeface="+mj-lt"/>
                <a:cs typeface="Arial Black"/>
              </a:rPr>
              <a:t>(ABS): </a:t>
            </a:r>
            <a:r>
              <a:rPr sz="3200" spc="-390" dirty="0">
                <a:latin typeface="+mj-lt"/>
                <a:cs typeface="Arial Black"/>
              </a:rPr>
              <a:t>pumps  brakes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reduce</a:t>
            </a:r>
            <a:r>
              <a:rPr sz="3200" spc="-32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skidding.</a:t>
            </a:r>
            <a:endParaRPr sz="3200">
              <a:latin typeface="+mj-lt"/>
              <a:cs typeface="Arial Black"/>
            </a:endParaRPr>
          </a:p>
          <a:p>
            <a:pPr marL="355600" marR="32321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40" dirty="0">
                <a:solidFill>
                  <a:srgbClr val="FF3300"/>
                </a:solidFill>
                <a:latin typeface="+mj-lt"/>
                <a:cs typeface="Arial Black"/>
              </a:rPr>
              <a:t>Automatic </a:t>
            </a:r>
            <a:r>
              <a:rPr sz="3200" spc="-400" dirty="0">
                <a:solidFill>
                  <a:srgbClr val="FF3300"/>
                </a:solidFill>
                <a:latin typeface="+mj-lt"/>
                <a:cs typeface="Arial Black"/>
              </a:rPr>
              <a:t>stability </a:t>
            </a:r>
            <a:r>
              <a:rPr sz="3200" spc="-409" dirty="0">
                <a:solidFill>
                  <a:srgbClr val="FF3300"/>
                </a:solidFill>
                <a:latin typeface="+mj-lt"/>
                <a:cs typeface="Arial Black"/>
              </a:rPr>
              <a:t>control </a:t>
            </a:r>
            <a:r>
              <a:rPr sz="3200" spc="-235" dirty="0">
                <a:solidFill>
                  <a:srgbClr val="FF3300"/>
                </a:solidFill>
                <a:latin typeface="+mj-lt"/>
                <a:cs typeface="Arial Black"/>
              </a:rPr>
              <a:t>(ASC+T): </a:t>
            </a:r>
            <a:r>
              <a:rPr sz="3200" spc="-235" dirty="0">
                <a:latin typeface="+mj-lt"/>
                <a:cs typeface="Arial Black"/>
              </a:rPr>
              <a:t> </a:t>
            </a:r>
            <a:r>
              <a:rPr sz="3200" spc="-405" dirty="0">
                <a:latin typeface="+mj-lt"/>
                <a:cs typeface="Arial Black"/>
              </a:rPr>
              <a:t>controls </a:t>
            </a:r>
            <a:r>
              <a:rPr sz="3200" spc="-355" dirty="0">
                <a:latin typeface="+mj-lt"/>
                <a:cs typeface="Arial Black"/>
              </a:rPr>
              <a:t>engine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improve</a:t>
            </a:r>
            <a:r>
              <a:rPr sz="3200" spc="-14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stability.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0" dirty="0">
                <a:latin typeface="+mj-lt"/>
                <a:cs typeface="Arial Black"/>
              </a:rPr>
              <a:t>ABS </a:t>
            </a:r>
            <a:r>
              <a:rPr sz="3200" spc="-355" dirty="0">
                <a:latin typeface="+mj-lt"/>
                <a:cs typeface="Arial Black"/>
              </a:rPr>
              <a:t>and </a:t>
            </a:r>
            <a:r>
              <a:rPr sz="3200" spc="-265" dirty="0">
                <a:latin typeface="+mj-lt"/>
                <a:cs typeface="Arial Black"/>
              </a:rPr>
              <a:t>ASC+T</a:t>
            </a:r>
            <a:r>
              <a:rPr sz="3200" spc="95" dirty="0">
                <a:latin typeface="+mj-lt"/>
                <a:cs typeface="Arial Black"/>
              </a:rPr>
              <a:t> </a:t>
            </a:r>
            <a:r>
              <a:rPr sz="3200" spc="-420" dirty="0">
                <a:latin typeface="+mj-lt"/>
                <a:cs typeface="Arial Black"/>
              </a:rPr>
              <a:t>communicate.</a:t>
            </a:r>
            <a:endParaRPr sz="3200">
              <a:latin typeface="+mj-lt"/>
              <a:cs typeface="Arial Black"/>
            </a:endParaRPr>
          </a:p>
          <a:p>
            <a:pPr marL="755650" marR="53784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70" dirty="0">
                <a:latin typeface="+mj-lt"/>
                <a:cs typeface="Arial Black"/>
              </a:rPr>
              <a:t>ABS </a:t>
            </a:r>
            <a:r>
              <a:rPr sz="2800" spc="-425" dirty="0">
                <a:latin typeface="+mj-lt"/>
                <a:cs typeface="Arial Black"/>
              </a:rPr>
              <a:t>was </a:t>
            </a:r>
            <a:r>
              <a:rPr sz="2800" spc="-345" dirty="0">
                <a:latin typeface="+mj-lt"/>
                <a:cs typeface="Arial Black"/>
              </a:rPr>
              <a:t>introduced </a:t>
            </a:r>
            <a:r>
              <a:rPr sz="2800" spc="-260" dirty="0">
                <a:latin typeface="+mj-lt"/>
                <a:cs typeface="Arial Black"/>
              </a:rPr>
              <a:t>first---needed </a:t>
            </a:r>
            <a:r>
              <a:rPr sz="2800" spc="-390" dirty="0">
                <a:latin typeface="+mj-lt"/>
                <a:cs typeface="Arial Black"/>
              </a:rPr>
              <a:t>to  </a:t>
            </a:r>
            <a:r>
              <a:rPr sz="2800" spc="-350" dirty="0">
                <a:latin typeface="+mj-lt"/>
                <a:cs typeface="Arial Black"/>
              </a:rPr>
              <a:t>interface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0" dirty="0">
                <a:latin typeface="+mj-lt"/>
                <a:cs typeface="Arial Black"/>
              </a:rPr>
              <a:t>existing </a:t>
            </a:r>
            <a:r>
              <a:rPr sz="2800" spc="-265" dirty="0">
                <a:latin typeface="+mj-lt"/>
                <a:cs typeface="Arial Black"/>
              </a:rPr>
              <a:t>ABS</a:t>
            </a:r>
            <a:r>
              <a:rPr sz="2800" spc="-114" dirty="0">
                <a:latin typeface="+mj-lt"/>
                <a:cs typeface="Arial Black"/>
              </a:rPr>
              <a:t> </a:t>
            </a:r>
            <a:r>
              <a:rPr sz="2800" spc="-320" dirty="0">
                <a:latin typeface="+mj-lt"/>
                <a:cs typeface="Arial Black"/>
              </a:rPr>
              <a:t>module.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2880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6667500" y="0"/>
                </a:moveTo>
                <a:lnTo>
                  <a:pt x="723900" y="0"/>
                </a:ln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82880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723900" y="0"/>
                </a:move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lnTo>
                  <a:pt x="7239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00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48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BMW 850i,</a:t>
            </a:r>
            <a:r>
              <a:rPr spc="-70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7" name="object 7"/>
          <p:cNvSpPr/>
          <p:nvPr/>
        </p:nvSpPr>
        <p:spPr>
          <a:xfrm>
            <a:off x="16002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28956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2600" y="20574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0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7400" y="28956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7400" y="20574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02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02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52600" y="47244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400" y="57150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50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7400" y="47244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1200" y="57150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5600" y="3733800"/>
            <a:ext cx="990600" cy="762000"/>
          </a:xfrm>
          <a:prstGeom prst="rect">
            <a:avLst/>
          </a:prstGeom>
          <a:solidFill>
            <a:srgbClr val="FFFF00"/>
          </a:solidFill>
          <a:ln w="9344">
            <a:solidFill>
              <a:srgbClr val="000000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Times New Roman"/>
                <a:cs typeface="Times New Roman"/>
              </a:rPr>
              <a:t>ABS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67200" y="365760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67200" y="3657600"/>
            <a:ext cx="1447800" cy="914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78460" marR="138430" indent="-23241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draul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pump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90800" y="30480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1200" y="6096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0800" y="45720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981200" y="0"/>
                </a:moveTo>
                <a:lnTo>
                  <a:pt x="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0" y="3124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000" y="45720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200" y="4495800"/>
            <a:ext cx="609600" cy="1295400"/>
          </a:xfrm>
          <a:custGeom>
            <a:avLst/>
            <a:gdLst/>
            <a:ahLst/>
            <a:cxnLst/>
            <a:rect l="l" t="t" r="r" b="b"/>
            <a:pathLst>
              <a:path w="609600" h="1295400">
                <a:moveTo>
                  <a:pt x="0" y="1295400"/>
                </a:moveTo>
                <a:lnTo>
                  <a:pt x="609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9400" y="2209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609600" y="15240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21336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1600200"/>
                </a:moveTo>
                <a:lnTo>
                  <a:pt x="2133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4495800"/>
            <a:ext cx="2133600" cy="1371600"/>
          </a:xfrm>
          <a:custGeom>
            <a:avLst/>
            <a:gdLst/>
            <a:ahLst/>
            <a:cxnLst/>
            <a:rect l="l" t="t" r="r" b="b"/>
            <a:pathLst>
              <a:path w="2133600" h="1371600">
                <a:moveTo>
                  <a:pt x="0" y="0"/>
                </a:moveTo>
                <a:lnTo>
                  <a:pt x="2133600" y="1371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200" y="41148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"/>
            <a:ext cx="83794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/>
              <a:t>1.1.2 </a:t>
            </a:r>
            <a:r>
              <a:rPr sz="3200" spc="-5"/>
              <a:t>Characteristics </a:t>
            </a:r>
            <a:r>
              <a:rPr sz="3200" spc="-5" dirty="0"/>
              <a:t>of</a:t>
            </a:r>
            <a:r>
              <a:rPr sz="3200" spc="-85" dirty="0"/>
              <a:t> </a:t>
            </a:r>
            <a:r>
              <a:rPr sz="3200" spc="-10"/>
              <a:t>embedded  </a:t>
            </a:r>
            <a:r>
              <a:rPr lang="en-US" sz="3200" spc="-10" dirty="0"/>
              <a:t>computing applications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76400"/>
            <a:ext cx="8382000" cy="397288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>
                <a:latin typeface="+mj-lt"/>
                <a:cs typeface="Arial Black"/>
              </a:rPr>
              <a:t>Sophisticated</a:t>
            </a:r>
            <a:r>
              <a:rPr sz="3200" spc="-180">
                <a:latin typeface="+mj-lt"/>
                <a:cs typeface="Arial Black"/>
              </a:rPr>
              <a:t> </a:t>
            </a:r>
            <a:r>
              <a:rPr sz="3200" spc="-385">
                <a:latin typeface="+mj-lt"/>
                <a:cs typeface="Arial Black"/>
              </a:rPr>
              <a:t>functionalit</a:t>
            </a:r>
            <a:r>
              <a:rPr lang="en-US" sz="3200" spc="-385" dirty="0" err="1">
                <a:latin typeface="+mj-lt"/>
                <a:cs typeface="Arial Black"/>
              </a:rPr>
              <a:t>ies</a:t>
            </a:r>
            <a:r>
              <a:rPr lang="en-US" sz="3200" spc="-385" dirty="0">
                <a:latin typeface="+mj-lt"/>
                <a:cs typeface="Arial Black"/>
              </a:rPr>
              <a:t>:  Complex Algorithms &amp; User Interface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40" dirty="0">
                <a:latin typeface="+mj-lt"/>
                <a:cs typeface="Arial Black"/>
              </a:rPr>
              <a:t>Dead lined Operations:</a:t>
            </a:r>
            <a:r>
              <a:rPr sz="3200" spc="-340">
                <a:latin typeface="+mj-lt"/>
                <a:cs typeface="Arial Black"/>
              </a:rPr>
              <a:t>Real-time</a:t>
            </a:r>
            <a:r>
              <a:rPr sz="3200" spc="-180">
                <a:latin typeface="+mj-lt"/>
                <a:cs typeface="Arial Black"/>
              </a:rPr>
              <a:t> </a:t>
            </a:r>
            <a:r>
              <a:rPr sz="3200" spc="-360">
                <a:latin typeface="+mj-lt"/>
                <a:cs typeface="Arial Black"/>
              </a:rPr>
              <a:t>operation</a:t>
            </a:r>
            <a:r>
              <a:rPr lang="en-US" sz="3200" spc="-360" dirty="0">
                <a:latin typeface="+mj-lt"/>
                <a:cs typeface="Arial Black"/>
              </a:rPr>
              <a:t> &amp; </a:t>
            </a:r>
            <a:r>
              <a:rPr lang="en-US" sz="3200" spc="-360" dirty="0" err="1">
                <a:latin typeface="+mj-lt"/>
                <a:cs typeface="Arial Black"/>
              </a:rPr>
              <a:t>Multirate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475" dirty="0">
                <a:latin typeface="+mj-lt"/>
                <a:cs typeface="Arial Black"/>
              </a:rPr>
              <a:t>Cost s: </a:t>
            </a:r>
            <a:r>
              <a:rPr sz="3200" spc="-475">
                <a:latin typeface="+mj-lt"/>
                <a:cs typeface="Arial Black"/>
              </a:rPr>
              <a:t>Low </a:t>
            </a:r>
            <a:r>
              <a:rPr sz="3200" spc="-400">
                <a:latin typeface="+mj-lt"/>
                <a:cs typeface="Arial Black"/>
              </a:rPr>
              <a:t>manufacturing</a:t>
            </a:r>
            <a:r>
              <a:rPr sz="3200" spc="-484">
                <a:latin typeface="+mj-lt"/>
                <a:cs typeface="Arial Black"/>
              </a:rPr>
              <a:t> </a:t>
            </a:r>
            <a:r>
              <a:rPr sz="3200" spc="-390">
                <a:latin typeface="+mj-lt"/>
                <a:cs typeface="Arial Black"/>
              </a:rPr>
              <a:t>cost.</a:t>
            </a:r>
            <a:endParaRPr lang="en-US" sz="3200" spc="-390" dirty="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sz="3200" spc="-390" dirty="0">
                <a:latin typeface="+mj-lt"/>
                <a:cs typeface="Arial Black"/>
              </a:rPr>
              <a:t>    &amp; </a:t>
            </a:r>
            <a:r>
              <a:rPr sz="3200" spc="-475">
                <a:latin typeface="+mj-lt"/>
                <a:cs typeface="Arial Black"/>
              </a:rPr>
              <a:t>Low</a:t>
            </a:r>
            <a:r>
              <a:rPr sz="3200" spc="-18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power.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Designed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430" dirty="0">
                <a:latin typeface="+mj-lt"/>
                <a:cs typeface="Arial Black"/>
              </a:rPr>
              <a:t>tight </a:t>
            </a:r>
            <a:r>
              <a:rPr sz="3200" spc="-355" dirty="0">
                <a:latin typeface="+mj-lt"/>
                <a:cs typeface="Arial Black"/>
              </a:rPr>
              <a:t>deadlines by </a:t>
            </a:r>
            <a:r>
              <a:rPr sz="3200" spc="-395" dirty="0">
                <a:latin typeface="+mj-lt"/>
                <a:cs typeface="Arial Black"/>
              </a:rPr>
              <a:t>small  </a:t>
            </a:r>
            <a:r>
              <a:rPr sz="3200" spc="-390" dirty="0">
                <a:latin typeface="+mj-lt"/>
                <a:cs typeface="Arial Black"/>
              </a:rPr>
              <a:t>teams.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922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pc="-385" dirty="0"/>
              <a:t>Sophisticated</a:t>
            </a:r>
            <a:r>
              <a:rPr lang="en-US" spc="-180" dirty="0"/>
              <a:t> </a:t>
            </a:r>
            <a:r>
              <a:rPr lang="en-US" spc="-385" dirty="0"/>
              <a:t>functionalities: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8214995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85" dirty="0"/>
              <a:t>Complex Algorithms :</a:t>
            </a:r>
            <a:r>
              <a:rPr sz="3200" spc="-360">
                <a:cs typeface="Arial Black"/>
              </a:rPr>
              <a:t>Often </a:t>
            </a:r>
            <a:r>
              <a:rPr sz="3200" spc="-355" dirty="0">
                <a:cs typeface="Arial Black"/>
              </a:rPr>
              <a:t>have </a:t>
            </a:r>
            <a:r>
              <a:rPr sz="3200" spc="-450" dirty="0">
                <a:cs typeface="Arial Black"/>
              </a:rPr>
              <a:t>to </a:t>
            </a:r>
            <a:r>
              <a:rPr sz="3200" spc="-360" dirty="0">
                <a:cs typeface="Arial Black"/>
              </a:rPr>
              <a:t>run </a:t>
            </a:r>
            <a:r>
              <a:rPr sz="3200" spc="-400" dirty="0">
                <a:cs typeface="Arial Black"/>
              </a:rPr>
              <a:t>sophisticated </a:t>
            </a:r>
            <a:r>
              <a:rPr sz="3200" spc="-395" dirty="0">
                <a:cs typeface="Arial Black"/>
              </a:rPr>
              <a:t>algorithms  </a:t>
            </a:r>
            <a:r>
              <a:rPr sz="3200" spc="-360" dirty="0">
                <a:cs typeface="Arial Black"/>
              </a:rPr>
              <a:t>or </a:t>
            </a:r>
            <a:r>
              <a:rPr sz="3200" spc="-405" dirty="0">
                <a:cs typeface="Arial Black"/>
              </a:rPr>
              <a:t>multiple</a:t>
            </a:r>
            <a:r>
              <a:rPr sz="3200" spc="-5" dirty="0">
                <a:cs typeface="Arial Black"/>
              </a:rPr>
              <a:t> </a:t>
            </a:r>
            <a:r>
              <a:rPr sz="3200" spc="-375" dirty="0">
                <a:cs typeface="Arial Black"/>
              </a:rPr>
              <a:t>algorithms.</a:t>
            </a:r>
            <a:endParaRPr sz="3200">
              <a:cs typeface="Arial Black"/>
            </a:endParaRPr>
          </a:p>
          <a:p>
            <a:pPr>
              <a:buFont typeface="Arial" pitchFamily="34" charset="0"/>
              <a:buChar char="•"/>
            </a:pPr>
            <a:r>
              <a:rPr sz="2800" spc="-280" dirty="0">
                <a:cs typeface="Arial Black"/>
              </a:rPr>
              <a:t>Cell </a:t>
            </a:r>
            <a:r>
              <a:rPr sz="2800" spc="-290">
                <a:cs typeface="Arial Black"/>
              </a:rPr>
              <a:t>phone,</a:t>
            </a:r>
            <a:endParaRPr lang="en-US" sz="2800" spc="-290" dirty="0">
              <a:cs typeface="Arial Black"/>
            </a:endParaRPr>
          </a:p>
          <a:p>
            <a:pPr>
              <a:buFont typeface="Arial" pitchFamily="34" charset="0"/>
              <a:buChar char="•"/>
            </a:pPr>
            <a:r>
              <a:rPr sz="2800" spc="-290">
                <a:cs typeface="Arial Black"/>
              </a:rPr>
              <a:t> </a:t>
            </a:r>
            <a:r>
              <a:rPr sz="2800" spc="-315" dirty="0">
                <a:cs typeface="Arial Black"/>
              </a:rPr>
              <a:t>laser</a:t>
            </a:r>
            <a:r>
              <a:rPr sz="2800" spc="90" dirty="0">
                <a:cs typeface="Arial Black"/>
              </a:rPr>
              <a:t> </a:t>
            </a:r>
            <a:r>
              <a:rPr sz="2800" spc="-315">
                <a:cs typeface="Arial Black"/>
              </a:rPr>
              <a:t>printer.</a:t>
            </a:r>
            <a:endParaRPr lang="en-US" sz="2800" spc="-315" dirty="0">
              <a:cs typeface="Arial Black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Microprocessor that controls an automobile engine must perform complicated filtering functions to optimize the performance of the car while minimizing pollution and fuel utilization.</a:t>
            </a:r>
            <a:endParaRPr sz="2800">
              <a:latin typeface="+mj-lt"/>
              <a:cs typeface="Arial Black"/>
            </a:endParaRPr>
          </a:p>
          <a:p>
            <a:pPr marL="355600" marR="178879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85" dirty="0"/>
              <a:t> 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63500"/>
            <a:ext cx="8072119" cy="553998"/>
          </a:xfrm>
        </p:spPr>
        <p:txBody>
          <a:bodyPr/>
          <a:lstStyle/>
          <a:p>
            <a:r>
              <a:rPr lang="en-US" spc="-385" dirty="0"/>
              <a:t>Sophisticated</a:t>
            </a:r>
            <a:r>
              <a:rPr lang="en-US" spc="-180" dirty="0"/>
              <a:t> </a:t>
            </a:r>
            <a:r>
              <a:rPr lang="en-US" spc="-385" dirty="0"/>
              <a:t>functionalities: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26820"/>
            <a:ext cx="8072119" cy="1723549"/>
          </a:xfrm>
        </p:spPr>
        <p:txBody>
          <a:bodyPr/>
          <a:lstStyle/>
          <a:p>
            <a:r>
              <a:rPr lang="en-US" sz="3200" kern="1200" spc="-385" dirty="0">
                <a:solidFill>
                  <a:prstClr val="black"/>
                </a:solidFill>
              </a:rPr>
              <a:t>User Interface: </a:t>
            </a:r>
            <a:r>
              <a:rPr lang="en-US" sz="3200" kern="1200" spc="-360" dirty="0">
                <a:solidFill>
                  <a:prstClr val="black"/>
                </a:solidFill>
                <a:latin typeface="Lucida Sans"/>
                <a:cs typeface="Arial Black"/>
              </a:rPr>
              <a:t>Often </a:t>
            </a:r>
            <a:r>
              <a:rPr lang="en-US" sz="3200" kern="1200" spc="-355" dirty="0">
                <a:solidFill>
                  <a:prstClr val="black"/>
                </a:solidFill>
                <a:latin typeface="Lucida Sans"/>
                <a:cs typeface="Arial Black"/>
              </a:rPr>
              <a:t>provide </a:t>
            </a:r>
            <a:r>
              <a:rPr lang="en-US" sz="3200" kern="1200" spc="-400" dirty="0">
                <a:solidFill>
                  <a:prstClr val="black"/>
                </a:solidFill>
                <a:latin typeface="Lucida Sans"/>
                <a:cs typeface="Arial Black"/>
              </a:rPr>
              <a:t>sophisticated </a:t>
            </a:r>
            <a:r>
              <a:rPr lang="en-US" sz="3200" kern="1200" spc="-355" dirty="0">
                <a:solidFill>
                  <a:prstClr val="black"/>
                </a:solidFill>
                <a:latin typeface="Lucida Sans"/>
                <a:cs typeface="Arial Black"/>
              </a:rPr>
              <a:t>user  </a:t>
            </a:r>
            <a:r>
              <a:rPr lang="en-US" sz="3200" kern="1200" spc="-375" dirty="0">
                <a:solidFill>
                  <a:prstClr val="black"/>
                </a:solidFill>
                <a:latin typeface="Lucida Sans"/>
                <a:cs typeface="Arial Black"/>
              </a:rPr>
              <a:t>interfaces.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Eg:The</a:t>
            </a:r>
            <a:r>
              <a:rPr lang="en-US" sz="2400" dirty="0">
                <a:latin typeface="+mj-lt"/>
              </a:rPr>
              <a:t> moving maps in Global Positioning System (GPS) navigation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94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Real-time</a:t>
            </a:r>
            <a:r>
              <a:rPr spc="-7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923530" cy="35750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360" dirty="0">
                <a:latin typeface="+mj-lt"/>
                <a:cs typeface="Arial Black"/>
              </a:rPr>
              <a:t>finish </a:t>
            </a:r>
            <a:r>
              <a:rPr sz="3200" spc="-375" dirty="0">
                <a:latin typeface="+mj-lt"/>
                <a:cs typeface="Arial Black"/>
              </a:rPr>
              <a:t>operations </a:t>
            </a:r>
            <a:r>
              <a:rPr sz="3200" spc="-360" dirty="0">
                <a:latin typeface="+mj-lt"/>
                <a:cs typeface="Arial Black"/>
              </a:rPr>
              <a:t>by</a:t>
            </a:r>
            <a:r>
              <a:rPr sz="3200" spc="-254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marR="851535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Hard real </a:t>
            </a:r>
            <a:r>
              <a:rPr sz="2800" spc="-345" dirty="0">
                <a:solidFill>
                  <a:srgbClr val="FF3300"/>
                </a:solidFill>
                <a:latin typeface="+mj-lt"/>
                <a:cs typeface="Arial Black"/>
              </a:rPr>
              <a:t>time: </a:t>
            </a:r>
            <a:r>
              <a:rPr sz="2800" spc="-335" dirty="0">
                <a:latin typeface="+mj-lt"/>
                <a:cs typeface="Arial Black"/>
              </a:rPr>
              <a:t>missing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35" dirty="0">
                <a:latin typeface="+mj-lt"/>
                <a:cs typeface="Arial Black"/>
              </a:rPr>
              <a:t>causes  </a:t>
            </a:r>
            <a:r>
              <a:rPr sz="2800" spc="-295" dirty="0">
                <a:latin typeface="+mj-lt"/>
                <a:cs typeface="Arial Black"/>
              </a:rPr>
              <a:t>failure.</a:t>
            </a:r>
            <a:endParaRPr sz="2800">
              <a:latin typeface="+mj-lt"/>
              <a:cs typeface="Arial Black"/>
            </a:endParaRPr>
          </a:p>
          <a:p>
            <a:pPr marL="755650" marR="69342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Soft real </a:t>
            </a:r>
            <a:r>
              <a:rPr sz="2800" spc="-345" dirty="0">
                <a:solidFill>
                  <a:srgbClr val="FF3300"/>
                </a:solidFill>
                <a:latin typeface="+mj-lt"/>
                <a:cs typeface="Arial Black"/>
              </a:rPr>
              <a:t>time: </a:t>
            </a:r>
            <a:r>
              <a:rPr sz="2800" spc="-335" dirty="0">
                <a:latin typeface="+mj-lt"/>
                <a:cs typeface="Arial Black"/>
              </a:rPr>
              <a:t>missing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35" dirty="0">
                <a:latin typeface="+mj-lt"/>
                <a:cs typeface="Arial Black"/>
              </a:rPr>
              <a:t>results </a:t>
            </a:r>
            <a:r>
              <a:rPr sz="2800" spc="-315" dirty="0">
                <a:latin typeface="+mj-lt"/>
                <a:cs typeface="Arial Black"/>
              </a:rPr>
              <a:t>in  degraded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performance.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multi-rate</a:t>
            </a:r>
            <a:r>
              <a:rPr sz="3200" spc="-355" dirty="0">
                <a:latin typeface="+mj-lt"/>
                <a:cs typeface="Arial Black"/>
              </a:rPr>
              <a:t>: </a:t>
            </a:r>
            <a:r>
              <a:rPr sz="3200" spc="-445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handle  </a:t>
            </a:r>
            <a:r>
              <a:rPr sz="3200" spc="-375" dirty="0">
                <a:latin typeface="+mj-lt"/>
                <a:cs typeface="Arial Black"/>
              </a:rPr>
              <a:t>operations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420" dirty="0">
                <a:latin typeface="+mj-lt"/>
                <a:cs typeface="Arial Black"/>
              </a:rPr>
              <a:t>widely </a:t>
            </a:r>
            <a:r>
              <a:rPr sz="3200" spc="-355" dirty="0">
                <a:latin typeface="+mj-lt"/>
                <a:cs typeface="Arial Black"/>
              </a:rPr>
              <a:t>varying</a:t>
            </a:r>
            <a:r>
              <a:rPr sz="3200" spc="-755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rates.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15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64145" cy="40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264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20" dirty="0">
                <a:latin typeface="+mj-lt"/>
                <a:cs typeface="Arial Black"/>
              </a:rPr>
              <a:t>mass-  </a:t>
            </a:r>
            <a:r>
              <a:rPr sz="3200" spc="-445" dirty="0">
                <a:latin typeface="+mj-lt"/>
                <a:cs typeface="Arial Black"/>
              </a:rPr>
              <a:t>market </a:t>
            </a:r>
            <a:r>
              <a:rPr sz="3200" spc="-430" dirty="0">
                <a:latin typeface="+mj-lt"/>
                <a:cs typeface="Arial Black"/>
              </a:rPr>
              <a:t>items </a:t>
            </a:r>
            <a:r>
              <a:rPr sz="3200" spc="-445" dirty="0">
                <a:latin typeface="+mj-lt"/>
                <a:cs typeface="Arial Black"/>
              </a:rPr>
              <a:t>that must </a:t>
            </a:r>
            <a:r>
              <a:rPr sz="3200" spc="-355" dirty="0">
                <a:latin typeface="+mj-lt"/>
                <a:cs typeface="Arial Black"/>
              </a:rPr>
              <a:t>have </a:t>
            </a:r>
            <a:r>
              <a:rPr sz="3200" spc="-480" dirty="0">
                <a:latin typeface="+mj-lt"/>
                <a:cs typeface="Arial Black"/>
              </a:rPr>
              <a:t>low  </a:t>
            </a:r>
            <a:r>
              <a:rPr sz="3200" spc="-400" dirty="0">
                <a:latin typeface="+mj-lt"/>
                <a:cs typeface="Arial Black"/>
              </a:rPr>
              <a:t>manufacturing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costs.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Limited </a:t>
            </a:r>
            <a:r>
              <a:rPr sz="2800" spc="-340" dirty="0">
                <a:latin typeface="+mj-lt"/>
                <a:cs typeface="Arial Black"/>
              </a:rPr>
              <a:t>memory, </a:t>
            </a:r>
            <a:r>
              <a:rPr sz="2800" spc="-350" dirty="0">
                <a:latin typeface="+mj-lt"/>
                <a:cs typeface="Arial Black"/>
              </a:rPr>
              <a:t>microprocessor </a:t>
            </a:r>
            <a:r>
              <a:rPr sz="2800" spc="-345" dirty="0">
                <a:latin typeface="+mj-lt"/>
                <a:cs typeface="Arial Black"/>
              </a:rPr>
              <a:t>power,</a:t>
            </a:r>
            <a:r>
              <a:rPr sz="2800" spc="-13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355600" marR="236854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Power </a:t>
            </a:r>
            <a:r>
              <a:rPr sz="3200" spc="-405" dirty="0">
                <a:latin typeface="+mj-lt"/>
                <a:cs typeface="Arial Black"/>
              </a:rPr>
              <a:t>consumption </a:t>
            </a:r>
            <a:r>
              <a:rPr sz="3200" spc="-360" dirty="0">
                <a:latin typeface="+mj-lt"/>
                <a:cs typeface="Arial Black"/>
              </a:rPr>
              <a:t>is </a:t>
            </a:r>
            <a:r>
              <a:rPr sz="3200" spc="-425" dirty="0">
                <a:latin typeface="+mj-lt"/>
                <a:cs typeface="Arial Black"/>
              </a:rPr>
              <a:t>critical </a:t>
            </a: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55" dirty="0">
                <a:latin typeface="+mj-lt"/>
                <a:cs typeface="Arial Black"/>
              </a:rPr>
              <a:t>battery-  </a:t>
            </a:r>
            <a:r>
              <a:rPr sz="3200" spc="-409" dirty="0">
                <a:latin typeface="+mj-lt"/>
                <a:cs typeface="Arial Black"/>
              </a:rPr>
              <a:t>powered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devices.</a:t>
            </a:r>
            <a:endParaRPr sz="3200">
              <a:latin typeface="+mj-lt"/>
              <a:cs typeface="Arial Black"/>
            </a:endParaRPr>
          </a:p>
          <a:p>
            <a:pPr marL="755650" marR="27940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0" dirty="0">
                <a:latin typeface="+mj-lt"/>
                <a:cs typeface="Arial Black"/>
              </a:rPr>
              <a:t>Excessive </a:t>
            </a:r>
            <a:r>
              <a:rPr sz="2800" spc="-380" dirty="0">
                <a:latin typeface="+mj-lt"/>
                <a:cs typeface="Arial Black"/>
              </a:rPr>
              <a:t>power </a:t>
            </a:r>
            <a:r>
              <a:rPr sz="2800" spc="-360" dirty="0">
                <a:latin typeface="+mj-lt"/>
                <a:cs typeface="Arial Black"/>
              </a:rPr>
              <a:t>consumption </a:t>
            </a:r>
            <a:r>
              <a:rPr sz="2800" spc="-330" dirty="0">
                <a:latin typeface="+mj-lt"/>
                <a:cs typeface="Arial Black"/>
              </a:rPr>
              <a:t>increases  </a:t>
            </a:r>
            <a:r>
              <a:rPr sz="2800" spc="-365" dirty="0">
                <a:latin typeface="+mj-lt"/>
                <a:cs typeface="Arial Black"/>
              </a:rPr>
              <a:t>system </a:t>
            </a:r>
            <a:r>
              <a:rPr sz="2800" spc="-390" dirty="0">
                <a:latin typeface="+mj-lt"/>
                <a:cs typeface="Arial Black"/>
              </a:rPr>
              <a:t>cost </a:t>
            </a:r>
            <a:r>
              <a:rPr sz="2800" spc="-315" dirty="0">
                <a:latin typeface="+mj-lt"/>
                <a:cs typeface="Arial Black"/>
              </a:rPr>
              <a:t>even in </a:t>
            </a:r>
            <a:r>
              <a:rPr sz="2800" spc="-340" dirty="0">
                <a:latin typeface="+mj-lt"/>
                <a:cs typeface="Arial Black"/>
              </a:rPr>
              <a:t>wall-powered</a:t>
            </a:r>
            <a:r>
              <a:rPr sz="2800" spc="-5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devices.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42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spc="-5" dirty="0"/>
              <a:t>teams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663765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13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Often </a:t>
            </a:r>
            <a:r>
              <a:rPr sz="3200" spc="-355" dirty="0">
                <a:latin typeface="+mj-lt"/>
                <a:cs typeface="Arial Black"/>
              </a:rPr>
              <a:t>designed by a </a:t>
            </a:r>
            <a:r>
              <a:rPr sz="3200" spc="-395" dirty="0">
                <a:latin typeface="+mj-lt"/>
                <a:cs typeface="Arial Black"/>
              </a:rPr>
              <a:t>small </a:t>
            </a:r>
            <a:r>
              <a:rPr sz="3200" spc="-450" dirty="0">
                <a:latin typeface="+mj-lt"/>
                <a:cs typeface="Arial Black"/>
              </a:rPr>
              <a:t>team </a:t>
            </a:r>
            <a:r>
              <a:rPr sz="3200" spc="-355" dirty="0">
                <a:latin typeface="+mj-lt"/>
                <a:cs typeface="Arial Black"/>
              </a:rPr>
              <a:t>of  </a:t>
            </a:r>
            <a:r>
              <a:rPr sz="3200" spc="-340" dirty="0">
                <a:latin typeface="+mj-lt"/>
                <a:cs typeface="Arial Black"/>
              </a:rPr>
              <a:t>designers.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Often </a:t>
            </a:r>
            <a:r>
              <a:rPr sz="3200" spc="-445" dirty="0">
                <a:latin typeface="+mj-lt"/>
                <a:cs typeface="Arial Black"/>
              </a:rPr>
              <a:t>must meet </a:t>
            </a:r>
            <a:r>
              <a:rPr sz="3200" spc="-430" dirty="0">
                <a:latin typeface="+mj-lt"/>
                <a:cs typeface="Arial Black"/>
              </a:rPr>
              <a:t>tight</a:t>
            </a:r>
            <a:r>
              <a:rPr sz="3200" spc="-765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6 </a:t>
            </a:r>
            <a:r>
              <a:rPr sz="2800" spc="-380" dirty="0">
                <a:latin typeface="+mj-lt"/>
                <a:cs typeface="Arial Black"/>
              </a:rPr>
              <a:t>month </a:t>
            </a:r>
            <a:r>
              <a:rPr sz="2800" spc="-390" dirty="0">
                <a:latin typeface="+mj-lt"/>
                <a:cs typeface="Arial Black"/>
              </a:rPr>
              <a:t>market </a:t>
            </a:r>
            <a:r>
              <a:rPr sz="2800" spc="-420" dirty="0">
                <a:latin typeface="+mj-lt"/>
                <a:cs typeface="Arial Black"/>
              </a:rPr>
              <a:t>window </a:t>
            </a:r>
            <a:r>
              <a:rPr sz="2800" spc="-315" dirty="0">
                <a:latin typeface="+mj-lt"/>
                <a:cs typeface="Arial Black"/>
              </a:rPr>
              <a:t>is</a:t>
            </a:r>
            <a:r>
              <a:rPr sz="2800" spc="165" dirty="0">
                <a:latin typeface="+mj-lt"/>
                <a:cs typeface="Arial Black"/>
              </a:rPr>
              <a:t> </a:t>
            </a:r>
            <a:r>
              <a:rPr sz="2800" spc="-360" dirty="0">
                <a:latin typeface="+mj-lt"/>
                <a:cs typeface="Arial Black"/>
              </a:rPr>
              <a:t>common.</a:t>
            </a:r>
            <a:endParaRPr sz="28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Can’t </a:t>
            </a:r>
            <a:r>
              <a:rPr sz="2800" spc="-350" dirty="0">
                <a:latin typeface="+mj-lt"/>
                <a:cs typeface="Arial Black"/>
              </a:rPr>
              <a:t>miss </a:t>
            </a:r>
            <a:r>
              <a:rPr sz="2800" spc="-315" dirty="0">
                <a:latin typeface="+mj-lt"/>
                <a:cs typeface="Arial Black"/>
              </a:rPr>
              <a:t>back-to-school </a:t>
            </a:r>
            <a:r>
              <a:rPr sz="2800" spc="-420" dirty="0">
                <a:latin typeface="+mj-lt"/>
                <a:cs typeface="Arial Black"/>
              </a:rPr>
              <a:t>window </a:t>
            </a:r>
            <a:r>
              <a:rPr sz="2800" spc="-315" dirty="0">
                <a:latin typeface="+mj-lt"/>
                <a:cs typeface="Arial Black"/>
              </a:rPr>
              <a:t>for  </a:t>
            </a:r>
            <a:r>
              <a:rPr sz="2800" spc="-345" dirty="0">
                <a:latin typeface="+mj-lt"/>
                <a:cs typeface="Arial Black"/>
              </a:rPr>
              <a:t>calculator.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8150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1.1.3 </a:t>
            </a:r>
            <a:r>
              <a:t>Why </a:t>
            </a:r>
            <a:r>
              <a:rPr spc="-10" dirty="0"/>
              <a:t>use</a:t>
            </a:r>
            <a:r>
              <a:rPr spc="-85" dirty="0"/>
              <a:t> </a:t>
            </a:r>
            <a:r>
              <a:rPr spc="-5" dirty="0"/>
              <a:t>microprocessors?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579359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03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Alternatives: </a:t>
            </a:r>
            <a:r>
              <a:rPr sz="3200" spc="-360" dirty="0">
                <a:latin typeface="+mj-lt"/>
                <a:cs typeface="Arial Black"/>
              </a:rPr>
              <a:t>field-programmable </a:t>
            </a:r>
            <a:r>
              <a:rPr sz="3200" spc="-400" dirty="0">
                <a:latin typeface="+mj-lt"/>
                <a:cs typeface="Arial Black"/>
              </a:rPr>
              <a:t>gate  </a:t>
            </a:r>
            <a:r>
              <a:rPr sz="3200" spc="-360" dirty="0">
                <a:latin typeface="+mj-lt"/>
                <a:cs typeface="Arial Black"/>
              </a:rPr>
              <a:t>arrays </a:t>
            </a:r>
            <a:r>
              <a:rPr sz="3200" spc="-225" dirty="0">
                <a:latin typeface="+mj-lt"/>
                <a:cs typeface="Arial Black"/>
              </a:rPr>
              <a:t>(FPGAs), </a:t>
            </a:r>
            <a:r>
              <a:rPr sz="3200" spc="-445" dirty="0">
                <a:latin typeface="+mj-lt"/>
                <a:cs typeface="Arial Black"/>
              </a:rPr>
              <a:t>custom </a:t>
            </a:r>
            <a:r>
              <a:rPr sz="3200" spc="-360" dirty="0">
                <a:latin typeface="+mj-lt"/>
                <a:cs typeface="Arial Black"/>
              </a:rPr>
              <a:t>logic,</a:t>
            </a:r>
            <a:r>
              <a:rPr sz="3200" spc="-350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95" dirty="0">
                <a:latin typeface="+mj-lt"/>
                <a:cs typeface="Arial Black"/>
              </a:rPr>
              <a:t>often </a:t>
            </a:r>
            <a:r>
              <a:rPr sz="3200" spc="-355" dirty="0">
                <a:latin typeface="+mj-lt"/>
                <a:cs typeface="Arial Black"/>
              </a:rPr>
              <a:t>very </a:t>
            </a:r>
            <a:r>
              <a:rPr sz="3200" spc="-380" dirty="0">
                <a:latin typeface="+mj-lt"/>
                <a:cs typeface="Arial Black"/>
              </a:rPr>
              <a:t>efficient: 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use </a:t>
            </a:r>
            <a:r>
              <a:rPr sz="3200" spc="-400" dirty="0">
                <a:latin typeface="+mj-lt"/>
                <a:cs typeface="Arial Black"/>
              </a:rPr>
              <a:t>same </a:t>
            </a:r>
            <a:r>
              <a:rPr sz="3200" spc="-395" dirty="0">
                <a:latin typeface="+mj-lt"/>
                <a:cs typeface="Arial Black"/>
              </a:rPr>
              <a:t>logic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perform </a:t>
            </a:r>
            <a:r>
              <a:rPr sz="3200" spc="-400" dirty="0">
                <a:latin typeface="+mj-lt"/>
                <a:cs typeface="Arial Black"/>
              </a:rPr>
              <a:t>many  </a:t>
            </a:r>
            <a:r>
              <a:rPr sz="3200" spc="-380" dirty="0">
                <a:latin typeface="+mj-lt"/>
                <a:cs typeface="Arial Black"/>
              </a:rPr>
              <a:t>different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functions.</a:t>
            </a:r>
            <a:endParaRPr sz="3200">
              <a:latin typeface="+mj-lt"/>
              <a:cs typeface="Arial Black"/>
            </a:endParaRPr>
          </a:p>
          <a:p>
            <a:pPr marL="355600" marR="3213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85" dirty="0">
                <a:latin typeface="+mj-lt"/>
                <a:cs typeface="Arial Black"/>
              </a:rPr>
              <a:t>simplify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55" dirty="0">
                <a:latin typeface="+mj-lt"/>
                <a:cs typeface="Arial Black"/>
              </a:rPr>
              <a:t>design </a:t>
            </a:r>
            <a:r>
              <a:rPr sz="3200" spc="-365" dirty="0">
                <a:latin typeface="+mj-lt"/>
                <a:cs typeface="Arial Black"/>
              </a:rPr>
              <a:t>of  </a:t>
            </a:r>
            <a:r>
              <a:rPr sz="3200" spc="-380" dirty="0">
                <a:latin typeface="+mj-lt"/>
                <a:cs typeface="Arial Black"/>
              </a:rPr>
              <a:t>families </a:t>
            </a:r>
            <a:r>
              <a:rPr sz="3200" spc="-355" dirty="0">
                <a:latin typeface="+mj-lt"/>
                <a:cs typeface="Arial Black"/>
              </a:rPr>
              <a:t>of</a:t>
            </a:r>
            <a:r>
              <a:rPr sz="3200" spc="-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products.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473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performance</a:t>
            </a:r>
            <a:r>
              <a:rPr spc="-75" dirty="0"/>
              <a:t> </a:t>
            </a:r>
            <a:r>
              <a:rPr spc="-5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58430" cy="31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33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use </a:t>
            </a:r>
            <a:r>
              <a:rPr sz="3200" spc="-445" dirty="0">
                <a:latin typeface="+mj-lt"/>
                <a:cs typeface="Arial Black"/>
              </a:rPr>
              <a:t>much </a:t>
            </a:r>
            <a:r>
              <a:rPr sz="3200" spc="-405" dirty="0">
                <a:latin typeface="+mj-lt"/>
                <a:cs typeface="Arial Black"/>
              </a:rPr>
              <a:t>more </a:t>
            </a:r>
            <a:r>
              <a:rPr sz="3200" spc="-395" dirty="0">
                <a:latin typeface="+mj-lt"/>
                <a:cs typeface="Arial Black"/>
              </a:rPr>
              <a:t>logic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415" dirty="0">
                <a:latin typeface="+mj-lt"/>
                <a:cs typeface="Arial Black"/>
              </a:rPr>
              <a:t>implement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400" dirty="0">
                <a:latin typeface="+mj-lt"/>
                <a:cs typeface="Arial Black"/>
              </a:rPr>
              <a:t>function than </a:t>
            </a:r>
            <a:r>
              <a:rPr sz="3200" spc="-355" dirty="0">
                <a:latin typeface="+mj-lt"/>
                <a:cs typeface="Arial Black"/>
              </a:rPr>
              <a:t>does </a:t>
            </a:r>
            <a:r>
              <a:rPr sz="3200" spc="-445" dirty="0">
                <a:latin typeface="+mj-lt"/>
                <a:cs typeface="Arial Black"/>
              </a:rPr>
              <a:t>custom  </a:t>
            </a:r>
            <a:r>
              <a:rPr sz="3200" spc="-360" dirty="0">
                <a:latin typeface="+mj-lt"/>
                <a:cs typeface="Arial Black"/>
              </a:rPr>
              <a:t>logic.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20" dirty="0">
                <a:latin typeface="+mj-lt"/>
                <a:cs typeface="Arial Black"/>
              </a:rPr>
              <a:t>But </a:t>
            </a:r>
            <a:r>
              <a:rPr sz="3200" spc="-395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95" dirty="0">
                <a:latin typeface="+mj-lt"/>
                <a:cs typeface="Arial Black"/>
              </a:rPr>
              <a:t>often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390" dirty="0">
                <a:latin typeface="+mj-lt"/>
                <a:cs typeface="Arial Black"/>
              </a:rPr>
              <a:t>least </a:t>
            </a:r>
            <a:r>
              <a:rPr sz="3200" spc="-355" dirty="0">
                <a:latin typeface="+mj-lt"/>
                <a:cs typeface="Arial Black"/>
              </a:rPr>
              <a:t>as  </a:t>
            </a:r>
            <a:r>
              <a:rPr sz="3200" spc="-360" dirty="0">
                <a:latin typeface="+mj-lt"/>
                <a:cs typeface="Arial Black"/>
              </a:rPr>
              <a:t>fast: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heavily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00" dirty="0">
                <a:latin typeface="+mj-lt"/>
                <a:cs typeface="Arial Black"/>
              </a:rPr>
              <a:t>pipelined;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large design</a:t>
            </a:r>
            <a:r>
              <a:rPr sz="2800" spc="-5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teams;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aggressive </a:t>
            </a:r>
            <a:r>
              <a:rPr sz="2800" spc="-280" dirty="0">
                <a:latin typeface="+mj-lt"/>
                <a:cs typeface="Arial Black"/>
              </a:rPr>
              <a:t>VLSI</a:t>
            </a:r>
            <a:r>
              <a:rPr sz="2800" spc="-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technology.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12140"/>
            <a:ext cx="8686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/>
              <a:t>1.1 Complex systems &amp; Microprocessors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7908290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</a:t>
            </a:r>
            <a:r>
              <a:rPr sz="3200" spc="-370" dirty="0">
                <a:latin typeface="+mj-lt"/>
                <a:cs typeface="Arial Black"/>
              </a:rPr>
              <a:t>system: </a:t>
            </a:r>
            <a:r>
              <a:rPr sz="3200" spc="-355" dirty="0">
                <a:latin typeface="+mj-lt"/>
                <a:cs typeface="Arial Black"/>
              </a:rPr>
              <a:t>any </a:t>
            </a:r>
            <a:r>
              <a:rPr sz="3200" spc="-385" dirty="0">
                <a:latin typeface="+mj-lt"/>
                <a:cs typeface="Arial Black"/>
              </a:rPr>
              <a:t>device  </a:t>
            </a:r>
            <a:r>
              <a:rPr sz="3200" spc="-445" dirty="0">
                <a:latin typeface="+mj-lt"/>
                <a:cs typeface="Arial Black"/>
              </a:rPr>
              <a:t>that </a:t>
            </a:r>
            <a:r>
              <a:rPr sz="3200" spc="-380" dirty="0">
                <a:latin typeface="+mj-lt"/>
                <a:cs typeface="Arial Black"/>
              </a:rPr>
              <a:t>includes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90" dirty="0">
                <a:latin typeface="+mj-lt"/>
                <a:cs typeface="Arial Black"/>
              </a:rPr>
              <a:t>programmable </a:t>
            </a:r>
            <a:r>
              <a:rPr sz="3200" spc="-425" dirty="0">
                <a:latin typeface="+mj-lt"/>
                <a:cs typeface="Arial Black"/>
              </a:rPr>
              <a:t>computer  </a:t>
            </a:r>
            <a:r>
              <a:rPr sz="3200" spc="-415">
                <a:latin typeface="+mj-lt"/>
                <a:cs typeface="Arial Black"/>
              </a:rPr>
              <a:t>but </a:t>
            </a:r>
            <a:r>
              <a:rPr lang="en-US" sz="3200" spc="-390" dirty="0">
                <a:latin typeface="+mj-lt"/>
                <a:cs typeface="Arial Black"/>
              </a:rPr>
              <a:t>itself </a:t>
            </a:r>
            <a:r>
              <a:rPr sz="3200" spc="-360">
                <a:latin typeface="+mj-lt"/>
                <a:cs typeface="Arial Black"/>
              </a:rPr>
              <a:t>is </a:t>
            </a:r>
            <a:r>
              <a:rPr sz="3200" spc="-415">
                <a:latin typeface="+mj-lt"/>
                <a:cs typeface="Arial Black"/>
              </a:rPr>
              <a:t>not </a:t>
            </a:r>
            <a:r>
              <a:rPr sz="3200" spc="-355">
                <a:latin typeface="+mj-lt"/>
                <a:cs typeface="Arial Black"/>
              </a:rPr>
              <a:t>a </a:t>
            </a:r>
            <a:r>
              <a:rPr sz="3200" spc="-330" dirty="0">
                <a:latin typeface="+mj-lt"/>
                <a:cs typeface="Arial Black"/>
              </a:rPr>
              <a:t>general-purpose  </a:t>
            </a:r>
            <a:r>
              <a:rPr sz="3200" spc="-395" dirty="0">
                <a:latin typeface="+mj-lt"/>
                <a:cs typeface="Arial Black"/>
              </a:rPr>
              <a:t>computer.</a:t>
            </a:r>
            <a:endParaRPr sz="3200">
              <a:latin typeface="+mj-lt"/>
              <a:cs typeface="Arial Black"/>
            </a:endParaRPr>
          </a:p>
          <a:p>
            <a:pPr marL="355600" marR="7620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Take </a:t>
            </a:r>
            <a:r>
              <a:rPr sz="3200" spc="-375" dirty="0">
                <a:latin typeface="+mj-lt"/>
                <a:cs typeface="Arial Black"/>
              </a:rPr>
              <a:t>advantage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390" dirty="0">
                <a:latin typeface="+mj-lt"/>
                <a:cs typeface="Arial Black"/>
              </a:rPr>
              <a:t>application  </a:t>
            </a:r>
            <a:r>
              <a:rPr sz="3200" spc="-415" dirty="0">
                <a:latin typeface="+mj-lt"/>
                <a:cs typeface="Arial Black"/>
              </a:rPr>
              <a:t>characteristics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0" dirty="0">
                <a:latin typeface="+mj-lt"/>
                <a:cs typeface="Arial Black"/>
              </a:rPr>
              <a:t>optimize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77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marR="22479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don’t need all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295" dirty="0">
                <a:latin typeface="+mj-lt"/>
                <a:cs typeface="Arial Black"/>
              </a:rPr>
              <a:t>general-purpose </a:t>
            </a:r>
            <a:r>
              <a:rPr sz="2800" spc="-315" dirty="0">
                <a:latin typeface="+mj-lt"/>
                <a:cs typeface="Arial Black"/>
              </a:rPr>
              <a:t>bells </a:t>
            </a:r>
            <a:r>
              <a:rPr sz="2800" spc="-320" dirty="0">
                <a:latin typeface="+mj-lt"/>
                <a:cs typeface="Arial Black"/>
              </a:rPr>
              <a:t>and  </a:t>
            </a:r>
            <a:r>
              <a:rPr sz="2800" spc="-350" dirty="0">
                <a:latin typeface="+mj-lt"/>
                <a:cs typeface="Arial Black"/>
              </a:rPr>
              <a:t>whistles.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15" dirty="0"/>
              <a:t>o</a:t>
            </a:r>
            <a:r>
              <a:rPr spc="-5" dirty="0"/>
              <a:t>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60030" cy="373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510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45" dirty="0">
                <a:latin typeface="+mj-lt"/>
                <a:cs typeface="Arial Black"/>
              </a:rPr>
              <a:t>Custom logic </a:t>
            </a:r>
            <a:r>
              <a:rPr sz="2800" spc="-315" dirty="0">
                <a:latin typeface="+mj-lt"/>
                <a:cs typeface="Arial Black"/>
              </a:rPr>
              <a:t>uses less </a:t>
            </a:r>
            <a:r>
              <a:rPr sz="2800" spc="-345" dirty="0">
                <a:latin typeface="+mj-lt"/>
                <a:cs typeface="Arial Black"/>
              </a:rPr>
              <a:t>power, </a:t>
            </a:r>
            <a:r>
              <a:rPr sz="2800" spc="-370" dirty="0">
                <a:latin typeface="+mj-lt"/>
                <a:cs typeface="Arial Black"/>
              </a:rPr>
              <a:t>but </a:t>
            </a:r>
            <a:r>
              <a:rPr sz="2800" spc="-245" dirty="0">
                <a:latin typeface="+mj-lt"/>
                <a:cs typeface="Arial Black"/>
              </a:rPr>
              <a:t>CPUs </a:t>
            </a:r>
            <a:r>
              <a:rPr sz="2800" spc="-315" dirty="0">
                <a:latin typeface="+mj-lt"/>
                <a:cs typeface="Arial Black"/>
              </a:rPr>
              <a:t>have  advantages:</a:t>
            </a:r>
            <a:endParaRPr sz="2800">
              <a:latin typeface="+mj-lt"/>
              <a:cs typeface="Arial Black"/>
            </a:endParaRPr>
          </a:p>
          <a:p>
            <a:pPr marL="755650" marR="591820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Modern </a:t>
            </a:r>
            <a:r>
              <a:rPr sz="2800" spc="-345" dirty="0">
                <a:latin typeface="+mj-lt"/>
                <a:cs typeface="Arial Black"/>
              </a:rPr>
              <a:t>microprocessors </a:t>
            </a:r>
            <a:r>
              <a:rPr sz="2800" spc="-315" dirty="0">
                <a:latin typeface="+mj-lt"/>
                <a:cs typeface="Arial Black"/>
              </a:rPr>
              <a:t>offer </a:t>
            </a:r>
            <a:r>
              <a:rPr sz="2800" spc="-335" dirty="0">
                <a:latin typeface="+mj-lt"/>
                <a:cs typeface="Arial Black"/>
              </a:rPr>
              <a:t>features </a:t>
            </a:r>
            <a:r>
              <a:rPr sz="2800" spc="-395" dirty="0">
                <a:latin typeface="+mj-lt"/>
                <a:cs typeface="Arial Black"/>
              </a:rPr>
              <a:t>to  </a:t>
            </a: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55" dirty="0">
                <a:latin typeface="+mj-lt"/>
                <a:cs typeface="Arial Black"/>
              </a:rPr>
              <a:t>control </a:t>
            </a: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395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consumption.</a:t>
            </a:r>
            <a:endParaRPr sz="2800">
              <a:latin typeface="+mj-lt"/>
              <a:cs typeface="Arial Black"/>
            </a:endParaRPr>
          </a:p>
          <a:p>
            <a:pPr marL="755650" marR="9652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Software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45" dirty="0">
                <a:latin typeface="+mj-lt"/>
                <a:cs typeface="Arial Black"/>
              </a:rPr>
              <a:t>techniques </a:t>
            </a:r>
            <a:r>
              <a:rPr sz="2800" spc="-365" dirty="0">
                <a:latin typeface="+mj-lt"/>
                <a:cs typeface="Arial Black"/>
              </a:rPr>
              <a:t>can </a:t>
            </a: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40" dirty="0">
                <a:latin typeface="+mj-lt"/>
                <a:cs typeface="Arial Black"/>
              </a:rPr>
              <a:t>reduce  </a:t>
            </a: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160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30" dirty="0">
                <a:latin typeface="+mj-lt"/>
                <a:cs typeface="Arial Black"/>
              </a:rPr>
              <a:t>Heterogeneous systems: </a:t>
            </a:r>
            <a:r>
              <a:rPr sz="2800" spc="-355" dirty="0">
                <a:latin typeface="+mj-lt"/>
                <a:cs typeface="Arial Black"/>
              </a:rPr>
              <a:t>some </a:t>
            </a:r>
            <a:r>
              <a:rPr sz="2800" spc="-390" dirty="0">
                <a:latin typeface="+mj-lt"/>
                <a:cs typeface="Arial Black"/>
              </a:rPr>
              <a:t>custom </a:t>
            </a:r>
            <a:r>
              <a:rPr sz="2800" spc="-345" dirty="0">
                <a:latin typeface="+mj-lt"/>
                <a:cs typeface="Arial Black"/>
              </a:rPr>
              <a:t>logic </a:t>
            </a:r>
            <a:r>
              <a:rPr sz="2800" spc="-315" dirty="0">
                <a:latin typeface="+mj-lt"/>
                <a:cs typeface="Arial Black"/>
              </a:rPr>
              <a:t>for  well-defined </a:t>
            </a:r>
            <a:r>
              <a:rPr sz="2800" spc="-330" dirty="0">
                <a:latin typeface="+mj-lt"/>
                <a:cs typeface="Arial Black"/>
              </a:rPr>
              <a:t>functions, </a:t>
            </a:r>
            <a:r>
              <a:rPr sz="2800" spc="-320" dirty="0">
                <a:latin typeface="+mj-lt"/>
                <a:cs typeface="Arial Black"/>
              </a:rPr>
              <a:t>CPUs+software </a:t>
            </a:r>
            <a:r>
              <a:rPr sz="2800" spc="-315" dirty="0">
                <a:latin typeface="+mj-lt"/>
                <a:cs typeface="Arial Black"/>
              </a:rPr>
              <a:t>for  </a:t>
            </a:r>
            <a:r>
              <a:rPr sz="2800" spc="-330" dirty="0">
                <a:latin typeface="+mj-lt"/>
                <a:cs typeface="Arial Black"/>
              </a:rPr>
              <a:t>everything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280" dirty="0">
                <a:latin typeface="+mj-lt"/>
                <a:cs typeface="Arial Black"/>
              </a:rPr>
              <a:t>else.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43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Platforms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7645" cy="363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</a:t>
            </a:r>
            <a:r>
              <a:rPr sz="3200" spc="-380" dirty="0">
                <a:latin typeface="+mj-lt"/>
                <a:cs typeface="Arial Black"/>
              </a:rPr>
              <a:t>platform: </a:t>
            </a:r>
            <a:r>
              <a:rPr sz="3200" spc="-400" dirty="0">
                <a:latin typeface="+mj-lt"/>
                <a:cs typeface="Arial Black"/>
              </a:rPr>
              <a:t>hardware  </a:t>
            </a:r>
            <a:r>
              <a:rPr sz="3200" spc="-420" dirty="0">
                <a:latin typeface="+mj-lt"/>
                <a:cs typeface="Arial Black"/>
              </a:rPr>
              <a:t>architecture </a:t>
            </a:r>
            <a:r>
              <a:rPr sz="3200" spc="-245" dirty="0">
                <a:latin typeface="+mj-lt"/>
                <a:cs typeface="Arial Black"/>
              </a:rPr>
              <a:t>+ </a:t>
            </a:r>
            <a:r>
              <a:rPr sz="3200" spc="-390" dirty="0">
                <a:latin typeface="+mj-lt"/>
                <a:cs typeface="Arial Black"/>
              </a:rPr>
              <a:t>associated</a:t>
            </a:r>
            <a:r>
              <a:rPr sz="3200" spc="-52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software.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400" dirty="0">
                <a:latin typeface="+mj-lt"/>
                <a:cs typeface="Arial Black"/>
              </a:rPr>
              <a:t>platforms </a:t>
            </a:r>
            <a:r>
              <a:rPr sz="3200" spc="-360" dirty="0">
                <a:latin typeface="+mj-lt"/>
                <a:cs typeface="Arial Black"/>
              </a:rPr>
              <a:t>are</a:t>
            </a:r>
            <a:r>
              <a:rPr sz="3200" spc="-434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multiprocessors.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Examples:</a:t>
            </a:r>
            <a:endParaRPr sz="3200">
              <a:latin typeface="+mj-lt"/>
              <a:cs typeface="Arial Black"/>
            </a:endParaRPr>
          </a:p>
          <a:p>
            <a:pPr marL="755650" marR="48069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Single-chip </a:t>
            </a:r>
            <a:r>
              <a:rPr sz="2800" spc="-345" dirty="0">
                <a:latin typeface="+mj-lt"/>
                <a:cs typeface="Arial Black"/>
              </a:rPr>
              <a:t>multiprocessors </a:t>
            </a:r>
            <a:r>
              <a:rPr sz="2800" spc="-315" dirty="0">
                <a:latin typeface="+mj-lt"/>
                <a:cs typeface="Arial Black"/>
              </a:rPr>
              <a:t>for </a:t>
            </a:r>
            <a:r>
              <a:rPr sz="2800" spc="-350" dirty="0">
                <a:latin typeface="+mj-lt"/>
                <a:cs typeface="Arial Black"/>
              </a:rPr>
              <a:t>cell </a:t>
            </a:r>
            <a:r>
              <a:rPr sz="2800" spc="-320" dirty="0">
                <a:latin typeface="+mj-lt"/>
                <a:cs typeface="Arial Black"/>
              </a:rPr>
              <a:t>phone  </a:t>
            </a:r>
            <a:r>
              <a:rPr sz="2800" spc="-295" dirty="0">
                <a:latin typeface="+mj-lt"/>
                <a:cs typeface="Arial Black"/>
              </a:rPr>
              <a:t>baseband.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Automotive </a:t>
            </a:r>
            <a:r>
              <a:rPr sz="2800" spc="-405" dirty="0">
                <a:latin typeface="+mj-lt"/>
                <a:cs typeface="Arial Black"/>
              </a:rPr>
              <a:t>network </a:t>
            </a:r>
            <a:r>
              <a:rPr sz="2800" spc="-215" dirty="0">
                <a:latin typeface="+mj-lt"/>
                <a:cs typeface="Arial Black"/>
              </a:rPr>
              <a:t>+</a:t>
            </a:r>
            <a:r>
              <a:rPr sz="2800" spc="-24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processors.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98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1.1.4 </a:t>
            </a:r>
            <a:r>
              <a:rPr spc="-5"/>
              <a:t>The </a:t>
            </a:r>
            <a:r>
              <a:rPr spc="-10" dirty="0"/>
              <a:t>physics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04125" cy="41960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Computing </a:t>
            </a:r>
            <a:r>
              <a:rPr sz="3200" spc="-360" dirty="0">
                <a:latin typeface="+mj-lt"/>
                <a:cs typeface="Arial Black"/>
              </a:rPr>
              <a:t>is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75" dirty="0">
                <a:latin typeface="+mj-lt"/>
                <a:cs typeface="Arial Black"/>
              </a:rPr>
              <a:t>physical</a:t>
            </a:r>
            <a:r>
              <a:rPr sz="3200" spc="-34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act.</a:t>
            </a:r>
            <a:endParaRPr sz="3200">
              <a:latin typeface="+mj-lt"/>
              <a:cs typeface="Arial Black"/>
            </a:endParaRPr>
          </a:p>
          <a:p>
            <a:pPr marL="755650" marR="1029969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Software </a:t>
            </a:r>
            <a:r>
              <a:rPr sz="2800" spc="-315" dirty="0">
                <a:latin typeface="+mj-lt"/>
                <a:cs typeface="Arial Black"/>
              </a:rPr>
              <a:t>doesn’t </a:t>
            </a:r>
            <a:r>
              <a:rPr sz="2800" spc="-310" dirty="0">
                <a:latin typeface="+mj-lt"/>
                <a:cs typeface="Arial Black"/>
              </a:rPr>
              <a:t>do </a:t>
            </a:r>
            <a:r>
              <a:rPr sz="2800" spc="-335" dirty="0">
                <a:latin typeface="+mj-lt"/>
                <a:cs typeface="Arial Black"/>
              </a:rPr>
              <a:t>anything </a:t>
            </a:r>
            <a:r>
              <a:rPr sz="2800" spc="-405" dirty="0">
                <a:latin typeface="+mj-lt"/>
                <a:cs typeface="Arial Black"/>
              </a:rPr>
              <a:t>without  </a:t>
            </a:r>
            <a:r>
              <a:rPr sz="2800" spc="-335" dirty="0">
                <a:latin typeface="+mj-lt"/>
                <a:cs typeface="Arial Black"/>
              </a:rPr>
              <a:t>hardware.</a:t>
            </a:r>
            <a:endParaRPr sz="2800">
              <a:latin typeface="+mj-lt"/>
              <a:cs typeface="Arial Black"/>
            </a:endParaRPr>
          </a:p>
          <a:p>
            <a:pPr marL="355600" marR="36449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Executing </a:t>
            </a:r>
            <a:r>
              <a:rPr sz="3200" spc="-425" dirty="0">
                <a:latin typeface="+mj-lt"/>
                <a:cs typeface="Arial Black"/>
              </a:rPr>
              <a:t>software </a:t>
            </a:r>
            <a:r>
              <a:rPr sz="3200" spc="-400" dirty="0">
                <a:latin typeface="+mj-lt"/>
                <a:cs typeface="Arial Black"/>
              </a:rPr>
              <a:t>consumes </a:t>
            </a:r>
            <a:r>
              <a:rPr sz="3200" spc="-330" dirty="0">
                <a:latin typeface="+mj-lt"/>
                <a:cs typeface="Arial Black"/>
              </a:rPr>
              <a:t>energy,  </a:t>
            </a:r>
            <a:r>
              <a:rPr sz="3200" spc="-360" dirty="0">
                <a:latin typeface="+mj-lt"/>
                <a:cs typeface="Arial Black"/>
              </a:rPr>
              <a:t>requires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time.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999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To </a:t>
            </a:r>
            <a:r>
              <a:rPr sz="3200" spc="-375" dirty="0">
                <a:latin typeface="+mj-lt"/>
                <a:cs typeface="Arial Black"/>
              </a:rPr>
              <a:t>understand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00" dirty="0">
                <a:latin typeface="+mj-lt"/>
                <a:cs typeface="Arial Black"/>
              </a:rPr>
              <a:t>dynamics </a:t>
            </a:r>
            <a:r>
              <a:rPr sz="3200" spc="-360" dirty="0">
                <a:latin typeface="+mj-lt"/>
                <a:cs typeface="Arial Black"/>
              </a:rPr>
              <a:t>of </a:t>
            </a:r>
            <a:r>
              <a:rPr sz="3200" spc="-425" dirty="0">
                <a:latin typeface="+mj-lt"/>
                <a:cs typeface="Arial Black"/>
              </a:rPr>
              <a:t>software  </a:t>
            </a:r>
            <a:r>
              <a:rPr sz="3200" spc="-360" dirty="0">
                <a:latin typeface="+mj-lt"/>
                <a:cs typeface="Arial Black"/>
              </a:rPr>
              <a:t>(time, </a:t>
            </a:r>
            <a:r>
              <a:rPr sz="3200" spc="-310" dirty="0">
                <a:latin typeface="+mj-lt"/>
                <a:cs typeface="Arial Black"/>
              </a:rPr>
              <a:t>energy),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355" dirty="0">
                <a:latin typeface="+mj-lt"/>
                <a:cs typeface="Arial Black"/>
              </a:rPr>
              <a:t>need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characterize 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05" dirty="0">
                <a:latin typeface="+mj-lt"/>
                <a:cs typeface="Arial Black"/>
              </a:rPr>
              <a:t>platform </a:t>
            </a:r>
            <a:r>
              <a:rPr sz="3200" spc="-360" dirty="0">
                <a:latin typeface="+mj-lt"/>
                <a:cs typeface="Arial Black"/>
              </a:rPr>
              <a:t>on </a:t>
            </a:r>
            <a:r>
              <a:rPr sz="3200" spc="-465" dirty="0">
                <a:latin typeface="+mj-lt"/>
                <a:cs typeface="Arial Black"/>
              </a:rPr>
              <a:t>which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25" dirty="0">
                <a:latin typeface="+mj-lt"/>
                <a:cs typeface="Arial Black"/>
              </a:rPr>
              <a:t>software</a:t>
            </a:r>
            <a:r>
              <a:rPr sz="3200" spc="-235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runs.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3500"/>
            <a:ext cx="8534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1.1.5 </a:t>
            </a:r>
            <a:r>
              <a:rPr spc="-10"/>
              <a:t>Challenges </a:t>
            </a:r>
            <a:r>
              <a:rPr spc="-5" dirty="0"/>
              <a:t>in </a:t>
            </a:r>
            <a:r>
              <a:rPr spc="-10" dirty="0"/>
              <a:t>embedded  system</a:t>
            </a:r>
            <a:r>
              <a:rPr spc="-1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46059" cy="37642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445" dirty="0">
                <a:latin typeface="+mj-lt"/>
                <a:cs typeface="Arial Black"/>
              </a:rPr>
              <a:t>much </a:t>
            </a:r>
            <a:r>
              <a:rPr sz="3200" spc="-400" dirty="0">
                <a:latin typeface="+mj-lt"/>
                <a:cs typeface="Arial Black"/>
              </a:rPr>
              <a:t>hardware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0" dirty="0">
                <a:latin typeface="+mj-lt"/>
                <a:cs typeface="Arial Black"/>
              </a:rPr>
              <a:t>we</a:t>
            </a:r>
            <a:r>
              <a:rPr sz="3200" spc="-450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need?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big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204" dirty="0">
                <a:latin typeface="+mj-lt"/>
                <a:cs typeface="Arial Black"/>
              </a:rPr>
              <a:t>CPU?</a:t>
            </a:r>
            <a:r>
              <a:rPr sz="2800" spc="-47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Memory?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445" dirty="0">
                <a:latin typeface="+mj-lt"/>
                <a:cs typeface="Arial Black"/>
              </a:rPr>
              <a:t>meet </a:t>
            </a:r>
            <a:r>
              <a:rPr sz="3200" spc="-355" dirty="0">
                <a:latin typeface="+mj-lt"/>
                <a:cs typeface="Arial Black"/>
              </a:rPr>
              <a:t>our</a:t>
            </a:r>
            <a:r>
              <a:rPr sz="3200" spc="-240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Faster </a:t>
            </a:r>
            <a:r>
              <a:rPr sz="2800" spc="-355" dirty="0">
                <a:latin typeface="+mj-lt"/>
                <a:cs typeface="Arial Black"/>
              </a:rPr>
              <a:t>hardware </a:t>
            </a:r>
            <a:r>
              <a:rPr sz="2800" spc="-315" dirty="0">
                <a:latin typeface="+mj-lt"/>
                <a:cs typeface="Arial Black"/>
              </a:rPr>
              <a:t>or </a:t>
            </a:r>
            <a:r>
              <a:rPr sz="2800" spc="-335" dirty="0">
                <a:latin typeface="+mj-lt"/>
                <a:cs typeface="Arial Black"/>
              </a:rPr>
              <a:t>cleverer</a:t>
            </a:r>
            <a:r>
              <a:rPr sz="2800" spc="-22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software?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385" dirty="0">
                <a:latin typeface="+mj-lt"/>
                <a:cs typeface="Arial Black"/>
              </a:rPr>
              <a:t>minimize</a:t>
            </a:r>
            <a:r>
              <a:rPr sz="3200" spc="-4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power?</a:t>
            </a:r>
            <a:endParaRPr sz="32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Turn </a:t>
            </a:r>
            <a:r>
              <a:rPr sz="2800" spc="-310" dirty="0">
                <a:latin typeface="+mj-lt"/>
                <a:cs typeface="Arial Black"/>
              </a:rPr>
              <a:t>off </a:t>
            </a:r>
            <a:r>
              <a:rPr sz="2800" spc="-330" dirty="0">
                <a:latin typeface="+mj-lt"/>
                <a:cs typeface="Arial Black"/>
              </a:rPr>
              <a:t>unnecessary </a:t>
            </a:r>
            <a:r>
              <a:rPr sz="2800" spc="-315" dirty="0">
                <a:latin typeface="+mj-lt"/>
                <a:cs typeface="Arial Black"/>
              </a:rPr>
              <a:t>logic? Reduce </a:t>
            </a:r>
            <a:r>
              <a:rPr sz="2800" spc="-370" dirty="0">
                <a:latin typeface="+mj-lt"/>
                <a:cs typeface="Arial Black"/>
              </a:rPr>
              <a:t>memory  </a:t>
            </a:r>
            <a:r>
              <a:rPr sz="2800" spc="-330" dirty="0">
                <a:latin typeface="+mj-lt"/>
                <a:cs typeface="Arial Black"/>
              </a:rPr>
              <a:t>accesses?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05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Challenges,</a:t>
            </a:r>
            <a:r>
              <a:rPr spc="-65" dirty="0"/>
              <a:t> </a:t>
            </a:r>
            <a:r>
              <a:rPr spc="-5" dirty="0"/>
              <a:t>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764780" cy="4293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0" dirty="0">
                <a:latin typeface="+mj-lt"/>
                <a:cs typeface="Arial Black"/>
              </a:rPr>
              <a:t>Does </a:t>
            </a:r>
            <a:r>
              <a:rPr sz="3200" spc="-450" dirty="0">
                <a:latin typeface="+mj-lt"/>
                <a:cs typeface="Arial Black"/>
              </a:rPr>
              <a:t>it </a:t>
            </a:r>
            <a:r>
              <a:rPr sz="3200" spc="-360" dirty="0">
                <a:latin typeface="+mj-lt"/>
                <a:cs typeface="Arial Black"/>
              </a:rPr>
              <a:t>really</a:t>
            </a:r>
            <a:r>
              <a:rPr sz="3200" spc="-420" dirty="0">
                <a:latin typeface="+mj-lt"/>
                <a:cs typeface="Arial Black"/>
              </a:rPr>
              <a:t> </a:t>
            </a:r>
            <a:r>
              <a:rPr sz="3200" spc="-425" dirty="0">
                <a:latin typeface="+mj-lt"/>
                <a:cs typeface="Arial Black"/>
              </a:rPr>
              <a:t>work?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Is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50" dirty="0">
                <a:latin typeface="+mj-lt"/>
                <a:cs typeface="Arial Black"/>
              </a:rPr>
              <a:t>specification</a:t>
            </a:r>
            <a:r>
              <a:rPr sz="2800" spc="-36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correct?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0" dirty="0">
                <a:latin typeface="+mj-lt"/>
                <a:cs typeface="Arial Black"/>
              </a:rPr>
              <a:t>Does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60" dirty="0">
                <a:latin typeface="+mj-lt"/>
                <a:cs typeface="Arial Black"/>
              </a:rPr>
              <a:t>implementation </a:t>
            </a:r>
            <a:r>
              <a:rPr sz="2800" spc="-395" dirty="0">
                <a:latin typeface="+mj-lt"/>
                <a:cs typeface="Arial Black"/>
              </a:rPr>
              <a:t>meet </a:t>
            </a:r>
            <a:r>
              <a:rPr sz="2800" spc="-365" dirty="0">
                <a:latin typeface="+mj-lt"/>
                <a:cs typeface="Arial Black"/>
              </a:rPr>
              <a:t>the</a:t>
            </a:r>
            <a:r>
              <a:rPr sz="2800" spc="5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spec?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do </a:t>
            </a:r>
            <a:r>
              <a:rPr sz="2800" spc="-475" dirty="0">
                <a:latin typeface="+mj-lt"/>
                <a:cs typeface="Arial Black"/>
              </a:rPr>
              <a:t>we </a:t>
            </a:r>
            <a:r>
              <a:rPr sz="2800" spc="-390" dirty="0">
                <a:latin typeface="+mj-lt"/>
                <a:cs typeface="Arial Black"/>
              </a:rPr>
              <a:t>test </a:t>
            </a:r>
            <a:r>
              <a:rPr sz="2800" spc="-315" dirty="0">
                <a:latin typeface="+mj-lt"/>
                <a:cs typeface="Arial Black"/>
              </a:rPr>
              <a:t>for real-time</a:t>
            </a:r>
            <a:r>
              <a:rPr sz="2800" spc="-58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characteristics?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do </a:t>
            </a:r>
            <a:r>
              <a:rPr sz="2800" spc="-475" dirty="0">
                <a:latin typeface="+mj-lt"/>
                <a:cs typeface="Arial Black"/>
              </a:rPr>
              <a:t>we </a:t>
            </a:r>
            <a:r>
              <a:rPr sz="2800" spc="-390" dirty="0">
                <a:latin typeface="+mj-lt"/>
                <a:cs typeface="Arial Black"/>
              </a:rPr>
              <a:t>test </a:t>
            </a:r>
            <a:r>
              <a:rPr sz="2800" spc="-315" dirty="0">
                <a:latin typeface="+mj-lt"/>
                <a:cs typeface="Arial Black"/>
              </a:rPr>
              <a:t>on real</a:t>
            </a:r>
            <a:r>
              <a:rPr sz="2800" spc="-5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data?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490" dirty="0">
                <a:latin typeface="+mj-lt"/>
                <a:cs typeface="Arial Black"/>
              </a:rPr>
              <a:t>work </a:t>
            </a:r>
            <a:r>
              <a:rPr sz="3200" spc="-355" dirty="0">
                <a:latin typeface="+mj-lt"/>
                <a:cs typeface="Arial Black"/>
              </a:rPr>
              <a:t>on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585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system?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5" dirty="0">
                <a:latin typeface="+mj-lt"/>
                <a:cs typeface="Arial Black"/>
              </a:rPr>
              <a:t>Observability,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controllability?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What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15" dirty="0">
                <a:latin typeface="+mj-lt"/>
                <a:cs typeface="Arial Black"/>
              </a:rPr>
              <a:t>our </a:t>
            </a:r>
            <a:r>
              <a:rPr sz="2800" spc="-345" dirty="0">
                <a:latin typeface="+mj-lt"/>
                <a:cs typeface="Arial Black"/>
              </a:rPr>
              <a:t>development</a:t>
            </a:r>
            <a:r>
              <a:rPr sz="2800" spc="-30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platform?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500"/>
            <a:ext cx="784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1.1.6 </a:t>
            </a:r>
            <a:r>
              <a:t>What </a:t>
            </a:r>
            <a:r>
              <a:rPr spc="-5" dirty="0"/>
              <a:t>does</a:t>
            </a:r>
            <a:r>
              <a:rPr spc="-114" dirty="0"/>
              <a:t> </a:t>
            </a:r>
            <a:r>
              <a:rPr dirty="0"/>
              <a:t>“performance”  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47659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46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30" dirty="0">
                <a:latin typeface="+mj-lt"/>
                <a:cs typeface="Arial Black"/>
              </a:rPr>
              <a:t>general-purpose </a:t>
            </a:r>
            <a:r>
              <a:rPr sz="3200" spc="-395" dirty="0">
                <a:latin typeface="+mj-lt"/>
                <a:cs typeface="Arial Black"/>
              </a:rPr>
              <a:t>computing,  </a:t>
            </a:r>
            <a:r>
              <a:rPr sz="3200" spc="-390" dirty="0">
                <a:latin typeface="+mj-lt"/>
                <a:cs typeface="Arial Black"/>
              </a:rPr>
              <a:t>performance </a:t>
            </a:r>
            <a:r>
              <a:rPr sz="3200" spc="-395" dirty="0">
                <a:latin typeface="+mj-lt"/>
                <a:cs typeface="Arial Black"/>
              </a:rPr>
              <a:t>often means </a:t>
            </a:r>
            <a:r>
              <a:rPr sz="3200" spc="-330" dirty="0">
                <a:latin typeface="+mj-lt"/>
                <a:cs typeface="Arial Black"/>
              </a:rPr>
              <a:t>average-case,  </a:t>
            </a:r>
            <a:r>
              <a:rPr sz="3200" spc="-420" dirty="0">
                <a:latin typeface="+mj-lt"/>
                <a:cs typeface="Arial Black"/>
              </a:rPr>
              <a:t>may </a:t>
            </a:r>
            <a:r>
              <a:rPr sz="3200" spc="-415" dirty="0">
                <a:latin typeface="+mj-lt"/>
                <a:cs typeface="Arial Black"/>
              </a:rPr>
              <a:t>not </a:t>
            </a:r>
            <a:r>
              <a:rPr sz="3200" spc="-360" dirty="0">
                <a:latin typeface="+mj-lt"/>
                <a:cs typeface="Arial Black"/>
              </a:rPr>
              <a:t>be</a:t>
            </a:r>
            <a:r>
              <a:rPr sz="3200" spc="280" dirty="0">
                <a:latin typeface="+mj-lt"/>
                <a:cs typeface="Arial Black"/>
              </a:rPr>
              <a:t> </a:t>
            </a:r>
            <a:r>
              <a:rPr sz="3200" spc="-345" dirty="0">
                <a:latin typeface="+mj-lt"/>
                <a:cs typeface="Arial Black"/>
              </a:rPr>
              <a:t>well-defined.</a:t>
            </a:r>
            <a:endParaRPr sz="3200">
              <a:latin typeface="+mj-lt"/>
              <a:cs typeface="Arial Black"/>
            </a:endParaRPr>
          </a:p>
          <a:p>
            <a:pPr marL="355600" marR="10477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60" dirty="0">
                <a:latin typeface="+mj-lt"/>
                <a:cs typeface="Arial Black"/>
              </a:rPr>
              <a:t>real-time </a:t>
            </a:r>
            <a:r>
              <a:rPr sz="3200" spc="-380" dirty="0">
                <a:latin typeface="+mj-lt"/>
                <a:cs typeface="Arial Black"/>
              </a:rPr>
              <a:t>systems, </a:t>
            </a:r>
            <a:r>
              <a:rPr sz="3200" spc="-390" dirty="0">
                <a:latin typeface="+mj-lt"/>
                <a:cs typeface="Arial Black"/>
              </a:rPr>
              <a:t>performance </a:t>
            </a:r>
            <a:r>
              <a:rPr sz="3200" spc="-395" dirty="0">
                <a:latin typeface="+mj-lt"/>
                <a:cs typeface="Arial Black"/>
              </a:rPr>
              <a:t>means  </a:t>
            </a:r>
            <a:r>
              <a:rPr sz="3200" spc="-409" dirty="0">
                <a:latin typeface="+mj-lt"/>
                <a:cs typeface="Arial Black"/>
              </a:rPr>
              <a:t>meeting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Missing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deadline by even a </a:t>
            </a:r>
            <a:r>
              <a:rPr sz="2800" spc="-365" dirty="0">
                <a:latin typeface="+mj-lt"/>
                <a:cs typeface="Arial Black"/>
              </a:rPr>
              <a:t>little </a:t>
            </a:r>
            <a:r>
              <a:rPr sz="2800" spc="-315" dirty="0">
                <a:latin typeface="+mj-lt"/>
                <a:cs typeface="Arial Black"/>
              </a:rPr>
              <a:t>is</a:t>
            </a:r>
            <a:r>
              <a:rPr sz="2800" spc="-105" dirty="0">
                <a:latin typeface="+mj-lt"/>
                <a:cs typeface="Arial Black"/>
              </a:rPr>
              <a:t> </a:t>
            </a:r>
            <a:r>
              <a:rPr sz="2800" spc="-275" dirty="0">
                <a:latin typeface="+mj-lt"/>
                <a:cs typeface="Arial Black"/>
              </a:rPr>
              <a:t>bad.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0" dirty="0">
                <a:latin typeface="+mj-lt"/>
                <a:cs typeface="Arial Black"/>
              </a:rPr>
              <a:t>Finishing </a:t>
            </a:r>
            <a:r>
              <a:rPr sz="2800" spc="-310" dirty="0">
                <a:latin typeface="+mj-lt"/>
                <a:cs typeface="Arial Black"/>
              </a:rPr>
              <a:t>ahead of </a:t>
            </a:r>
            <a:r>
              <a:rPr sz="2800" spc="-370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70" dirty="0">
                <a:latin typeface="+mj-lt"/>
                <a:cs typeface="Arial Black"/>
              </a:rPr>
              <a:t>may </a:t>
            </a:r>
            <a:r>
              <a:rPr sz="2800" spc="-365" dirty="0">
                <a:latin typeface="+mj-lt"/>
                <a:cs typeface="Arial Black"/>
              </a:rPr>
              <a:t>not</a:t>
            </a:r>
            <a:r>
              <a:rPr sz="2800" spc="-245" dirty="0">
                <a:latin typeface="+mj-lt"/>
                <a:cs typeface="Arial Black"/>
              </a:rPr>
              <a:t> </a:t>
            </a:r>
            <a:r>
              <a:rPr sz="2800" spc="-285" dirty="0">
                <a:latin typeface="+mj-lt"/>
                <a:cs typeface="Arial Black"/>
              </a:rPr>
              <a:t>help.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004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</a:t>
            </a:r>
            <a:r>
              <a:rPr spc="-7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20355" cy="3600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+mj-lt"/>
                <a:cs typeface="Arial Black"/>
              </a:rPr>
              <a:t>We </a:t>
            </a:r>
            <a:r>
              <a:rPr sz="3200" spc="-355" dirty="0">
                <a:latin typeface="+mj-lt"/>
                <a:cs typeface="Arial Black"/>
              </a:rPr>
              <a:t>need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30" dirty="0">
                <a:latin typeface="+mj-lt"/>
                <a:cs typeface="Arial Black"/>
              </a:rPr>
              <a:t>analyze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15" dirty="0">
                <a:latin typeface="+mj-lt"/>
                <a:cs typeface="Arial Black"/>
              </a:rPr>
              <a:t>system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355" dirty="0">
                <a:latin typeface="+mj-lt"/>
                <a:cs typeface="Arial Black"/>
              </a:rPr>
              <a:t>several  </a:t>
            </a:r>
            <a:r>
              <a:rPr sz="3200" spc="-360" dirty="0">
                <a:latin typeface="+mj-lt"/>
                <a:cs typeface="Arial Black"/>
              </a:rPr>
              <a:t>levels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405" dirty="0">
                <a:latin typeface="+mj-lt"/>
                <a:cs typeface="Arial Black"/>
              </a:rPr>
              <a:t>abstraction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75" dirty="0">
                <a:latin typeface="+mj-lt"/>
                <a:cs typeface="Arial Black"/>
              </a:rPr>
              <a:t>understand  </a:t>
            </a:r>
            <a:r>
              <a:rPr sz="3200" spc="-370" dirty="0">
                <a:latin typeface="+mj-lt"/>
                <a:cs typeface="Arial Black"/>
              </a:rPr>
              <a:t>performance: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04" dirty="0">
                <a:latin typeface="+mj-lt"/>
                <a:cs typeface="Arial Black"/>
              </a:rPr>
              <a:t>CPU.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Platform.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Program.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Task.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5" dirty="0">
                <a:latin typeface="+mj-lt"/>
                <a:cs typeface="Arial Black"/>
              </a:rPr>
              <a:t>Multiprocessor.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713980" cy="42849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75" dirty="0">
                <a:latin typeface="+mj-lt"/>
                <a:cs typeface="Arial Black"/>
              </a:rPr>
              <a:t>procedure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55" dirty="0">
                <a:latin typeface="+mj-lt"/>
                <a:cs typeface="Arial Black"/>
              </a:rPr>
              <a:t>designing a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system.</a:t>
            </a:r>
            <a:endParaRPr sz="3200">
              <a:latin typeface="+mj-lt"/>
              <a:cs typeface="Arial Black"/>
            </a:endParaRPr>
          </a:p>
          <a:p>
            <a:pPr marL="355600" marR="26924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0" dirty="0">
                <a:latin typeface="+mj-lt"/>
                <a:cs typeface="Arial Black"/>
              </a:rPr>
              <a:t>Understanding </a:t>
            </a:r>
            <a:r>
              <a:rPr sz="3200" spc="-355" dirty="0">
                <a:latin typeface="+mj-lt"/>
                <a:cs typeface="Arial Black"/>
              </a:rPr>
              <a:t>your </a:t>
            </a:r>
            <a:r>
              <a:rPr sz="3200" spc="-390" dirty="0">
                <a:latin typeface="+mj-lt"/>
                <a:cs typeface="Arial Black"/>
              </a:rPr>
              <a:t>methodology </a:t>
            </a:r>
            <a:r>
              <a:rPr sz="3200" spc="-355" dirty="0">
                <a:latin typeface="+mj-lt"/>
                <a:cs typeface="Arial Black"/>
              </a:rPr>
              <a:t>helps  you ensure you </a:t>
            </a:r>
            <a:r>
              <a:rPr sz="3200" spc="-360" dirty="0">
                <a:latin typeface="+mj-lt"/>
                <a:cs typeface="Arial Black"/>
              </a:rPr>
              <a:t>didn’t </a:t>
            </a:r>
            <a:r>
              <a:rPr sz="3200" spc="-400" dirty="0">
                <a:latin typeface="+mj-lt"/>
                <a:cs typeface="Arial Black"/>
              </a:rPr>
              <a:t>skip</a:t>
            </a:r>
            <a:r>
              <a:rPr sz="3200" spc="-17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anything.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Compilers, </a:t>
            </a:r>
            <a:r>
              <a:rPr sz="3200" spc="-425" dirty="0">
                <a:latin typeface="+mj-lt"/>
                <a:cs typeface="Arial Black"/>
              </a:rPr>
              <a:t>software </a:t>
            </a:r>
            <a:r>
              <a:rPr sz="3200" spc="-355" dirty="0">
                <a:latin typeface="+mj-lt"/>
                <a:cs typeface="Arial Black"/>
              </a:rPr>
              <a:t>engineering </a:t>
            </a:r>
            <a:r>
              <a:rPr sz="3200" spc="-360" dirty="0">
                <a:latin typeface="+mj-lt"/>
                <a:cs typeface="Arial Black"/>
              </a:rPr>
              <a:t>tools,  </a:t>
            </a:r>
            <a:r>
              <a:rPr sz="3200" spc="-370" dirty="0">
                <a:latin typeface="+mj-lt"/>
                <a:cs typeface="Arial Black"/>
              </a:rPr>
              <a:t>computer-aided </a:t>
            </a:r>
            <a:r>
              <a:rPr sz="3200" spc="-355" dirty="0">
                <a:latin typeface="+mj-lt"/>
                <a:cs typeface="Arial Black"/>
              </a:rPr>
              <a:t>design </a:t>
            </a:r>
            <a:r>
              <a:rPr sz="3200" spc="-215" dirty="0">
                <a:latin typeface="+mj-lt"/>
                <a:cs typeface="Arial Black"/>
              </a:rPr>
              <a:t>(CAD) </a:t>
            </a:r>
            <a:r>
              <a:rPr sz="3200" spc="-360" dirty="0">
                <a:latin typeface="+mj-lt"/>
                <a:cs typeface="Arial Black"/>
              </a:rPr>
              <a:t>tools, etc., 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be used</a:t>
            </a:r>
            <a:r>
              <a:rPr sz="3200" spc="-434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to: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75" dirty="0">
                <a:latin typeface="+mj-lt"/>
                <a:cs typeface="Arial Black"/>
              </a:rPr>
              <a:t>automate </a:t>
            </a:r>
            <a:r>
              <a:rPr sz="2800" spc="-345" dirty="0">
                <a:latin typeface="+mj-lt"/>
                <a:cs typeface="Arial Black"/>
              </a:rPr>
              <a:t>methodology</a:t>
            </a:r>
            <a:r>
              <a:rPr sz="2800" spc="-3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steps;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0" dirty="0">
                <a:latin typeface="+mj-lt"/>
                <a:cs typeface="Arial Black"/>
              </a:rPr>
              <a:t>keep </a:t>
            </a:r>
            <a:r>
              <a:rPr sz="2800" spc="-405" dirty="0">
                <a:latin typeface="+mj-lt"/>
                <a:cs typeface="Arial Black"/>
              </a:rPr>
              <a:t>track </a:t>
            </a:r>
            <a:r>
              <a:rPr sz="2800" spc="-315" dirty="0">
                <a:latin typeface="+mj-lt"/>
                <a:cs typeface="Arial Black"/>
              </a:rPr>
              <a:t>of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45" dirty="0">
                <a:latin typeface="+mj-lt"/>
                <a:cs typeface="Arial Black"/>
              </a:rPr>
              <a:t>methodology</a:t>
            </a:r>
            <a:r>
              <a:rPr sz="2800" spc="10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itself.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22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441565" cy="34861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Performance.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Overall </a:t>
            </a:r>
            <a:r>
              <a:rPr sz="2800" spc="-285" dirty="0">
                <a:latin typeface="+mj-lt"/>
                <a:cs typeface="Arial Black"/>
              </a:rPr>
              <a:t>speed,</a:t>
            </a:r>
            <a:r>
              <a:rPr sz="2800" spc="-20" dirty="0">
                <a:latin typeface="+mj-lt"/>
                <a:cs typeface="Arial Black"/>
              </a:rPr>
              <a:t> </a:t>
            </a:r>
            <a:r>
              <a:rPr sz="2800" spc="-300" dirty="0">
                <a:latin typeface="+mj-lt"/>
                <a:cs typeface="Arial Black"/>
              </a:rPr>
              <a:t>deadlines.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Functionality </a:t>
            </a:r>
            <a:r>
              <a:rPr sz="3200" spc="-355" dirty="0">
                <a:latin typeface="+mj-lt"/>
                <a:cs typeface="Arial Black"/>
              </a:rPr>
              <a:t>and user</a:t>
            </a:r>
            <a:r>
              <a:rPr sz="3200" spc="-490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interface.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Manufacturing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cost.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Power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consumption.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Other </a:t>
            </a:r>
            <a:r>
              <a:rPr sz="3200" spc="-390" dirty="0">
                <a:latin typeface="+mj-lt"/>
                <a:cs typeface="Arial Black"/>
              </a:rPr>
              <a:t>requirements </a:t>
            </a:r>
            <a:r>
              <a:rPr sz="3200" spc="-355" dirty="0">
                <a:latin typeface="+mj-lt"/>
                <a:cs typeface="Arial Black"/>
              </a:rPr>
              <a:t>(physical </a:t>
            </a:r>
            <a:r>
              <a:rPr sz="3200" spc="-285" dirty="0">
                <a:latin typeface="+mj-lt"/>
                <a:cs typeface="Arial Black"/>
              </a:rPr>
              <a:t>size,</a:t>
            </a:r>
            <a:r>
              <a:rPr sz="3200" spc="-315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etc.)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29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Levels of</a:t>
            </a:r>
            <a:r>
              <a:rPr spc="-65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200" y="1828800"/>
            <a:ext cx="1981200" cy="5334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2743200"/>
            <a:ext cx="1981200" cy="5334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23622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7859" y="26860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32766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7859" y="36004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3657600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981200" y="0"/>
                </a:moveTo>
                <a:lnTo>
                  <a:pt x="0" y="0"/>
                </a:lnTo>
                <a:lnTo>
                  <a:pt x="0" y="533400"/>
                </a:lnTo>
                <a:lnTo>
                  <a:pt x="1981200" y="533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5200" y="3657600"/>
            <a:ext cx="1981200" cy="5334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41148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7859" y="44386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200" y="4495800"/>
            <a:ext cx="1981200" cy="6858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component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518160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7859" y="53530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200" y="5410200"/>
            <a:ext cx="1981200" cy="6858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7315200" y="0"/>
                </a:moveTo>
                <a:lnTo>
                  <a:pt x="0" y="0"/>
                </a:lnTo>
                <a:lnTo>
                  <a:pt x="0" y="4572000"/>
                </a:lnTo>
                <a:lnTo>
                  <a:pt x="7315200" y="4572000"/>
                </a:lnTo>
                <a:lnTo>
                  <a:pt x="73152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3657600" y="4572000"/>
                </a:moveTo>
                <a:lnTo>
                  <a:pt x="0" y="45720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4572000"/>
                </a:lnTo>
                <a:lnTo>
                  <a:pt x="3657600" y="4572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22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1.1.1 </a:t>
            </a:r>
            <a:r>
              <a:rPr spc="-5"/>
              <a:t>Embedding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computer</a:t>
            </a:r>
          </a:p>
        </p:txBody>
      </p:sp>
      <p:sp>
        <p:nvSpPr>
          <p:cNvPr id="5" name="object 5"/>
          <p:cNvSpPr/>
          <p:nvPr/>
        </p:nvSpPr>
        <p:spPr>
          <a:xfrm>
            <a:off x="1593850" y="327025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1358900" y="0"/>
                </a:moveTo>
                <a:lnTo>
                  <a:pt x="0" y="0"/>
                </a:lnTo>
                <a:lnTo>
                  <a:pt x="0" y="1358900"/>
                </a:lnTo>
                <a:lnTo>
                  <a:pt x="1358900" y="1358900"/>
                </a:lnTo>
                <a:lnTo>
                  <a:pt x="13589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3850" y="327025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679450" y="1358900"/>
                </a:moveTo>
                <a:lnTo>
                  <a:pt x="0" y="1358900"/>
                </a:lnTo>
                <a:lnTo>
                  <a:pt x="0" y="0"/>
                </a:lnTo>
                <a:lnTo>
                  <a:pt x="1358900" y="0"/>
                </a:lnTo>
                <a:lnTo>
                  <a:pt x="1358900" y="1358900"/>
                </a:lnTo>
                <a:lnTo>
                  <a:pt x="679450" y="13589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7389" y="3754120"/>
            <a:ext cx="60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2250" y="4489450"/>
            <a:ext cx="977900" cy="1511300"/>
          </a:xfrm>
          <a:custGeom>
            <a:avLst/>
            <a:gdLst/>
            <a:ahLst/>
            <a:cxnLst/>
            <a:rect l="l" t="t" r="r" b="b"/>
            <a:pathLst>
              <a:path w="977900" h="1511300">
                <a:moveTo>
                  <a:pt x="977900" y="0"/>
                </a:moveTo>
                <a:lnTo>
                  <a:pt x="0" y="0"/>
                </a:lnTo>
                <a:lnTo>
                  <a:pt x="0" y="1511300"/>
                </a:lnTo>
                <a:lnTo>
                  <a:pt x="977900" y="15113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2250" y="4489450"/>
            <a:ext cx="977900" cy="1511300"/>
          </a:xfrm>
          <a:custGeom>
            <a:avLst/>
            <a:gdLst/>
            <a:ahLst/>
            <a:cxnLst/>
            <a:rect l="l" t="t" r="r" b="b"/>
            <a:pathLst>
              <a:path w="977900" h="1511300">
                <a:moveTo>
                  <a:pt x="488950" y="1511300"/>
                </a:moveTo>
                <a:lnTo>
                  <a:pt x="0" y="1511300"/>
                </a:lnTo>
                <a:lnTo>
                  <a:pt x="0" y="0"/>
                </a:lnTo>
                <a:lnTo>
                  <a:pt x="977900" y="0"/>
                </a:lnTo>
                <a:lnTo>
                  <a:pt x="977900" y="1511300"/>
                </a:lnTo>
                <a:lnTo>
                  <a:pt x="488950" y="15113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8940" y="5049520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5900" y="3187700"/>
            <a:ext cx="990600" cy="1143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5900" y="2044700"/>
            <a:ext cx="990600" cy="990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2442210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0"/>
                </a:moveTo>
                <a:lnTo>
                  <a:pt x="0" y="3168650"/>
                </a:lnTo>
              </a:path>
            </a:pathLst>
          </a:custGeom>
          <a:ln w="508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300" y="2198370"/>
            <a:ext cx="152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5600700"/>
            <a:ext cx="1524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0370" y="39497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30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3770" y="26543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3770" y="37973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3770" y="50927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9300" y="60706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378460" y="0"/>
                </a:moveTo>
                <a:lnTo>
                  <a:pt x="2032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990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17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3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29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839" y="607060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2019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543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19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800" y="5958840"/>
            <a:ext cx="91440" cy="111760"/>
          </a:xfrm>
          <a:custGeom>
            <a:avLst/>
            <a:gdLst/>
            <a:ahLst/>
            <a:cxnLst/>
            <a:rect l="l" t="t" r="r" b="b"/>
            <a:pathLst>
              <a:path w="91440" h="111760">
                <a:moveTo>
                  <a:pt x="91440" y="111760"/>
                </a:moveTo>
                <a:lnTo>
                  <a:pt x="0" y="11176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7800" y="56807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800" y="54013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7800" y="51219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7800" y="48437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5643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800" y="42849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0068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37274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7800" y="34480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800" y="316992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2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800" y="28905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800" y="26111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7800" y="2332989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7800" y="20535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161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31010" y="198120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091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85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79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60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54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48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830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24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18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199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993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787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8129" y="1981200"/>
            <a:ext cx="179070" cy="24130"/>
          </a:xfrm>
          <a:custGeom>
            <a:avLst/>
            <a:gdLst/>
            <a:ahLst/>
            <a:cxnLst/>
            <a:rect l="l" t="t" r="r" b="b"/>
            <a:pathLst>
              <a:path w="179070" h="24130">
                <a:moveTo>
                  <a:pt x="0" y="0"/>
                </a:moveTo>
                <a:lnTo>
                  <a:pt x="179070" y="0"/>
                </a:lnTo>
                <a:lnTo>
                  <a:pt x="179070" y="2412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7200" y="20802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37200" y="23596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7200" y="26390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37200" y="29171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37200" y="31965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7200" y="347599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7200" y="375539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37200" y="40335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37200" y="43129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37200" y="459232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37200" y="48704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7200" y="51498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37200" y="54292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37200" y="57073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17820" y="5986779"/>
            <a:ext cx="119380" cy="83820"/>
          </a:xfrm>
          <a:custGeom>
            <a:avLst/>
            <a:gdLst/>
            <a:ahLst/>
            <a:cxnLst/>
            <a:rect l="l" t="t" r="r" b="b"/>
            <a:pathLst>
              <a:path w="119379" h="83820">
                <a:moveTo>
                  <a:pt x="119379" y="0"/>
                </a:moveTo>
                <a:lnTo>
                  <a:pt x="119379" y="83820"/>
                </a:lnTo>
                <a:lnTo>
                  <a:pt x="0" y="838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3842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602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08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014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335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4395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7770" y="2501900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39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3629" y="2463800"/>
            <a:ext cx="128270" cy="76200"/>
          </a:xfrm>
          <a:custGeom>
            <a:avLst/>
            <a:gdLst/>
            <a:ahLst/>
            <a:cxnLst/>
            <a:rect l="l" t="t" r="r" b="b"/>
            <a:pathLst>
              <a:path w="128270" h="76200">
                <a:moveTo>
                  <a:pt x="0" y="0"/>
                </a:moveTo>
                <a:lnTo>
                  <a:pt x="52070" y="38100"/>
                </a:lnTo>
                <a:lnTo>
                  <a:pt x="0" y="76200"/>
                </a:lnTo>
                <a:lnTo>
                  <a:pt x="12827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3644900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117093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17770" y="3606800"/>
            <a:ext cx="128270" cy="76200"/>
          </a:xfrm>
          <a:custGeom>
            <a:avLst/>
            <a:gdLst/>
            <a:ahLst/>
            <a:cxnLst/>
            <a:rect l="l" t="t" r="r" b="b"/>
            <a:pathLst>
              <a:path w="128270" h="76200">
                <a:moveTo>
                  <a:pt x="128269" y="0"/>
                </a:moveTo>
                <a:lnTo>
                  <a:pt x="0" y="38100"/>
                </a:lnTo>
                <a:lnTo>
                  <a:pt x="128269" y="76200"/>
                </a:lnTo>
                <a:lnTo>
                  <a:pt x="77469" y="38100"/>
                </a:lnTo>
                <a:lnTo>
                  <a:pt x="12826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318250" y="2279650"/>
            <a:ext cx="1663700" cy="6731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analog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318250" y="3346450"/>
            <a:ext cx="1663700" cy="673100"/>
          </a:xfrm>
          <a:custGeom>
            <a:avLst/>
            <a:gdLst/>
            <a:ahLst/>
            <a:cxnLst/>
            <a:rect l="l" t="t" r="r" b="b"/>
            <a:pathLst>
              <a:path w="1663700" h="673100">
                <a:moveTo>
                  <a:pt x="1663700" y="0"/>
                </a:moveTo>
                <a:lnTo>
                  <a:pt x="0" y="0"/>
                </a:lnTo>
                <a:lnTo>
                  <a:pt x="0" y="673100"/>
                </a:lnTo>
                <a:lnTo>
                  <a:pt x="1663700" y="673100"/>
                </a:lnTo>
                <a:lnTo>
                  <a:pt x="16637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8250" y="3346450"/>
            <a:ext cx="1663700" cy="673100"/>
          </a:xfrm>
          <a:custGeom>
            <a:avLst/>
            <a:gdLst/>
            <a:ahLst/>
            <a:cxnLst/>
            <a:rect l="l" t="t" r="r" b="b"/>
            <a:pathLst>
              <a:path w="1663700" h="673100">
                <a:moveTo>
                  <a:pt x="831850" y="673100"/>
                </a:moveTo>
                <a:lnTo>
                  <a:pt x="0" y="673100"/>
                </a:lnTo>
                <a:lnTo>
                  <a:pt x="0" y="0"/>
                </a:lnTo>
                <a:lnTo>
                  <a:pt x="1663700" y="0"/>
                </a:lnTo>
                <a:lnTo>
                  <a:pt x="1663700" y="673100"/>
                </a:lnTo>
                <a:lnTo>
                  <a:pt x="831850" y="673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742430" y="3487420"/>
            <a:ext cx="826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3</a:t>
            </a:fld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1598930" y="5256529"/>
            <a:ext cx="1264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bedded 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009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Top-down </a:t>
            </a:r>
            <a:r>
              <a:rPr spc="-10" dirty="0"/>
              <a:t>vs.</a:t>
            </a:r>
            <a:r>
              <a:rPr spc="-65" dirty="0"/>
              <a:t> </a:t>
            </a:r>
            <a:r>
              <a:rPr spc="-10" dirty="0"/>
              <a:t>bottom-up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586345" cy="3337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Top-down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75" dirty="0">
                <a:latin typeface="+mj-lt"/>
                <a:cs typeface="Arial Black"/>
              </a:rPr>
              <a:t>start </a:t>
            </a:r>
            <a:r>
              <a:rPr sz="2800" spc="-355" dirty="0">
                <a:latin typeface="+mj-lt"/>
                <a:cs typeface="Arial Black"/>
              </a:rPr>
              <a:t>from </a:t>
            </a:r>
            <a:r>
              <a:rPr sz="2800" spc="-395" dirty="0">
                <a:latin typeface="+mj-lt"/>
                <a:cs typeface="Arial Black"/>
              </a:rPr>
              <a:t>most </a:t>
            </a:r>
            <a:r>
              <a:rPr sz="2800" spc="-370" dirty="0">
                <a:latin typeface="+mj-lt"/>
                <a:cs typeface="Arial Black"/>
              </a:rPr>
              <a:t>abstract</a:t>
            </a:r>
            <a:r>
              <a:rPr sz="2800" spc="-65" dirty="0">
                <a:latin typeface="+mj-lt"/>
                <a:cs typeface="Arial Black"/>
              </a:rPr>
              <a:t> </a:t>
            </a:r>
            <a:r>
              <a:rPr sz="2800" spc="-325" dirty="0">
                <a:latin typeface="+mj-lt"/>
                <a:cs typeface="Arial Black"/>
              </a:rPr>
              <a:t>description;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34" dirty="0">
                <a:latin typeface="+mj-lt"/>
                <a:cs typeface="Arial Black"/>
              </a:rPr>
              <a:t>work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95" dirty="0">
                <a:latin typeface="+mj-lt"/>
                <a:cs typeface="Arial Black"/>
              </a:rPr>
              <a:t>most</a:t>
            </a:r>
            <a:r>
              <a:rPr sz="2800" spc="-70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detailed.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Bottom-up</a:t>
            </a:r>
            <a:r>
              <a:rPr sz="3200" spc="-18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34" dirty="0">
                <a:latin typeface="+mj-lt"/>
                <a:cs typeface="Arial Black"/>
              </a:rPr>
              <a:t>work </a:t>
            </a:r>
            <a:r>
              <a:rPr sz="2800" spc="-350" dirty="0">
                <a:latin typeface="+mj-lt"/>
                <a:cs typeface="Arial Black"/>
              </a:rPr>
              <a:t>from </a:t>
            </a:r>
            <a:r>
              <a:rPr sz="2800" spc="-345" dirty="0">
                <a:latin typeface="+mj-lt"/>
                <a:cs typeface="Arial Black"/>
              </a:rPr>
              <a:t>small </a:t>
            </a:r>
            <a:r>
              <a:rPr sz="2800" spc="-365" dirty="0">
                <a:latin typeface="+mj-lt"/>
                <a:cs typeface="Arial Black"/>
              </a:rPr>
              <a:t>components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15" dirty="0">
                <a:latin typeface="+mj-lt"/>
                <a:cs typeface="Arial Black"/>
              </a:rPr>
              <a:t>big</a:t>
            </a:r>
            <a:r>
              <a:rPr sz="2800" spc="-130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system.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0" dirty="0">
                <a:latin typeface="+mj-lt"/>
                <a:cs typeface="Arial Black"/>
              </a:rPr>
              <a:t>Real </a:t>
            </a:r>
            <a:r>
              <a:rPr sz="3200" spc="-355" dirty="0">
                <a:latin typeface="+mj-lt"/>
                <a:cs typeface="Arial Black"/>
              </a:rPr>
              <a:t>design uses </a:t>
            </a:r>
            <a:r>
              <a:rPr sz="3200" spc="-400" dirty="0">
                <a:latin typeface="+mj-lt"/>
                <a:cs typeface="Arial Black"/>
              </a:rPr>
              <a:t>both</a:t>
            </a:r>
            <a:r>
              <a:rPr sz="3200" spc="-395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techniques.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19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Stepwise</a:t>
            </a:r>
            <a:r>
              <a:rPr spc="-70" dirty="0"/>
              <a:t> </a:t>
            </a:r>
            <a:r>
              <a:rPr spc="-5" dirty="0"/>
              <a:t>refinement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101205" cy="208005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0" dirty="0">
                <a:latin typeface="+mj-lt"/>
                <a:cs typeface="Arial Black"/>
              </a:rPr>
              <a:t>At </a:t>
            </a:r>
            <a:r>
              <a:rPr sz="3200" spc="-400" dirty="0">
                <a:latin typeface="+mj-lt"/>
                <a:cs typeface="Arial Black"/>
              </a:rPr>
              <a:t>each </a:t>
            </a:r>
            <a:r>
              <a:rPr sz="3200" spc="-355" dirty="0">
                <a:latin typeface="+mj-lt"/>
                <a:cs typeface="Arial Black"/>
              </a:rPr>
              <a:t>level </a:t>
            </a:r>
            <a:r>
              <a:rPr sz="3200" spc="-360" dirty="0">
                <a:latin typeface="+mj-lt"/>
                <a:cs typeface="Arial Black"/>
              </a:rPr>
              <a:t>of </a:t>
            </a:r>
            <a:r>
              <a:rPr sz="3200" spc="-385" dirty="0">
                <a:latin typeface="+mj-lt"/>
                <a:cs typeface="Arial Black"/>
              </a:rPr>
              <a:t>abstraction, </a:t>
            </a:r>
            <a:r>
              <a:rPr sz="3200" spc="-530" dirty="0">
                <a:latin typeface="+mj-lt"/>
                <a:cs typeface="Arial Black"/>
              </a:rPr>
              <a:t>we</a:t>
            </a:r>
            <a:r>
              <a:rPr sz="3200" spc="-505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must:</a:t>
            </a:r>
            <a:endParaRPr sz="3200">
              <a:latin typeface="+mj-lt"/>
              <a:cs typeface="Arial Black"/>
            </a:endParaRPr>
          </a:p>
          <a:p>
            <a:pPr marL="755650" marR="6350" lvl="1" indent="-285750">
              <a:lnSpc>
                <a:spcPct val="999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0" dirty="0">
                <a:solidFill>
                  <a:srgbClr val="FF3300"/>
                </a:solidFill>
                <a:latin typeface="+mj-lt"/>
                <a:cs typeface="Arial Black"/>
              </a:rPr>
              <a:t>analyze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0" dirty="0">
                <a:latin typeface="+mj-lt"/>
                <a:cs typeface="Arial Black"/>
              </a:rPr>
              <a:t>determine  </a:t>
            </a:r>
            <a:r>
              <a:rPr sz="2800" spc="-365" dirty="0">
                <a:latin typeface="+mj-lt"/>
                <a:cs typeface="Arial Black"/>
              </a:rPr>
              <a:t>characteristics </a:t>
            </a:r>
            <a:r>
              <a:rPr sz="2800" spc="-320" dirty="0">
                <a:latin typeface="+mj-lt"/>
                <a:cs typeface="Arial Black"/>
              </a:rPr>
              <a:t>of </a:t>
            </a:r>
            <a:r>
              <a:rPr sz="2800" spc="-370" dirty="0">
                <a:latin typeface="+mj-lt"/>
                <a:cs typeface="Arial Black"/>
              </a:rPr>
              <a:t>the </a:t>
            </a:r>
            <a:r>
              <a:rPr sz="2800" spc="-360" dirty="0">
                <a:latin typeface="+mj-lt"/>
                <a:cs typeface="Arial Black"/>
              </a:rPr>
              <a:t>current </a:t>
            </a:r>
            <a:r>
              <a:rPr sz="2800" spc="-375" dirty="0">
                <a:latin typeface="+mj-lt"/>
                <a:cs typeface="Arial Black"/>
              </a:rPr>
              <a:t>state </a:t>
            </a:r>
            <a:r>
              <a:rPr sz="2800" spc="-310" dirty="0">
                <a:latin typeface="+mj-lt"/>
                <a:cs typeface="Arial Black"/>
              </a:rPr>
              <a:t>of </a:t>
            </a:r>
            <a:r>
              <a:rPr sz="2800" spc="-370" dirty="0">
                <a:latin typeface="+mj-lt"/>
                <a:cs typeface="Arial Black"/>
              </a:rPr>
              <a:t>the  </a:t>
            </a:r>
            <a:r>
              <a:rPr sz="2800" spc="-295" dirty="0">
                <a:latin typeface="+mj-lt"/>
                <a:cs typeface="Arial Black"/>
              </a:rPr>
              <a:t>design;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refine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20" dirty="0">
                <a:latin typeface="+mj-lt"/>
                <a:cs typeface="Arial Black"/>
              </a:rPr>
              <a:t>add</a:t>
            </a:r>
            <a:r>
              <a:rPr sz="2800" spc="-50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detail.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51141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9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latin typeface="+mj-lt"/>
                <a:cs typeface="Arial Black"/>
              </a:rPr>
              <a:t>Plain </a:t>
            </a:r>
            <a:r>
              <a:rPr sz="3200" spc="-355" dirty="0">
                <a:latin typeface="+mj-lt"/>
                <a:cs typeface="Arial Black"/>
              </a:rPr>
              <a:t>language </a:t>
            </a:r>
            <a:r>
              <a:rPr sz="3200" spc="-390" dirty="0">
                <a:latin typeface="+mj-lt"/>
                <a:cs typeface="Arial Black"/>
              </a:rPr>
              <a:t>description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490" dirty="0">
                <a:latin typeface="+mj-lt"/>
                <a:cs typeface="Arial Black"/>
              </a:rPr>
              <a:t>what </a:t>
            </a:r>
            <a:r>
              <a:rPr sz="3200" spc="-420" dirty="0">
                <a:latin typeface="+mj-lt"/>
                <a:cs typeface="Arial Black"/>
              </a:rPr>
              <a:t>the  </a:t>
            </a:r>
            <a:r>
              <a:rPr sz="3200" spc="-355" dirty="0">
                <a:latin typeface="+mj-lt"/>
                <a:cs typeface="Arial Black"/>
              </a:rPr>
              <a:t>user </a:t>
            </a:r>
            <a:r>
              <a:rPr sz="3200" spc="-465" dirty="0">
                <a:latin typeface="+mj-lt"/>
                <a:cs typeface="Arial Black"/>
              </a:rPr>
              <a:t>wants </a:t>
            </a:r>
            <a:r>
              <a:rPr sz="3200" spc="-355" dirty="0">
                <a:latin typeface="+mj-lt"/>
                <a:cs typeface="Arial Black"/>
              </a:rPr>
              <a:t>and </a:t>
            </a:r>
            <a:r>
              <a:rPr sz="3200" spc="-430" dirty="0">
                <a:latin typeface="+mj-lt"/>
                <a:cs typeface="Arial Black"/>
              </a:rPr>
              <a:t>expects </a:t>
            </a:r>
            <a:r>
              <a:rPr sz="3200" spc="-450" dirty="0">
                <a:latin typeface="+mj-lt"/>
                <a:cs typeface="Arial Black"/>
              </a:rPr>
              <a:t>to</a:t>
            </a:r>
            <a:r>
              <a:rPr sz="3200" spc="-58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get.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developed </a:t>
            </a: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55" dirty="0">
                <a:latin typeface="+mj-lt"/>
                <a:cs typeface="Arial Black"/>
              </a:rPr>
              <a:t>several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ways: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talking </a:t>
            </a:r>
            <a:r>
              <a:rPr sz="2800" spc="-355" dirty="0">
                <a:latin typeface="+mj-lt"/>
                <a:cs typeface="Arial Black"/>
              </a:rPr>
              <a:t>directly </a:t>
            </a:r>
            <a:r>
              <a:rPr sz="2800" spc="-390" dirty="0">
                <a:latin typeface="+mj-lt"/>
                <a:cs typeface="Arial Black"/>
              </a:rPr>
              <a:t>to</a:t>
            </a:r>
            <a:r>
              <a:rPr sz="2800" spc="-310" dirty="0">
                <a:latin typeface="+mj-lt"/>
                <a:cs typeface="Arial Black"/>
              </a:rPr>
              <a:t> </a:t>
            </a:r>
            <a:r>
              <a:rPr sz="2800" spc="-345" dirty="0">
                <a:latin typeface="+mj-lt"/>
                <a:cs typeface="Arial Black"/>
              </a:rPr>
              <a:t>customers;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talking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5" dirty="0">
                <a:latin typeface="+mj-lt"/>
                <a:cs typeface="Arial Black"/>
              </a:rPr>
              <a:t>marketing</a:t>
            </a:r>
            <a:r>
              <a:rPr sz="2800" spc="-275" dirty="0">
                <a:latin typeface="+mj-lt"/>
                <a:cs typeface="Arial Black"/>
              </a:rPr>
              <a:t> </a:t>
            </a:r>
            <a:r>
              <a:rPr sz="2800" spc="-325" dirty="0">
                <a:latin typeface="+mj-lt"/>
                <a:cs typeface="Arial Black"/>
              </a:rPr>
              <a:t>representatives;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providing </a:t>
            </a:r>
            <a:r>
              <a:rPr sz="2800" spc="-345" dirty="0">
                <a:latin typeface="+mj-lt"/>
                <a:cs typeface="Arial Black"/>
              </a:rPr>
              <a:t>prototypes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15" dirty="0">
                <a:latin typeface="+mj-lt"/>
                <a:cs typeface="Arial Black"/>
              </a:rPr>
              <a:t>users for</a:t>
            </a:r>
            <a:r>
              <a:rPr sz="2800" spc="-560" dirty="0">
                <a:latin typeface="+mj-lt"/>
                <a:cs typeface="Arial Black"/>
              </a:rPr>
              <a:t> </a:t>
            </a:r>
            <a:r>
              <a:rPr sz="2800" spc="-375" dirty="0">
                <a:latin typeface="+mj-lt"/>
                <a:cs typeface="Arial Black"/>
              </a:rPr>
              <a:t>comment.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 </a:t>
            </a:r>
            <a:r>
              <a:rPr spc="-10" dirty="0"/>
              <a:t>vs.</a:t>
            </a:r>
            <a:r>
              <a:rPr spc="-105" dirty="0"/>
              <a:t> </a:t>
            </a:r>
            <a:r>
              <a:rPr spc="-10" dirty="0"/>
              <a:t>non-functional 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5889625" cy="4293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Functional</a:t>
            </a:r>
            <a:r>
              <a:rPr sz="3200" spc="-204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requirements: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5" dirty="0">
                <a:latin typeface="+mj-lt"/>
                <a:cs typeface="Arial Black"/>
              </a:rPr>
              <a:t>output </a:t>
            </a:r>
            <a:r>
              <a:rPr sz="2800" spc="-320" dirty="0">
                <a:latin typeface="+mj-lt"/>
                <a:cs typeface="Arial Black"/>
              </a:rPr>
              <a:t>as </a:t>
            </a:r>
            <a:r>
              <a:rPr sz="2800" spc="-315" dirty="0">
                <a:latin typeface="+mj-lt"/>
                <a:cs typeface="Arial Black"/>
              </a:rPr>
              <a:t>a </a:t>
            </a:r>
            <a:r>
              <a:rPr sz="2800" spc="-355" dirty="0">
                <a:latin typeface="+mj-lt"/>
                <a:cs typeface="Arial Black"/>
              </a:rPr>
              <a:t>function </a:t>
            </a:r>
            <a:r>
              <a:rPr sz="2800" spc="-315" dirty="0">
                <a:latin typeface="+mj-lt"/>
                <a:cs typeface="Arial Black"/>
              </a:rPr>
              <a:t>of</a:t>
            </a:r>
            <a:r>
              <a:rPr sz="2800" spc="-58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input.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Non-functional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requirements: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95" dirty="0">
                <a:latin typeface="+mj-lt"/>
                <a:cs typeface="Arial Black"/>
              </a:rPr>
              <a:t>time </a:t>
            </a:r>
            <a:r>
              <a:rPr sz="2800" spc="-315" dirty="0">
                <a:latin typeface="+mj-lt"/>
                <a:cs typeface="Arial Black"/>
              </a:rPr>
              <a:t>required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80" dirty="0">
                <a:latin typeface="+mj-lt"/>
                <a:cs typeface="Arial Black"/>
              </a:rPr>
              <a:t>compute</a:t>
            </a:r>
            <a:r>
              <a:rPr sz="2800" spc="-660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output;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50" dirty="0">
                <a:latin typeface="+mj-lt"/>
                <a:cs typeface="Arial Black"/>
              </a:rPr>
              <a:t>size, </a:t>
            </a:r>
            <a:r>
              <a:rPr sz="2800" spc="-360" dirty="0">
                <a:latin typeface="+mj-lt"/>
                <a:cs typeface="Arial Black"/>
              </a:rPr>
              <a:t>weight,</a:t>
            </a:r>
            <a:r>
              <a:rPr sz="2800" spc="-6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etc.;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160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reliability;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64540"/>
            <a:ext cx="568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 </a:t>
            </a:r>
            <a:r>
              <a:rPr spc="-10" dirty="0"/>
              <a:t>requirements</a:t>
            </a:r>
            <a:r>
              <a:rPr spc="-50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989" y="1858517"/>
            <a:ext cx="2642870" cy="366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0435">
              <a:lnSpc>
                <a:spcPct val="112799"/>
              </a:lnSpc>
              <a:spcBef>
                <a:spcPts val="95"/>
              </a:spcBef>
            </a:pPr>
            <a:r>
              <a:rPr sz="2350" spc="-305" dirty="0">
                <a:solidFill>
                  <a:srgbClr val="FF0000"/>
                </a:solidFill>
                <a:latin typeface="+mj-lt"/>
                <a:cs typeface="Arial Black"/>
              </a:rPr>
              <a:t>name  </a:t>
            </a:r>
            <a:r>
              <a:rPr sz="2350" spc="-275" dirty="0">
                <a:solidFill>
                  <a:srgbClr val="FF0000"/>
                </a:solidFill>
                <a:latin typeface="+mj-lt"/>
                <a:cs typeface="Arial Black"/>
              </a:rPr>
              <a:t>purpose  </a:t>
            </a:r>
            <a:r>
              <a:rPr sz="2350" spc="-254" dirty="0">
                <a:solidFill>
                  <a:srgbClr val="FF0000"/>
                </a:solidFill>
                <a:latin typeface="+mj-lt"/>
                <a:cs typeface="Arial Black"/>
              </a:rPr>
              <a:t>inputs  </a:t>
            </a:r>
            <a:r>
              <a:rPr sz="2350" spc="-260" dirty="0">
                <a:solidFill>
                  <a:srgbClr val="FF0000"/>
                </a:solidFill>
                <a:latin typeface="+mj-lt"/>
                <a:cs typeface="Arial Black"/>
              </a:rPr>
              <a:t>outputs  </a:t>
            </a:r>
            <a:r>
              <a:rPr sz="2350" spc="-275" dirty="0">
                <a:solidFill>
                  <a:srgbClr val="FF0000"/>
                </a:solidFill>
                <a:latin typeface="+mj-lt"/>
                <a:cs typeface="Arial Black"/>
              </a:rPr>
              <a:t>functions  </a:t>
            </a:r>
            <a:r>
              <a:rPr sz="2350" spc="-26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2350" spc="-32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r>
              <a:rPr sz="2350" spc="-20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2350" spc="-175" dirty="0">
                <a:solidFill>
                  <a:srgbClr val="FF0000"/>
                </a:solidFill>
                <a:latin typeface="+mj-lt"/>
                <a:cs typeface="Arial Black"/>
              </a:rPr>
              <a:t>f</a:t>
            </a:r>
            <a:r>
              <a:rPr sz="2350" spc="-28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2350" spc="-20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2350" spc="-360" dirty="0">
                <a:solidFill>
                  <a:srgbClr val="FF0000"/>
                </a:solidFill>
                <a:latin typeface="+mj-lt"/>
                <a:cs typeface="Arial Black"/>
              </a:rPr>
              <a:t>m</a:t>
            </a:r>
            <a:r>
              <a:rPr sz="2350" spc="-340" dirty="0">
                <a:solidFill>
                  <a:srgbClr val="FF0000"/>
                </a:solidFill>
                <a:latin typeface="+mj-lt"/>
                <a:cs typeface="Arial Black"/>
              </a:rPr>
              <a:t>a</a:t>
            </a:r>
            <a:r>
              <a:rPr sz="2350" spc="-325" dirty="0">
                <a:solidFill>
                  <a:srgbClr val="FF0000"/>
                </a:solidFill>
                <a:latin typeface="+mj-lt"/>
                <a:cs typeface="Arial Black"/>
              </a:rPr>
              <a:t>n</a:t>
            </a:r>
            <a:r>
              <a:rPr sz="2350" spc="-420" dirty="0">
                <a:solidFill>
                  <a:srgbClr val="FF0000"/>
                </a:solidFill>
                <a:latin typeface="+mj-lt"/>
                <a:cs typeface="Arial Black"/>
              </a:rPr>
              <a:t>c</a:t>
            </a:r>
            <a:r>
              <a:rPr sz="2350" spc="-25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endParaRPr sz="2350">
              <a:latin typeface="+mj-lt"/>
              <a:cs typeface="Arial Black"/>
            </a:endParaRPr>
          </a:p>
          <a:p>
            <a:pPr marL="12700" marR="97790">
              <a:lnSpc>
                <a:spcPts val="3190"/>
              </a:lnSpc>
              <a:spcBef>
                <a:spcPts val="145"/>
              </a:spcBef>
            </a:pPr>
            <a:r>
              <a:rPr sz="2350" spc="-285" dirty="0">
                <a:solidFill>
                  <a:srgbClr val="FF0000"/>
                </a:solidFill>
                <a:latin typeface="+mj-lt"/>
                <a:cs typeface="Arial Black"/>
              </a:rPr>
              <a:t>manufacturing </a:t>
            </a:r>
            <a:r>
              <a:rPr sz="2350" spc="-385" dirty="0">
                <a:solidFill>
                  <a:srgbClr val="FF0000"/>
                </a:solidFill>
                <a:latin typeface="+mj-lt"/>
                <a:cs typeface="Arial Black"/>
              </a:rPr>
              <a:t>cost  </a:t>
            </a:r>
            <a:r>
              <a:rPr sz="2350" spc="-320" dirty="0">
                <a:solidFill>
                  <a:srgbClr val="FF0000"/>
                </a:solidFill>
                <a:latin typeface="+mj-lt"/>
                <a:cs typeface="Arial Black"/>
              </a:rPr>
              <a:t>power</a:t>
            </a:r>
            <a:endParaRPr sz="235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350" spc="-310" dirty="0">
                <a:solidFill>
                  <a:srgbClr val="FF0000"/>
                </a:solidFill>
                <a:latin typeface="+mj-lt"/>
                <a:cs typeface="Arial Black"/>
              </a:rPr>
              <a:t>physical </a:t>
            </a:r>
            <a:r>
              <a:rPr sz="2350" spc="-245" dirty="0">
                <a:solidFill>
                  <a:srgbClr val="FF0000"/>
                </a:solidFill>
                <a:latin typeface="+mj-lt"/>
                <a:cs typeface="Arial Black"/>
              </a:rPr>
              <a:t>size/</a:t>
            </a:r>
            <a:r>
              <a:rPr sz="2350" spc="-300" dirty="0">
                <a:solidFill>
                  <a:srgbClr val="FF0000"/>
                </a:solidFill>
                <a:latin typeface="+mj-lt"/>
                <a:cs typeface="Arial Black"/>
              </a:rPr>
              <a:t> </a:t>
            </a:r>
            <a:r>
              <a:rPr sz="2350" spc="-330" dirty="0">
                <a:solidFill>
                  <a:srgbClr val="FF0000"/>
                </a:solidFill>
                <a:latin typeface="+mj-lt"/>
                <a:cs typeface="Arial Black"/>
              </a:rPr>
              <a:t>weight</a:t>
            </a:r>
            <a:endParaRPr sz="235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dirty="0"/>
              <a:t>GPS moving</a:t>
            </a:r>
            <a:r>
              <a:rPr spc="-105" dirty="0"/>
              <a:t> </a:t>
            </a:r>
            <a:r>
              <a:rPr dirty="0"/>
              <a:t>map 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8970"/>
            <a:ext cx="346138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Moving </a:t>
            </a:r>
            <a:r>
              <a:rPr sz="3200" spc="-420" dirty="0">
                <a:latin typeface="+mj-lt"/>
                <a:cs typeface="Arial Black"/>
              </a:rPr>
              <a:t>map  </a:t>
            </a:r>
            <a:r>
              <a:rPr sz="3200" spc="-385" dirty="0">
                <a:latin typeface="+mj-lt"/>
                <a:cs typeface="Arial Black"/>
              </a:rPr>
              <a:t>obtains </a:t>
            </a:r>
            <a:r>
              <a:rPr sz="3200" spc="-375" dirty="0">
                <a:latin typeface="+mj-lt"/>
                <a:cs typeface="Arial Black"/>
              </a:rPr>
              <a:t>position  </a:t>
            </a:r>
            <a:r>
              <a:rPr sz="3200" spc="-405" dirty="0">
                <a:latin typeface="+mj-lt"/>
                <a:cs typeface="Arial Black"/>
              </a:rPr>
              <a:t>from </a:t>
            </a:r>
            <a:r>
              <a:rPr sz="3200" spc="-180" dirty="0">
                <a:latin typeface="+mj-lt"/>
                <a:cs typeface="Arial Black"/>
              </a:rPr>
              <a:t>GPS, </a:t>
            </a:r>
            <a:r>
              <a:rPr sz="3200" spc="-390" dirty="0">
                <a:latin typeface="+mj-lt"/>
                <a:cs typeface="Arial Black"/>
              </a:rPr>
              <a:t>paints  </a:t>
            </a:r>
            <a:r>
              <a:rPr sz="3200" spc="-420" dirty="0">
                <a:latin typeface="+mj-lt"/>
                <a:cs typeface="Arial Black"/>
              </a:rPr>
              <a:t>map </a:t>
            </a:r>
            <a:r>
              <a:rPr sz="3200" spc="-405" dirty="0">
                <a:latin typeface="+mj-lt"/>
                <a:cs typeface="Arial Black"/>
              </a:rPr>
              <a:t>from </a:t>
            </a:r>
            <a:r>
              <a:rPr sz="3200" spc="-390" dirty="0">
                <a:latin typeface="+mj-lt"/>
                <a:cs typeface="Arial Black"/>
              </a:rPr>
              <a:t>local  </a:t>
            </a:r>
            <a:r>
              <a:rPr sz="3200" spc="-355" dirty="0">
                <a:latin typeface="+mj-lt"/>
                <a:cs typeface="Arial Black"/>
              </a:rPr>
              <a:t>database.</a:t>
            </a:r>
            <a:endParaRPr sz="320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752600"/>
            <a:ext cx="3657600" cy="4343400"/>
          </a:xfrm>
          <a:custGeom>
            <a:avLst/>
            <a:gdLst/>
            <a:ahLst/>
            <a:cxnLst/>
            <a:rect l="l" t="t" r="r" b="b"/>
            <a:pathLst>
              <a:path w="3657600" h="4343400">
                <a:moveTo>
                  <a:pt x="3657600" y="0"/>
                </a:moveTo>
                <a:lnTo>
                  <a:pt x="0" y="0"/>
                </a:lnTo>
                <a:lnTo>
                  <a:pt x="0" y="4343400"/>
                </a:lnTo>
                <a:lnTo>
                  <a:pt x="3657600" y="4343400"/>
                </a:lnTo>
                <a:lnTo>
                  <a:pt x="36576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1752600"/>
            <a:ext cx="3657600" cy="4343400"/>
          </a:xfrm>
          <a:custGeom>
            <a:avLst/>
            <a:gdLst/>
            <a:ahLst/>
            <a:cxnLst/>
            <a:rect l="l" t="t" r="r" b="b"/>
            <a:pathLst>
              <a:path w="3657600" h="4343400">
                <a:moveTo>
                  <a:pt x="1828800" y="4343400"/>
                </a:moveTo>
                <a:lnTo>
                  <a:pt x="0" y="43434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4343400"/>
                </a:lnTo>
                <a:lnTo>
                  <a:pt x="1828800" y="434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0" y="1752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652337"/>
            <a:ext cx="3657600" cy="1691639"/>
          </a:xfrm>
          <a:custGeom>
            <a:avLst/>
            <a:gdLst/>
            <a:ahLst/>
            <a:cxnLst/>
            <a:rect l="l" t="t" r="r" b="b"/>
            <a:pathLst>
              <a:path w="3657600" h="1691639">
                <a:moveTo>
                  <a:pt x="0" y="1691062"/>
                </a:moveTo>
                <a:lnTo>
                  <a:pt x="34557" y="1650308"/>
                </a:lnTo>
                <a:lnTo>
                  <a:pt x="69123" y="1609576"/>
                </a:lnTo>
                <a:lnTo>
                  <a:pt x="103706" y="1568891"/>
                </a:lnTo>
                <a:lnTo>
                  <a:pt x="138315" y="1528275"/>
                </a:lnTo>
                <a:lnTo>
                  <a:pt x="172958" y="1487750"/>
                </a:lnTo>
                <a:lnTo>
                  <a:pt x="207645" y="1447341"/>
                </a:lnTo>
                <a:lnTo>
                  <a:pt x="242383" y="1407070"/>
                </a:lnTo>
                <a:lnTo>
                  <a:pt x="277182" y="1366960"/>
                </a:lnTo>
                <a:lnTo>
                  <a:pt x="312050" y="1327033"/>
                </a:lnTo>
                <a:lnTo>
                  <a:pt x="346995" y="1287314"/>
                </a:lnTo>
                <a:lnTo>
                  <a:pt x="382027" y="1247825"/>
                </a:lnTo>
                <a:lnTo>
                  <a:pt x="417153" y="1208589"/>
                </a:lnTo>
                <a:lnTo>
                  <a:pt x="452384" y="1169629"/>
                </a:lnTo>
                <a:lnTo>
                  <a:pt x="487726" y="1130967"/>
                </a:lnTo>
                <a:lnTo>
                  <a:pt x="523189" y="1092628"/>
                </a:lnTo>
                <a:lnTo>
                  <a:pt x="558781" y="1054634"/>
                </a:lnTo>
                <a:lnTo>
                  <a:pt x="594511" y="1017008"/>
                </a:lnTo>
                <a:lnTo>
                  <a:pt x="630388" y="979773"/>
                </a:lnTo>
                <a:lnTo>
                  <a:pt x="666421" y="942952"/>
                </a:lnTo>
                <a:lnTo>
                  <a:pt x="702617" y="906568"/>
                </a:lnTo>
                <a:lnTo>
                  <a:pt x="738985" y="870644"/>
                </a:lnTo>
                <a:lnTo>
                  <a:pt x="775535" y="835203"/>
                </a:lnTo>
                <a:lnTo>
                  <a:pt x="812275" y="800268"/>
                </a:lnTo>
                <a:lnTo>
                  <a:pt x="849213" y="765863"/>
                </a:lnTo>
                <a:lnTo>
                  <a:pt x="886357" y="732009"/>
                </a:lnTo>
                <a:lnTo>
                  <a:pt x="923718" y="698730"/>
                </a:lnTo>
                <a:lnTo>
                  <a:pt x="961303" y="666049"/>
                </a:lnTo>
                <a:lnTo>
                  <a:pt x="999121" y="633990"/>
                </a:lnTo>
                <a:lnTo>
                  <a:pt x="1037180" y="602574"/>
                </a:lnTo>
                <a:lnTo>
                  <a:pt x="1075489" y="571826"/>
                </a:lnTo>
                <a:lnTo>
                  <a:pt x="1114058" y="541767"/>
                </a:lnTo>
                <a:lnTo>
                  <a:pt x="1152893" y="512422"/>
                </a:lnTo>
                <a:lnTo>
                  <a:pt x="1192005" y="483812"/>
                </a:lnTo>
                <a:lnTo>
                  <a:pt x="1231401" y="455962"/>
                </a:lnTo>
                <a:lnTo>
                  <a:pt x="1271090" y="428894"/>
                </a:lnTo>
                <a:lnTo>
                  <a:pt x="1311082" y="402630"/>
                </a:lnTo>
                <a:lnTo>
                  <a:pt x="1351384" y="377195"/>
                </a:lnTo>
                <a:lnTo>
                  <a:pt x="1392005" y="352611"/>
                </a:lnTo>
                <a:lnTo>
                  <a:pt x="1432954" y="328901"/>
                </a:lnTo>
                <a:lnTo>
                  <a:pt x="1474239" y="306088"/>
                </a:lnTo>
                <a:lnTo>
                  <a:pt x="1515869" y="284195"/>
                </a:lnTo>
                <a:lnTo>
                  <a:pt x="1557853" y="263246"/>
                </a:lnTo>
                <a:lnTo>
                  <a:pt x="1600200" y="243262"/>
                </a:lnTo>
                <a:lnTo>
                  <a:pt x="1643935" y="223819"/>
                </a:lnTo>
                <a:lnTo>
                  <a:pt x="1688050" y="205388"/>
                </a:lnTo>
                <a:lnTo>
                  <a:pt x="1732536" y="187945"/>
                </a:lnTo>
                <a:lnTo>
                  <a:pt x="1777382" y="171464"/>
                </a:lnTo>
                <a:lnTo>
                  <a:pt x="1822581" y="155921"/>
                </a:lnTo>
                <a:lnTo>
                  <a:pt x="1868121" y="141292"/>
                </a:lnTo>
                <a:lnTo>
                  <a:pt x="1913995" y="127551"/>
                </a:lnTo>
                <a:lnTo>
                  <a:pt x="1960193" y="114674"/>
                </a:lnTo>
                <a:lnTo>
                  <a:pt x="2006706" y="102636"/>
                </a:lnTo>
                <a:lnTo>
                  <a:pt x="2053524" y="91413"/>
                </a:lnTo>
                <a:lnTo>
                  <a:pt x="2100638" y="80980"/>
                </a:lnTo>
                <a:lnTo>
                  <a:pt x="2148040" y="71312"/>
                </a:lnTo>
                <a:lnTo>
                  <a:pt x="2195719" y="62385"/>
                </a:lnTo>
                <a:lnTo>
                  <a:pt x="2243666" y="54173"/>
                </a:lnTo>
                <a:lnTo>
                  <a:pt x="2291873" y="46653"/>
                </a:lnTo>
                <a:lnTo>
                  <a:pt x="2340329" y="39799"/>
                </a:lnTo>
                <a:lnTo>
                  <a:pt x="2389027" y="33586"/>
                </a:lnTo>
                <a:lnTo>
                  <a:pt x="2437955" y="27991"/>
                </a:lnTo>
                <a:lnTo>
                  <a:pt x="2487106" y="22989"/>
                </a:lnTo>
                <a:lnTo>
                  <a:pt x="2536470" y="18554"/>
                </a:lnTo>
                <a:lnTo>
                  <a:pt x="2586037" y="14662"/>
                </a:lnTo>
                <a:lnTo>
                  <a:pt x="2635799" y="11288"/>
                </a:lnTo>
                <a:lnTo>
                  <a:pt x="2685746" y="8409"/>
                </a:lnTo>
                <a:lnTo>
                  <a:pt x="2735868" y="5998"/>
                </a:lnTo>
                <a:lnTo>
                  <a:pt x="2786158" y="4031"/>
                </a:lnTo>
                <a:lnTo>
                  <a:pt x="2836604" y="2484"/>
                </a:lnTo>
                <a:lnTo>
                  <a:pt x="2887199" y="1332"/>
                </a:lnTo>
                <a:lnTo>
                  <a:pt x="2937933" y="551"/>
                </a:lnTo>
                <a:lnTo>
                  <a:pt x="2988796" y="115"/>
                </a:lnTo>
                <a:lnTo>
                  <a:pt x="3039780" y="0"/>
                </a:lnTo>
                <a:lnTo>
                  <a:pt x="3090874" y="181"/>
                </a:lnTo>
                <a:lnTo>
                  <a:pt x="3142071" y="633"/>
                </a:lnTo>
                <a:lnTo>
                  <a:pt x="3193360" y="1332"/>
                </a:lnTo>
                <a:lnTo>
                  <a:pt x="3244732" y="2254"/>
                </a:lnTo>
                <a:lnTo>
                  <a:pt x="3296179" y="3373"/>
                </a:lnTo>
                <a:lnTo>
                  <a:pt x="3347690" y="4665"/>
                </a:lnTo>
                <a:lnTo>
                  <a:pt x="3399257" y="6105"/>
                </a:lnTo>
                <a:lnTo>
                  <a:pt x="3450870" y="7668"/>
                </a:lnTo>
                <a:lnTo>
                  <a:pt x="3502520" y="9330"/>
                </a:lnTo>
                <a:lnTo>
                  <a:pt x="3554198" y="11066"/>
                </a:lnTo>
                <a:lnTo>
                  <a:pt x="3605894" y="12852"/>
                </a:lnTo>
                <a:lnTo>
                  <a:pt x="3657600" y="14662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261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3886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4114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1890" y="5673090"/>
            <a:ext cx="20726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lat: </a:t>
            </a:r>
            <a:r>
              <a:rPr sz="2000" dirty="0">
                <a:latin typeface="Times New Roman"/>
                <a:cs typeface="Times New Roman"/>
              </a:rPr>
              <a:t>40 13 lon: 32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866129" y="2513329"/>
            <a:ext cx="52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-78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0278" y="3202939"/>
            <a:ext cx="363220" cy="1574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Scotch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89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90" dirty="0"/>
              <a:t> </a:t>
            </a:r>
            <a:r>
              <a:rPr spc="-5" dirty="0"/>
              <a:t>needs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25409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25" dirty="0">
                <a:solidFill>
                  <a:srgbClr val="FF3300"/>
                </a:solidFill>
                <a:latin typeface="+mj-lt"/>
                <a:cs typeface="Arial Black"/>
              </a:rPr>
              <a:t>Functionality</a:t>
            </a:r>
            <a:r>
              <a:rPr sz="2800" spc="-325" dirty="0">
                <a:latin typeface="+mj-lt"/>
                <a:cs typeface="Arial Black"/>
              </a:rPr>
              <a:t>: </a:t>
            </a:r>
            <a:r>
              <a:rPr sz="2800" spc="-270" dirty="0">
                <a:latin typeface="+mj-lt"/>
                <a:cs typeface="Arial Black"/>
              </a:rPr>
              <a:t>For </a:t>
            </a:r>
            <a:r>
              <a:rPr sz="2800" spc="-360" dirty="0">
                <a:latin typeface="+mj-lt"/>
                <a:cs typeface="Arial Black"/>
              </a:rPr>
              <a:t>automotive </a:t>
            </a:r>
            <a:r>
              <a:rPr sz="2800" spc="-275" dirty="0">
                <a:latin typeface="+mj-lt"/>
                <a:cs typeface="Arial Black"/>
              </a:rPr>
              <a:t>use. </a:t>
            </a:r>
            <a:r>
              <a:rPr sz="2800" spc="-355" dirty="0">
                <a:latin typeface="+mj-lt"/>
                <a:cs typeface="Arial Black"/>
              </a:rPr>
              <a:t>Show </a:t>
            </a:r>
            <a:r>
              <a:rPr sz="2800" spc="-350" dirty="0">
                <a:latin typeface="+mj-lt"/>
                <a:cs typeface="Arial Black"/>
              </a:rPr>
              <a:t>major  </a:t>
            </a:r>
            <a:r>
              <a:rPr sz="2800" spc="-315" dirty="0">
                <a:latin typeface="+mj-lt"/>
                <a:cs typeface="Arial Black"/>
              </a:rPr>
              <a:t>roads </a:t>
            </a:r>
            <a:r>
              <a:rPr sz="2800" spc="-320" dirty="0">
                <a:latin typeface="+mj-lt"/>
                <a:cs typeface="Arial Black"/>
              </a:rPr>
              <a:t>and</a:t>
            </a:r>
            <a:r>
              <a:rPr sz="2800" spc="1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landmarks.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latin typeface="+mj-lt"/>
                <a:cs typeface="Arial Black"/>
              </a:rPr>
              <a:t>User </a:t>
            </a:r>
            <a:r>
              <a:rPr sz="2800" spc="-330" dirty="0">
                <a:solidFill>
                  <a:srgbClr val="FF3300"/>
                </a:solidFill>
                <a:latin typeface="+mj-lt"/>
                <a:cs typeface="Arial Black"/>
              </a:rPr>
              <a:t>interface</a:t>
            </a:r>
            <a:r>
              <a:rPr sz="2800" spc="-330" dirty="0">
                <a:latin typeface="+mj-lt"/>
                <a:cs typeface="Arial Black"/>
              </a:rPr>
              <a:t>: </a:t>
            </a:r>
            <a:r>
              <a:rPr sz="2800" spc="-390" dirty="0">
                <a:latin typeface="+mj-lt"/>
                <a:cs typeface="Arial Black"/>
              </a:rPr>
              <a:t>At </a:t>
            </a:r>
            <a:r>
              <a:rPr sz="2800" spc="-345" dirty="0">
                <a:latin typeface="+mj-lt"/>
                <a:cs typeface="Arial Black"/>
              </a:rPr>
              <a:t>least </a:t>
            </a:r>
            <a:r>
              <a:rPr sz="2800" spc="-315" dirty="0">
                <a:latin typeface="+mj-lt"/>
                <a:cs typeface="Arial Black"/>
              </a:rPr>
              <a:t>400 </a:t>
            </a:r>
            <a:r>
              <a:rPr sz="2800" spc="-470" dirty="0">
                <a:latin typeface="+mj-lt"/>
                <a:cs typeface="Arial Black"/>
              </a:rPr>
              <a:t>x </a:t>
            </a:r>
            <a:r>
              <a:rPr sz="2800" spc="-315" dirty="0">
                <a:latin typeface="+mj-lt"/>
                <a:cs typeface="Arial Black"/>
              </a:rPr>
              <a:t>600 </a:t>
            </a:r>
            <a:r>
              <a:rPr sz="2800" spc="-345" dirty="0">
                <a:latin typeface="+mj-lt"/>
                <a:cs typeface="Arial Black"/>
              </a:rPr>
              <a:t>pixel </a:t>
            </a:r>
            <a:r>
              <a:rPr sz="2800" spc="-315" dirty="0">
                <a:latin typeface="+mj-lt"/>
                <a:cs typeface="Arial Black"/>
              </a:rPr>
              <a:t>screen.  Three </a:t>
            </a:r>
            <a:r>
              <a:rPr sz="2800" spc="-360" dirty="0">
                <a:latin typeface="+mj-lt"/>
                <a:cs typeface="Arial Black"/>
              </a:rPr>
              <a:t>buttons </a:t>
            </a:r>
            <a:r>
              <a:rPr sz="2800" spc="-355" dirty="0">
                <a:latin typeface="+mj-lt"/>
                <a:cs typeface="Arial Black"/>
              </a:rPr>
              <a:t>max. </a:t>
            </a:r>
            <a:r>
              <a:rPr sz="2800" spc="-240" dirty="0">
                <a:latin typeface="+mj-lt"/>
                <a:cs typeface="Arial Black"/>
              </a:rPr>
              <a:t>Pop-up</a:t>
            </a:r>
            <a:r>
              <a:rPr sz="2800" spc="39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menu.</a:t>
            </a:r>
            <a:endParaRPr sz="2800">
              <a:latin typeface="+mj-lt"/>
              <a:cs typeface="Arial Black"/>
            </a:endParaRPr>
          </a:p>
          <a:p>
            <a:pPr marL="355600" marR="186055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Performance</a:t>
            </a:r>
            <a:r>
              <a:rPr sz="2800" spc="-315" dirty="0">
                <a:latin typeface="+mj-lt"/>
                <a:cs typeface="Arial Black"/>
              </a:rPr>
              <a:t>: Map </a:t>
            </a:r>
            <a:r>
              <a:rPr sz="2800" spc="-310" dirty="0">
                <a:latin typeface="+mj-lt"/>
                <a:cs typeface="Arial Black"/>
              </a:rPr>
              <a:t>should </a:t>
            </a:r>
            <a:r>
              <a:rPr sz="2800" spc="-340" dirty="0">
                <a:latin typeface="+mj-lt"/>
                <a:cs typeface="Arial Black"/>
              </a:rPr>
              <a:t>scroll </a:t>
            </a:r>
            <a:r>
              <a:rPr sz="2800" spc="-330" dirty="0">
                <a:latin typeface="+mj-lt"/>
                <a:cs typeface="Arial Black"/>
              </a:rPr>
              <a:t>smoothly. </a:t>
            </a:r>
            <a:r>
              <a:rPr sz="2800" spc="-320" dirty="0">
                <a:latin typeface="+mj-lt"/>
                <a:cs typeface="Arial Black"/>
              </a:rPr>
              <a:t>No  </a:t>
            </a:r>
            <a:r>
              <a:rPr sz="2800" spc="-355" dirty="0">
                <a:latin typeface="+mj-lt"/>
                <a:cs typeface="Arial Black"/>
              </a:rPr>
              <a:t>more than </a:t>
            </a:r>
            <a:r>
              <a:rPr sz="2800" spc="-315" dirty="0">
                <a:latin typeface="+mj-lt"/>
                <a:cs typeface="Arial Black"/>
              </a:rPr>
              <a:t>1 </a:t>
            </a:r>
            <a:r>
              <a:rPr sz="2800" spc="-365" dirty="0">
                <a:latin typeface="+mj-lt"/>
                <a:cs typeface="Arial Black"/>
              </a:rPr>
              <a:t>sec </a:t>
            </a:r>
            <a:r>
              <a:rPr sz="2800" spc="-300" dirty="0">
                <a:latin typeface="+mj-lt"/>
                <a:cs typeface="Arial Black"/>
              </a:rPr>
              <a:t>power-up. </a:t>
            </a:r>
            <a:r>
              <a:rPr sz="2800" spc="-395" dirty="0">
                <a:latin typeface="+mj-lt"/>
                <a:cs typeface="Arial Black"/>
              </a:rPr>
              <a:t>Lock </a:t>
            </a:r>
            <a:r>
              <a:rPr sz="2800" spc="-355" dirty="0">
                <a:latin typeface="+mj-lt"/>
                <a:cs typeface="Arial Black"/>
              </a:rPr>
              <a:t>onto </a:t>
            </a:r>
            <a:r>
              <a:rPr sz="2800" spc="-160" dirty="0">
                <a:latin typeface="+mj-lt"/>
                <a:cs typeface="Arial Black"/>
              </a:rPr>
              <a:t>GPS  </a:t>
            </a:r>
            <a:r>
              <a:rPr sz="2800" spc="-395" dirty="0">
                <a:latin typeface="+mj-lt"/>
                <a:cs typeface="Arial Black"/>
              </a:rPr>
              <a:t>within </a:t>
            </a:r>
            <a:r>
              <a:rPr sz="2800" spc="-315" dirty="0">
                <a:latin typeface="+mj-lt"/>
                <a:cs typeface="Arial Black"/>
              </a:rPr>
              <a:t>15</a:t>
            </a:r>
            <a:r>
              <a:rPr sz="2800" spc="-47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seconds.</a:t>
            </a:r>
            <a:endParaRPr sz="2800">
              <a:latin typeface="+mj-lt"/>
              <a:cs typeface="Arial Black"/>
            </a:endParaRPr>
          </a:p>
          <a:p>
            <a:pPr marL="355600" marR="35052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85" dirty="0">
                <a:solidFill>
                  <a:srgbClr val="FF3300"/>
                </a:solidFill>
                <a:latin typeface="+mj-lt"/>
                <a:cs typeface="Arial Black"/>
              </a:rPr>
              <a:t>Cost</a:t>
            </a:r>
            <a:r>
              <a:rPr sz="2800" spc="-285" dirty="0">
                <a:latin typeface="+mj-lt"/>
                <a:cs typeface="Arial Black"/>
              </a:rPr>
              <a:t>: </a:t>
            </a:r>
            <a:r>
              <a:rPr sz="2800" spc="-315" dirty="0">
                <a:latin typeface="+mj-lt"/>
                <a:cs typeface="Arial Black"/>
              </a:rPr>
              <a:t>$120 </a:t>
            </a:r>
            <a:r>
              <a:rPr sz="2800" spc="-365" dirty="0">
                <a:latin typeface="+mj-lt"/>
                <a:cs typeface="Arial Black"/>
              </a:rPr>
              <a:t>street </a:t>
            </a:r>
            <a:r>
              <a:rPr sz="2800" spc="-345" dirty="0">
                <a:latin typeface="+mj-lt"/>
                <a:cs typeface="Arial Black"/>
              </a:rPr>
              <a:t>price </a:t>
            </a:r>
            <a:r>
              <a:rPr sz="2800" spc="-215" dirty="0">
                <a:latin typeface="+mj-lt"/>
                <a:cs typeface="Arial Black"/>
              </a:rPr>
              <a:t>= </a:t>
            </a:r>
            <a:r>
              <a:rPr sz="2800" spc="-315" dirty="0">
                <a:latin typeface="+mj-lt"/>
                <a:cs typeface="Arial Black"/>
              </a:rPr>
              <a:t>approx. $30 </a:t>
            </a:r>
            <a:r>
              <a:rPr sz="2800" spc="-390" dirty="0">
                <a:latin typeface="+mj-lt"/>
                <a:cs typeface="Arial Black"/>
              </a:rPr>
              <a:t>cost </a:t>
            </a:r>
            <a:r>
              <a:rPr sz="2800" spc="-320" dirty="0">
                <a:latin typeface="+mj-lt"/>
                <a:cs typeface="Arial Black"/>
              </a:rPr>
              <a:t>of  </a:t>
            </a:r>
            <a:r>
              <a:rPr sz="2800" spc="-315" dirty="0">
                <a:latin typeface="+mj-lt"/>
                <a:cs typeface="Arial Black"/>
              </a:rPr>
              <a:t>goods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285" dirty="0">
                <a:latin typeface="+mj-lt"/>
                <a:cs typeface="Arial Black"/>
              </a:rPr>
              <a:t>sold.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</a:t>
            </a:r>
            <a:r>
              <a:rPr spc="-10" dirty="0"/>
              <a:t>needs,</a:t>
            </a:r>
            <a:r>
              <a:rPr spc="-50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494270" cy="16903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Physical </a:t>
            </a:r>
            <a:r>
              <a:rPr sz="3200" spc="-340" dirty="0">
                <a:solidFill>
                  <a:srgbClr val="FF3300"/>
                </a:solidFill>
                <a:latin typeface="+mj-lt"/>
                <a:cs typeface="Arial Black"/>
              </a:rPr>
              <a:t>size/weight</a:t>
            </a:r>
            <a:r>
              <a:rPr sz="3200" spc="-340" dirty="0">
                <a:latin typeface="+mj-lt"/>
                <a:cs typeface="Arial Black"/>
              </a:rPr>
              <a:t>: </a:t>
            </a:r>
            <a:r>
              <a:rPr sz="3200" spc="-330" dirty="0">
                <a:latin typeface="+mj-lt"/>
                <a:cs typeface="Arial Black"/>
              </a:rPr>
              <a:t>Should </a:t>
            </a:r>
            <a:r>
              <a:rPr sz="3200" spc="-420" dirty="0">
                <a:latin typeface="+mj-lt"/>
                <a:cs typeface="Arial Black"/>
              </a:rPr>
              <a:t>fit </a:t>
            </a:r>
            <a:r>
              <a:rPr sz="3200" spc="-360" dirty="0">
                <a:latin typeface="+mj-lt"/>
                <a:cs typeface="Arial Black"/>
              </a:rPr>
              <a:t>in</a:t>
            </a:r>
            <a:r>
              <a:rPr sz="3200" spc="-130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hand.</a:t>
            </a:r>
            <a:endParaRPr sz="3200">
              <a:latin typeface="+mj-lt"/>
              <a:cs typeface="Arial Black"/>
            </a:endParaRPr>
          </a:p>
          <a:p>
            <a:pPr marL="355600" marR="43307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solidFill>
                  <a:srgbClr val="FF3300"/>
                </a:solidFill>
                <a:latin typeface="+mj-lt"/>
                <a:cs typeface="Arial Black"/>
              </a:rPr>
              <a:t>Power </a:t>
            </a:r>
            <a:r>
              <a:rPr sz="3200" spc="-385" dirty="0">
                <a:solidFill>
                  <a:srgbClr val="FF3300"/>
                </a:solidFill>
                <a:latin typeface="+mj-lt"/>
                <a:cs typeface="Arial Black"/>
              </a:rPr>
              <a:t>consumption</a:t>
            </a:r>
            <a:r>
              <a:rPr sz="3200" spc="-385" dirty="0">
                <a:latin typeface="+mj-lt"/>
                <a:cs typeface="Arial Black"/>
              </a:rPr>
              <a:t>: </a:t>
            </a:r>
            <a:r>
              <a:rPr sz="3200" spc="-325" dirty="0">
                <a:latin typeface="+mj-lt"/>
                <a:cs typeface="Arial Black"/>
              </a:rPr>
              <a:t>Should </a:t>
            </a:r>
            <a:r>
              <a:rPr sz="3200" spc="-355" dirty="0">
                <a:latin typeface="+mj-lt"/>
                <a:cs typeface="Arial Black"/>
              </a:rPr>
              <a:t>run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55" dirty="0">
                <a:latin typeface="+mj-lt"/>
                <a:cs typeface="Arial Black"/>
              </a:rPr>
              <a:t>8  hours on </a:t>
            </a:r>
            <a:r>
              <a:rPr sz="3200" spc="-360" dirty="0">
                <a:latin typeface="+mj-lt"/>
                <a:cs typeface="Arial Black"/>
              </a:rPr>
              <a:t>four AA</a:t>
            </a:r>
            <a:r>
              <a:rPr sz="3200" spc="330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batteries.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215900"/>
            <a:ext cx="4641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 </a:t>
            </a:r>
            <a:r>
              <a:rPr spc="-5" dirty="0"/>
              <a:t>requirements</a:t>
            </a:r>
            <a:r>
              <a:rPr spc="-105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7120" y="1846580"/>
            <a:ext cx="1797050" cy="393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2195">
              <a:lnSpc>
                <a:spcPct val="119800"/>
              </a:lnSpc>
              <a:spcBef>
                <a:spcPts val="100"/>
              </a:spcBef>
            </a:pPr>
            <a:r>
              <a:rPr sz="1600" spc="-215" dirty="0">
                <a:solidFill>
                  <a:srgbClr val="FF0000"/>
                </a:solidFill>
                <a:latin typeface="+mj-lt"/>
                <a:cs typeface="Arial Black"/>
              </a:rPr>
              <a:t>name  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1600" spc="-220" dirty="0">
                <a:solidFill>
                  <a:srgbClr val="FF0000"/>
                </a:solidFill>
                <a:latin typeface="+mj-lt"/>
                <a:cs typeface="Arial Black"/>
              </a:rPr>
              <a:t>u</a:t>
            </a:r>
            <a:r>
              <a:rPr sz="1600" spc="-11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1600" spc="-260" dirty="0">
                <a:solidFill>
                  <a:srgbClr val="FF0000"/>
                </a:solidFill>
                <a:latin typeface="+mj-lt"/>
                <a:cs typeface="Arial Black"/>
              </a:rPr>
              <a:t>s</a:t>
            </a: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endParaRPr sz="1600">
              <a:latin typeface="+mj-lt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inputs</a:t>
            </a:r>
            <a:endParaRPr sz="1600">
              <a:latin typeface="+mj-lt"/>
              <a:cs typeface="Arial Black"/>
            </a:endParaRPr>
          </a:p>
          <a:p>
            <a:pPr marL="12700" marR="953135">
              <a:lnSpc>
                <a:spcPct val="119300"/>
              </a:lnSpc>
              <a:spcBef>
                <a:spcPts val="1570"/>
              </a:spcBef>
            </a:pP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outputs  </a:t>
            </a:r>
            <a:r>
              <a:rPr sz="1600" spc="-120" dirty="0">
                <a:solidFill>
                  <a:srgbClr val="FF0000"/>
                </a:solidFill>
                <a:latin typeface="+mj-lt"/>
                <a:cs typeface="Arial Black"/>
              </a:rPr>
              <a:t>f</a:t>
            </a: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u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n</a:t>
            </a:r>
            <a:r>
              <a:rPr sz="1600" spc="-335" dirty="0">
                <a:solidFill>
                  <a:srgbClr val="FF0000"/>
                </a:solidFill>
                <a:latin typeface="+mj-lt"/>
                <a:cs typeface="Arial Black"/>
              </a:rPr>
              <a:t>c</a:t>
            </a: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ti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ns</a:t>
            </a:r>
            <a:endParaRPr sz="1600">
              <a:latin typeface="+mj-lt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+mj-lt"/>
              <a:cs typeface="Times New Roman"/>
            </a:endParaRPr>
          </a:p>
          <a:p>
            <a:pPr marL="12700" marR="66675">
              <a:lnSpc>
                <a:spcPct val="201300"/>
              </a:lnSpc>
              <a:spcBef>
                <a:spcPts val="5"/>
              </a:spcBef>
            </a:pP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performance  manufacturing </a:t>
            </a:r>
            <a:r>
              <a:rPr sz="1600" spc="-265" dirty="0">
                <a:solidFill>
                  <a:srgbClr val="FF0000"/>
                </a:solidFill>
                <a:latin typeface="+mj-lt"/>
                <a:cs typeface="Arial Black"/>
              </a:rPr>
              <a:t>cost  </a:t>
            </a:r>
            <a:r>
              <a:rPr sz="1600" spc="-225" dirty="0">
                <a:solidFill>
                  <a:srgbClr val="FF0000"/>
                </a:solidFill>
                <a:latin typeface="+mj-lt"/>
                <a:cs typeface="Arial Black"/>
              </a:rPr>
              <a:t>power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220" dirty="0">
                <a:solidFill>
                  <a:srgbClr val="FF0000"/>
                </a:solidFill>
                <a:latin typeface="+mj-lt"/>
                <a:cs typeface="Arial Black"/>
              </a:rPr>
              <a:t>physical </a:t>
            </a:r>
            <a:r>
              <a:rPr sz="1600" spc="-170" dirty="0">
                <a:solidFill>
                  <a:srgbClr val="FF0000"/>
                </a:solidFill>
                <a:latin typeface="+mj-lt"/>
                <a:cs typeface="Arial Black"/>
              </a:rPr>
              <a:t>size/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 </a:t>
            </a:r>
            <a:r>
              <a:rPr sz="1600" spc="-229" dirty="0">
                <a:solidFill>
                  <a:srgbClr val="FF0000"/>
                </a:solidFill>
                <a:latin typeface="+mj-lt"/>
                <a:cs typeface="Arial Black"/>
              </a:rPr>
              <a:t>weight</a:t>
            </a:r>
            <a:endParaRPr sz="1600">
              <a:latin typeface="+mj-lt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279" y="1846580"/>
            <a:ext cx="211201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spc="-210" dirty="0">
                <a:latin typeface="+mj-lt"/>
                <a:cs typeface="Arial Black"/>
              </a:rPr>
              <a:t>GPS </a:t>
            </a:r>
            <a:r>
              <a:rPr sz="1600" spc="-195" dirty="0">
                <a:latin typeface="+mj-lt"/>
                <a:cs typeface="Arial Black"/>
              </a:rPr>
              <a:t>moving </a:t>
            </a:r>
            <a:r>
              <a:rPr sz="1600" spc="-225" dirty="0">
                <a:latin typeface="+mj-lt"/>
                <a:cs typeface="Arial Black"/>
              </a:rPr>
              <a:t>map  </a:t>
            </a:r>
            <a:r>
              <a:rPr sz="1600" spc="-190" dirty="0">
                <a:latin typeface="+mj-lt"/>
                <a:cs typeface="Arial Black"/>
              </a:rPr>
              <a:t>consumer-grade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600" spc="-195" dirty="0">
                <a:latin typeface="+mj-lt"/>
                <a:cs typeface="Arial Black"/>
              </a:rPr>
              <a:t>moving </a:t>
            </a:r>
            <a:r>
              <a:rPr sz="1600" spc="-225" dirty="0">
                <a:latin typeface="+mj-lt"/>
                <a:cs typeface="Arial Black"/>
              </a:rPr>
              <a:t>map </a:t>
            </a:r>
            <a:r>
              <a:rPr sz="1600" spc="-165" dirty="0">
                <a:latin typeface="+mj-lt"/>
                <a:cs typeface="Arial Black"/>
              </a:rPr>
              <a:t>for</a:t>
            </a:r>
            <a:r>
              <a:rPr sz="1600" spc="-375" dirty="0">
                <a:latin typeface="+mj-lt"/>
                <a:cs typeface="Arial Black"/>
              </a:rPr>
              <a:t> </a:t>
            </a:r>
            <a:r>
              <a:rPr sz="1600" spc="-175" dirty="0">
                <a:latin typeface="+mj-lt"/>
                <a:cs typeface="Arial Black"/>
              </a:rPr>
              <a:t>driving</a:t>
            </a:r>
            <a:endParaRPr sz="1600">
              <a:latin typeface="+mj-lt"/>
              <a:cs typeface="Arial Black"/>
            </a:endParaRPr>
          </a:p>
          <a:p>
            <a:pPr marL="12700" marR="431800">
              <a:lnSpc>
                <a:spcPct val="100499"/>
              </a:lnSpc>
              <a:spcBef>
                <a:spcPts val="10"/>
              </a:spcBef>
            </a:pPr>
            <a:r>
              <a:rPr sz="1600" spc="-225" dirty="0">
                <a:latin typeface="+mj-lt"/>
                <a:cs typeface="Arial Black"/>
              </a:rPr>
              <a:t>power </a:t>
            </a:r>
            <a:r>
              <a:rPr sz="1600" spc="-170" dirty="0">
                <a:latin typeface="+mj-lt"/>
                <a:cs typeface="Arial Black"/>
              </a:rPr>
              <a:t>button, </a:t>
            </a:r>
            <a:r>
              <a:rPr sz="1600" spc="-229" dirty="0">
                <a:latin typeface="+mj-lt"/>
                <a:cs typeface="Arial Black"/>
              </a:rPr>
              <a:t>two  </a:t>
            </a:r>
            <a:r>
              <a:rPr sz="1600" spc="-200" dirty="0">
                <a:latin typeface="+mj-lt"/>
                <a:cs typeface="Arial Black"/>
              </a:rPr>
              <a:t>control</a:t>
            </a:r>
            <a:r>
              <a:rPr sz="1600" spc="-50" dirty="0">
                <a:latin typeface="+mj-lt"/>
                <a:cs typeface="Arial Black"/>
              </a:rPr>
              <a:t> </a:t>
            </a:r>
            <a:r>
              <a:rPr sz="1600" spc="-185" dirty="0">
                <a:latin typeface="+mj-lt"/>
                <a:cs typeface="Arial Black"/>
              </a:rPr>
              <a:t>buttons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200" dirty="0">
                <a:latin typeface="+mj-lt"/>
                <a:cs typeface="Arial Black"/>
              </a:rPr>
              <a:t>back-lit </a:t>
            </a:r>
            <a:r>
              <a:rPr sz="1600" spc="-215" dirty="0">
                <a:latin typeface="+mj-lt"/>
                <a:cs typeface="Arial Black"/>
              </a:rPr>
              <a:t>LCD </a:t>
            </a:r>
            <a:r>
              <a:rPr sz="1600" spc="-195" dirty="0">
                <a:latin typeface="+mj-lt"/>
                <a:cs typeface="Arial Black"/>
              </a:rPr>
              <a:t>400 </a:t>
            </a:r>
            <a:r>
              <a:rPr sz="1600" spc="-180" dirty="0">
                <a:latin typeface="+mj-lt"/>
                <a:cs typeface="Arial Black"/>
              </a:rPr>
              <a:t>X</a:t>
            </a:r>
            <a:r>
              <a:rPr sz="1600" spc="-385" dirty="0">
                <a:latin typeface="+mj-lt"/>
                <a:cs typeface="Arial Black"/>
              </a:rPr>
              <a:t> </a:t>
            </a:r>
            <a:r>
              <a:rPr sz="1600" spc="-195" dirty="0">
                <a:latin typeface="+mj-lt"/>
                <a:cs typeface="Arial Black"/>
              </a:rPr>
              <a:t>600</a:t>
            </a:r>
            <a:endParaRPr sz="1600">
              <a:latin typeface="+mj-lt"/>
              <a:cs typeface="Arial Black"/>
            </a:endParaRPr>
          </a:p>
          <a:p>
            <a:pPr marL="12700" marR="130810">
              <a:lnSpc>
                <a:spcPct val="100699"/>
              </a:lnSpc>
              <a:spcBef>
                <a:spcPts val="355"/>
              </a:spcBef>
            </a:pPr>
            <a:r>
              <a:rPr sz="1600" spc="-185" dirty="0">
                <a:latin typeface="+mj-lt"/>
                <a:cs typeface="Arial Black"/>
              </a:rPr>
              <a:t>5-receiver </a:t>
            </a:r>
            <a:r>
              <a:rPr sz="1600" spc="-225" dirty="0">
                <a:latin typeface="+mj-lt"/>
                <a:cs typeface="Arial Black"/>
              </a:rPr>
              <a:t>GPS; </a:t>
            </a:r>
            <a:r>
              <a:rPr sz="1600" spc="-180" dirty="0">
                <a:latin typeface="+mj-lt"/>
                <a:cs typeface="Arial Black"/>
              </a:rPr>
              <a:t>three  </a:t>
            </a:r>
            <a:r>
              <a:rPr sz="1600" spc="-190" dirty="0">
                <a:latin typeface="+mj-lt"/>
                <a:cs typeface="Arial Black"/>
              </a:rPr>
              <a:t>resolutions; </a:t>
            </a:r>
            <a:r>
              <a:rPr sz="1600" spc="-200" dirty="0">
                <a:latin typeface="+mj-lt"/>
                <a:cs typeface="Arial Black"/>
              </a:rPr>
              <a:t>displays  </a:t>
            </a:r>
            <a:r>
              <a:rPr sz="1600" spc="-210" dirty="0">
                <a:latin typeface="+mj-lt"/>
                <a:cs typeface="Arial Black"/>
              </a:rPr>
              <a:t>current </a:t>
            </a:r>
            <a:r>
              <a:rPr sz="1600" spc="-145" dirty="0">
                <a:latin typeface="+mj-lt"/>
                <a:cs typeface="Arial Black"/>
              </a:rPr>
              <a:t>lat/ </a:t>
            </a:r>
            <a:r>
              <a:rPr sz="1600" spc="-185" dirty="0">
                <a:latin typeface="+mj-lt"/>
                <a:cs typeface="Arial Black"/>
              </a:rPr>
              <a:t>lon  </a:t>
            </a:r>
            <a:r>
              <a:rPr sz="1600" spc="-195" dirty="0">
                <a:latin typeface="+mj-lt"/>
                <a:cs typeface="Arial Black"/>
              </a:rPr>
              <a:t>updates </a:t>
            </a:r>
            <a:r>
              <a:rPr sz="1600" spc="-229" dirty="0">
                <a:latin typeface="+mj-lt"/>
                <a:cs typeface="Arial Black"/>
              </a:rPr>
              <a:t>screen</a:t>
            </a:r>
            <a:r>
              <a:rPr sz="1600" spc="-5" dirty="0">
                <a:latin typeface="+mj-lt"/>
                <a:cs typeface="Arial Black"/>
              </a:rPr>
              <a:t> </a:t>
            </a:r>
            <a:r>
              <a:rPr sz="1600" spc="-204" dirty="0">
                <a:latin typeface="+mj-lt"/>
                <a:cs typeface="Arial Black"/>
              </a:rPr>
              <a:t>within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60" dirty="0">
                <a:latin typeface="+mj-lt"/>
                <a:cs typeface="Arial Black"/>
              </a:rPr>
              <a:t>0.25 </a:t>
            </a:r>
            <a:r>
              <a:rPr sz="1600" spc="-250" dirty="0">
                <a:latin typeface="+mj-lt"/>
                <a:cs typeface="Arial Black"/>
              </a:rPr>
              <a:t>sec </a:t>
            </a:r>
            <a:r>
              <a:rPr sz="1600" spc="-190" dirty="0">
                <a:latin typeface="+mj-lt"/>
                <a:cs typeface="Arial Black"/>
              </a:rPr>
              <a:t>of</a:t>
            </a:r>
            <a:r>
              <a:rPr sz="1600" spc="-50" dirty="0">
                <a:latin typeface="+mj-lt"/>
                <a:cs typeface="Arial Black"/>
              </a:rPr>
              <a:t> </a:t>
            </a:r>
            <a:r>
              <a:rPr sz="1600" spc="-225" dirty="0">
                <a:latin typeface="+mj-lt"/>
                <a:cs typeface="Arial Black"/>
              </a:rPr>
              <a:t>movement</a:t>
            </a:r>
            <a:endParaRPr sz="1600">
              <a:latin typeface="+mj-lt"/>
              <a:cs typeface="Arial Black"/>
            </a:endParaRPr>
          </a:p>
          <a:p>
            <a:pPr marL="12700" marR="293370">
              <a:lnSpc>
                <a:spcPct val="100499"/>
              </a:lnSpc>
            </a:pPr>
            <a:r>
              <a:rPr sz="1600" spc="-190" dirty="0">
                <a:latin typeface="+mj-lt"/>
                <a:cs typeface="Arial Black"/>
              </a:rPr>
              <a:t>$100 </a:t>
            </a:r>
            <a:r>
              <a:rPr sz="1600" spc="-160" dirty="0">
                <a:latin typeface="+mj-lt"/>
                <a:cs typeface="Arial Black"/>
              </a:rPr>
              <a:t>cost-of-goods-  </a:t>
            </a:r>
            <a:r>
              <a:rPr sz="1600" spc="-204" dirty="0">
                <a:latin typeface="+mj-lt"/>
                <a:cs typeface="Arial Black"/>
              </a:rPr>
              <a:t>sold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95" dirty="0">
                <a:latin typeface="+mj-lt"/>
                <a:cs typeface="Arial Black"/>
              </a:rPr>
              <a:t>100</a:t>
            </a:r>
            <a:r>
              <a:rPr sz="1600" spc="-65" dirty="0">
                <a:latin typeface="+mj-lt"/>
                <a:cs typeface="Arial Black"/>
              </a:rPr>
              <a:t> </a:t>
            </a:r>
            <a:r>
              <a:rPr sz="1600" spc="-175" dirty="0">
                <a:latin typeface="+mj-lt"/>
                <a:cs typeface="Arial Black"/>
              </a:rPr>
              <a:t>mW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180" dirty="0">
                <a:latin typeface="+mj-lt"/>
                <a:cs typeface="Arial Black"/>
              </a:rPr>
              <a:t>no </a:t>
            </a:r>
            <a:r>
              <a:rPr sz="1600" spc="-195" dirty="0">
                <a:latin typeface="+mj-lt"/>
                <a:cs typeface="Arial Black"/>
              </a:rPr>
              <a:t>more than </a:t>
            </a:r>
            <a:r>
              <a:rPr sz="1600" spc="-145" dirty="0">
                <a:latin typeface="+mj-lt"/>
                <a:cs typeface="Arial Black"/>
              </a:rPr>
              <a:t>2: </a:t>
            </a:r>
            <a:r>
              <a:rPr sz="1600" spc="-180" dirty="0">
                <a:latin typeface="+mj-lt"/>
                <a:cs typeface="Arial Black"/>
              </a:rPr>
              <a:t>X</a:t>
            </a:r>
            <a:r>
              <a:rPr sz="1600" spc="-330" dirty="0">
                <a:latin typeface="+mj-lt"/>
                <a:cs typeface="Arial Black"/>
              </a:rPr>
              <a:t> </a:t>
            </a:r>
            <a:r>
              <a:rPr sz="1600" spc="-85" dirty="0">
                <a:latin typeface="+mj-lt"/>
                <a:cs typeface="Arial Black"/>
              </a:rPr>
              <a:t>6:,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90" dirty="0">
                <a:latin typeface="+mj-lt"/>
                <a:cs typeface="Arial Black"/>
              </a:rPr>
              <a:t>12</a:t>
            </a:r>
            <a:r>
              <a:rPr sz="1600" spc="-60" dirty="0">
                <a:latin typeface="+mj-lt"/>
                <a:cs typeface="Arial Black"/>
              </a:rPr>
              <a:t> </a:t>
            </a:r>
            <a:r>
              <a:rPr sz="1600" spc="-155" dirty="0">
                <a:latin typeface="+mj-lt"/>
                <a:cs typeface="Arial Black"/>
              </a:rPr>
              <a:t>oz.</a:t>
            </a:r>
            <a:endParaRPr sz="16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53680" cy="42240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405" dirty="0">
                <a:latin typeface="+mj-lt"/>
                <a:cs typeface="Arial Black"/>
              </a:rPr>
              <a:t>more </a:t>
            </a:r>
            <a:r>
              <a:rPr sz="3200" spc="-385" dirty="0">
                <a:latin typeface="+mj-lt"/>
                <a:cs typeface="Arial Black"/>
              </a:rPr>
              <a:t>precise </a:t>
            </a:r>
            <a:r>
              <a:rPr sz="3200" spc="-390" dirty="0">
                <a:latin typeface="+mj-lt"/>
                <a:cs typeface="Arial Black"/>
              </a:rPr>
              <a:t>description </a:t>
            </a:r>
            <a:r>
              <a:rPr sz="3200" spc="-360" dirty="0">
                <a:latin typeface="+mj-lt"/>
                <a:cs typeface="Arial Black"/>
              </a:rPr>
              <a:t>of</a:t>
            </a:r>
            <a:r>
              <a:rPr sz="3200" spc="225" dirty="0">
                <a:latin typeface="+mj-lt"/>
                <a:cs typeface="Arial Black"/>
              </a:rPr>
              <a:t>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80" dirty="0">
                <a:latin typeface="+mj-lt"/>
                <a:cs typeface="Arial Black"/>
              </a:rPr>
              <a:t>system: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should </a:t>
            </a:r>
            <a:r>
              <a:rPr sz="2800" spc="-370" dirty="0">
                <a:latin typeface="+mj-lt"/>
                <a:cs typeface="Arial Black"/>
              </a:rPr>
              <a:t>not </a:t>
            </a:r>
            <a:r>
              <a:rPr sz="2800" spc="-345" dirty="0">
                <a:latin typeface="+mj-lt"/>
                <a:cs typeface="Arial Black"/>
              </a:rPr>
              <a:t>imply </a:t>
            </a:r>
            <a:r>
              <a:rPr sz="2800" spc="-315" dirty="0">
                <a:latin typeface="+mj-lt"/>
                <a:cs typeface="Arial Black"/>
              </a:rPr>
              <a:t>a </a:t>
            </a:r>
            <a:r>
              <a:rPr sz="2800" spc="-345" dirty="0">
                <a:latin typeface="+mj-lt"/>
                <a:cs typeface="Arial Black"/>
              </a:rPr>
              <a:t>particular</a:t>
            </a:r>
            <a:r>
              <a:rPr sz="2800" spc="-61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architecture;</a:t>
            </a:r>
            <a:endParaRPr sz="2800">
              <a:latin typeface="+mj-lt"/>
              <a:cs typeface="Arial Black"/>
            </a:endParaRPr>
          </a:p>
          <a:p>
            <a:pPr marL="755650" marR="78168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provides </a:t>
            </a:r>
            <a:r>
              <a:rPr sz="2800" spc="-345" dirty="0">
                <a:latin typeface="+mj-lt"/>
                <a:cs typeface="Arial Black"/>
              </a:rPr>
              <a:t>input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5" dirty="0">
                <a:latin typeface="+mj-lt"/>
                <a:cs typeface="Arial Black"/>
              </a:rPr>
              <a:t>the architecture </a:t>
            </a:r>
            <a:r>
              <a:rPr sz="2800" spc="-315" dirty="0">
                <a:latin typeface="+mj-lt"/>
                <a:cs typeface="Arial Black"/>
              </a:rPr>
              <a:t>design  process.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85" dirty="0">
                <a:latin typeface="+mj-lt"/>
                <a:cs typeface="Arial Black"/>
              </a:rPr>
              <a:t>include </a:t>
            </a:r>
            <a:r>
              <a:rPr sz="3200" spc="-395" dirty="0">
                <a:latin typeface="+mj-lt"/>
                <a:cs typeface="Arial Black"/>
              </a:rPr>
              <a:t>functional </a:t>
            </a:r>
            <a:r>
              <a:rPr sz="3200" spc="-355" dirty="0">
                <a:latin typeface="+mj-lt"/>
                <a:cs typeface="Arial Black"/>
              </a:rPr>
              <a:t>and non-functional  </a:t>
            </a:r>
            <a:r>
              <a:rPr sz="3200" spc="-380" dirty="0">
                <a:latin typeface="+mj-lt"/>
                <a:cs typeface="Arial Black"/>
              </a:rPr>
              <a:t>elements.</a:t>
            </a:r>
            <a:endParaRPr sz="3200">
              <a:latin typeface="+mj-lt"/>
              <a:cs typeface="Arial Black"/>
            </a:endParaRPr>
          </a:p>
          <a:p>
            <a:pPr marL="355600" marR="172529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409" dirty="0">
                <a:latin typeface="+mj-lt"/>
                <a:cs typeface="Arial Black"/>
              </a:rPr>
              <a:t>executable </a:t>
            </a:r>
            <a:r>
              <a:rPr sz="3200" spc="-355" dirty="0">
                <a:latin typeface="+mj-lt"/>
                <a:cs typeface="Arial Black"/>
              </a:rPr>
              <a:t>or </a:t>
            </a:r>
            <a:r>
              <a:rPr sz="3200" spc="-42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360" dirty="0">
                <a:latin typeface="+mj-lt"/>
                <a:cs typeface="Arial Black"/>
              </a:rPr>
              <a:t>in  </a:t>
            </a:r>
            <a:r>
              <a:rPr sz="3200" spc="-430" dirty="0">
                <a:latin typeface="+mj-lt"/>
                <a:cs typeface="Arial Black"/>
              </a:rPr>
              <a:t>mathematical </a:t>
            </a:r>
            <a:r>
              <a:rPr sz="3200" spc="-405" dirty="0">
                <a:latin typeface="+mj-lt"/>
                <a:cs typeface="Arial Black"/>
              </a:rPr>
              <a:t>form </a:t>
            </a:r>
            <a:r>
              <a:rPr sz="3200" spc="-365" dirty="0">
                <a:latin typeface="+mj-lt"/>
                <a:cs typeface="Arial Black"/>
              </a:rPr>
              <a:t>for</a:t>
            </a:r>
            <a:r>
              <a:rPr sz="3200" spc="23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proofs.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46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spc="-15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285355" cy="40462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5" dirty="0">
                <a:latin typeface="+mj-lt"/>
                <a:cs typeface="Arial Black"/>
              </a:rPr>
              <a:t>Cell</a:t>
            </a:r>
            <a:r>
              <a:rPr sz="3200" spc="-200" dirty="0">
                <a:latin typeface="+mj-lt"/>
                <a:cs typeface="Arial Black"/>
              </a:rPr>
              <a:t> </a:t>
            </a:r>
            <a:r>
              <a:rPr sz="3200" spc="-325" dirty="0">
                <a:latin typeface="+mj-lt"/>
                <a:cs typeface="Arial Black"/>
              </a:rPr>
              <a:t>phone.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Printer.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Automobile: </a:t>
            </a:r>
            <a:r>
              <a:rPr sz="3200" spc="-330" dirty="0">
                <a:latin typeface="+mj-lt"/>
                <a:cs typeface="Arial Black"/>
              </a:rPr>
              <a:t>engine, </a:t>
            </a:r>
            <a:r>
              <a:rPr sz="3200" spc="-355" dirty="0">
                <a:latin typeface="+mj-lt"/>
                <a:cs typeface="Arial Black"/>
              </a:rPr>
              <a:t>brakes, </a:t>
            </a:r>
            <a:r>
              <a:rPr sz="3200" spc="-320" dirty="0">
                <a:latin typeface="+mj-lt"/>
                <a:cs typeface="Arial Black"/>
              </a:rPr>
              <a:t>dash,</a:t>
            </a:r>
            <a:r>
              <a:rPr sz="3200" spc="260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125095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Airplane: </a:t>
            </a:r>
            <a:r>
              <a:rPr sz="3200" spc="-330" dirty="0">
                <a:latin typeface="+mj-lt"/>
                <a:cs typeface="Arial Black"/>
              </a:rPr>
              <a:t>engine, </a:t>
            </a:r>
            <a:r>
              <a:rPr sz="3200" spc="-390" dirty="0">
                <a:latin typeface="+mj-lt"/>
                <a:cs typeface="Arial Black"/>
              </a:rPr>
              <a:t>flight </a:t>
            </a:r>
            <a:r>
              <a:rPr sz="3200" spc="-375" dirty="0">
                <a:latin typeface="+mj-lt"/>
                <a:cs typeface="Arial Black"/>
              </a:rPr>
              <a:t>controls,  </a:t>
            </a:r>
            <a:r>
              <a:rPr sz="3200" spc="-360" dirty="0">
                <a:latin typeface="+mj-lt"/>
                <a:cs typeface="Arial Black"/>
              </a:rPr>
              <a:t>nav/comm.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Digital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television.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Household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appliances.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</a:t>
            </a:r>
            <a:r>
              <a:rPr spc="-6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93659" cy="3616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Should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include: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What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35" dirty="0">
                <a:latin typeface="+mj-lt"/>
                <a:cs typeface="Arial Black"/>
              </a:rPr>
              <a:t>received </a:t>
            </a:r>
            <a:r>
              <a:rPr sz="2800" spc="-350" dirty="0">
                <a:latin typeface="+mj-lt"/>
                <a:cs typeface="Arial Black"/>
              </a:rPr>
              <a:t>from</a:t>
            </a:r>
            <a:r>
              <a:rPr sz="2800" spc="-275" dirty="0">
                <a:latin typeface="+mj-lt"/>
                <a:cs typeface="Arial Black"/>
              </a:rPr>
              <a:t> </a:t>
            </a:r>
            <a:r>
              <a:rPr sz="2800" spc="-165" dirty="0">
                <a:latin typeface="+mj-lt"/>
                <a:cs typeface="Arial Black"/>
              </a:rPr>
              <a:t>GPS;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70" dirty="0">
                <a:latin typeface="+mj-lt"/>
                <a:cs typeface="Arial Black"/>
              </a:rPr>
              <a:t>map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data;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user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interface;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0" dirty="0">
                <a:latin typeface="+mj-lt"/>
                <a:cs typeface="Arial Black"/>
              </a:rPr>
              <a:t>operations </a:t>
            </a:r>
            <a:r>
              <a:rPr sz="2800" spc="-315" dirty="0">
                <a:latin typeface="+mj-lt"/>
                <a:cs typeface="Arial Black"/>
              </a:rPr>
              <a:t>required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35" dirty="0">
                <a:latin typeface="+mj-lt"/>
                <a:cs typeface="Arial Black"/>
              </a:rPr>
              <a:t>satisfy </a:t>
            </a:r>
            <a:r>
              <a:rPr sz="2800" spc="-315" dirty="0">
                <a:latin typeface="+mj-lt"/>
                <a:cs typeface="Arial Black"/>
              </a:rPr>
              <a:t>user</a:t>
            </a:r>
            <a:r>
              <a:rPr sz="2800" spc="-55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requests;</a:t>
            </a:r>
            <a:endParaRPr sz="2800">
              <a:latin typeface="+mj-lt"/>
              <a:cs typeface="Arial Black"/>
            </a:endParaRPr>
          </a:p>
          <a:p>
            <a:pPr marL="755650" marR="16700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45" dirty="0">
                <a:latin typeface="+mj-lt"/>
                <a:cs typeface="Arial Black"/>
              </a:rPr>
              <a:t>background </a:t>
            </a:r>
            <a:r>
              <a:rPr sz="2800" spc="-330" dirty="0">
                <a:latin typeface="+mj-lt"/>
                <a:cs typeface="Arial Black"/>
              </a:rPr>
              <a:t>operations </a:t>
            </a:r>
            <a:r>
              <a:rPr sz="2800" spc="-315" dirty="0">
                <a:latin typeface="+mj-lt"/>
                <a:cs typeface="Arial Black"/>
              </a:rPr>
              <a:t>needed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5" dirty="0">
                <a:latin typeface="+mj-lt"/>
                <a:cs typeface="Arial Black"/>
              </a:rPr>
              <a:t>keep </a:t>
            </a:r>
            <a:r>
              <a:rPr sz="2800" spc="-370" dirty="0">
                <a:latin typeface="+mj-lt"/>
                <a:cs typeface="Arial Black"/>
              </a:rPr>
              <a:t>the  </a:t>
            </a:r>
            <a:r>
              <a:rPr sz="2800" spc="-365" dirty="0">
                <a:latin typeface="+mj-lt"/>
                <a:cs typeface="Arial Black"/>
              </a:rPr>
              <a:t>system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295" dirty="0">
                <a:latin typeface="+mj-lt"/>
                <a:cs typeface="Arial Black"/>
              </a:rPr>
              <a:t>running.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96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  <a:r>
              <a:rPr spc="-6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7645" cy="428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What </a:t>
            </a:r>
            <a:r>
              <a:rPr sz="3200" spc="-390" dirty="0">
                <a:latin typeface="+mj-lt"/>
                <a:cs typeface="Arial Black"/>
              </a:rPr>
              <a:t>major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355" dirty="0">
                <a:latin typeface="+mj-lt"/>
                <a:cs typeface="Arial Black"/>
              </a:rPr>
              <a:t>go </a:t>
            </a:r>
            <a:r>
              <a:rPr sz="3200" spc="-375" dirty="0">
                <a:latin typeface="+mj-lt"/>
                <a:cs typeface="Arial Black"/>
              </a:rPr>
              <a:t>satisfying </a:t>
            </a:r>
            <a:r>
              <a:rPr sz="3200" spc="-420" dirty="0">
                <a:latin typeface="+mj-lt"/>
                <a:cs typeface="Arial Black"/>
              </a:rPr>
              <a:t>the  </a:t>
            </a:r>
            <a:r>
              <a:rPr sz="3200" spc="-385" dirty="0">
                <a:latin typeface="+mj-lt"/>
                <a:cs typeface="Arial Black"/>
              </a:rPr>
              <a:t>specification?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Hardware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25" dirty="0">
                <a:latin typeface="+mj-lt"/>
                <a:cs typeface="Arial Black"/>
              </a:rPr>
              <a:t>CPUs, </a:t>
            </a:r>
            <a:r>
              <a:rPr sz="2800" spc="-300" dirty="0">
                <a:latin typeface="+mj-lt"/>
                <a:cs typeface="Arial Black"/>
              </a:rPr>
              <a:t>peripherals,</a:t>
            </a:r>
            <a:r>
              <a:rPr sz="2800" spc="-8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5" dirty="0">
                <a:latin typeface="+mj-lt"/>
                <a:cs typeface="Arial Black"/>
              </a:rPr>
              <a:t>Software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0" dirty="0">
                <a:latin typeface="+mj-lt"/>
                <a:cs typeface="Arial Black"/>
              </a:rPr>
              <a:t>major </a:t>
            </a:r>
            <a:r>
              <a:rPr sz="2800" spc="-335" dirty="0">
                <a:latin typeface="+mj-lt"/>
                <a:cs typeface="Arial Black"/>
              </a:rPr>
              <a:t>programs </a:t>
            </a:r>
            <a:r>
              <a:rPr sz="2800" spc="-315" dirty="0">
                <a:latin typeface="+mj-lt"/>
                <a:cs typeface="Arial Black"/>
              </a:rPr>
              <a:t>and </a:t>
            </a:r>
            <a:r>
              <a:rPr sz="2800" spc="-345" dirty="0">
                <a:latin typeface="+mj-lt"/>
                <a:cs typeface="Arial Black"/>
              </a:rPr>
              <a:t>their</a:t>
            </a:r>
            <a:r>
              <a:rPr sz="2800" spc="-22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operations.</a:t>
            </a:r>
            <a:endParaRPr sz="2800">
              <a:latin typeface="+mj-lt"/>
              <a:cs typeface="Arial Black"/>
            </a:endParaRPr>
          </a:p>
          <a:p>
            <a:pPr marL="355600" marR="75057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445" dirty="0">
                <a:latin typeface="+mj-lt"/>
                <a:cs typeface="Arial Black"/>
              </a:rPr>
              <a:t>take </a:t>
            </a:r>
            <a:r>
              <a:rPr sz="3200" spc="-405" dirty="0">
                <a:latin typeface="+mj-lt"/>
                <a:cs typeface="Arial Black"/>
              </a:rPr>
              <a:t>into </a:t>
            </a:r>
            <a:r>
              <a:rPr sz="3200" spc="-430" dirty="0">
                <a:latin typeface="+mj-lt"/>
                <a:cs typeface="Arial Black"/>
              </a:rPr>
              <a:t>account </a:t>
            </a:r>
            <a:r>
              <a:rPr sz="3200" spc="-395" dirty="0">
                <a:latin typeface="+mj-lt"/>
                <a:cs typeface="Arial Black"/>
              </a:rPr>
              <a:t>functional </a:t>
            </a:r>
            <a:r>
              <a:rPr sz="3200" spc="-355" dirty="0">
                <a:latin typeface="+mj-lt"/>
                <a:cs typeface="Arial Black"/>
              </a:rPr>
              <a:t>and  non-functional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specifications.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31242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3124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600" y="3124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1242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44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</a:t>
            </a:r>
            <a:r>
              <a:rPr spc="-5" dirty="0"/>
              <a:t>block</a:t>
            </a:r>
            <a:r>
              <a:rPr spc="-105" dirty="0"/>
              <a:t> </a:t>
            </a:r>
            <a:r>
              <a:rPr spc="-5" dirty="0"/>
              <a:t>diagram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26670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00" y="2667000"/>
            <a:ext cx="13716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279400" marR="271145" indent="16510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search 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2667000"/>
            <a:ext cx="13716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renderer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0" y="42672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226695" marR="220979" indent="27940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latin typeface="Times New Roman"/>
                <a:cs typeface="Times New Roman"/>
              </a:rPr>
              <a:t>user  in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191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4191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0" y="4191000"/>
            <a:ext cx="1371600" cy="361950"/>
          </a:xfrm>
          <a:custGeom>
            <a:avLst/>
            <a:gdLst/>
            <a:ahLst/>
            <a:cxnLst/>
            <a:rect l="l" t="t" r="r" b="b"/>
            <a:pathLst>
              <a:path w="1371600" h="36195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7ADF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4191000"/>
            <a:ext cx="1371600" cy="361950"/>
          </a:xfrm>
          <a:custGeom>
            <a:avLst/>
            <a:gdLst/>
            <a:ahLst/>
            <a:cxnLst/>
            <a:rect l="l" t="t" r="r" b="b"/>
            <a:pathLst>
              <a:path w="1371600" h="36195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47720" y="4809490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0400" y="25908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25908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78369" y="292862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" y="2362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2362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2362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200" y="2362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2600" y="3657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6200" y="3657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60" dirty="0"/>
              <a:t> </a:t>
            </a:r>
            <a:r>
              <a:rPr spc="-10" dirty="0"/>
              <a:t>hardware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35052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32004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200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2164079"/>
            <a:ext cx="0" cy="3291840"/>
          </a:xfrm>
          <a:custGeom>
            <a:avLst/>
            <a:gdLst/>
            <a:ahLst/>
            <a:cxnLst/>
            <a:rect l="l" t="t" r="r" b="b"/>
            <a:pathLst>
              <a:path h="3291840">
                <a:moveTo>
                  <a:pt x="0" y="0"/>
                </a:moveTo>
                <a:lnTo>
                  <a:pt x="0" y="3291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3850" y="20574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3850" y="54483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76800" y="2438400"/>
            <a:ext cx="1143000" cy="9144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800" y="4724400"/>
            <a:ext cx="1524000" cy="7620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latin typeface="Times New Roman"/>
                <a:cs typeface="Times New Roman"/>
              </a:rPr>
              <a:t>panel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2895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962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5105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2438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2438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769" y="277622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800" y="2438400"/>
            <a:ext cx="1143000" cy="13716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98755" marR="193040" indent="1778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frame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ff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0800" y="4419600"/>
            <a:ext cx="1143000" cy="9906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3600" y="2971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3124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800" y="4876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75" dirty="0"/>
              <a:t> </a:t>
            </a:r>
            <a:r>
              <a:rPr spc="-10" dirty="0"/>
              <a:t>software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360" y="2818129"/>
            <a:ext cx="100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2667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10209" marR="267970" indent="-13589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ase 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0" y="2667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renderer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4191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timer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600" y="4191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265430" marR="259715" indent="2794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user  inte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3759" y="2741929"/>
            <a:ext cx="75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04800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009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2971800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7869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320040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1870" y="31623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0" y="373380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0700" y="411607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4650" y="480060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69215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47625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6600" y="3804920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3860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8500" y="3733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Designing hardware and  software</a:t>
            </a:r>
            <a:r>
              <a:rPr spc="-2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622540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spend </a:t>
            </a:r>
            <a:r>
              <a:rPr sz="3200" spc="-450" dirty="0">
                <a:latin typeface="+mj-lt"/>
                <a:cs typeface="Arial Black"/>
              </a:rPr>
              <a:t>time </a:t>
            </a:r>
            <a:r>
              <a:rPr sz="3200" spc="-420" dirty="0">
                <a:latin typeface="+mj-lt"/>
                <a:cs typeface="Arial Black"/>
              </a:rPr>
              <a:t>architecting the </a:t>
            </a:r>
            <a:r>
              <a:rPr sz="3200" spc="-415" dirty="0">
                <a:latin typeface="+mj-lt"/>
                <a:cs typeface="Arial Black"/>
              </a:rPr>
              <a:t>system  </a:t>
            </a:r>
            <a:r>
              <a:rPr sz="3200" spc="-360" dirty="0">
                <a:latin typeface="+mj-lt"/>
                <a:cs typeface="Arial Black"/>
              </a:rPr>
              <a:t>before </a:t>
            </a:r>
            <a:r>
              <a:rPr sz="3200" spc="-355" dirty="0">
                <a:latin typeface="+mj-lt"/>
                <a:cs typeface="Arial Black"/>
              </a:rPr>
              <a:t>you </a:t>
            </a:r>
            <a:r>
              <a:rPr sz="3200" spc="-430" dirty="0">
                <a:latin typeface="+mj-lt"/>
                <a:cs typeface="Arial Black"/>
              </a:rPr>
              <a:t>start</a:t>
            </a:r>
            <a:r>
              <a:rPr sz="3200" spc="16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coding.</a:t>
            </a:r>
            <a:endParaRPr sz="3200">
              <a:latin typeface="+mj-lt"/>
              <a:cs typeface="Arial Black"/>
            </a:endParaRPr>
          </a:p>
          <a:p>
            <a:pPr marL="355600" marR="24892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Some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25" dirty="0">
                <a:latin typeface="+mj-lt"/>
                <a:cs typeface="Arial Black"/>
              </a:rPr>
              <a:t>ready-made,  </a:t>
            </a:r>
            <a:r>
              <a:rPr sz="3200" spc="-400" dirty="0">
                <a:latin typeface="+mj-lt"/>
                <a:cs typeface="Arial Black"/>
              </a:rPr>
              <a:t>some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380" dirty="0">
                <a:latin typeface="+mj-lt"/>
                <a:cs typeface="Arial Black"/>
              </a:rPr>
              <a:t>modified </a:t>
            </a:r>
            <a:r>
              <a:rPr sz="3200" spc="-405" dirty="0">
                <a:latin typeface="+mj-lt"/>
                <a:cs typeface="Arial Black"/>
              </a:rPr>
              <a:t>from existing  </a:t>
            </a:r>
            <a:r>
              <a:rPr sz="3200" spc="-335" dirty="0">
                <a:latin typeface="+mj-lt"/>
                <a:cs typeface="Arial Black"/>
              </a:rPr>
              <a:t>designs, </a:t>
            </a:r>
            <a:r>
              <a:rPr sz="3200" spc="-385" dirty="0">
                <a:latin typeface="+mj-lt"/>
                <a:cs typeface="Arial Black"/>
              </a:rPr>
              <a:t>others </a:t>
            </a:r>
            <a:r>
              <a:rPr sz="3200" spc="-445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be designed </a:t>
            </a:r>
            <a:r>
              <a:rPr sz="3200" spc="-405" dirty="0">
                <a:latin typeface="+mj-lt"/>
                <a:cs typeface="Arial Black"/>
              </a:rPr>
              <a:t>from  </a:t>
            </a:r>
            <a:r>
              <a:rPr sz="3200" spc="-400" dirty="0">
                <a:latin typeface="+mj-lt"/>
                <a:cs typeface="Arial Black"/>
              </a:rPr>
              <a:t>scratch.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76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6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917815" cy="2693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Put </a:t>
            </a:r>
            <a:r>
              <a:rPr sz="3200" spc="-400" dirty="0">
                <a:latin typeface="+mj-lt"/>
                <a:cs typeface="Arial Black"/>
              </a:rPr>
              <a:t>together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47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Many </a:t>
            </a:r>
            <a:r>
              <a:rPr sz="2800" spc="-315" dirty="0">
                <a:latin typeface="+mj-lt"/>
                <a:cs typeface="Arial Black"/>
              </a:rPr>
              <a:t>bugs appear only </a:t>
            </a:r>
            <a:r>
              <a:rPr sz="2800" spc="-385" dirty="0">
                <a:latin typeface="+mj-lt"/>
                <a:cs typeface="Arial Black"/>
              </a:rPr>
              <a:t>at </a:t>
            </a:r>
            <a:r>
              <a:rPr sz="2800" spc="-355" dirty="0">
                <a:latin typeface="+mj-lt"/>
                <a:cs typeface="Arial Black"/>
              </a:rPr>
              <a:t>this</a:t>
            </a:r>
            <a:r>
              <a:rPr sz="2800" spc="14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stage.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Have a </a:t>
            </a:r>
            <a:r>
              <a:rPr sz="3200" spc="-360" dirty="0">
                <a:latin typeface="+mj-lt"/>
                <a:cs typeface="Arial Black"/>
              </a:rPr>
              <a:t>plan for </a:t>
            </a:r>
            <a:r>
              <a:rPr sz="3200" spc="-390" dirty="0">
                <a:latin typeface="+mj-lt"/>
                <a:cs typeface="Arial Black"/>
              </a:rPr>
              <a:t>integrating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380" dirty="0">
                <a:latin typeface="+mj-lt"/>
                <a:cs typeface="Arial Black"/>
              </a:rPr>
              <a:t>uncover </a:t>
            </a:r>
            <a:r>
              <a:rPr sz="3200" spc="-355" dirty="0">
                <a:latin typeface="+mj-lt"/>
                <a:cs typeface="Arial Black"/>
              </a:rPr>
              <a:t>bugs </a:t>
            </a:r>
            <a:r>
              <a:rPr sz="3200" spc="-380" dirty="0">
                <a:latin typeface="+mj-lt"/>
                <a:cs typeface="Arial Black"/>
              </a:rPr>
              <a:t>quickly, </a:t>
            </a:r>
            <a:r>
              <a:rPr sz="3200" spc="-445" dirty="0">
                <a:latin typeface="+mj-lt"/>
                <a:cs typeface="Arial Black"/>
              </a:rPr>
              <a:t>test </a:t>
            </a:r>
            <a:r>
              <a:rPr sz="3200" spc="-355" dirty="0">
                <a:latin typeface="+mj-lt"/>
                <a:cs typeface="Arial Black"/>
              </a:rPr>
              <a:t>as </a:t>
            </a:r>
            <a:r>
              <a:rPr sz="3200" spc="-445" dirty="0">
                <a:latin typeface="+mj-lt"/>
                <a:cs typeface="Arial Black"/>
              </a:rPr>
              <a:t>much  </a:t>
            </a:r>
            <a:r>
              <a:rPr sz="3200" spc="-400" dirty="0">
                <a:latin typeface="+mj-lt"/>
                <a:cs typeface="Arial Black"/>
              </a:rPr>
              <a:t>functionality </a:t>
            </a:r>
            <a:r>
              <a:rPr sz="3200" spc="-355" dirty="0">
                <a:latin typeface="+mj-lt"/>
                <a:cs typeface="Arial Black"/>
              </a:rPr>
              <a:t>as </a:t>
            </a:r>
            <a:r>
              <a:rPr sz="3200" spc="-360" dirty="0">
                <a:latin typeface="+mj-lt"/>
                <a:cs typeface="Arial Black"/>
              </a:rPr>
              <a:t>early </a:t>
            </a:r>
            <a:r>
              <a:rPr sz="3200" spc="-355" dirty="0">
                <a:latin typeface="+mj-lt"/>
                <a:cs typeface="Arial Black"/>
              </a:rPr>
              <a:t>as</a:t>
            </a:r>
            <a:r>
              <a:rPr sz="3200" spc="-285" dirty="0">
                <a:latin typeface="+mj-lt"/>
                <a:cs typeface="Arial Black"/>
              </a:rPr>
              <a:t> </a:t>
            </a:r>
            <a:r>
              <a:rPr sz="3200" spc="-335" dirty="0">
                <a:latin typeface="+mj-lt"/>
                <a:cs typeface="Arial Black"/>
              </a:rPr>
              <a:t>possible.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</a:t>
            </a:r>
            <a:r>
              <a:rPr spc="-15" dirty="0"/>
              <a:t>u</a:t>
            </a:r>
            <a:r>
              <a:rPr dirty="0"/>
              <a:t>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03490" cy="423962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computers </a:t>
            </a:r>
            <a:r>
              <a:rPr sz="3200" spc="-360" dirty="0">
                <a:latin typeface="+mj-lt"/>
                <a:cs typeface="Arial Black"/>
              </a:rPr>
              <a:t>are </a:t>
            </a:r>
            <a:r>
              <a:rPr sz="3200" spc="-355" dirty="0">
                <a:latin typeface="+mj-lt"/>
                <a:cs typeface="Arial Black"/>
              </a:rPr>
              <a:t>all around</a:t>
            </a:r>
            <a:r>
              <a:rPr sz="3200" spc="-130" dirty="0">
                <a:latin typeface="+mj-lt"/>
                <a:cs typeface="Arial Black"/>
              </a:rPr>
              <a:t> </a:t>
            </a:r>
            <a:r>
              <a:rPr sz="3200" spc="-295" dirty="0">
                <a:latin typeface="+mj-lt"/>
                <a:cs typeface="Arial Black"/>
              </a:rPr>
              <a:t>us.</a:t>
            </a:r>
            <a:endParaRPr sz="3200">
              <a:latin typeface="+mj-lt"/>
              <a:cs typeface="Arial Black"/>
            </a:endParaRPr>
          </a:p>
          <a:p>
            <a:pPr marL="755650" marR="495300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Many </a:t>
            </a:r>
            <a:r>
              <a:rPr sz="2800" spc="-360" dirty="0">
                <a:latin typeface="+mj-lt"/>
                <a:cs typeface="Arial Black"/>
              </a:rPr>
              <a:t>systems </a:t>
            </a:r>
            <a:r>
              <a:rPr sz="2800" spc="-315" dirty="0">
                <a:latin typeface="+mj-lt"/>
                <a:cs typeface="Arial Black"/>
              </a:rPr>
              <a:t>have </a:t>
            </a:r>
            <a:r>
              <a:rPr sz="2800" spc="-385" dirty="0">
                <a:latin typeface="+mj-lt"/>
                <a:cs typeface="Arial Black"/>
              </a:rPr>
              <a:t>complex </a:t>
            </a:r>
            <a:r>
              <a:rPr sz="2800" spc="-335" dirty="0">
                <a:latin typeface="+mj-lt"/>
                <a:cs typeface="Arial Black"/>
              </a:rPr>
              <a:t>embedded  </a:t>
            </a:r>
            <a:r>
              <a:rPr sz="2800" spc="-355" dirty="0">
                <a:latin typeface="+mj-lt"/>
                <a:cs typeface="Arial Black"/>
              </a:rPr>
              <a:t>hardware </a:t>
            </a:r>
            <a:r>
              <a:rPr sz="2800" spc="-315" dirty="0">
                <a:latin typeface="+mj-lt"/>
                <a:cs typeface="Arial Black"/>
              </a:rPr>
              <a:t>and</a:t>
            </a:r>
            <a:r>
              <a:rPr sz="2800" spc="-55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software.</a:t>
            </a:r>
            <a:endParaRPr sz="2800">
              <a:latin typeface="+mj-lt"/>
              <a:cs typeface="Arial Black"/>
            </a:endParaRPr>
          </a:p>
          <a:p>
            <a:pPr marL="355600" marR="250825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pose </a:t>
            </a:r>
            <a:r>
              <a:rPr sz="3200" spc="-400" dirty="0">
                <a:latin typeface="+mj-lt"/>
                <a:cs typeface="Arial Black"/>
              </a:rPr>
              <a:t>many </a:t>
            </a:r>
            <a:r>
              <a:rPr sz="3200" spc="-355" dirty="0">
                <a:latin typeface="+mj-lt"/>
                <a:cs typeface="Arial Black"/>
              </a:rPr>
              <a:t>design  challenges: design </a:t>
            </a:r>
            <a:r>
              <a:rPr sz="3200" spc="-395" dirty="0">
                <a:latin typeface="+mj-lt"/>
                <a:cs typeface="Arial Black"/>
              </a:rPr>
              <a:t>time, </a:t>
            </a:r>
            <a:r>
              <a:rPr sz="3200" spc="-340" dirty="0">
                <a:latin typeface="+mj-lt"/>
                <a:cs typeface="Arial Black"/>
              </a:rPr>
              <a:t>deadlines,  </a:t>
            </a:r>
            <a:r>
              <a:rPr sz="3200" spc="-385" dirty="0">
                <a:latin typeface="+mj-lt"/>
                <a:cs typeface="Arial Black"/>
              </a:rPr>
              <a:t>power,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405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205104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Design </a:t>
            </a:r>
            <a:r>
              <a:rPr sz="3200" spc="-385" dirty="0">
                <a:latin typeface="+mj-lt"/>
                <a:cs typeface="Arial Black"/>
              </a:rPr>
              <a:t>methodologies </a:t>
            </a:r>
            <a:r>
              <a:rPr sz="3200" spc="-360" dirty="0">
                <a:latin typeface="+mj-lt"/>
                <a:cs typeface="Arial Black"/>
              </a:rPr>
              <a:t>help </a:t>
            </a:r>
            <a:r>
              <a:rPr sz="3200" spc="-355" dirty="0">
                <a:latin typeface="+mj-lt"/>
                <a:cs typeface="Arial Black"/>
              </a:rPr>
              <a:t>us </a:t>
            </a:r>
            <a:r>
              <a:rPr sz="3200" spc="-385" dirty="0">
                <a:latin typeface="+mj-lt"/>
                <a:cs typeface="Arial Black"/>
              </a:rPr>
              <a:t>manage 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55" dirty="0">
                <a:latin typeface="+mj-lt"/>
                <a:cs typeface="Arial Black"/>
              </a:rPr>
              <a:t>design</a:t>
            </a:r>
            <a:r>
              <a:rPr sz="3200" spc="-59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process.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16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Early</a:t>
            </a:r>
            <a:r>
              <a:rPr spc="-70" dirty="0"/>
              <a:t> </a:t>
            </a:r>
            <a:r>
              <a:rPr spc="-1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15275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5" dirty="0">
                <a:latin typeface="+mj-lt"/>
                <a:cs typeface="Arial Black"/>
              </a:rPr>
              <a:t>Late </a:t>
            </a:r>
            <a:r>
              <a:rPr sz="3200" spc="-305" dirty="0">
                <a:latin typeface="+mj-lt"/>
                <a:cs typeface="Arial Black"/>
              </a:rPr>
              <a:t>1940’s: </a:t>
            </a:r>
            <a:r>
              <a:rPr sz="3200" spc="-365" dirty="0">
                <a:latin typeface="+mj-lt"/>
                <a:cs typeface="Arial Black"/>
              </a:rPr>
              <a:t>MIT </a:t>
            </a:r>
            <a:r>
              <a:rPr sz="3200" spc="-380" dirty="0">
                <a:latin typeface="+mj-lt"/>
                <a:cs typeface="Arial Black"/>
              </a:rPr>
              <a:t>Whirlwind </a:t>
            </a:r>
            <a:r>
              <a:rPr sz="3200" spc="-425" dirty="0">
                <a:latin typeface="+mj-lt"/>
                <a:cs typeface="Arial Black"/>
              </a:rPr>
              <a:t>computer </a:t>
            </a:r>
            <a:r>
              <a:rPr sz="3200" spc="-475" dirty="0">
                <a:latin typeface="+mj-lt"/>
                <a:cs typeface="Arial Black"/>
              </a:rPr>
              <a:t>was  </a:t>
            </a:r>
            <a:r>
              <a:rPr sz="3200" spc="-355" dirty="0">
                <a:latin typeface="+mj-lt"/>
                <a:cs typeface="Arial Black"/>
              </a:rPr>
              <a:t>designed </a:t>
            </a:r>
            <a:r>
              <a:rPr sz="3200" spc="-365" dirty="0">
                <a:latin typeface="+mj-lt"/>
                <a:cs typeface="Arial Black"/>
              </a:rPr>
              <a:t>for </a:t>
            </a:r>
            <a:r>
              <a:rPr sz="3200" spc="-360" dirty="0">
                <a:latin typeface="+mj-lt"/>
                <a:cs typeface="Arial Black"/>
              </a:rPr>
              <a:t>real-time</a:t>
            </a:r>
            <a:r>
              <a:rPr sz="3200" spc="16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operations.</a:t>
            </a:r>
            <a:endParaRPr sz="3200">
              <a:latin typeface="+mj-lt"/>
              <a:cs typeface="Arial Black"/>
            </a:endParaRPr>
          </a:p>
          <a:p>
            <a:pPr marL="755650" marR="88455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0" dirty="0">
                <a:latin typeface="+mj-lt"/>
                <a:cs typeface="Arial Black"/>
              </a:rPr>
              <a:t>Originally </a:t>
            </a:r>
            <a:r>
              <a:rPr sz="2800" spc="-315" dirty="0">
                <a:latin typeface="+mj-lt"/>
                <a:cs typeface="Arial Black"/>
              </a:rPr>
              <a:t>designed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0" dirty="0">
                <a:latin typeface="+mj-lt"/>
                <a:cs typeface="Arial Black"/>
              </a:rPr>
              <a:t>control </a:t>
            </a:r>
            <a:r>
              <a:rPr sz="2800" spc="-315" dirty="0">
                <a:latin typeface="+mj-lt"/>
                <a:cs typeface="Arial Black"/>
              </a:rPr>
              <a:t>an </a:t>
            </a:r>
            <a:r>
              <a:rPr sz="2800" spc="-355" dirty="0">
                <a:latin typeface="+mj-lt"/>
                <a:cs typeface="Arial Black"/>
              </a:rPr>
              <a:t>aircraft  </a:t>
            </a:r>
            <a:r>
              <a:rPr sz="2800" spc="-330" dirty="0">
                <a:latin typeface="+mj-lt"/>
                <a:cs typeface="Arial Black"/>
              </a:rPr>
              <a:t>simulator.</a:t>
            </a:r>
            <a:endParaRPr sz="2800">
              <a:latin typeface="+mj-lt"/>
              <a:cs typeface="Arial Black"/>
            </a:endParaRPr>
          </a:p>
          <a:p>
            <a:pPr marL="355600" marR="70548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First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475" dirty="0">
                <a:latin typeface="+mj-lt"/>
                <a:cs typeface="Arial Black"/>
              </a:rPr>
              <a:t>was </a:t>
            </a:r>
            <a:r>
              <a:rPr sz="3200" spc="-395" dirty="0">
                <a:latin typeface="+mj-lt"/>
                <a:cs typeface="Arial Black"/>
              </a:rPr>
              <a:t>Intel </a:t>
            </a:r>
            <a:r>
              <a:rPr sz="3200" spc="-355" dirty="0">
                <a:latin typeface="+mj-lt"/>
                <a:cs typeface="Arial Black"/>
              </a:rPr>
              <a:t>4004 </a:t>
            </a:r>
            <a:r>
              <a:rPr sz="3200" spc="-365" dirty="0">
                <a:latin typeface="+mj-lt"/>
                <a:cs typeface="Arial Black"/>
              </a:rPr>
              <a:t>in  </a:t>
            </a:r>
            <a:r>
              <a:rPr sz="3200" spc="-360" dirty="0">
                <a:latin typeface="+mj-lt"/>
                <a:cs typeface="Arial Black"/>
              </a:rPr>
              <a:t>early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05">
                <a:latin typeface="+mj-lt"/>
                <a:cs typeface="Arial Black"/>
              </a:rPr>
              <a:t>1970’s.</a:t>
            </a:r>
            <a:r>
              <a:rPr lang="en-US" sz="3200" spc="-305" dirty="0">
                <a:latin typeface="+mj-lt"/>
                <a:cs typeface="Arial Black"/>
              </a:rPr>
              <a:t>:</a:t>
            </a:r>
            <a:r>
              <a:rPr lang="en-US" sz="3200" spc="-305" dirty="0" err="1">
                <a:latin typeface="+mj-lt"/>
                <a:cs typeface="Arial Black"/>
              </a:rPr>
              <a:t>Calcualator</a:t>
            </a:r>
            <a:endParaRPr sz="3200">
              <a:latin typeface="+mj-lt"/>
              <a:cs typeface="Arial Black"/>
            </a:endParaRPr>
          </a:p>
          <a:p>
            <a:pPr marL="355600" marR="60960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0">
                <a:latin typeface="+mj-lt"/>
                <a:cs typeface="Arial Black"/>
              </a:rPr>
              <a:t>HP-35 </a:t>
            </a:r>
            <a:r>
              <a:rPr lang="en-US" sz="3200" spc="-250" dirty="0">
                <a:latin typeface="+mj-lt"/>
                <a:cs typeface="Arial Black"/>
              </a:rPr>
              <a:t>first handheld </a:t>
            </a:r>
            <a:r>
              <a:rPr sz="3200" spc="-409">
                <a:latin typeface="+mj-lt"/>
                <a:cs typeface="Arial Black"/>
              </a:rPr>
              <a:t>calculator </a:t>
            </a:r>
            <a:r>
              <a:rPr sz="3200" spc="-355" dirty="0">
                <a:latin typeface="+mj-lt"/>
                <a:cs typeface="Arial Black"/>
              </a:rPr>
              <a:t>used several </a:t>
            </a:r>
            <a:r>
              <a:rPr sz="3200" spc="-395" dirty="0">
                <a:latin typeface="+mj-lt"/>
                <a:cs typeface="Arial Black"/>
              </a:rPr>
              <a:t>chips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415" dirty="0">
                <a:latin typeface="+mj-lt"/>
                <a:cs typeface="Arial Black"/>
              </a:rPr>
              <a:t>implement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360">
                <a:latin typeface="+mj-lt"/>
                <a:cs typeface="Arial Black"/>
              </a:rPr>
              <a:t>in</a:t>
            </a:r>
            <a:r>
              <a:rPr sz="3200" spc="-305">
                <a:latin typeface="+mj-lt"/>
                <a:cs typeface="Arial Black"/>
              </a:rPr>
              <a:t> </a:t>
            </a:r>
            <a:r>
              <a:rPr sz="3200" spc="-320">
                <a:latin typeface="+mj-lt"/>
                <a:cs typeface="Arial Black"/>
              </a:rPr>
              <a:t>1972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17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Early </a:t>
            </a:r>
            <a:r>
              <a:rPr spc="-10" dirty="0"/>
              <a:t>history,</a:t>
            </a:r>
            <a:r>
              <a:rPr spc="-55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62265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66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0" dirty="0">
                <a:latin typeface="+mj-lt"/>
                <a:cs typeface="Arial Black"/>
              </a:rPr>
              <a:t>Automobiles </a:t>
            </a:r>
            <a:r>
              <a:rPr sz="3200" spc="-355" dirty="0">
                <a:latin typeface="+mj-lt"/>
                <a:cs typeface="Arial Black"/>
              </a:rPr>
              <a:t>used </a:t>
            </a:r>
            <a:r>
              <a:rPr sz="3200" spc="-365" dirty="0">
                <a:latin typeface="+mj-lt"/>
                <a:cs typeface="Arial Black"/>
              </a:rPr>
              <a:t>microprocessor-based  </a:t>
            </a:r>
            <a:r>
              <a:rPr sz="3200" spc="-355" dirty="0">
                <a:latin typeface="+mj-lt"/>
                <a:cs typeface="Arial Black"/>
              </a:rPr>
              <a:t>engine </a:t>
            </a:r>
            <a:r>
              <a:rPr sz="3200" spc="-390" dirty="0">
                <a:latin typeface="+mj-lt"/>
                <a:cs typeface="Arial Black"/>
              </a:rPr>
              <a:t>controllers </a:t>
            </a:r>
            <a:r>
              <a:rPr sz="3200" spc="-400" dirty="0">
                <a:latin typeface="+mj-lt"/>
                <a:cs typeface="Arial Black"/>
              </a:rPr>
              <a:t>starting </a:t>
            </a:r>
            <a:r>
              <a:rPr sz="3200" spc="-360" dirty="0">
                <a:latin typeface="+mj-lt"/>
                <a:cs typeface="Arial Black"/>
              </a:rPr>
              <a:t>in</a:t>
            </a:r>
            <a:r>
              <a:rPr sz="3200" spc="-295" dirty="0">
                <a:latin typeface="+mj-lt"/>
                <a:cs typeface="Arial Black"/>
              </a:rPr>
              <a:t> </a:t>
            </a:r>
            <a:r>
              <a:rPr sz="3200" spc="-305" dirty="0">
                <a:latin typeface="+mj-lt"/>
                <a:cs typeface="Arial Black"/>
              </a:rPr>
              <a:t>1970’s.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Control </a:t>
            </a:r>
            <a:r>
              <a:rPr sz="2800" spc="-275" dirty="0">
                <a:latin typeface="+mj-lt"/>
                <a:cs typeface="Arial Black"/>
              </a:rPr>
              <a:t>fuel/air </a:t>
            </a:r>
            <a:r>
              <a:rPr sz="2800" spc="-355" dirty="0">
                <a:latin typeface="+mj-lt"/>
                <a:cs typeface="Arial Black"/>
              </a:rPr>
              <a:t>mixture, </a:t>
            </a:r>
            <a:r>
              <a:rPr sz="2800" spc="-315" dirty="0">
                <a:latin typeface="+mj-lt"/>
                <a:cs typeface="Arial Black"/>
              </a:rPr>
              <a:t>engine </a:t>
            </a:r>
            <a:r>
              <a:rPr sz="2800" spc="-335" dirty="0">
                <a:latin typeface="+mj-lt"/>
                <a:cs typeface="Arial Black"/>
              </a:rPr>
              <a:t>timing,</a:t>
            </a:r>
            <a:r>
              <a:rPr sz="2800" spc="-114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5" dirty="0">
                <a:latin typeface="+mj-lt"/>
                <a:cs typeface="Arial Black"/>
              </a:rPr>
              <a:t>Multiple </a:t>
            </a:r>
            <a:r>
              <a:rPr sz="2800" spc="-350" dirty="0">
                <a:latin typeface="+mj-lt"/>
                <a:cs typeface="Arial Black"/>
              </a:rPr>
              <a:t>modes </a:t>
            </a:r>
            <a:r>
              <a:rPr sz="2800" spc="-315" dirty="0">
                <a:latin typeface="+mj-lt"/>
                <a:cs typeface="Arial Black"/>
              </a:rPr>
              <a:t>of operation: warm-up, cruise,  hill </a:t>
            </a:r>
            <a:r>
              <a:rPr sz="2800" spc="-335" dirty="0">
                <a:latin typeface="+mj-lt"/>
                <a:cs typeface="Arial Black"/>
              </a:rPr>
              <a:t>climbing,</a:t>
            </a:r>
            <a:r>
              <a:rPr sz="280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755650" marR="140843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Provides </a:t>
            </a:r>
            <a:r>
              <a:rPr sz="2800" spc="-380" dirty="0">
                <a:latin typeface="+mj-lt"/>
                <a:cs typeface="Arial Black"/>
              </a:rPr>
              <a:t>lower </a:t>
            </a:r>
            <a:r>
              <a:rPr sz="2800" spc="-315" dirty="0">
                <a:latin typeface="+mj-lt"/>
                <a:cs typeface="Arial Black"/>
              </a:rPr>
              <a:t>emissions, </a:t>
            </a:r>
            <a:r>
              <a:rPr sz="2800" spc="-365" dirty="0">
                <a:latin typeface="+mj-lt"/>
                <a:cs typeface="Arial Black"/>
              </a:rPr>
              <a:t>better </a:t>
            </a:r>
            <a:r>
              <a:rPr sz="2800" spc="-315" dirty="0">
                <a:latin typeface="+mj-lt"/>
                <a:cs typeface="Arial Black"/>
              </a:rPr>
              <a:t>fuel  </a:t>
            </a:r>
            <a:r>
              <a:rPr sz="2800" spc="-330" dirty="0">
                <a:latin typeface="+mj-lt"/>
                <a:cs typeface="Arial Black"/>
              </a:rPr>
              <a:t>efficiency.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23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Microprocessor</a:t>
            </a:r>
            <a:r>
              <a:rPr spc="-30" dirty="0"/>
              <a:t> </a:t>
            </a:r>
            <a:r>
              <a:rPr spc="-10" dirty="0"/>
              <a:t>varieties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38770" cy="3172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solidFill>
                  <a:srgbClr val="FF3300"/>
                </a:solidFill>
                <a:latin typeface="+mj-lt"/>
                <a:cs typeface="Arial Black"/>
              </a:rPr>
              <a:t>Microcontroller: </a:t>
            </a:r>
            <a:r>
              <a:rPr sz="3200" spc="-380" dirty="0">
                <a:latin typeface="+mj-lt"/>
                <a:cs typeface="Arial Black"/>
              </a:rPr>
              <a:t>includes </a:t>
            </a:r>
            <a:r>
              <a:rPr sz="3200" spc="-185" dirty="0">
                <a:latin typeface="+mj-lt"/>
                <a:cs typeface="Arial Black"/>
              </a:rPr>
              <a:t>I/O </a:t>
            </a:r>
            <a:r>
              <a:rPr sz="3200" spc="-355" dirty="0">
                <a:latin typeface="+mj-lt"/>
                <a:cs typeface="Arial Black"/>
              </a:rPr>
              <a:t>devices, </a:t>
            </a:r>
            <a:r>
              <a:rPr sz="3200" spc="-235" dirty="0">
                <a:latin typeface="+mj-lt"/>
                <a:cs typeface="Arial Black"/>
              </a:rPr>
              <a:t>on-  </a:t>
            </a:r>
            <a:r>
              <a:rPr sz="3200" spc="-355" dirty="0">
                <a:latin typeface="+mj-lt"/>
                <a:cs typeface="Arial Black"/>
              </a:rPr>
              <a:t>board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memory.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solidFill>
                  <a:srgbClr val="FF3300"/>
                </a:solidFill>
                <a:latin typeface="+mj-lt"/>
                <a:cs typeface="Arial Black"/>
              </a:rPr>
              <a:t>Digital </a:t>
            </a: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signal </a:t>
            </a:r>
            <a:r>
              <a:rPr sz="3200" spc="-375" dirty="0">
                <a:solidFill>
                  <a:srgbClr val="FF3300"/>
                </a:solidFill>
                <a:latin typeface="+mj-lt"/>
                <a:cs typeface="Arial Black"/>
              </a:rPr>
              <a:t>processor </a:t>
            </a:r>
            <a:r>
              <a:rPr sz="3200" spc="-180" dirty="0">
                <a:solidFill>
                  <a:srgbClr val="FF3300"/>
                </a:solidFill>
                <a:latin typeface="+mj-lt"/>
                <a:cs typeface="Arial Black"/>
              </a:rPr>
              <a:t>(DSP): 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380" dirty="0">
                <a:latin typeface="+mj-lt"/>
                <a:cs typeface="Arial Black"/>
              </a:rPr>
              <a:t>optimized </a:t>
            </a:r>
            <a:r>
              <a:rPr sz="3200" spc="-365" dirty="0">
                <a:latin typeface="+mj-lt"/>
                <a:cs typeface="Arial Black"/>
              </a:rPr>
              <a:t>for </a:t>
            </a:r>
            <a:r>
              <a:rPr sz="3200" spc="-385" dirty="0">
                <a:latin typeface="+mj-lt"/>
                <a:cs typeface="Arial Black"/>
              </a:rPr>
              <a:t>digital </a:t>
            </a:r>
            <a:r>
              <a:rPr sz="3200" spc="-355" dirty="0">
                <a:latin typeface="+mj-lt"/>
                <a:cs typeface="Arial Black"/>
              </a:rPr>
              <a:t>signal  processing.</a:t>
            </a:r>
            <a:endParaRPr sz="3200">
              <a:latin typeface="+mj-lt"/>
              <a:cs typeface="Arial Black"/>
            </a:endParaRPr>
          </a:p>
          <a:p>
            <a:pPr marL="355600" marR="3848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Typical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45" dirty="0">
                <a:latin typeface="+mj-lt"/>
                <a:cs typeface="Arial Black"/>
              </a:rPr>
              <a:t>word </a:t>
            </a:r>
            <a:r>
              <a:rPr sz="3200" spc="-295" dirty="0">
                <a:latin typeface="+mj-lt"/>
                <a:cs typeface="Arial Black"/>
              </a:rPr>
              <a:t>sizes: </a:t>
            </a:r>
            <a:r>
              <a:rPr sz="3200" spc="-300" dirty="0">
                <a:latin typeface="+mj-lt"/>
                <a:cs typeface="Arial Black"/>
              </a:rPr>
              <a:t>8-bit, </a:t>
            </a:r>
            <a:r>
              <a:rPr sz="3200" spc="-240" dirty="0">
                <a:latin typeface="+mj-lt"/>
                <a:cs typeface="Arial Black"/>
              </a:rPr>
              <a:t>16-  </a:t>
            </a:r>
            <a:r>
              <a:rPr sz="3200" spc="-360" dirty="0">
                <a:latin typeface="+mj-lt"/>
                <a:cs typeface="Arial Black"/>
              </a:rPr>
              <a:t>bit,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05" dirty="0">
                <a:latin typeface="+mj-lt"/>
                <a:cs typeface="Arial Black"/>
              </a:rPr>
              <a:t>32-bit.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42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5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98765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Simple </a:t>
            </a:r>
            <a:r>
              <a:rPr sz="3200" spc="-385" dirty="0">
                <a:latin typeface="+mj-lt"/>
                <a:cs typeface="Arial Black"/>
              </a:rPr>
              <a:t>control: </a:t>
            </a:r>
            <a:r>
              <a:rPr sz="3200" spc="-395" dirty="0">
                <a:latin typeface="+mj-lt"/>
                <a:cs typeface="Arial Black"/>
              </a:rPr>
              <a:t>front </a:t>
            </a:r>
            <a:r>
              <a:rPr sz="3200" spc="-355" dirty="0">
                <a:latin typeface="+mj-lt"/>
                <a:cs typeface="Arial Black"/>
              </a:rPr>
              <a:t>panel of </a:t>
            </a:r>
            <a:r>
              <a:rPr sz="3200" spc="-434" dirty="0">
                <a:latin typeface="+mj-lt"/>
                <a:cs typeface="Arial Black"/>
              </a:rPr>
              <a:t>microwave  </a:t>
            </a:r>
            <a:r>
              <a:rPr sz="3200" spc="-320" dirty="0">
                <a:latin typeface="+mj-lt"/>
                <a:cs typeface="Arial Black"/>
              </a:rPr>
              <a:t>oven</a:t>
            </a:r>
            <a:r>
              <a:rPr sz="3200" spc="-320">
                <a:latin typeface="+mj-lt"/>
                <a:cs typeface="Arial Black"/>
              </a:rPr>
              <a:t>,</a:t>
            </a:r>
            <a:r>
              <a:rPr sz="3200" spc="-200">
                <a:latin typeface="+mj-lt"/>
                <a:cs typeface="Arial Black"/>
              </a:rPr>
              <a:t> </a:t>
            </a:r>
            <a:endParaRPr lang="en-US" sz="3200" spc="-400" dirty="0">
              <a:latin typeface="+mj-lt"/>
              <a:cs typeface="Arial Black"/>
            </a:endParaRPr>
          </a:p>
          <a:p>
            <a:pPr marL="355600" marR="30861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3200" spc="-400" dirty="0">
                <a:latin typeface="+mj-lt"/>
                <a:cs typeface="Arial Black"/>
              </a:rPr>
              <a:t>   thermo stat </a:t>
            </a:r>
            <a:r>
              <a:rPr lang="en-US" sz="3200" spc="-400" dirty="0" err="1">
                <a:latin typeface="+mj-lt"/>
                <a:cs typeface="Arial Black"/>
              </a:rPr>
              <a:t>systems,modern</a:t>
            </a:r>
            <a:r>
              <a:rPr lang="en-US" sz="3200" spc="-400" dirty="0">
                <a:latin typeface="+mj-lt"/>
                <a:cs typeface="Arial Black"/>
              </a:rPr>
              <a:t> etc,</a:t>
            </a:r>
          </a:p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0">
                <a:latin typeface="+mj-lt"/>
                <a:cs typeface="Arial Black"/>
              </a:rPr>
              <a:t>Canon </a:t>
            </a:r>
            <a:r>
              <a:rPr sz="3200" spc="-180" dirty="0">
                <a:latin typeface="+mj-lt"/>
                <a:cs typeface="Arial Black"/>
              </a:rPr>
              <a:t>EOS </a:t>
            </a:r>
            <a:r>
              <a:rPr sz="3200" spc="-355" dirty="0">
                <a:latin typeface="+mj-lt"/>
                <a:cs typeface="Arial Black"/>
              </a:rPr>
              <a:t>3 has </a:t>
            </a:r>
            <a:r>
              <a:rPr sz="3200" spc="-390" dirty="0">
                <a:latin typeface="+mj-lt"/>
                <a:cs typeface="Arial Black"/>
              </a:rPr>
              <a:t>three </a:t>
            </a:r>
            <a:r>
              <a:rPr sz="3200" spc="-380" dirty="0">
                <a:latin typeface="+mj-lt"/>
                <a:cs typeface="Arial Black"/>
              </a:rPr>
              <a:t>microprocessors.</a:t>
            </a:r>
            <a:endParaRPr sz="3200">
              <a:latin typeface="+mj-lt"/>
              <a:cs typeface="Arial Black"/>
            </a:endParaRPr>
          </a:p>
          <a:p>
            <a:pPr marL="755650" marR="65532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0" dirty="0">
                <a:latin typeface="+mj-lt"/>
                <a:cs typeface="Arial Black"/>
              </a:rPr>
              <a:t>32-bit </a:t>
            </a:r>
            <a:r>
              <a:rPr sz="2800" spc="-204" dirty="0">
                <a:latin typeface="+mj-lt"/>
                <a:cs typeface="Arial Black"/>
              </a:rPr>
              <a:t>RISC </a:t>
            </a:r>
            <a:r>
              <a:rPr sz="2800" spc="-220" dirty="0">
                <a:latin typeface="+mj-lt"/>
                <a:cs typeface="Arial Black"/>
              </a:rPr>
              <a:t>CPU </a:t>
            </a:r>
            <a:r>
              <a:rPr sz="2800" spc="-315" dirty="0">
                <a:latin typeface="+mj-lt"/>
                <a:cs typeface="Arial Black"/>
              </a:rPr>
              <a:t>runs </a:t>
            </a:r>
            <a:r>
              <a:rPr sz="2800" spc="-350" dirty="0">
                <a:latin typeface="+mj-lt"/>
                <a:cs typeface="Arial Black"/>
              </a:rPr>
              <a:t>autofocus </a:t>
            </a:r>
            <a:r>
              <a:rPr sz="2800" spc="-315" dirty="0">
                <a:latin typeface="+mj-lt"/>
                <a:cs typeface="Arial Black"/>
              </a:rPr>
              <a:t>and </a:t>
            </a:r>
            <a:r>
              <a:rPr sz="2800" spc="-320" dirty="0">
                <a:latin typeface="+mj-lt"/>
                <a:cs typeface="Arial Black"/>
              </a:rPr>
              <a:t>eye  </a:t>
            </a:r>
            <a:r>
              <a:rPr sz="2800" spc="-355" dirty="0">
                <a:latin typeface="+mj-lt"/>
                <a:cs typeface="Arial Black"/>
              </a:rPr>
              <a:t>control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systems.</a:t>
            </a:r>
            <a:endParaRPr sz="2800">
              <a:latin typeface="+mj-lt"/>
              <a:cs typeface="Arial Black"/>
            </a:endParaRPr>
          </a:p>
          <a:p>
            <a:pPr marL="355600" marR="455295" indent="-342900">
              <a:lnSpc>
                <a:spcPct val="999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Digital </a:t>
            </a:r>
            <a:r>
              <a:rPr sz="3200" spc="-300" dirty="0">
                <a:latin typeface="+mj-lt"/>
                <a:cs typeface="Arial Black"/>
              </a:rPr>
              <a:t>TV: </a:t>
            </a:r>
            <a:r>
              <a:rPr sz="3200" spc="-390" dirty="0">
                <a:latin typeface="+mj-lt"/>
                <a:cs typeface="Arial Black"/>
              </a:rPr>
              <a:t>programmable </a:t>
            </a:r>
            <a:r>
              <a:rPr sz="3200" spc="-270" dirty="0">
                <a:latin typeface="+mj-lt"/>
                <a:cs typeface="Arial Black"/>
              </a:rPr>
              <a:t>CPUs </a:t>
            </a:r>
            <a:r>
              <a:rPr sz="3200" spc="-245" dirty="0">
                <a:latin typeface="+mj-lt"/>
                <a:cs typeface="Arial Black"/>
              </a:rPr>
              <a:t>+  </a:t>
            </a:r>
            <a:r>
              <a:rPr sz="3200" spc="-395" dirty="0">
                <a:latin typeface="+mj-lt"/>
                <a:cs typeface="Arial Black"/>
              </a:rPr>
              <a:t>hardwired logic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25" dirty="0">
                <a:latin typeface="+mj-lt"/>
                <a:cs typeface="Arial Black"/>
              </a:rPr>
              <a:t>video/audio </a:t>
            </a:r>
            <a:r>
              <a:rPr sz="3200" spc="-355" dirty="0">
                <a:latin typeface="+mj-lt"/>
                <a:cs typeface="Arial Black"/>
              </a:rPr>
              <a:t>decode,  menus,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85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Automotive embedded</a:t>
            </a:r>
            <a:r>
              <a:rPr spc="-4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4701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Today’s </a:t>
            </a:r>
            <a:r>
              <a:rPr sz="3200" spc="-315" dirty="0">
                <a:latin typeface="+mj-lt"/>
                <a:cs typeface="Arial Black"/>
              </a:rPr>
              <a:t>high-end </a:t>
            </a:r>
            <a:r>
              <a:rPr sz="3200" spc="-395" dirty="0">
                <a:latin typeface="+mj-lt"/>
                <a:cs typeface="Arial Black"/>
              </a:rPr>
              <a:t>automobile </a:t>
            </a:r>
            <a:r>
              <a:rPr sz="3200" spc="-415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have  100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microprocessors: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4-bit </a:t>
            </a:r>
            <a:r>
              <a:rPr sz="2800" spc="-355" dirty="0">
                <a:latin typeface="+mj-lt"/>
                <a:cs typeface="Arial Black"/>
              </a:rPr>
              <a:t>microcontroller </a:t>
            </a:r>
            <a:r>
              <a:rPr sz="2800" spc="-390" dirty="0">
                <a:latin typeface="+mj-lt"/>
                <a:cs typeface="Arial Black"/>
              </a:rPr>
              <a:t>checks </a:t>
            </a:r>
            <a:r>
              <a:rPr sz="2800" spc="-350" dirty="0">
                <a:latin typeface="+mj-lt"/>
                <a:cs typeface="Arial Black"/>
              </a:rPr>
              <a:t>seat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belt;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microcontrollers </a:t>
            </a:r>
            <a:r>
              <a:rPr sz="2800" spc="-315" dirty="0">
                <a:latin typeface="+mj-lt"/>
                <a:cs typeface="Arial Black"/>
              </a:rPr>
              <a:t>run dashboard</a:t>
            </a:r>
            <a:r>
              <a:rPr sz="2800" spc="-38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devices;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65" dirty="0">
                <a:latin typeface="+mj-lt"/>
                <a:cs typeface="Arial Black"/>
              </a:rPr>
              <a:t>16/32-bit </a:t>
            </a:r>
            <a:r>
              <a:rPr sz="2800" spc="-350" dirty="0">
                <a:latin typeface="+mj-lt"/>
                <a:cs typeface="Arial Black"/>
              </a:rPr>
              <a:t>microprocessor </a:t>
            </a:r>
            <a:r>
              <a:rPr sz="2800" spc="-355" dirty="0">
                <a:latin typeface="+mj-lt"/>
                <a:cs typeface="Arial Black"/>
              </a:rPr>
              <a:t>controls</a:t>
            </a:r>
            <a:r>
              <a:rPr sz="2800" spc="-395" dirty="0">
                <a:latin typeface="+mj-lt"/>
                <a:cs typeface="Arial Black"/>
              </a:rPr>
              <a:t> </a:t>
            </a:r>
            <a:r>
              <a:rPr sz="2800" spc="-295" dirty="0">
                <a:latin typeface="+mj-lt"/>
                <a:cs typeface="Arial Black"/>
              </a:rPr>
              <a:t>engine.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2350</Words>
  <Application>Microsoft Office PowerPoint</Application>
  <PresentationFormat>On-screen Show (4:3)</PresentationFormat>
  <Paragraphs>430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</vt:lpstr>
      <vt:lpstr>1.1 Complex systems &amp; Microprocessors</vt:lpstr>
      <vt:lpstr>1.1.1 Embedding a computer</vt:lpstr>
      <vt:lpstr>Examples</vt:lpstr>
      <vt:lpstr>Early history</vt:lpstr>
      <vt:lpstr>Early history, cont’d.</vt:lpstr>
      <vt:lpstr>Microprocessor varieties</vt:lpstr>
      <vt:lpstr>Application examples</vt:lpstr>
      <vt:lpstr>Automotive embedded systems</vt:lpstr>
      <vt:lpstr>BMW 850i brake and stability  control system</vt:lpstr>
      <vt:lpstr>BMW 850i, cont’d.</vt:lpstr>
      <vt:lpstr>1.1.2 Characteristics of embedded  computing applications</vt:lpstr>
      <vt:lpstr>Sophisticated functionalities:</vt:lpstr>
      <vt:lpstr>Sophisticated functionalities:</vt:lpstr>
      <vt:lpstr>Real-time operation</vt:lpstr>
      <vt:lpstr>Non-functional requirements</vt:lpstr>
      <vt:lpstr>Design teams</vt:lpstr>
      <vt:lpstr>1.1.3 Why use microprocessors?</vt:lpstr>
      <vt:lpstr>The performance paradox</vt:lpstr>
      <vt:lpstr>Power</vt:lpstr>
      <vt:lpstr>Platforms</vt:lpstr>
      <vt:lpstr>1.1.4 The physics of software</vt:lpstr>
      <vt:lpstr>1.1.5 Challenges in embedded  system design</vt:lpstr>
      <vt:lpstr>Challenges, etc.</vt:lpstr>
      <vt:lpstr>1.1.6 What does “performance”  mean?</vt:lpstr>
      <vt:lpstr>Characterizing performance</vt:lpstr>
      <vt:lpstr>Design methodologies</vt:lpstr>
      <vt:lpstr>Design goals</vt:lpstr>
      <vt:lpstr>Levels of abstraction</vt:lpstr>
      <vt:lpstr>Top-down vs. bottom-up</vt:lpstr>
      <vt:lpstr>Stepwise refinement</vt:lpstr>
      <vt:lpstr>Requirements</vt:lpstr>
      <vt:lpstr>Functional vs. non-functional  requirements</vt:lpstr>
      <vt:lpstr>Our requirements form</vt:lpstr>
      <vt:lpstr>Example: GPS moving map  requirements</vt:lpstr>
      <vt:lpstr>GPS moving map needs</vt:lpstr>
      <vt:lpstr>GPS moving map needs, cont’d.</vt:lpstr>
      <vt:lpstr>GPS moving map  requirements form</vt:lpstr>
      <vt:lpstr>Specification</vt:lpstr>
      <vt:lpstr>GPS specification</vt:lpstr>
      <vt:lpstr>Architecture design</vt:lpstr>
      <vt:lpstr>GPS moving map block diagram</vt:lpstr>
      <vt:lpstr>GPS moving map hardware  architecture</vt:lpstr>
      <vt:lpstr>GPS moving map software  architecture</vt:lpstr>
      <vt:lpstr>Designing hardware and  software components</vt:lpstr>
      <vt:lpstr>System integration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GITCC</dc:creator>
  <cp:lastModifiedBy>Microsoft Office User</cp:lastModifiedBy>
  <cp:revision>19</cp:revision>
  <cp:lastPrinted>2019-08-13T03:59:34Z</cp:lastPrinted>
  <dcterms:created xsi:type="dcterms:W3CDTF">2019-08-13T03:57:54Z</dcterms:created>
  <dcterms:modified xsi:type="dcterms:W3CDTF">2021-03-05T06:30:15Z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2019-08-13T00:00:00Z</vt:filetime>
  </property>
</Properties>
</file>