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9947275" cy="6858000"/>
  <p:embeddedFontLst>
    <p:embeddedFont>
      <p:font typeface="Book Antiqua"/>
      <p:regular r:id="rId53"/>
      <p:bold r:id="rId54"/>
      <p:italic r:id="rId55"/>
      <p:boldItalic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gUlNtpHcY7ziLbfjaFlIvNvzf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BookAntiqu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54" Type="http://schemas.openxmlformats.org/officeDocument/2006/relationships/font" Target="fonts/BookAntiqua-bold.fntdata"/><Relationship Id="rId13" Type="http://schemas.openxmlformats.org/officeDocument/2006/relationships/slide" Target="slides/slide8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56" Type="http://schemas.openxmlformats.org/officeDocument/2006/relationships/font" Target="fonts/BookAntiqu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9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4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5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6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7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94725" y="3257550"/>
            <a:ext cx="7957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658200" y="514350"/>
            <a:ext cx="66318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1" type="body"/>
          </p:nvPr>
        </p:nvSpPr>
        <p:spPr>
          <a:xfrm>
            <a:off x="535940" y="1226820"/>
            <a:ext cx="8072119" cy="419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9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535940" y="1226820"/>
            <a:ext cx="8072119" cy="419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48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5D5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35940" y="612140"/>
            <a:ext cx="30968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35940" y="1226820"/>
            <a:ext cx="7874634" cy="227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are embedded computing systems?</a:t>
            </a:r>
            <a:endParaRPr b="0" i="0" sz="3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020444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in embedded computing  system design.</a:t>
            </a:r>
            <a:endParaRPr b="0" i="0" sz="3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Design methodologies.</a:t>
            </a:r>
            <a:endParaRPr b="0" i="0" sz="3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6" name="Google Shape;46;p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08" name="Google Shape;208;p10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BMW 850i brake and stability  control system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35940" y="1328420"/>
            <a:ext cx="7111365" cy="360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Anti-lock brake system (ABS): 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pumps  brakes to reduce skidding.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2321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Automatic stability control (ASC+T): 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controls engine to improve stability.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ABS and ASC+T communicate.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53784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ABS was introduced first---needed to  interface to existing ABS module.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838200" y="1828800"/>
            <a:ext cx="7391400" cy="4343400"/>
          </a:xfrm>
          <a:custGeom>
            <a:rect b="b" l="l" r="r" t="t"/>
            <a:pathLst>
              <a:path extrusionOk="0" h="4343400" w="7391400">
                <a:moveTo>
                  <a:pt x="6667500" y="0"/>
                </a:moveTo>
                <a:lnTo>
                  <a:pt x="723900" y="0"/>
                </a:ln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838200" y="1828800"/>
            <a:ext cx="7391400" cy="4343400"/>
          </a:xfrm>
          <a:custGeom>
            <a:rect b="b" l="l" r="r" t="t"/>
            <a:pathLst>
              <a:path extrusionOk="0" h="4343400" w="7391400">
                <a:moveTo>
                  <a:pt x="723900" y="0"/>
                </a:move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lnTo>
                  <a:pt x="7239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838200" y="1828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8229600" y="61722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535940" y="612140"/>
            <a:ext cx="44843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BMW 850i, cont’d.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1600200" y="24384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600200" y="24384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600200" y="24384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2895600" y="2895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1752600" y="2895600"/>
            <a:ext cx="838200" cy="457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brake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1752600" y="2057400"/>
            <a:ext cx="1066800" cy="3048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3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5715000" y="24384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5715000" y="24384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715000" y="24384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7010400" y="2895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5867400" y="2895600"/>
            <a:ext cx="838200" cy="457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brake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5867400" y="2057400"/>
            <a:ext cx="1066800" cy="3048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3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600200" y="51816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600200" y="51816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600200" y="5181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2895600" y="5638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1752600" y="4724400"/>
            <a:ext cx="838200" cy="457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brake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1676400" y="5715000"/>
            <a:ext cx="1066800" cy="3048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3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5715000" y="51816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5715000" y="5181600"/>
            <a:ext cx="1295400" cy="457200"/>
          </a:xfrm>
          <a:custGeom>
            <a:rect b="b" l="l" r="r" t="t"/>
            <a:pathLst>
              <a:path extrusionOk="0" h="457200" w="12954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5715000" y="5181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7010400" y="5638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5867400" y="4724400"/>
            <a:ext cx="838200" cy="457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brake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5791200" y="5715000"/>
            <a:ext cx="1066800" cy="3048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3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2895600" y="3733800"/>
            <a:ext cx="990600" cy="762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8100">
            <a:spAutoFit/>
          </a:bodyPr>
          <a:lstStyle/>
          <a:p>
            <a:pPr indent="0" lvl="0" marL="1987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4267200" y="3657600"/>
            <a:ext cx="1447800" cy="914400"/>
          </a:xfrm>
          <a:custGeom>
            <a:rect b="b" l="l" r="r" t="t"/>
            <a:pathLst>
              <a:path extrusionOk="0" h="914400" w="14478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4267200" y="3657600"/>
            <a:ext cx="14478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232409" lvl="0" marL="378460" marR="138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hydraulic  pump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2590800" y="3048000"/>
            <a:ext cx="1981200" cy="609600"/>
          </a:xfrm>
          <a:custGeom>
            <a:rect b="b" l="l" r="r" t="t"/>
            <a:pathLst>
              <a:path extrusionOk="0" h="609600" w="1981200">
                <a:moveTo>
                  <a:pt x="1981200" y="6096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2590800" y="4572000"/>
            <a:ext cx="1981200" cy="381000"/>
          </a:xfrm>
          <a:custGeom>
            <a:rect b="b" l="l" r="r" t="t"/>
            <a:pathLst>
              <a:path extrusionOk="0" h="381000" w="1981200">
                <a:moveTo>
                  <a:pt x="1981200" y="0"/>
                </a:moveTo>
                <a:lnTo>
                  <a:pt x="0" y="381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5410200" y="3124200"/>
            <a:ext cx="457200" cy="533400"/>
          </a:xfrm>
          <a:custGeom>
            <a:rect b="b" l="l" r="r" t="t"/>
            <a:pathLst>
              <a:path extrusionOk="0" h="533400" w="4572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5334000" y="4572000"/>
            <a:ext cx="533400" cy="381000"/>
          </a:xfrm>
          <a:custGeom>
            <a:rect b="b" l="l" r="r" t="t"/>
            <a:pathLst>
              <a:path extrusionOk="0" h="381000" w="5334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2743200" y="4495800"/>
            <a:ext cx="609600" cy="1295400"/>
          </a:xfrm>
          <a:custGeom>
            <a:rect b="b" l="l" r="r" t="t"/>
            <a:pathLst>
              <a:path extrusionOk="0" h="1295400" w="609600">
                <a:moveTo>
                  <a:pt x="0" y="1295400"/>
                </a:moveTo>
                <a:lnTo>
                  <a:pt x="609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2819400" y="2209800"/>
            <a:ext cx="609600" cy="1524000"/>
          </a:xfrm>
          <a:custGeom>
            <a:rect b="b" l="l" r="r" t="t"/>
            <a:pathLst>
              <a:path extrusionOk="0" h="1524000" w="609600">
                <a:moveTo>
                  <a:pt x="609600" y="1524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3733800" y="2133600"/>
            <a:ext cx="2133600" cy="1600200"/>
          </a:xfrm>
          <a:custGeom>
            <a:rect b="b" l="l" r="r" t="t"/>
            <a:pathLst>
              <a:path extrusionOk="0" h="1600200" w="2133600">
                <a:moveTo>
                  <a:pt x="0" y="1600200"/>
                </a:moveTo>
                <a:lnTo>
                  <a:pt x="2133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3657600" y="4495800"/>
            <a:ext cx="2133600" cy="1371600"/>
          </a:xfrm>
          <a:custGeom>
            <a:rect b="b" l="l" r="r" t="t"/>
            <a:pathLst>
              <a:path extrusionOk="0" h="1371600" w="2133600">
                <a:moveTo>
                  <a:pt x="0" y="0"/>
                </a:moveTo>
                <a:lnTo>
                  <a:pt x="2133600" y="137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3886200" y="4114800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cap="flat" cmpd="sng" w="380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7" name="Google Shape;257;p1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58" name="Google Shape;258;p1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65" name="Google Shape;265;p1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2"/>
          <p:cNvSpPr txBox="1"/>
          <p:nvPr>
            <p:ph type="title"/>
          </p:nvPr>
        </p:nvSpPr>
        <p:spPr>
          <a:xfrm>
            <a:off x="535940" y="63500"/>
            <a:ext cx="8379460" cy="99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1.1.2 Characteristics of embedded  computing applications</a:t>
            </a:r>
            <a:endParaRPr sz="3200"/>
          </a:p>
        </p:txBody>
      </p:sp>
      <p:sp>
        <p:nvSpPr>
          <p:cNvPr id="268" name="Google Shape;268;p12"/>
          <p:cNvSpPr txBox="1"/>
          <p:nvPr/>
        </p:nvSpPr>
        <p:spPr>
          <a:xfrm>
            <a:off x="228600" y="1676400"/>
            <a:ext cx="8382000" cy="3972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Sophisticated functionalities:  Complex Algorithms &amp; User Interface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Dead lined Operations:Real-time operation &amp; Multirate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Cost s: Low manufacturing cost.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&amp; Low power.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Designed to tight deadlines by small  teams.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74" name="Google Shape;274;p1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3"/>
          <p:cNvSpPr txBox="1"/>
          <p:nvPr>
            <p:ph type="title"/>
          </p:nvPr>
        </p:nvSpPr>
        <p:spPr>
          <a:xfrm>
            <a:off x="685800" y="533400"/>
            <a:ext cx="79222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Sophisticated functionalities: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304800" y="1219200"/>
            <a:ext cx="8214995" cy="4178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Complex Algorithms :Often have to run sophisticated algorithms  or multiple algorithms.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Cell phone,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laser printer.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Microprocessor that controls an automobile engine must perform complicated filtering functions to optimize the performance of the car while minimizing pollution and fuel utilization.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78879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535940" y="63500"/>
            <a:ext cx="80721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Sophisticated functionalities: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535940" y="1226820"/>
            <a:ext cx="8072119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User Interface: </a:t>
            </a:r>
            <a:r>
              <a:rPr lang="en-US" sz="3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Often provide sophisticated user  interfaces.</a:t>
            </a:r>
            <a:endParaRPr/>
          </a:p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Eg:The moving maps in Global Positioning System (GPS) navigation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89" name="Google Shape;289;p15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535940" y="612140"/>
            <a:ext cx="49434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operation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535940" y="1226820"/>
            <a:ext cx="7923530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Must finish operations by deadlines.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851535" rtl="0" algn="l">
              <a:lnSpc>
                <a:spcPct val="119642"/>
              </a:lnSpc>
              <a:spcBef>
                <a:spcPts val="82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Hard real time: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missing deadline causes  failure.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69342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Soft real time: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missing deadline results in  degraded performance.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Many systems are </a:t>
            </a: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multi-rate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must handle  operations at widely varying rates.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298" name="Google Shape;298;p16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6"/>
          <p:cNvSpPr txBox="1"/>
          <p:nvPr>
            <p:ph type="title"/>
          </p:nvPr>
        </p:nvSpPr>
        <p:spPr>
          <a:xfrm>
            <a:off x="535940" y="612140"/>
            <a:ext cx="71532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535940" y="1328420"/>
            <a:ext cx="7764145" cy="40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8426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Many embedded systems are mass-  market items that must have low  manufacturing costs.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Limited memory, microprocessor power, etc.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23685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Power consumption is critical in battery-  powered devices.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27940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Excessive power consumption increases  system cost even in wall-powered devices.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07" name="Google Shape;307;p17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535940" y="612140"/>
            <a:ext cx="34251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teams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535940" y="1328420"/>
            <a:ext cx="6637655" cy="3046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04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Often designed by a small team of  designers.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Often must meet tight deadlines.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 month market window is common.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Can’t miss back-to-school window for  calculator.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16" name="Google Shape;316;p18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535940" y="612140"/>
            <a:ext cx="81508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1.1.3 Why use microprocessors?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535940" y="1328420"/>
            <a:ext cx="7579359" cy="364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Alternatives: field-programmable gate  arrays (FPGAs), custom logic, etc.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Microprocessors are often very efficient:  can use same logic to perform many  different functions.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2131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Microprocessors simplify the design of  families of products.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25" name="Google Shape;325;p19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9"/>
          <p:cNvSpPr txBox="1"/>
          <p:nvPr>
            <p:ph type="title"/>
          </p:nvPr>
        </p:nvSpPr>
        <p:spPr>
          <a:xfrm>
            <a:off x="535940" y="612140"/>
            <a:ext cx="64731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performance paradox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535940" y="1328420"/>
            <a:ext cx="775843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933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Microprocessors use much more logic to  implement a function than does custom  logic.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But microprocessors are often at least as  fast: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heavily pipelined;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large design teams;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aggressive VLSI technology.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228600" y="612140"/>
            <a:ext cx="86868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1.1 Complex systems &amp; Microprocessors</a:t>
            </a:r>
            <a:endParaRPr sz="2800"/>
          </a:p>
        </p:txBody>
      </p:sp>
      <p:sp>
        <p:nvSpPr>
          <p:cNvPr id="56" name="Google Shape;56;p2"/>
          <p:cNvSpPr txBox="1"/>
          <p:nvPr/>
        </p:nvSpPr>
        <p:spPr>
          <a:xfrm>
            <a:off x="685800" y="1905000"/>
            <a:ext cx="7908290" cy="352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Embedded computing system: any device  that includes a programmable computer  but itself is not a general-purpose  computer.</a:t>
            </a:r>
            <a:endParaRPr b="0" i="0" sz="3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76200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Take advantage of application  characteristics to optimize the design:</a:t>
            </a:r>
            <a:endParaRPr b="0" i="0" sz="3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22479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don’t need all the general-purpose bells and  whistles.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34" name="Google Shape;334;p20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0"/>
          <p:cNvSpPr txBox="1"/>
          <p:nvPr>
            <p:ph type="title"/>
          </p:nvPr>
        </p:nvSpPr>
        <p:spPr>
          <a:xfrm>
            <a:off x="535940" y="612140"/>
            <a:ext cx="15982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535940" y="1328420"/>
            <a:ext cx="7860030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051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Custom logic uses less power, but CPUs have  advantages: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591820" rtl="0" algn="l">
              <a:lnSpc>
                <a:spcPct val="119642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Modern microprocessors offer features to  help control power consumption.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9652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Software design techniques can help reduce  power consumption.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Heterogeneous systems: some custom logic for  well-defined functions, CPUs+software for  everything else.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43" name="Google Shape;343;p2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1"/>
          <p:cNvSpPr txBox="1"/>
          <p:nvPr>
            <p:ph type="title"/>
          </p:nvPr>
        </p:nvSpPr>
        <p:spPr>
          <a:xfrm>
            <a:off x="535940" y="612140"/>
            <a:ext cx="24377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Platforms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535940" y="1328420"/>
            <a:ext cx="7827645" cy="3634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Embedded computing platform: hardware  architecture + associated software.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Many platforms are multiprocessors.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Examples: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48069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Single-chip multiprocessors for cell phone  baseband.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Automotive network + processors.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52" name="Google Shape;352;p2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2"/>
          <p:cNvSpPr txBox="1"/>
          <p:nvPr>
            <p:ph type="title"/>
          </p:nvPr>
        </p:nvSpPr>
        <p:spPr>
          <a:xfrm>
            <a:off x="535940" y="612140"/>
            <a:ext cx="79984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1.1.4 The physics of software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535940" y="1226820"/>
            <a:ext cx="7604125" cy="419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Computing is a physical act.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1029969" rtl="0" algn="l">
              <a:lnSpc>
                <a:spcPct val="119642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Software doesn’t do anything without  hardware.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6449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Executing software consumes energy,  requires time.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999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understand the dynamics of software  (time, energy), we need to characterize  the platform on which the software runs.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61" name="Google Shape;361;p2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228600" y="63500"/>
            <a:ext cx="8534400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1.1.5 Challenges in embedded  system design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535940" y="1226820"/>
            <a:ext cx="7846059" cy="3764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much hardware do we need?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big is the CPU? Memory?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do we meet our deadlines?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Faster hardware or cleverer software?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do we minimize power?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Turn off unnecessary logic? Reduce memory  accesses?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70" name="Google Shape;370;p24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71" name="Google Shape;371;p24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4"/>
          <p:cNvSpPr txBox="1"/>
          <p:nvPr>
            <p:ph type="title"/>
          </p:nvPr>
        </p:nvSpPr>
        <p:spPr>
          <a:xfrm>
            <a:off x="535940" y="612140"/>
            <a:ext cx="40570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Challenges, etc.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535940" y="1226820"/>
            <a:ext cx="7764780" cy="429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Does it really work?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Is the specification correct?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Does the implementation meet the spec?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do we test for real-time characteristics?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do we test on real data?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How do we work on the system?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Observability, controllability?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is our development platform?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79" name="Google Shape;379;p25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80" name="Google Shape;380;p25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5"/>
          <p:cNvSpPr txBox="1"/>
          <p:nvPr>
            <p:ph type="title"/>
          </p:nvPr>
        </p:nvSpPr>
        <p:spPr>
          <a:xfrm>
            <a:off x="381000" y="63500"/>
            <a:ext cx="784860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1.1.6 What does “performance”  mean?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535940" y="1328420"/>
            <a:ext cx="7947659" cy="3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546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general-purpose computing,  performance often means average-case,  may not be well-defined.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0477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real-time systems, performance means  meeting deadlines.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Missing the deadline by even a little is bad.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Finishing ahead of the deadline may not help.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88" name="Google Shape;388;p26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89" name="Google Shape;389;p26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535940" y="612140"/>
            <a:ext cx="70046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Characterizing performance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535940" y="1328420"/>
            <a:ext cx="792035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need to analyze the system at several  levels of abstraction to understand  performance: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CPU.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Platform.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Program.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Task.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Multiprocessor.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397" name="Google Shape;397;p27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398" name="Google Shape;398;p27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7"/>
          <p:cNvSpPr txBox="1"/>
          <p:nvPr>
            <p:ph type="title"/>
          </p:nvPr>
        </p:nvSpPr>
        <p:spPr>
          <a:xfrm>
            <a:off x="535940" y="612140"/>
            <a:ext cx="5561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methodologies</a:t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535940" y="1226820"/>
            <a:ext cx="7713980" cy="428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procedure for designing a system.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269240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Understanding your methodology helps  you ensure you didn’t skip anything.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Compilers, software engineering tools,  computer-aided design (CAD) tools, etc.,  can be used to: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help automate methodology steps;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keep track of the methodology itself.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06" name="Google Shape;406;p28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07" name="Google Shape;407;p28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28"/>
          <p:cNvSpPr txBox="1"/>
          <p:nvPr>
            <p:ph type="title"/>
          </p:nvPr>
        </p:nvSpPr>
        <p:spPr>
          <a:xfrm>
            <a:off x="535940" y="612140"/>
            <a:ext cx="32219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goals</a:t>
            </a:r>
            <a:endParaRPr/>
          </a:p>
        </p:txBody>
      </p:sp>
      <p:sp>
        <p:nvSpPr>
          <p:cNvPr id="409" name="Google Shape;409;p28"/>
          <p:cNvSpPr txBox="1"/>
          <p:nvPr/>
        </p:nvSpPr>
        <p:spPr>
          <a:xfrm>
            <a:off x="535940" y="1226820"/>
            <a:ext cx="744156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Performance.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Overall speed, deadlines.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Functionality and user interface.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Manufacturing cost.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Power consumption.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Other requirements (physical size, etc.)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535940" y="612140"/>
            <a:ext cx="52990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Levels of abstraction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3505200" y="1828800"/>
            <a:ext cx="1981200" cy="533400"/>
          </a:xfrm>
          <a:prstGeom prst="rect">
            <a:avLst/>
          </a:prstGeom>
          <a:solidFill>
            <a:srgbClr val="FF6600"/>
          </a:solidFill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94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3505200" y="2743200"/>
            <a:ext cx="1981200" cy="533400"/>
          </a:xfrm>
          <a:prstGeom prst="rect">
            <a:avLst/>
          </a:prstGeom>
          <a:solidFill>
            <a:srgbClr val="FF6600"/>
          </a:solidFill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4495800" y="2362200"/>
            <a:ext cx="0" cy="327660"/>
          </a:xfrm>
          <a:custGeom>
            <a:rect b="b" l="l" r="r" t="t"/>
            <a:pathLst>
              <a:path extrusionOk="0" h="327660" w="120000">
                <a:moveTo>
                  <a:pt x="0" y="0"/>
                </a:moveTo>
                <a:lnTo>
                  <a:pt x="0" y="327660"/>
                </a:lnTo>
              </a:path>
            </a:pathLst>
          </a:custGeom>
          <a:noFill/>
          <a:ln cap="flat" cmpd="sng" w="27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4467859" y="2686050"/>
            <a:ext cx="55880" cy="57150"/>
          </a:xfrm>
          <a:custGeom>
            <a:rect b="b" l="l" r="r" t="t"/>
            <a:pathLst>
              <a:path extrusionOk="0" h="57150" w="55879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4495800" y="3276600"/>
            <a:ext cx="0" cy="327660"/>
          </a:xfrm>
          <a:custGeom>
            <a:rect b="b" l="l" r="r" t="t"/>
            <a:pathLst>
              <a:path extrusionOk="0" h="327660" w="120000">
                <a:moveTo>
                  <a:pt x="0" y="0"/>
                </a:moveTo>
                <a:lnTo>
                  <a:pt x="0" y="327660"/>
                </a:lnTo>
              </a:path>
            </a:pathLst>
          </a:custGeom>
          <a:noFill/>
          <a:ln cap="flat" cmpd="sng" w="27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4467859" y="3600450"/>
            <a:ext cx="55880" cy="57150"/>
          </a:xfrm>
          <a:custGeom>
            <a:rect b="b" l="l" r="r" t="t"/>
            <a:pathLst>
              <a:path extrusionOk="0" h="57150" w="55879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3505200" y="3657600"/>
            <a:ext cx="1981200" cy="533400"/>
          </a:xfrm>
          <a:custGeom>
            <a:rect b="b" l="l" r="r" t="t"/>
            <a:pathLst>
              <a:path extrusionOk="0" h="533400" w="1981200">
                <a:moveTo>
                  <a:pt x="1981200" y="0"/>
                </a:moveTo>
                <a:lnTo>
                  <a:pt x="0" y="0"/>
                </a:lnTo>
                <a:lnTo>
                  <a:pt x="0" y="533400"/>
                </a:lnTo>
                <a:lnTo>
                  <a:pt x="1981200" y="533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3505200" y="3657600"/>
            <a:ext cx="1981200" cy="533400"/>
          </a:xfrm>
          <a:prstGeom prst="rect">
            <a:avLst/>
          </a:prstGeom>
          <a:noFill/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4495800" y="4114800"/>
            <a:ext cx="0" cy="327660"/>
          </a:xfrm>
          <a:custGeom>
            <a:rect b="b" l="l" r="r" t="t"/>
            <a:pathLst>
              <a:path extrusionOk="0" h="327660" w="120000">
                <a:moveTo>
                  <a:pt x="0" y="0"/>
                </a:moveTo>
                <a:lnTo>
                  <a:pt x="0" y="327660"/>
                </a:lnTo>
              </a:path>
            </a:pathLst>
          </a:custGeom>
          <a:noFill/>
          <a:ln cap="flat" cmpd="sng" w="27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4467859" y="4438650"/>
            <a:ext cx="55880" cy="57150"/>
          </a:xfrm>
          <a:custGeom>
            <a:rect b="b" l="l" r="r" t="t"/>
            <a:pathLst>
              <a:path extrusionOk="0" h="57150" w="55879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3505200" y="4495800"/>
            <a:ext cx="1981200" cy="685800"/>
          </a:xfrm>
          <a:prstGeom prst="rect">
            <a:avLst/>
          </a:prstGeom>
          <a:solidFill>
            <a:srgbClr val="FF6600"/>
          </a:solidFill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4495800" y="5181600"/>
            <a:ext cx="0" cy="175260"/>
          </a:xfrm>
          <a:custGeom>
            <a:rect b="b" l="l" r="r" t="t"/>
            <a:pathLst>
              <a:path extrusionOk="0" h="175260" w="120000">
                <a:moveTo>
                  <a:pt x="0" y="0"/>
                </a:moveTo>
                <a:lnTo>
                  <a:pt x="0" y="175259"/>
                </a:lnTo>
              </a:path>
            </a:pathLst>
          </a:custGeom>
          <a:noFill/>
          <a:ln cap="flat" cmpd="sng" w="27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4467859" y="5353050"/>
            <a:ext cx="55880" cy="57150"/>
          </a:xfrm>
          <a:custGeom>
            <a:rect b="b" l="l" r="r" t="t"/>
            <a:pathLst>
              <a:path extrusionOk="0" h="57150" w="55879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3505200" y="5410200"/>
            <a:ext cx="1981200" cy="685800"/>
          </a:xfrm>
          <a:prstGeom prst="rect">
            <a:avLst/>
          </a:prstGeom>
          <a:solidFill>
            <a:srgbClr val="FF6600"/>
          </a:solidFill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9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30" name="Google Shape;430;p29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31" name="Google Shape;431;p29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1066800" y="1676400"/>
            <a:ext cx="7315200" cy="4572000"/>
          </a:xfrm>
          <a:custGeom>
            <a:rect b="b" l="l" r="r" t="t"/>
            <a:pathLst>
              <a:path extrusionOk="0" h="4572000" w="7315200">
                <a:moveTo>
                  <a:pt x="7315200" y="0"/>
                </a:moveTo>
                <a:lnTo>
                  <a:pt x="0" y="0"/>
                </a:lnTo>
                <a:lnTo>
                  <a:pt x="0" y="4572000"/>
                </a:lnTo>
                <a:lnTo>
                  <a:pt x="7315200" y="4572000"/>
                </a:lnTo>
                <a:lnTo>
                  <a:pt x="731520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66800" y="1676400"/>
            <a:ext cx="7315200" cy="4572000"/>
          </a:xfrm>
          <a:custGeom>
            <a:rect b="b" l="l" r="r" t="t"/>
            <a:pathLst>
              <a:path extrusionOk="0" h="4572000" w="7315200">
                <a:moveTo>
                  <a:pt x="3657600" y="4572000"/>
                </a:moveTo>
                <a:lnTo>
                  <a:pt x="0" y="45720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4572000"/>
                </a:lnTo>
                <a:lnTo>
                  <a:pt x="3657600" y="4572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535940" y="612140"/>
            <a:ext cx="79222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1.1.1 Embedding a computer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593850" y="3270250"/>
            <a:ext cx="1358900" cy="1358900"/>
          </a:xfrm>
          <a:custGeom>
            <a:rect b="b" l="l" r="r" t="t"/>
            <a:pathLst>
              <a:path extrusionOk="0" h="1358900" w="1358900">
                <a:moveTo>
                  <a:pt x="1358900" y="0"/>
                </a:moveTo>
                <a:lnTo>
                  <a:pt x="0" y="0"/>
                </a:lnTo>
                <a:lnTo>
                  <a:pt x="0" y="1358900"/>
                </a:lnTo>
                <a:lnTo>
                  <a:pt x="1358900" y="1358900"/>
                </a:lnTo>
                <a:lnTo>
                  <a:pt x="135890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593850" y="3270250"/>
            <a:ext cx="1358900" cy="1358900"/>
          </a:xfrm>
          <a:custGeom>
            <a:rect b="b" l="l" r="r" t="t"/>
            <a:pathLst>
              <a:path extrusionOk="0" h="1358900" w="1358900">
                <a:moveTo>
                  <a:pt x="679450" y="1358900"/>
                </a:moveTo>
                <a:lnTo>
                  <a:pt x="0" y="1358900"/>
                </a:lnTo>
                <a:lnTo>
                  <a:pt x="0" y="0"/>
                </a:lnTo>
                <a:lnTo>
                  <a:pt x="1358900" y="0"/>
                </a:lnTo>
                <a:lnTo>
                  <a:pt x="1358900" y="1358900"/>
                </a:lnTo>
                <a:lnTo>
                  <a:pt x="679450" y="1358900"/>
                </a:lnTo>
                <a:close/>
              </a:path>
            </a:pathLst>
          </a:custGeom>
          <a:noFill/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1977389" y="3754120"/>
            <a:ext cx="6045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4032250" y="4489450"/>
            <a:ext cx="977900" cy="1511300"/>
          </a:xfrm>
          <a:custGeom>
            <a:rect b="b" l="l" r="r" t="t"/>
            <a:pathLst>
              <a:path extrusionOk="0" h="1511300" w="977900">
                <a:moveTo>
                  <a:pt x="977900" y="0"/>
                </a:moveTo>
                <a:lnTo>
                  <a:pt x="0" y="0"/>
                </a:lnTo>
                <a:lnTo>
                  <a:pt x="0" y="1511300"/>
                </a:lnTo>
                <a:lnTo>
                  <a:pt x="977900" y="15113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032250" y="4489450"/>
            <a:ext cx="977900" cy="1511300"/>
          </a:xfrm>
          <a:custGeom>
            <a:rect b="b" l="l" r="r" t="t"/>
            <a:pathLst>
              <a:path extrusionOk="0" h="1511300" w="977900">
                <a:moveTo>
                  <a:pt x="488950" y="1511300"/>
                </a:moveTo>
                <a:lnTo>
                  <a:pt x="0" y="1511300"/>
                </a:lnTo>
                <a:lnTo>
                  <a:pt x="0" y="0"/>
                </a:lnTo>
                <a:lnTo>
                  <a:pt x="977900" y="0"/>
                </a:lnTo>
                <a:lnTo>
                  <a:pt x="977900" y="1511300"/>
                </a:lnTo>
                <a:lnTo>
                  <a:pt x="488950" y="1511300"/>
                </a:lnTo>
                <a:close/>
              </a:path>
            </a:pathLst>
          </a:custGeom>
          <a:noFill/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218940" y="5049520"/>
            <a:ext cx="6210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025900" y="3187700"/>
            <a:ext cx="9906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16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025900" y="2044700"/>
            <a:ext cx="9906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54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3492500" y="2442210"/>
            <a:ext cx="0" cy="3168650"/>
          </a:xfrm>
          <a:custGeom>
            <a:rect b="b" l="l" r="r" t="t"/>
            <a:pathLst>
              <a:path extrusionOk="0" h="3168650" w="120000">
                <a:moveTo>
                  <a:pt x="0" y="0"/>
                </a:moveTo>
                <a:lnTo>
                  <a:pt x="0" y="3168650"/>
                </a:lnTo>
              </a:path>
            </a:pathLst>
          </a:custGeom>
          <a:noFill/>
          <a:ln cap="flat" cmpd="sng" w="50800">
            <a:solidFill>
              <a:srgbClr val="FF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416300" y="2198370"/>
            <a:ext cx="152400" cy="25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416300" y="5600700"/>
            <a:ext cx="152400" cy="25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2960370" y="3949700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2130" y="0"/>
                </a:lnTo>
              </a:path>
            </a:pathLst>
          </a:custGeom>
          <a:noFill/>
          <a:ln cap="flat" cmpd="sng" w="25500">
            <a:solidFill>
              <a:srgbClr val="FF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493770" y="2654300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noFill/>
          <a:ln cap="flat" cmpd="sng" w="25500">
            <a:solidFill>
              <a:srgbClr val="FF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3493770" y="3797300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noFill/>
          <a:ln cap="flat" cmpd="sng" w="25500">
            <a:solidFill>
              <a:srgbClr val="FF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3493770" y="5092700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noFill/>
          <a:ln cap="flat" cmpd="sng" w="25500">
            <a:solidFill>
              <a:srgbClr val="FF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289300" y="6070600"/>
            <a:ext cx="378460" cy="0"/>
          </a:xfrm>
          <a:custGeom>
            <a:rect b="b" l="l" r="r" t="t"/>
            <a:pathLst>
              <a:path extrusionOk="0" h="120000" w="378460">
                <a:moveTo>
                  <a:pt x="378460" y="0"/>
                </a:moveTo>
                <a:lnTo>
                  <a:pt x="203200" y="0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300990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73177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245237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17297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1894839" y="6070600"/>
            <a:ext cx="201930" cy="0"/>
          </a:xfrm>
          <a:custGeom>
            <a:rect b="b" l="l" r="r" t="t"/>
            <a:pathLst>
              <a:path extrusionOk="0" h="120000" w="201930">
                <a:moveTo>
                  <a:pt x="20193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615439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199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447800" y="5958840"/>
            <a:ext cx="91440" cy="111760"/>
          </a:xfrm>
          <a:custGeom>
            <a:rect b="b" l="l" r="r" t="t"/>
            <a:pathLst>
              <a:path extrusionOk="0" h="111760" w="91440">
                <a:moveTo>
                  <a:pt x="91440" y="111760"/>
                </a:moveTo>
                <a:lnTo>
                  <a:pt x="0" y="111760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447800" y="568070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199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447800" y="540130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199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447800" y="512190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199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447800" y="484377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447800" y="456437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447800" y="428497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447800" y="40068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447800" y="37274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447800" y="34480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447800" y="3169920"/>
            <a:ext cx="0" cy="201930"/>
          </a:xfrm>
          <a:custGeom>
            <a:rect b="b" l="l" r="r" t="t"/>
            <a:pathLst>
              <a:path extrusionOk="0" h="201929" w="120000">
                <a:moveTo>
                  <a:pt x="0" y="201929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1447800" y="2890520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447800" y="2611120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447800" y="2332989"/>
            <a:ext cx="0" cy="201930"/>
          </a:xfrm>
          <a:custGeom>
            <a:rect b="b" l="l" r="r" t="t"/>
            <a:pathLst>
              <a:path extrusionOk="0" h="201930" w="120000">
                <a:moveTo>
                  <a:pt x="0" y="20193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447800" y="2053589"/>
            <a:ext cx="0" cy="203200"/>
          </a:xfrm>
          <a:custGeom>
            <a:rect b="b" l="l" r="r" t="t"/>
            <a:pathLst>
              <a:path extrusionOk="0" h="203200" w="120000">
                <a:moveTo>
                  <a:pt x="0" y="20320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45161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010" y="1981200"/>
            <a:ext cx="201930" cy="0"/>
          </a:xfrm>
          <a:custGeom>
            <a:rect b="b" l="l" r="r" t="t"/>
            <a:pathLst>
              <a:path extrusionOk="0" h="120000" w="201930">
                <a:moveTo>
                  <a:pt x="0" y="0"/>
                </a:moveTo>
                <a:lnTo>
                  <a:pt x="201929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00913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28853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56793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284607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12547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40487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68300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96240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241800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51992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79932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078729" y="1981200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358129" y="1981200"/>
            <a:ext cx="179070" cy="24130"/>
          </a:xfrm>
          <a:custGeom>
            <a:rect b="b" l="l" r="r" t="t"/>
            <a:pathLst>
              <a:path extrusionOk="0" h="24130" w="179070">
                <a:moveTo>
                  <a:pt x="0" y="0"/>
                </a:moveTo>
                <a:lnTo>
                  <a:pt x="179070" y="0"/>
                </a:lnTo>
                <a:lnTo>
                  <a:pt x="179070" y="2412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537200" y="208026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537200" y="235966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537200" y="263906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537200" y="2917189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537200" y="3196589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537200" y="347599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537200" y="3755390"/>
            <a:ext cx="0" cy="201930"/>
          </a:xfrm>
          <a:custGeom>
            <a:rect b="b" l="l" r="r" t="t"/>
            <a:pathLst>
              <a:path extrusionOk="0" h="201929" w="120000">
                <a:moveTo>
                  <a:pt x="0" y="0"/>
                </a:moveTo>
                <a:lnTo>
                  <a:pt x="0" y="20193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537200" y="403352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1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537200" y="431292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1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537200" y="4592320"/>
            <a:ext cx="0" cy="201930"/>
          </a:xfrm>
          <a:custGeom>
            <a:rect b="b" l="l" r="r" t="t"/>
            <a:pathLst>
              <a:path extrusionOk="0" h="201929" w="120000">
                <a:moveTo>
                  <a:pt x="0" y="0"/>
                </a:moveTo>
                <a:lnTo>
                  <a:pt x="0" y="20192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537200" y="48704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537200" y="51498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537200" y="5429250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537200" y="5707379"/>
            <a:ext cx="0" cy="203200"/>
          </a:xfrm>
          <a:custGeom>
            <a:rect b="b" l="l" r="r" t="t"/>
            <a:pathLst>
              <a:path extrusionOk="0" h="203200" w="120000">
                <a:moveTo>
                  <a:pt x="0" y="0"/>
                </a:moveTo>
                <a:lnTo>
                  <a:pt x="0" y="203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417820" y="5986779"/>
            <a:ext cx="119380" cy="83820"/>
          </a:xfrm>
          <a:custGeom>
            <a:rect b="b" l="l" r="r" t="t"/>
            <a:pathLst>
              <a:path extrusionOk="0" h="83820" w="119379">
                <a:moveTo>
                  <a:pt x="119379" y="0"/>
                </a:moveTo>
                <a:lnTo>
                  <a:pt x="119379" y="83820"/>
                </a:lnTo>
                <a:lnTo>
                  <a:pt x="0" y="8382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13842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86029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58089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301490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023359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743959" y="6070600"/>
            <a:ext cx="203200" cy="0"/>
          </a:xfrm>
          <a:custGeom>
            <a:rect b="b" l="l" r="r" t="t"/>
            <a:pathLst>
              <a:path extrusionOk="0" h="120000"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017770" y="2501900"/>
            <a:ext cx="1170940" cy="0"/>
          </a:xfrm>
          <a:custGeom>
            <a:rect b="b" l="l" r="r" t="t"/>
            <a:pathLst>
              <a:path extrusionOk="0" h="120000" w="1170939">
                <a:moveTo>
                  <a:pt x="0" y="0"/>
                </a:moveTo>
                <a:lnTo>
                  <a:pt x="1170939" y="0"/>
                </a:lnTo>
              </a:path>
            </a:pathLst>
          </a:custGeom>
          <a:noFill/>
          <a:ln cap="flat" cmpd="sng" w="254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183629" y="2463800"/>
            <a:ext cx="128270" cy="76200"/>
          </a:xfrm>
          <a:custGeom>
            <a:rect b="b" l="l" r="r" t="t"/>
            <a:pathLst>
              <a:path extrusionOk="0" h="76200" w="128270">
                <a:moveTo>
                  <a:pt x="0" y="0"/>
                </a:moveTo>
                <a:lnTo>
                  <a:pt x="52070" y="38100"/>
                </a:lnTo>
                <a:lnTo>
                  <a:pt x="0" y="76200"/>
                </a:lnTo>
                <a:lnTo>
                  <a:pt x="12827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140959" y="3644900"/>
            <a:ext cx="1170940" cy="0"/>
          </a:xfrm>
          <a:custGeom>
            <a:rect b="b" l="l" r="r" t="t"/>
            <a:pathLst>
              <a:path extrusionOk="0" h="120000" w="1170939">
                <a:moveTo>
                  <a:pt x="1170939" y="0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017770" y="3606800"/>
            <a:ext cx="128270" cy="76200"/>
          </a:xfrm>
          <a:custGeom>
            <a:rect b="b" l="l" r="r" t="t"/>
            <a:pathLst>
              <a:path extrusionOk="0" h="76200" w="128270">
                <a:moveTo>
                  <a:pt x="128269" y="0"/>
                </a:moveTo>
                <a:lnTo>
                  <a:pt x="0" y="38100"/>
                </a:lnTo>
                <a:lnTo>
                  <a:pt x="128269" y="76200"/>
                </a:lnTo>
                <a:lnTo>
                  <a:pt x="77469" y="38100"/>
                </a:lnTo>
                <a:lnTo>
                  <a:pt x="128269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6318250" y="2279650"/>
            <a:ext cx="1663700" cy="673100"/>
          </a:xfrm>
          <a:prstGeom prst="rect">
            <a:avLst/>
          </a:prstGeom>
          <a:solidFill>
            <a:srgbClr val="FF6600"/>
          </a:solidFill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3650">
            <a:spAutoFit/>
          </a:bodyPr>
          <a:lstStyle/>
          <a:p>
            <a:pPr indent="0" lvl="0" marL="4235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6318250" y="3346450"/>
            <a:ext cx="1663700" cy="673100"/>
          </a:xfrm>
          <a:custGeom>
            <a:rect b="b" l="l" r="r" t="t"/>
            <a:pathLst>
              <a:path extrusionOk="0" h="673100" w="1663700">
                <a:moveTo>
                  <a:pt x="1663700" y="0"/>
                </a:moveTo>
                <a:lnTo>
                  <a:pt x="0" y="0"/>
                </a:lnTo>
                <a:lnTo>
                  <a:pt x="0" y="673100"/>
                </a:lnTo>
                <a:lnTo>
                  <a:pt x="1663700" y="673100"/>
                </a:lnTo>
                <a:lnTo>
                  <a:pt x="166370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6318250" y="3346450"/>
            <a:ext cx="1663700" cy="673100"/>
          </a:xfrm>
          <a:custGeom>
            <a:rect b="b" l="l" r="r" t="t"/>
            <a:pathLst>
              <a:path extrusionOk="0" h="673100" w="1663700">
                <a:moveTo>
                  <a:pt x="831850" y="673100"/>
                </a:moveTo>
                <a:lnTo>
                  <a:pt x="0" y="673100"/>
                </a:lnTo>
                <a:lnTo>
                  <a:pt x="0" y="0"/>
                </a:lnTo>
                <a:lnTo>
                  <a:pt x="1663700" y="0"/>
                </a:lnTo>
                <a:lnTo>
                  <a:pt x="1663700" y="673100"/>
                </a:lnTo>
                <a:lnTo>
                  <a:pt x="831850" y="673100"/>
                </a:lnTo>
                <a:close/>
              </a:path>
            </a:pathLst>
          </a:custGeom>
          <a:noFill/>
          <a:ln cap="flat" cmpd="sng" w="12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6742430" y="3487420"/>
            <a:ext cx="82676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46" name="Google Shape;146;p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47" name="Google Shape;147;p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1598930" y="5256529"/>
            <a:ext cx="1264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 computer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37" name="Google Shape;437;p30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38" name="Google Shape;438;p30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30"/>
          <p:cNvSpPr txBox="1"/>
          <p:nvPr>
            <p:ph type="title"/>
          </p:nvPr>
        </p:nvSpPr>
        <p:spPr>
          <a:xfrm>
            <a:off x="535940" y="612140"/>
            <a:ext cx="60090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Top-down vs. bottom-up</a:t>
            </a:r>
            <a:endParaRPr/>
          </a:p>
        </p:txBody>
      </p:sp>
      <p:sp>
        <p:nvSpPr>
          <p:cNvPr id="440" name="Google Shape;440;p30"/>
          <p:cNvSpPr txBox="1"/>
          <p:nvPr/>
        </p:nvSpPr>
        <p:spPr>
          <a:xfrm>
            <a:off x="535940" y="1226820"/>
            <a:ext cx="7586345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Top-down design: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start from most abstract description;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work to most detailed.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Bottom-up design: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work from small components to big system.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Real design uses both techniques.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46" name="Google Shape;446;p3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47" name="Google Shape;447;p3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1"/>
          <p:cNvSpPr txBox="1"/>
          <p:nvPr>
            <p:ph type="title"/>
          </p:nvPr>
        </p:nvSpPr>
        <p:spPr>
          <a:xfrm>
            <a:off x="535940" y="612140"/>
            <a:ext cx="51987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Stepwise refinement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535940" y="1226820"/>
            <a:ext cx="7101205" cy="2080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 each level of abstraction, we must: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6350" rtl="0" algn="l">
              <a:lnSpc>
                <a:spcPct val="999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analyze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design to determine  characteristics of the current state of the  design;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refine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design to add detail.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55" name="Google Shape;455;p3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56" name="Google Shape;456;p3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2"/>
          <p:cNvSpPr txBox="1"/>
          <p:nvPr>
            <p:ph type="title"/>
          </p:nvPr>
        </p:nvSpPr>
        <p:spPr>
          <a:xfrm>
            <a:off x="535940" y="612140"/>
            <a:ext cx="35001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458" name="Google Shape;458;p32"/>
          <p:cNvSpPr txBox="1"/>
          <p:nvPr/>
        </p:nvSpPr>
        <p:spPr>
          <a:xfrm>
            <a:off x="535940" y="1328420"/>
            <a:ext cx="7511415" cy="313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74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Plain language description of what the  user wants and expects to get.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May be developed in several ways: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talking directly to customers;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talking to marketing representatives;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providing prototypes to users for comment.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64" name="Google Shape;464;p3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65" name="Google Shape;465;p3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33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vs. non-functional  requirements</a:t>
            </a:r>
            <a:endParaRPr/>
          </a:p>
        </p:txBody>
      </p:sp>
      <p:sp>
        <p:nvSpPr>
          <p:cNvPr id="467" name="Google Shape;467;p33"/>
          <p:cNvSpPr txBox="1"/>
          <p:nvPr/>
        </p:nvSpPr>
        <p:spPr>
          <a:xfrm>
            <a:off x="535940" y="1226820"/>
            <a:ext cx="5889625" cy="429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Functional requirements: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output as a function of input.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Non-functional requirements: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time required to compute output;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size, weight, etc.;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power consumption;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reliability;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etc.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73" name="Google Shape;473;p34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34"/>
          <p:cNvSpPr txBox="1"/>
          <p:nvPr>
            <p:ph type="title"/>
          </p:nvPr>
        </p:nvSpPr>
        <p:spPr>
          <a:xfrm>
            <a:off x="485140" y="764540"/>
            <a:ext cx="56819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requirements form</a:t>
            </a:r>
            <a:endParaRPr/>
          </a:p>
        </p:txBody>
      </p:sp>
      <p:sp>
        <p:nvSpPr>
          <p:cNvPr id="476" name="Google Shape;476;p34"/>
          <p:cNvSpPr txBox="1"/>
          <p:nvPr/>
        </p:nvSpPr>
        <p:spPr>
          <a:xfrm>
            <a:off x="1570989" y="1858517"/>
            <a:ext cx="2642870" cy="366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940435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name  purpose  inputs  outputs  functions  performance</a:t>
            </a:r>
            <a:endParaRPr sz="23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97790" rtl="0" algn="l">
              <a:lnSpc>
                <a:spcPct val="135744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manufacturing cost  power</a:t>
            </a:r>
            <a:endParaRPr sz="23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physical size/ weight</a:t>
            </a:r>
            <a:endParaRPr sz="23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GPS moving map  requirements</a:t>
            </a:r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535940" y="1918970"/>
            <a:ext cx="3461385" cy="246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Moving map  obtains position  from GPS, paints  map from local  database.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4800600" y="1752600"/>
            <a:ext cx="3657600" cy="4343400"/>
          </a:xfrm>
          <a:custGeom>
            <a:rect b="b" l="l" r="r" t="t"/>
            <a:pathLst>
              <a:path extrusionOk="0" h="4343400" w="3657600">
                <a:moveTo>
                  <a:pt x="3657600" y="0"/>
                </a:moveTo>
                <a:lnTo>
                  <a:pt x="0" y="0"/>
                </a:lnTo>
                <a:lnTo>
                  <a:pt x="0" y="4343400"/>
                </a:lnTo>
                <a:lnTo>
                  <a:pt x="3657600" y="4343400"/>
                </a:lnTo>
                <a:lnTo>
                  <a:pt x="365760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4800600" y="1752600"/>
            <a:ext cx="3657600" cy="4343400"/>
          </a:xfrm>
          <a:custGeom>
            <a:rect b="b" l="l" r="r" t="t"/>
            <a:pathLst>
              <a:path extrusionOk="0" h="4343400" w="3657600">
                <a:moveTo>
                  <a:pt x="1828800" y="4343400"/>
                </a:moveTo>
                <a:lnTo>
                  <a:pt x="0" y="43434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4343400"/>
                </a:lnTo>
                <a:lnTo>
                  <a:pt x="1828800" y="43434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7620000" y="1752600"/>
            <a:ext cx="0" cy="4343400"/>
          </a:xfrm>
          <a:custGeom>
            <a:rect b="b" l="l" r="r" t="t"/>
            <a:pathLst>
              <a:path extrusionOk="0" h="4343400" w="120000">
                <a:moveTo>
                  <a:pt x="0" y="0"/>
                </a:moveTo>
                <a:lnTo>
                  <a:pt x="0" y="4343400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4800600" y="2652337"/>
            <a:ext cx="3657600" cy="1691639"/>
          </a:xfrm>
          <a:custGeom>
            <a:rect b="b" l="l" r="r" t="t"/>
            <a:pathLst>
              <a:path extrusionOk="0" h="1691639" w="3657600">
                <a:moveTo>
                  <a:pt x="0" y="1691062"/>
                </a:moveTo>
                <a:lnTo>
                  <a:pt x="34557" y="1650308"/>
                </a:lnTo>
                <a:lnTo>
                  <a:pt x="69123" y="1609576"/>
                </a:lnTo>
                <a:lnTo>
                  <a:pt x="103706" y="1568891"/>
                </a:lnTo>
                <a:lnTo>
                  <a:pt x="138315" y="1528275"/>
                </a:lnTo>
                <a:lnTo>
                  <a:pt x="172958" y="1487750"/>
                </a:lnTo>
                <a:lnTo>
                  <a:pt x="207645" y="1447341"/>
                </a:lnTo>
                <a:lnTo>
                  <a:pt x="242383" y="1407070"/>
                </a:lnTo>
                <a:lnTo>
                  <a:pt x="277182" y="1366960"/>
                </a:lnTo>
                <a:lnTo>
                  <a:pt x="312050" y="1327033"/>
                </a:lnTo>
                <a:lnTo>
                  <a:pt x="346995" y="1287314"/>
                </a:lnTo>
                <a:lnTo>
                  <a:pt x="382027" y="1247825"/>
                </a:lnTo>
                <a:lnTo>
                  <a:pt x="417153" y="1208589"/>
                </a:lnTo>
                <a:lnTo>
                  <a:pt x="452384" y="1169629"/>
                </a:lnTo>
                <a:lnTo>
                  <a:pt x="487726" y="1130967"/>
                </a:lnTo>
                <a:lnTo>
                  <a:pt x="523189" y="1092628"/>
                </a:lnTo>
                <a:lnTo>
                  <a:pt x="558781" y="1054634"/>
                </a:lnTo>
                <a:lnTo>
                  <a:pt x="594511" y="1017008"/>
                </a:lnTo>
                <a:lnTo>
                  <a:pt x="630388" y="979773"/>
                </a:lnTo>
                <a:lnTo>
                  <a:pt x="666421" y="942952"/>
                </a:lnTo>
                <a:lnTo>
                  <a:pt x="702617" y="906568"/>
                </a:lnTo>
                <a:lnTo>
                  <a:pt x="738985" y="870644"/>
                </a:lnTo>
                <a:lnTo>
                  <a:pt x="775535" y="835203"/>
                </a:lnTo>
                <a:lnTo>
                  <a:pt x="812275" y="800268"/>
                </a:lnTo>
                <a:lnTo>
                  <a:pt x="849213" y="765863"/>
                </a:lnTo>
                <a:lnTo>
                  <a:pt x="886357" y="732009"/>
                </a:lnTo>
                <a:lnTo>
                  <a:pt x="923718" y="698730"/>
                </a:lnTo>
                <a:lnTo>
                  <a:pt x="961303" y="666049"/>
                </a:lnTo>
                <a:lnTo>
                  <a:pt x="999121" y="633990"/>
                </a:lnTo>
                <a:lnTo>
                  <a:pt x="1037180" y="602574"/>
                </a:lnTo>
                <a:lnTo>
                  <a:pt x="1075489" y="571826"/>
                </a:lnTo>
                <a:lnTo>
                  <a:pt x="1114058" y="541767"/>
                </a:lnTo>
                <a:lnTo>
                  <a:pt x="1152893" y="512422"/>
                </a:lnTo>
                <a:lnTo>
                  <a:pt x="1192005" y="483812"/>
                </a:lnTo>
                <a:lnTo>
                  <a:pt x="1231401" y="455962"/>
                </a:lnTo>
                <a:lnTo>
                  <a:pt x="1271090" y="428894"/>
                </a:lnTo>
                <a:lnTo>
                  <a:pt x="1311082" y="402630"/>
                </a:lnTo>
                <a:lnTo>
                  <a:pt x="1351384" y="377195"/>
                </a:lnTo>
                <a:lnTo>
                  <a:pt x="1392005" y="352611"/>
                </a:lnTo>
                <a:lnTo>
                  <a:pt x="1432954" y="328901"/>
                </a:lnTo>
                <a:lnTo>
                  <a:pt x="1474239" y="306088"/>
                </a:lnTo>
                <a:lnTo>
                  <a:pt x="1515869" y="284195"/>
                </a:lnTo>
                <a:lnTo>
                  <a:pt x="1557853" y="263246"/>
                </a:lnTo>
                <a:lnTo>
                  <a:pt x="1600200" y="243262"/>
                </a:lnTo>
                <a:lnTo>
                  <a:pt x="1643935" y="223819"/>
                </a:lnTo>
                <a:lnTo>
                  <a:pt x="1688050" y="205388"/>
                </a:lnTo>
                <a:lnTo>
                  <a:pt x="1732536" y="187945"/>
                </a:lnTo>
                <a:lnTo>
                  <a:pt x="1777382" y="171464"/>
                </a:lnTo>
                <a:lnTo>
                  <a:pt x="1822581" y="155921"/>
                </a:lnTo>
                <a:lnTo>
                  <a:pt x="1868121" y="141292"/>
                </a:lnTo>
                <a:lnTo>
                  <a:pt x="1913995" y="127551"/>
                </a:lnTo>
                <a:lnTo>
                  <a:pt x="1960193" y="114674"/>
                </a:lnTo>
                <a:lnTo>
                  <a:pt x="2006706" y="102636"/>
                </a:lnTo>
                <a:lnTo>
                  <a:pt x="2053524" y="91413"/>
                </a:lnTo>
                <a:lnTo>
                  <a:pt x="2100638" y="80980"/>
                </a:lnTo>
                <a:lnTo>
                  <a:pt x="2148040" y="71312"/>
                </a:lnTo>
                <a:lnTo>
                  <a:pt x="2195719" y="62385"/>
                </a:lnTo>
                <a:lnTo>
                  <a:pt x="2243666" y="54173"/>
                </a:lnTo>
                <a:lnTo>
                  <a:pt x="2291873" y="46653"/>
                </a:lnTo>
                <a:lnTo>
                  <a:pt x="2340329" y="39799"/>
                </a:lnTo>
                <a:lnTo>
                  <a:pt x="2389027" y="33586"/>
                </a:lnTo>
                <a:lnTo>
                  <a:pt x="2437955" y="27991"/>
                </a:lnTo>
                <a:lnTo>
                  <a:pt x="2487106" y="22989"/>
                </a:lnTo>
                <a:lnTo>
                  <a:pt x="2536470" y="18554"/>
                </a:lnTo>
                <a:lnTo>
                  <a:pt x="2586037" y="14662"/>
                </a:lnTo>
                <a:lnTo>
                  <a:pt x="2635799" y="11288"/>
                </a:lnTo>
                <a:lnTo>
                  <a:pt x="2685746" y="8409"/>
                </a:lnTo>
                <a:lnTo>
                  <a:pt x="2735868" y="5998"/>
                </a:lnTo>
                <a:lnTo>
                  <a:pt x="2786158" y="4031"/>
                </a:lnTo>
                <a:lnTo>
                  <a:pt x="2836604" y="2484"/>
                </a:lnTo>
                <a:lnTo>
                  <a:pt x="2887199" y="1332"/>
                </a:lnTo>
                <a:lnTo>
                  <a:pt x="2937933" y="551"/>
                </a:lnTo>
                <a:lnTo>
                  <a:pt x="2988796" y="115"/>
                </a:lnTo>
                <a:lnTo>
                  <a:pt x="3039780" y="0"/>
                </a:lnTo>
                <a:lnTo>
                  <a:pt x="3090874" y="181"/>
                </a:lnTo>
                <a:lnTo>
                  <a:pt x="3142071" y="633"/>
                </a:lnTo>
                <a:lnTo>
                  <a:pt x="3193360" y="1332"/>
                </a:lnTo>
                <a:lnTo>
                  <a:pt x="3244732" y="2254"/>
                </a:lnTo>
                <a:lnTo>
                  <a:pt x="3296179" y="3373"/>
                </a:lnTo>
                <a:lnTo>
                  <a:pt x="3347690" y="4665"/>
                </a:lnTo>
                <a:lnTo>
                  <a:pt x="3399257" y="6105"/>
                </a:lnTo>
                <a:lnTo>
                  <a:pt x="3450870" y="7668"/>
                </a:lnTo>
                <a:lnTo>
                  <a:pt x="3502520" y="9330"/>
                </a:lnTo>
                <a:lnTo>
                  <a:pt x="3554198" y="11066"/>
                </a:lnTo>
                <a:lnTo>
                  <a:pt x="3605894" y="12852"/>
                </a:lnTo>
                <a:lnTo>
                  <a:pt x="3657600" y="14662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4800600" y="26162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8458200" y="43434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6553200" y="3886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6324600" y="4114800"/>
            <a:ext cx="457200" cy="0"/>
          </a:xfrm>
          <a:custGeom>
            <a:rect b="b" l="l" r="r" t="t"/>
            <a:pathLst>
              <a:path extrusionOk="0" h="120000"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91" name="Google Shape;491;p35"/>
          <p:cNvSpPr txBox="1"/>
          <p:nvPr/>
        </p:nvSpPr>
        <p:spPr>
          <a:xfrm>
            <a:off x="4961890" y="5673090"/>
            <a:ext cx="207263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lat: 40 13 lon: 32 19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5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493" name="Google Shape;493;p35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494" name="Google Shape;494;p35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35"/>
          <p:cNvSpPr txBox="1"/>
          <p:nvPr/>
        </p:nvSpPr>
        <p:spPr>
          <a:xfrm>
            <a:off x="5866129" y="2513329"/>
            <a:ext cx="5219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I-78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 rot="-5400000">
            <a:off x="6624488" y="3808729"/>
            <a:ext cx="157480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Scotch Road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02" name="Google Shape;502;p36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03" name="Google Shape;503;p36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36"/>
          <p:cNvSpPr txBox="1"/>
          <p:nvPr>
            <p:ph type="title"/>
          </p:nvPr>
        </p:nvSpPr>
        <p:spPr>
          <a:xfrm>
            <a:off x="535940" y="612140"/>
            <a:ext cx="58908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needs</a:t>
            </a:r>
            <a:endParaRPr/>
          </a:p>
        </p:txBody>
      </p:sp>
      <p:sp>
        <p:nvSpPr>
          <p:cNvPr id="505" name="Google Shape;505;p36"/>
          <p:cNvSpPr txBox="1"/>
          <p:nvPr/>
        </p:nvSpPr>
        <p:spPr>
          <a:xfrm>
            <a:off x="535940" y="1328420"/>
            <a:ext cx="7725409" cy="413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482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Functionality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For automotive use. Show major  roads and landmarks.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19642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User </a:t>
            </a:r>
            <a:r>
              <a:rPr lang="en-US" sz="28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interface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At least 400 x 600 pixel screen.  Three buttons max. Pop-up menu.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8605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Performance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Map should scroll smoothly. No  more than 1 sec power-up. Lock onto GPS  within 15 seconds.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505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Cost</a:t>
            </a:r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$120 street price = approx. $30 cost of  goods sold.</a:t>
            </a:r>
            <a:endParaRPr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11" name="Google Shape;511;p37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12" name="Google Shape;512;p37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37"/>
          <p:cNvSpPr txBox="1"/>
          <p:nvPr>
            <p:ph type="title"/>
          </p:nvPr>
        </p:nvSpPr>
        <p:spPr>
          <a:xfrm>
            <a:off x="535940" y="612140"/>
            <a:ext cx="78924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needs, cont’d.</a:t>
            </a:r>
            <a:endParaRPr/>
          </a:p>
        </p:txBody>
      </p:sp>
      <p:sp>
        <p:nvSpPr>
          <p:cNvPr id="514" name="Google Shape;514;p37"/>
          <p:cNvSpPr txBox="1"/>
          <p:nvPr/>
        </p:nvSpPr>
        <p:spPr>
          <a:xfrm>
            <a:off x="535940" y="1226820"/>
            <a:ext cx="7494270" cy="1690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Physical size/weight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Should fit in hand.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433069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Power consumption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Should run for 8  hours on four AA batteries.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20" name="Google Shape;520;p38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21" name="Google Shape;521;p38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8"/>
          <p:cNvSpPr txBox="1"/>
          <p:nvPr>
            <p:ph type="title"/>
          </p:nvPr>
        </p:nvSpPr>
        <p:spPr>
          <a:xfrm>
            <a:off x="485140" y="215900"/>
            <a:ext cx="464121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 requirements form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2357120" y="1846580"/>
            <a:ext cx="1797050" cy="393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05219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name  purpose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inputs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953135" rtl="0" algn="l">
              <a:lnSpc>
                <a:spcPct val="119300"/>
              </a:lnSpc>
              <a:spcBef>
                <a:spcPts val="157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outputs  functions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66675" rtl="0" algn="l">
              <a:lnSpc>
                <a:spcPct val="2013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performance  manufacturing cost  power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physical size/ weight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4526279" y="1846580"/>
            <a:ext cx="2112010" cy="413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GPS moving map  consumer-grade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moving map for driving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431800" rtl="0" algn="l">
              <a:lnSpc>
                <a:spcPct val="1004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power button, two  control buttons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back-lit LCD 400 X 600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130810" rtl="0" algn="l">
              <a:lnSpc>
                <a:spcPct val="100699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5-receiver GPS; three  resolutions; displays  current lat/ lon  updates screen within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0.25 sec of movement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29337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$100 cost-of-goods-  sold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100 mW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more than 2: X 6:,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12 oz.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30" name="Google Shape;530;p39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31" name="Google Shape;531;p39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39"/>
          <p:cNvSpPr txBox="1"/>
          <p:nvPr>
            <p:ph type="title"/>
          </p:nvPr>
        </p:nvSpPr>
        <p:spPr>
          <a:xfrm>
            <a:off x="535940" y="612140"/>
            <a:ext cx="33267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</a:t>
            </a:r>
            <a:endParaRPr/>
          </a:p>
        </p:txBody>
      </p:sp>
      <p:sp>
        <p:nvSpPr>
          <p:cNvPr id="533" name="Google Shape;533;p39"/>
          <p:cNvSpPr txBox="1"/>
          <p:nvPr/>
        </p:nvSpPr>
        <p:spPr>
          <a:xfrm>
            <a:off x="535940" y="1226820"/>
            <a:ext cx="7853680" cy="422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more precise description of the system: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should not imply a particular architecture;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78168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provides input to the architecture design  process.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May include functional and non-functional  elements.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72529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May be executable or may be in  mathematical form for proofs.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54" name="Google Shape;154;p4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535940" y="612140"/>
            <a:ext cx="24631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535940" y="1226820"/>
            <a:ext cx="7285355" cy="40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Cell phone.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Printer.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Automobile: engine, brakes, dash, etc.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1250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Airplane: engine, flight controls,  nav/comm.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Digital television.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Household appliances.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39" name="Google Shape;539;p40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40" name="Google Shape;540;p40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40"/>
          <p:cNvSpPr txBox="1"/>
          <p:nvPr>
            <p:ph type="title"/>
          </p:nvPr>
        </p:nvSpPr>
        <p:spPr>
          <a:xfrm>
            <a:off x="535940" y="612140"/>
            <a:ext cx="44691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specification</a:t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535940" y="1226820"/>
            <a:ext cx="7693659" cy="36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Should include: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is received from GPS;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 data;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user interface;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operations required to satisfy user requests;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16700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background operations needed to keep the  system running.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48" name="Google Shape;548;p41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49" name="Google Shape;549;p41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41"/>
          <p:cNvSpPr txBox="1"/>
          <p:nvPr>
            <p:ph type="title"/>
          </p:nvPr>
        </p:nvSpPr>
        <p:spPr>
          <a:xfrm>
            <a:off x="535940" y="612140"/>
            <a:ext cx="49682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design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535940" y="1328420"/>
            <a:ext cx="7827645" cy="428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major components go satisfying the  specification?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Hardware components: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CPUs, peripherals, etc.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Software components: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major programs and their operations.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75057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Must take into account functional and  non-functional specifications.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/>
          <p:nvPr/>
        </p:nvSpPr>
        <p:spPr>
          <a:xfrm>
            <a:off x="6324600" y="3124200"/>
            <a:ext cx="685800" cy="0"/>
          </a:xfrm>
          <a:custGeom>
            <a:rect b="b" l="l" r="r" t="t"/>
            <a:pathLst>
              <a:path extrusionOk="0" h="120000"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572000" y="3124200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2895600" y="3124200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838200" y="3124200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0" name="Google Shape;560;p42"/>
          <p:cNvSpPr txBox="1"/>
          <p:nvPr>
            <p:ph type="title"/>
          </p:nvPr>
        </p:nvSpPr>
        <p:spPr>
          <a:xfrm>
            <a:off x="535940" y="612140"/>
            <a:ext cx="79444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block diagram</a:t>
            </a:r>
            <a:endParaRPr/>
          </a:p>
        </p:txBody>
      </p:sp>
      <p:sp>
        <p:nvSpPr>
          <p:cNvPr id="561" name="Google Shape;561;p42"/>
          <p:cNvSpPr txBox="1"/>
          <p:nvPr/>
        </p:nvSpPr>
        <p:spPr>
          <a:xfrm>
            <a:off x="1371600" y="2667000"/>
            <a:ext cx="1524000" cy="990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9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3200400" y="2667000"/>
            <a:ext cx="1371600" cy="990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9525">
            <a:spAutoFit/>
          </a:bodyPr>
          <a:lstStyle/>
          <a:p>
            <a:pPr indent="16509" lvl="0" marL="279400" marR="27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 engine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4953000" y="2667000"/>
            <a:ext cx="1371600" cy="990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58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4876800" y="4267200"/>
            <a:ext cx="1524000" cy="990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9525">
            <a:spAutoFit/>
          </a:bodyPr>
          <a:lstStyle/>
          <a:p>
            <a:pPr indent="279399" lvl="0" marL="226695" marR="2209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 interface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3200400" y="4191000"/>
            <a:ext cx="1371600" cy="1447800"/>
          </a:xfrm>
          <a:custGeom>
            <a:rect b="b" l="l" r="r" t="t"/>
            <a:pathLst>
              <a:path extrusionOk="0" h="1447800" w="13716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3200400" y="4191000"/>
            <a:ext cx="1371600" cy="1447800"/>
          </a:xfrm>
          <a:custGeom>
            <a:rect b="b" l="l" r="r" t="t"/>
            <a:pathLst>
              <a:path extrusionOk="0" h="1447800" w="13716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7" name="Google Shape;567;p42"/>
          <p:cNvSpPr/>
          <p:nvPr/>
        </p:nvSpPr>
        <p:spPr>
          <a:xfrm>
            <a:off x="3200400" y="41910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8" name="Google Shape;568;p42"/>
          <p:cNvSpPr/>
          <p:nvPr/>
        </p:nvSpPr>
        <p:spPr>
          <a:xfrm>
            <a:off x="4572000" y="5638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3200400" y="4191000"/>
            <a:ext cx="1371600" cy="361950"/>
          </a:xfrm>
          <a:custGeom>
            <a:rect b="b" l="l" r="r" t="t"/>
            <a:pathLst>
              <a:path extrusionOk="0" h="361950" w="13716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7ADF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3200400" y="4191000"/>
            <a:ext cx="1371600" cy="361950"/>
          </a:xfrm>
          <a:custGeom>
            <a:rect b="b" l="l" r="r" t="t"/>
            <a:pathLst>
              <a:path extrusionOk="0" h="361950" w="13716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3200400" y="41910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2" name="Google Shape;572;p42"/>
          <p:cNvSpPr/>
          <p:nvPr/>
        </p:nvSpPr>
        <p:spPr>
          <a:xfrm>
            <a:off x="4572000" y="5638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>
            <a:off x="3347720" y="4809490"/>
            <a:ext cx="10756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42"/>
          <p:cNvSpPr/>
          <p:nvPr/>
        </p:nvSpPr>
        <p:spPr>
          <a:xfrm>
            <a:off x="7010400" y="2590800"/>
            <a:ext cx="1447800" cy="1066800"/>
          </a:xfrm>
          <a:custGeom>
            <a:rect b="b" l="l" r="r" t="t"/>
            <a:pathLst>
              <a:path extrusionOk="0" h="1066800" w="1447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5" name="Google Shape;575;p42"/>
          <p:cNvSpPr/>
          <p:nvPr/>
        </p:nvSpPr>
        <p:spPr>
          <a:xfrm>
            <a:off x="7010400" y="2590800"/>
            <a:ext cx="1447800" cy="1066800"/>
          </a:xfrm>
          <a:custGeom>
            <a:rect b="b" l="l" r="r" t="t"/>
            <a:pathLst>
              <a:path extrusionOk="0" h="1066800" w="1447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6" name="Google Shape;576;p42"/>
          <p:cNvSpPr/>
          <p:nvPr/>
        </p:nvSpPr>
        <p:spPr>
          <a:xfrm>
            <a:off x="7010400" y="25908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8458200" y="3657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7278369" y="2928620"/>
            <a:ext cx="9074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838200" y="2362200"/>
            <a:ext cx="0" cy="762000"/>
          </a:xfrm>
          <a:custGeom>
            <a:rect b="b" l="l" r="r" t="t"/>
            <a:pathLst>
              <a:path extrusionOk="0" h="762000" w="120000">
                <a:moveTo>
                  <a:pt x="0" y="0"/>
                </a:moveTo>
                <a:lnTo>
                  <a:pt x="0" y="762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0" name="Google Shape;580;p42"/>
          <p:cNvSpPr/>
          <p:nvPr/>
        </p:nvSpPr>
        <p:spPr>
          <a:xfrm>
            <a:off x="685800" y="2362200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685800" y="2362200"/>
            <a:ext cx="152400" cy="228600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838200" y="2362200"/>
            <a:ext cx="152400" cy="228600"/>
          </a:xfrm>
          <a:custGeom>
            <a:rect b="b" l="l" r="r" t="t"/>
            <a:pathLst>
              <a:path extrusionOk="0" h="228600" w="1524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5562600" y="36576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4" name="Google Shape;584;p42"/>
          <p:cNvSpPr/>
          <p:nvPr/>
        </p:nvSpPr>
        <p:spPr>
          <a:xfrm>
            <a:off x="3886200" y="3657600"/>
            <a:ext cx="0" cy="533400"/>
          </a:xfrm>
          <a:custGeom>
            <a:rect b="b" l="l" r="r" t="t"/>
            <a:pathLst>
              <a:path extrusionOk="0" h="533400" w="120000">
                <a:moveTo>
                  <a:pt x="0" y="5334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5" name="Google Shape;585;p42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586" name="Google Shape;586;p42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587" name="Google Shape;587;p42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hardware  architecture</a:t>
            </a:r>
            <a:endParaRPr/>
          </a:p>
        </p:txBody>
      </p:sp>
      <p:sp>
        <p:nvSpPr>
          <p:cNvPr id="593" name="Google Shape;593;p43"/>
          <p:cNvSpPr txBox="1"/>
          <p:nvPr/>
        </p:nvSpPr>
        <p:spPr>
          <a:xfrm>
            <a:off x="4876800" y="3505200"/>
            <a:ext cx="1524000" cy="990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9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7010400" y="3200400"/>
            <a:ext cx="0" cy="762000"/>
          </a:xfrm>
          <a:custGeom>
            <a:rect b="b" l="l" r="r" t="t"/>
            <a:pathLst>
              <a:path extrusionOk="0" h="762000" w="120000">
                <a:moveTo>
                  <a:pt x="0" y="0"/>
                </a:moveTo>
                <a:lnTo>
                  <a:pt x="0" y="762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95" name="Google Shape;595;p43"/>
          <p:cNvSpPr/>
          <p:nvPr/>
        </p:nvSpPr>
        <p:spPr>
          <a:xfrm>
            <a:off x="6858000" y="3200400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96" name="Google Shape;596;p43"/>
          <p:cNvSpPr/>
          <p:nvPr/>
        </p:nvSpPr>
        <p:spPr>
          <a:xfrm>
            <a:off x="6858000" y="3200400"/>
            <a:ext cx="152400" cy="228600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97" name="Google Shape;597;p43"/>
          <p:cNvSpPr/>
          <p:nvPr/>
        </p:nvSpPr>
        <p:spPr>
          <a:xfrm>
            <a:off x="7010400" y="3200400"/>
            <a:ext cx="152400" cy="228600"/>
          </a:xfrm>
          <a:custGeom>
            <a:rect b="b" l="l" r="r" t="t"/>
            <a:pathLst>
              <a:path extrusionOk="0" h="228600" w="1524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98" name="Google Shape;598;p43"/>
          <p:cNvSpPr/>
          <p:nvPr/>
        </p:nvSpPr>
        <p:spPr>
          <a:xfrm>
            <a:off x="4191000" y="2164079"/>
            <a:ext cx="0" cy="3291840"/>
          </a:xfrm>
          <a:custGeom>
            <a:rect b="b" l="l" r="r" t="t"/>
            <a:pathLst>
              <a:path extrusionOk="0" h="3291840" w="120000">
                <a:moveTo>
                  <a:pt x="0" y="0"/>
                </a:moveTo>
                <a:lnTo>
                  <a:pt x="0" y="329184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99" name="Google Shape;599;p43"/>
          <p:cNvSpPr/>
          <p:nvPr/>
        </p:nvSpPr>
        <p:spPr>
          <a:xfrm>
            <a:off x="4133850" y="2057400"/>
            <a:ext cx="114300" cy="114300"/>
          </a:xfrm>
          <a:custGeom>
            <a:rect b="b" l="l" r="r" t="t"/>
            <a:pathLst>
              <a:path extrusionOk="0" h="114300" w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0" name="Google Shape;600;p43"/>
          <p:cNvSpPr/>
          <p:nvPr/>
        </p:nvSpPr>
        <p:spPr>
          <a:xfrm>
            <a:off x="4133850" y="5448300"/>
            <a:ext cx="114300" cy="114300"/>
          </a:xfrm>
          <a:custGeom>
            <a:rect b="b" l="l" r="r" t="t"/>
            <a:pathLst>
              <a:path extrusionOk="0" h="114300" w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1" name="Google Shape;601;p43"/>
          <p:cNvSpPr txBox="1"/>
          <p:nvPr/>
        </p:nvSpPr>
        <p:spPr>
          <a:xfrm>
            <a:off x="4876800" y="2438400"/>
            <a:ext cx="1143000" cy="9144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4300">
            <a:spAutoFit/>
          </a:bodyPr>
          <a:lstStyle/>
          <a:p>
            <a:pPr indent="0" lvl="0" marL="274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43"/>
          <p:cNvSpPr txBox="1"/>
          <p:nvPr/>
        </p:nvSpPr>
        <p:spPr>
          <a:xfrm>
            <a:off x="4876800" y="4724400"/>
            <a:ext cx="15240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8100">
            <a:spAutoFit/>
          </a:bodyPr>
          <a:lstStyle/>
          <a:p>
            <a:pPr indent="0" lvl="0" marL="188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 I/O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43"/>
          <p:cNvSpPr/>
          <p:nvPr/>
        </p:nvSpPr>
        <p:spPr>
          <a:xfrm>
            <a:off x="4191000" y="2895600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4" name="Google Shape;604;p43"/>
          <p:cNvSpPr/>
          <p:nvPr/>
        </p:nvSpPr>
        <p:spPr>
          <a:xfrm>
            <a:off x="4191000" y="3962400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5" name="Google Shape;605;p43"/>
          <p:cNvSpPr/>
          <p:nvPr/>
        </p:nvSpPr>
        <p:spPr>
          <a:xfrm>
            <a:off x="6400800" y="3962400"/>
            <a:ext cx="609600" cy="0"/>
          </a:xfrm>
          <a:custGeom>
            <a:rect b="b" l="l" r="r" t="t"/>
            <a:pathLst>
              <a:path extrusionOk="0" h="120000"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6" name="Google Shape;606;p43"/>
          <p:cNvSpPr/>
          <p:nvPr/>
        </p:nvSpPr>
        <p:spPr>
          <a:xfrm>
            <a:off x="4191000" y="5105400"/>
            <a:ext cx="685800" cy="0"/>
          </a:xfrm>
          <a:custGeom>
            <a:rect b="b" l="l" r="r" t="t"/>
            <a:pathLst>
              <a:path extrusionOk="0" h="120000"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685800" y="2438400"/>
            <a:ext cx="1447800" cy="1066800"/>
          </a:xfrm>
          <a:custGeom>
            <a:rect b="b" l="l" r="r" t="t"/>
            <a:pathLst>
              <a:path extrusionOk="0" h="1066800" w="1447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685800" y="2438400"/>
            <a:ext cx="1447800" cy="1066800"/>
          </a:xfrm>
          <a:custGeom>
            <a:rect b="b" l="l" r="r" t="t"/>
            <a:pathLst>
              <a:path extrusionOk="0" h="1066800" w="1447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9" name="Google Shape;609;p43"/>
          <p:cNvSpPr txBox="1"/>
          <p:nvPr/>
        </p:nvSpPr>
        <p:spPr>
          <a:xfrm>
            <a:off x="953769" y="2776220"/>
            <a:ext cx="9074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3"/>
          <p:cNvSpPr txBox="1"/>
          <p:nvPr/>
        </p:nvSpPr>
        <p:spPr>
          <a:xfrm>
            <a:off x="2590800" y="2438400"/>
            <a:ext cx="1143000" cy="1371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779" lvl="0" marL="198755" marR="193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 buffer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2590800" y="4419600"/>
            <a:ext cx="1143000" cy="990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3"/>
          <p:cNvSpPr/>
          <p:nvPr/>
        </p:nvSpPr>
        <p:spPr>
          <a:xfrm>
            <a:off x="2133600" y="2971800"/>
            <a:ext cx="457200" cy="0"/>
          </a:xfrm>
          <a:custGeom>
            <a:rect b="b" l="l" r="r" t="t"/>
            <a:pathLst>
              <a:path extrusionOk="0" h="120000"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3733800" y="3124200"/>
            <a:ext cx="457200" cy="0"/>
          </a:xfrm>
          <a:custGeom>
            <a:rect b="b" l="l" r="r" t="t"/>
            <a:pathLst>
              <a:path extrusionOk="0" h="120000"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3733800" y="4876800"/>
            <a:ext cx="457200" cy="0"/>
          </a:xfrm>
          <a:custGeom>
            <a:rect b="b" l="l" r="r" t="t"/>
            <a:pathLst>
              <a:path extrusionOk="0" h="120000"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5" name="Google Shape;615;p43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616" name="Google Shape;616;p43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617" name="Google Shape;617;p43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4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moving map software  architecture</a:t>
            </a:r>
            <a:endParaRPr/>
          </a:p>
        </p:txBody>
      </p:sp>
      <p:sp>
        <p:nvSpPr>
          <p:cNvPr id="623" name="Google Shape;623;p44"/>
          <p:cNvSpPr txBox="1"/>
          <p:nvPr/>
        </p:nvSpPr>
        <p:spPr>
          <a:xfrm>
            <a:off x="975360" y="2818129"/>
            <a:ext cx="10090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4"/>
          <p:cNvSpPr txBox="1"/>
          <p:nvPr/>
        </p:nvSpPr>
        <p:spPr>
          <a:xfrm>
            <a:off x="2514600" y="2667000"/>
            <a:ext cx="1600200" cy="10668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7625">
            <a:spAutoFit/>
          </a:bodyPr>
          <a:lstStyle/>
          <a:p>
            <a:pPr indent="-135890" lvl="0" marL="410209" marR="267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 search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44"/>
          <p:cNvSpPr txBox="1"/>
          <p:nvPr/>
        </p:nvSpPr>
        <p:spPr>
          <a:xfrm>
            <a:off x="4876800" y="2667000"/>
            <a:ext cx="1600200" cy="10668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0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4"/>
          <p:cNvSpPr txBox="1"/>
          <p:nvPr/>
        </p:nvSpPr>
        <p:spPr>
          <a:xfrm>
            <a:off x="4876800" y="4191000"/>
            <a:ext cx="1600200" cy="10668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78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>
            <a:off x="2514600" y="4191000"/>
            <a:ext cx="1600200" cy="10668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7625">
            <a:spAutoFit/>
          </a:bodyPr>
          <a:lstStyle/>
          <a:p>
            <a:pPr indent="279400" lvl="0" marL="265430" marR="259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 interface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4"/>
          <p:cNvSpPr txBox="1"/>
          <p:nvPr/>
        </p:nvSpPr>
        <p:spPr>
          <a:xfrm>
            <a:off x="7223759" y="2741929"/>
            <a:ext cx="7556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2057400" y="3048000"/>
            <a:ext cx="386080" cy="0"/>
          </a:xfrm>
          <a:custGeom>
            <a:rect b="b" l="l" r="r" t="t"/>
            <a:pathLst>
              <a:path extrusionOk="0" h="120000"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2438400" y="30099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1" name="Google Shape;631;p44"/>
          <p:cNvSpPr/>
          <p:nvPr/>
        </p:nvSpPr>
        <p:spPr>
          <a:xfrm>
            <a:off x="6477000" y="2971800"/>
            <a:ext cx="615950" cy="0"/>
          </a:xfrm>
          <a:custGeom>
            <a:rect b="b" l="l" r="r" t="t"/>
            <a:pathLst>
              <a:path extrusionOk="0" h="120000"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2" name="Google Shape;632;p44"/>
          <p:cNvSpPr/>
          <p:nvPr/>
        </p:nvSpPr>
        <p:spPr>
          <a:xfrm>
            <a:off x="7087869" y="2933700"/>
            <a:ext cx="74930" cy="76200"/>
          </a:xfrm>
          <a:custGeom>
            <a:rect b="b" l="l" r="r" t="t"/>
            <a:pathLst>
              <a:path extrusionOk="0" h="76200" w="74929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3" name="Google Shape;633;p44"/>
          <p:cNvSpPr/>
          <p:nvPr/>
        </p:nvSpPr>
        <p:spPr>
          <a:xfrm>
            <a:off x="4114800" y="3200400"/>
            <a:ext cx="692150" cy="0"/>
          </a:xfrm>
          <a:custGeom>
            <a:rect b="b" l="l" r="r" t="t"/>
            <a:pathLst>
              <a:path extrusionOk="0" h="120000"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4" name="Google Shape;634;p44"/>
          <p:cNvSpPr/>
          <p:nvPr/>
        </p:nvSpPr>
        <p:spPr>
          <a:xfrm>
            <a:off x="4801870" y="3162300"/>
            <a:ext cx="74930" cy="76200"/>
          </a:xfrm>
          <a:custGeom>
            <a:rect b="b" l="l" r="r" t="t"/>
            <a:pathLst>
              <a:path extrusionOk="0" h="76200" w="74929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5" name="Google Shape;635;p44"/>
          <p:cNvSpPr/>
          <p:nvPr/>
        </p:nvSpPr>
        <p:spPr>
          <a:xfrm>
            <a:off x="5638800" y="3733800"/>
            <a:ext cx="0" cy="387350"/>
          </a:xfrm>
          <a:custGeom>
            <a:rect b="b" l="l" r="r" t="t"/>
            <a:pathLst>
              <a:path extrusionOk="0" h="387350" w="120000">
                <a:moveTo>
                  <a:pt x="0" y="0"/>
                </a:moveTo>
                <a:lnTo>
                  <a:pt x="0" y="38735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6" name="Google Shape;636;p44"/>
          <p:cNvSpPr/>
          <p:nvPr/>
        </p:nvSpPr>
        <p:spPr>
          <a:xfrm>
            <a:off x="5600700" y="4116070"/>
            <a:ext cx="76200" cy="74930"/>
          </a:xfrm>
          <a:custGeom>
            <a:rect b="b" l="l" r="r" t="t"/>
            <a:pathLst>
              <a:path extrusionOk="0" h="74929" w="76200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4184650" y="4800600"/>
            <a:ext cx="692150" cy="0"/>
          </a:xfrm>
          <a:custGeom>
            <a:rect b="b" l="l" r="r" t="t"/>
            <a:pathLst>
              <a:path extrusionOk="0" h="120000" w="692150">
                <a:moveTo>
                  <a:pt x="6921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8" name="Google Shape;638;p44"/>
          <p:cNvSpPr/>
          <p:nvPr/>
        </p:nvSpPr>
        <p:spPr>
          <a:xfrm>
            <a:off x="4114800" y="4762500"/>
            <a:ext cx="74930" cy="76200"/>
          </a:xfrm>
          <a:custGeom>
            <a:rect b="b" l="l" r="r" t="t"/>
            <a:pathLst>
              <a:path extrusionOk="0" h="76200" w="74929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9" name="Google Shape;639;p44"/>
          <p:cNvSpPr/>
          <p:nvPr/>
        </p:nvSpPr>
        <p:spPr>
          <a:xfrm>
            <a:off x="3276600" y="3804920"/>
            <a:ext cx="0" cy="386080"/>
          </a:xfrm>
          <a:custGeom>
            <a:rect b="b" l="l" r="r" t="t"/>
            <a:pathLst>
              <a:path extrusionOk="0" h="386079" w="120000">
                <a:moveTo>
                  <a:pt x="0" y="38607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40" name="Google Shape;640;p44"/>
          <p:cNvSpPr/>
          <p:nvPr/>
        </p:nvSpPr>
        <p:spPr>
          <a:xfrm>
            <a:off x="3238500" y="3733800"/>
            <a:ext cx="76200" cy="76200"/>
          </a:xfrm>
          <a:custGeom>
            <a:rect b="b" l="l" r="r" t="t"/>
            <a:pathLst>
              <a:path extrusionOk="0" h="76200" w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41" name="Google Shape;641;p44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642" name="Google Shape;642;p44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643" name="Google Shape;643;p44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5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649" name="Google Shape;649;p45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650" name="Google Shape;650;p45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45"/>
          <p:cNvSpPr txBox="1"/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hardware and  software components</a:t>
            </a:r>
            <a:endParaRPr/>
          </a:p>
        </p:txBody>
      </p:sp>
      <p:sp>
        <p:nvSpPr>
          <p:cNvPr id="652" name="Google Shape;652;p45"/>
          <p:cNvSpPr txBox="1"/>
          <p:nvPr/>
        </p:nvSpPr>
        <p:spPr>
          <a:xfrm>
            <a:off x="535940" y="1328420"/>
            <a:ext cx="7622540" cy="257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Must spend time architecting the system  before you start coding.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24892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Some components are ready-made,  some can be modified from existing  designs, others must be designed from  scratch.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658" name="Google Shape;658;p46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659" name="Google Shape;659;p46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46"/>
          <p:cNvSpPr txBox="1"/>
          <p:nvPr>
            <p:ph type="title"/>
          </p:nvPr>
        </p:nvSpPr>
        <p:spPr>
          <a:xfrm>
            <a:off x="535940" y="612140"/>
            <a:ext cx="47682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integration</a:t>
            </a:r>
            <a:endParaRPr/>
          </a:p>
        </p:txBody>
      </p:sp>
      <p:sp>
        <p:nvSpPr>
          <p:cNvPr id="661" name="Google Shape;661;p46"/>
          <p:cNvSpPr txBox="1"/>
          <p:nvPr/>
        </p:nvSpPr>
        <p:spPr>
          <a:xfrm>
            <a:off x="535940" y="1226820"/>
            <a:ext cx="7917815" cy="269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Put together the components.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Many bugs appear only at this stage.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Have a plan for integrating components to  uncover bugs quickly, test as much  functionality as early as possible.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667" name="Google Shape;667;p47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668" name="Google Shape;668;p47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47"/>
          <p:cNvSpPr txBox="1"/>
          <p:nvPr>
            <p:ph type="title"/>
          </p:nvPr>
        </p:nvSpPr>
        <p:spPr>
          <a:xfrm>
            <a:off x="535940" y="612140"/>
            <a:ext cx="23615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70" name="Google Shape;670;p47"/>
          <p:cNvSpPr txBox="1"/>
          <p:nvPr/>
        </p:nvSpPr>
        <p:spPr>
          <a:xfrm>
            <a:off x="535940" y="1226820"/>
            <a:ext cx="7603490" cy="4239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Embedded computers are all around us.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495300" rtl="0" algn="l">
              <a:lnSpc>
                <a:spcPct val="119642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Many systems have complex embedded  hardware and software.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25082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Embedded systems pose many design  challenges: design time, deadlines,  power, etc.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205104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Design methodologies help us manage  the design process.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63" name="Google Shape;163;p5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"/>
          <p:cNvSpPr txBox="1"/>
          <p:nvPr>
            <p:ph type="title"/>
          </p:nvPr>
        </p:nvSpPr>
        <p:spPr>
          <a:xfrm>
            <a:off x="535940" y="612140"/>
            <a:ext cx="31692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history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535940" y="1328420"/>
            <a:ext cx="7915275" cy="4126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Late 1940’s: MIT Whirlwind computer was  designed for real-time operations.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88455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Originally designed to control an aircraft  simulator.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7054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First microprocessor was Intel 4004 in  early 1970’s.:Calcualator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609600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HP-35 first handheld calculator used several chips to  implement a microprocessor in 1972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72" name="Google Shape;172;p6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535940" y="612140"/>
            <a:ext cx="51701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history, cont’d.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535940" y="1328420"/>
            <a:ext cx="7962265" cy="339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266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Automobiles used microprocessor-based  engine controllers starting in 1970’s.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Control fuel/air mixture, engine timing, etc.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Multiple modes of operation: warm-up, cruise,  hill climbing, etc.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140843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Provides lower emissions, better fuel  efficiency.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81" name="Google Shape;181;p7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7"/>
          <p:cNvSpPr txBox="1"/>
          <p:nvPr>
            <p:ph type="title"/>
          </p:nvPr>
        </p:nvSpPr>
        <p:spPr>
          <a:xfrm>
            <a:off x="535940" y="612140"/>
            <a:ext cx="6234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Microprocessor varieties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535940" y="1328420"/>
            <a:ext cx="7938770" cy="3172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23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Microcontroller: 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includes I/O devices, on-  board memory.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3300"/>
                </a:solidFill>
                <a:latin typeface="Lucida Sans"/>
                <a:ea typeface="Lucida Sans"/>
                <a:cs typeface="Lucida Sans"/>
                <a:sym typeface="Lucida Sans"/>
              </a:rPr>
              <a:t>Digital signal processor (DSP): </a:t>
            </a: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microprocessor optimized for digital signal  processing.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8481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Typical embedded word sizes: 8-bit, 16-  bit, 32-bit.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90" name="Google Shape;190;p8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191" name="Google Shape;191;p8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535940" y="612140"/>
            <a:ext cx="54286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examples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535940" y="1328420"/>
            <a:ext cx="7898765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308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Simple control: front panel of microwave  oven, 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3086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thermo stat systems,modern camera etc,</a:t>
            </a:r>
            <a:endParaRPr/>
          </a:p>
          <a:p>
            <a:pPr indent="-342900" lvl="0" marL="355600" marR="3086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Canon EOS 3 has three microprocessors.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6553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32-bit RISC CPU runs autofocus and eye  control systems.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55600" marR="455294" rtl="0" algn="l">
              <a:lnSpc>
                <a:spcPct val="999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Digital TV: programmable CPUs +  hardwired logic for video/audio decode,  menus, etc.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0" type="dt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2100" lvl="0" marL="304800" marR="508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Overheads for Computers as  Components, 2nd ed.</a:t>
            </a:r>
            <a:endParaRPr/>
          </a:p>
        </p:txBody>
      </p:sp>
      <p:sp>
        <p:nvSpPr>
          <p:cNvPr id="199" name="Google Shape;199;p9"/>
          <p:cNvSpPr txBox="1"/>
          <p:nvPr>
            <p:ph idx="11" type="ftr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2008 Wayne Wolf</a:t>
            </a:r>
            <a:endParaRPr/>
          </a:p>
        </p:txBody>
      </p:sp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9"/>
          <p:cNvSpPr txBox="1"/>
          <p:nvPr>
            <p:ph type="title"/>
          </p:nvPr>
        </p:nvSpPr>
        <p:spPr>
          <a:xfrm>
            <a:off x="535940" y="612140"/>
            <a:ext cx="78568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Automotive embedded systems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535940" y="1328420"/>
            <a:ext cx="7470140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Today’s high-end automobile may have  100 microprocessors: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4-bit microcontroller checks seat belt;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microcontrollers run dashboard devices;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16/32-bit microprocessor controls engine.</a:t>
            </a:r>
            <a:endParaRPr b="0" i="0" sz="2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2019-08-13T03:57:54Z</dcterms:created>
  <dc:creator>GITCC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2019-08-13T00:00:00Z</vt:filetime>
  </property>
</Properties>
</file>