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2812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spc="-5" dirty="0"/>
              <a:t>at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Flow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spc="-5" dirty="0"/>
              <a:t>at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Flow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spc="-5" dirty="0"/>
              <a:t>at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Flow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spc="-5" dirty="0"/>
              <a:t>at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Flow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spc="-5" dirty="0"/>
              <a:t>at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Flow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153400" y="6068567"/>
            <a:ext cx="1447799" cy="12466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144000" y="457200"/>
            <a:ext cx="457200" cy="5621020"/>
          </a:xfrm>
          <a:custGeom>
            <a:avLst/>
            <a:gdLst/>
            <a:ahLst/>
            <a:cxnLst/>
            <a:rect l="l" t="t" r="r" b="b"/>
            <a:pathLst>
              <a:path w="457200" h="5621020">
                <a:moveTo>
                  <a:pt x="0" y="5620511"/>
                </a:moveTo>
                <a:lnTo>
                  <a:pt x="457199" y="5620511"/>
                </a:lnTo>
                <a:lnTo>
                  <a:pt x="457199" y="0"/>
                </a:lnTo>
                <a:lnTo>
                  <a:pt x="0" y="0"/>
                </a:lnTo>
                <a:lnTo>
                  <a:pt x="0" y="5620511"/>
                </a:lnTo>
                <a:close/>
              </a:path>
            </a:pathLst>
          </a:custGeom>
          <a:solidFill>
            <a:srgbClr val="021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45523" y="458724"/>
            <a:ext cx="455930" cy="5621020"/>
          </a:xfrm>
          <a:custGeom>
            <a:avLst/>
            <a:gdLst/>
            <a:ahLst/>
            <a:cxnLst/>
            <a:rect l="l" t="t" r="r" b="b"/>
            <a:pathLst>
              <a:path w="455929" h="5621020">
                <a:moveTo>
                  <a:pt x="0" y="5620511"/>
                </a:moveTo>
                <a:lnTo>
                  <a:pt x="455675" y="5620511"/>
                </a:lnTo>
              </a:path>
              <a:path w="455929" h="5621020">
                <a:moveTo>
                  <a:pt x="455675" y="0"/>
                </a:moveTo>
                <a:lnTo>
                  <a:pt x="0" y="0"/>
                </a:lnTo>
                <a:lnTo>
                  <a:pt x="0" y="562051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991600" y="457200"/>
            <a:ext cx="152400" cy="5617845"/>
          </a:xfrm>
          <a:custGeom>
            <a:avLst/>
            <a:gdLst/>
            <a:ahLst/>
            <a:cxnLst/>
            <a:rect l="l" t="t" r="r" b="b"/>
            <a:pathLst>
              <a:path w="152400" h="5617845">
                <a:moveTo>
                  <a:pt x="0" y="5617463"/>
                </a:moveTo>
                <a:lnTo>
                  <a:pt x="152399" y="5617463"/>
                </a:lnTo>
                <a:lnTo>
                  <a:pt x="152399" y="0"/>
                </a:lnTo>
                <a:lnTo>
                  <a:pt x="0" y="0"/>
                </a:lnTo>
                <a:lnTo>
                  <a:pt x="0" y="5617463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93123" y="458724"/>
            <a:ext cx="152400" cy="5617845"/>
          </a:xfrm>
          <a:custGeom>
            <a:avLst/>
            <a:gdLst/>
            <a:ahLst/>
            <a:cxnLst/>
            <a:rect l="l" t="t" r="r" b="b"/>
            <a:pathLst>
              <a:path w="152400" h="5617845">
                <a:moveTo>
                  <a:pt x="0" y="5617463"/>
                </a:moveTo>
                <a:lnTo>
                  <a:pt x="152399" y="5617463"/>
                </a:lnTo>
                <a:lnTo>
                  <a:pt x="152399" y="0"/>
                </a:lnTo>
                <a:lnTo>
                  <a:pt x="0" y="0"/>
                </a:lnTo>
                <a:lnTo>
                  <a:pt x="0" y="561746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6781800"/>
            <a:ext cx="7693659" cy="533400"/>
          </a:xfrm>
          <a:custGeom>
            <a:avLst/>
            <a:gdLst/>
            <a:ahLst/>
            <a:cxnLst/>
            <a:rect l="l" t="t" r="r" b="b"/>
            <a:pathLst>
              <a:path w="7693659" h="533400">
                <a:moveTo>
                  <a:pt x="0" y="533399"/>
                </a:moveTo>
                <a:lnTo>
                  <a:pt x="7693151" y="533399"/>
                </a:lnTo>
                <a:lnTo>
                  <a:pt x="7693151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solidFill>
            <a:srgbClr val="021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58723" y="6783323"/>
            <a:ext cx="7693659" cy="532130"/>
          </a:xfrm>
          <a:custGeom>
            <a:avLst/>
            <a:gdLst/>
            <a:ahLst/>
            <a:cxnLst/>
            <a:rect l="l" t="t" r="r" b="b"/>
            <a:pathLst>
              <a:path w="7693659" h="532129">
                <a:moveTo>
                  <a:pt x="7693151" y="531875"/>
                </a:moveTo>
                <a:lnTo>
                  <a:pt x="7693151" y="0"/>
                </a:lnTo>
                <a:lnTo>
                  <a:pt x="0" y="0"/>
                </a:lnTo>
                <a:lnTo>
                  <a:pt x="0" y="53187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57200" y="6629400"/>
            <a:ext cx="7690484" cy="152400"/>
          </a:xfrm>
          <a:custGeom>
            <a:avLst/>
            <a:gdLst/>
            <a:ahLst/>
            <a:cxnLst/>
            <a:rect l="l" t="t" r="r" b="b"/>
            <a:pathLst>
              <a:path w="7690484" h="152400">
                <a:moveTo>
                  <a:pt x="0" y="152399"/>
                </a:moveTo>
                <a:lnTo>
                  <a:pt x="7690103" y="152399"/>
                </a:lnTo>
                <a:lnTo>
                  <a:pt x="7690103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58723" y="6630923"/>
            <a:ext cx="7690484" cy="152400"/>
          </a:xfrm>
          <a:custGeom>
            <a:avLst/>
            <a:gdLst/>
            <a:ahLst/>
            <a:cxnLst/>
            <a:rect l="l" t="t" r="r" b="b"/>
            <a:pathLst>
              <a:path w="7690484" h="152400">
                <a:moveTo>
                  <a:pt x="0" y="152399"/>
                </a:moveTo>
                <a:lnTo>
                  <a:pt x="7690103" y="152399"/>
                </a:lnTo>
                <a:lnTo>
                  <a:pt x="7690103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0145" y="820093"/>
            <a:ext cx="7198108" cy="80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97941" y="2093367"/>
            <a:ext cx="7462517" cy="3616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074161" y="6913831"/>
            <a:ext cx="13728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spc="-5" dirty="0"/>
              <a:t>at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Flow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88340" y="6904002"/>
            <a:ext cx="3972560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1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1750" y="2696091"/>
            <a:ext cx="2912745" cy="5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spc="-35" dirty="0">
                <a:latin typeface="Arial"/>
                <a:cs typeface="Arial"/>
              </a:rPr>
              <a:t>C</a:t>
            </a:r>
            <a:r>
              <a:rPr sz="4400" b="1" spc="-25" dirty="0">
                <a:latin typeface="Arial"/>
                <a:cs typeface="Arial"/>
              </a:rPr>
              <a:t>hap</a:t>
            </a:r>
            <a:r>
              <a:rPr sz="4400" b="1" spc="-20" dirty="0">
                <a:latin typeface="Arial"/>
                <a:cs typeface="Arial"/>
              </a:rPr>
              <a:t>ter</a:t>
            </a:r>
            <a:r>
              <a:rPr sz="4400" b="1" spc="120" dirty="0">
                <a:latin typeface="Times New Roman"/>
                <a:cs typeface="Times New Roman"/>
              </a:rPr>
              <a:t> </a:t>
            </a:r>
            <a:r>
              <a:rPr sz="4400" b="1" spc="-25" dirty="0">
                <a:latin typeface="Arial"/>
                <a:cs typeface="Arial"/>
              </a:rPr>
              <a:t>10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spc="-5" dirty="0"/>
              <a:t>at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Flow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76094" y="4431976"/>
            <a:ext cx="3503295" cy="1013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0380" marR="5080" indent="-487680">
              <a:lnSpc>
                <a:spcPct val="119400"/>
              </a:lnSpc>
            </a:pPr>
            <a:r>
              <a:rPr sz="3200" b="1" spc="-20" dirty="0">
                <a:latin typeface="Arial"/>
                <a:cs typeface="Arial"/>
              </a:rPr>
              <a:t>Da</a:t>
            </a:r>
            <a:r>
              <a:rPr sz="3200" b="1" spc="-15" dirty="0">
                <a:latin typeface="Arial"/>
                <a:cs typeface="Arial"/>
              </a:rPr>
              <a:t>ta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Flow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T</a:t>
            </a:r>
            <a:r>
              <a:rPr sz="3200" b="1" spc="-15" dirty="0">
                <a:latin typeface="Arial"/>
                <a:cs typeface="Arial"/>
              </a:rPr>
              <a:t>esting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S</a:t>
            </a:r>
            <a:r>
              <a:rPr sz="3200" b="1" spc="-10" dirty="0">
                <a:latin typeface="Arial"/>
                <a:cs typeface="Arial"/>
              </a:rPr>
              <a:t>li</a:t>
            </a:r>
            <a:r>
              <a:rPr sz="3200" b="1" spc="-15" dirty="0">
                <a:latin typeface="Arial"/>
                <a:cs typeface="Arial"/>
              </a:rPr>
              <a:t>c</a:t>
            </a:r>
            <a:r>
              <a:rPr sz="3200" b="1" spc="-20" dirty="0">
                <a:latin typeface="Arial"/>
                <a:cs typeface="Arial"/>
              </a:rPr>
              <a:t>e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T</a:t>
            </a:r>
            <a:r>
              <a:rPr sz="3200" b="1" spc="-15" dirty="0">
                <a:latin typeface="Arial"/>
                <a:cs typeface="Arial"/>
              </a:rPr>
              <a:t>esting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6680">
              <a:lnSpc>
                <a:spcPct val="100000"/>
              </a:lnSpc>
            </a:pPr>
            <a:r>
              <a:rPr spc="-20" dirty="0"/>
              <a:t>Example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15" dirty="0"/>
              <a:t>(c</a:t>
            </a:r>
            <a:r>
              <a:rPr spc="-20" dirty="0"/>
              <a:t>ontinu</a:t>
            </a:r>
            <a:r>
              <a:rPr spc="-15" dirty="0"/>
              <a:t>e</a:t>
            </a:r>
            <a:r>
              <a:rPr spc="-20" dirty="0"/>
              <a:t>d)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spc="-5" dirty="0"/>
              <a:t>at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Flow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40" y="1434207"/>
            <a:ext cx="3997960" cy="2576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Font typeface="Arial"/>
              <a:buAutoNum type="arabicPeriod" startAt="13"/>
              <a:tabLst>
                <a:tab pos="351155" algn="l"/>
              </a:tabLst>
            </a:pPr>
            <a:r>
              <a:rPr sz="1600" b="1" dirty="0">
                <a:latin typeface="Arial"/>
                <a:cs typeface="Arial"/>
              </a:rPr>
              <a:t>I</a:t>
            </a:r>
            <a:r>
              <a:rPr sz="1600" b="1" spc="-5" dirty="0">
                <a:latin typeface="Arial"/>
                <a:cs typeface="Arial"/>
              </a:rPr>
              <a:t>nput(lock</a:t>
            </a:r>
            <a:r>
              <a:rPr sz="1600" b="1" spc="-15" dirty="0">
                <a:latin typeface="Arial"/>
                <a:cs typeface="Arial"/>
              </a:rPr>
              <a:t>s</a:t>
            </a:r>
            <a:r>
              <a:rPr sz="1600" b="1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351790" indent="-339090">
              <a:lnSpc>
                <a:spcPct val="100000"/>
              </a:lnSpc>
              <a:spcBef>
                <a:spcPts val="384"/>
              </a:spcBef>
              <a:buFont typeface="Arial"/>
              <a:buAutoNum type="arabicPeriod" startAt="13"/>
              <a:tabLst>
                <a:tab pos="352425" algn="l"/>
              </a:tabLst>
            </a:pPr>
            <a:r>
              <a:rPr sz="1600" b="1" spc="-10" dirty="0">
                <a:latin typeface="Arial"/>
                <a:cs typeface="Arial"/>
              </a:rPr>
              <a:t>W</a:t>
            </a:r>
            <a:r>
              <a:rPr sz="1600" b="1" spc="-5" dirty="0">
                <a:latin typeface="Arial"/>
                <a:cs typeface="Arial"/>
              </a:rPr>
              <a:t>hil</a:t>
            </a:r>
            <a:r>
              <a:rPr sz="1600" b="1" dirty="0">
                <a:latin typeface="Arial"/>
                <a:cs typeface="Arial"/>
              </a:rPr>
              <a:t>e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Arial"/>
                <a:cs typeface="Arial"/>
              </a:rPr>
              <a:t>N</a:t>
            </a:r>
            <a:r>
              <a:rPr sz="1600" b="1" spc="-5" dirty="0">
                <a:latin typeface="Arial"/>
                <a:cs typeface="Arial"/>
              </a:rPr>
              <a:t>OT(lock</a:t>
            </a:r>
            <a:r>
              <a:rPr sz="1600" b="1" dirty="0">
                <a:latin typeface="Arial"/>
                <a:cs typeface="Arial"/>
              </a:rPr>
              <a:t>s</a:t>
            </a:r>
            <a:r>
              <a:rPr sz="1600" b="1" spc="5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Arial"/>
                <a:cs typeface="Arial"/>
              </a:rPr>
              <a:t>=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-1</a:t>
            </a:r>
            <a:r>
              <a:rPr sz="1600" b="1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576580" indent="-563880">
              <a:lnSpc>
                <a:spcPct val="100000"/>
              </a:lnSpc>
              <a:spcBef>
                <a:spcPts val="384"/>
              </a:spcBef>
              <a:buFont typeface="Arial"/>
              <a:buAutoNum type="arabicPeriod" startAt="13"/>
              <a:tabLst>
                <a:tab pos="576580" algn="l"/>
              </a:tabLst>
            </a:pPr>
            <a:r>
              <a:rPr sz="1600" b="1" spc="5" dirty="0">
                <a:latin typeface="Arial"/>
                <a:cs typeface="Arial"/>
              </a:rPr>
              <a:t>I</a:t>
            </a:r>
            <a:r>
              <a:rPr sz="1600" b="1" spc="-5" dirty="0">
                <a:latin typeface="Arial"/>
                <a:cs typeface="Arial"/>
              </a:rPr>
              <a:t>nput(stock</a:t>
            </a:r>
            <a:r>
              <a:rPr sz="1600" b="1" spc="-10" dirty="0">
                <a:latin typeface="Arial"/>
                <a:cs typeface="Arial"/>
              </a:rPr>
              <a:t>s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5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barrels</a:t>
            </a:r>
            <a:r>
              <a:rPr sz="1600" b="1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576580" indent="-563880">
              <a:lnSpc>
                <a:spcPct val="100000"/>
              </a:lnSpc>
              <a:spcBef>
                <a:spcPts val="405"/>
              </a:spcBef>
              <a:buFont typeface="Arial"/>
              <a:buAutoNum type="arabicPeriod" startAt="13"/>
              <a:tabLst>
                <a:tab pos="576580" algn="l"/>
              </a:tabLst>
            </a:pPr>
            <a:r>
              <a:rPr sz="1600" b="1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otalLock</a:t>
            </a:r>
            <a:r>
              <a:rPr sz="1600" b="1" dirty="0">
                <a:latin typeface="Arial"/>
                <a:cs typeface="Arial"/>
              </a:rPr>
              <a:t>s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Arial"/>
                <a:cs typeface="Arial"/>
              </a:rPr>
              <a:t>=</a:t>
            </a:r>
            <a:r>
              <a:rPr sz="1600" b="1" spc="45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otalLock</a:t>
            </a:r>
            <a:r>
              <a:rPr sz="1600" b="1" dirty="0">
                <a:latin typeface="Arial"/>
                <a:cs typeface="Arial"/>
              </a:rPr>
              <a:t>s</a:t>
            </a:r>
            <a:r>
              <a:rPr sz="1600" b="1" spc="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Arial"/>
                <a:cs typeface="Arial"/>
              </a:rPr>
              <a:t>+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lock</a:t>
            </a:r>
            <a:r>
              <a:rPr sz="1600" b="1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576580" indent="-563880">
              <a:lnSpc>
                <a:spcPct val="100000"/>
              </a:lnSpc>
              <a:spcBef>
                <a:spcPts val="384"/>
              </a:spcBef>
              <a:buFont typeface="Arial"/>
              <a:buAutoNum type="arabicPeriod" startAt="13"/>
              <a:tabLst>
                <a:tab pos="576580" algn="l"/>
              </a:tabLst>
            </a:pPr>
            <a:r>
              <a:rPr sz="1600" b="1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otalStock</a:t>
            </a:r>
            <a:r>
              <a:rPr sz="1600" b="1" dirty="0">
                <a:latin typeface="Arial"/>
                <a:cs typeface="Arial"/>
              </a:rPr>
              <a:t>s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Arial"/>
                <a:cs typeface="Arial"/>
              </a:rPr>
              <a:t>=</a:t>
            </a:r>
            <a:r>
              <a:rPr sz="1600" b="1" spc="45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otalStock</a:t>
            </a:r>
            <a:r>
              <a:rPr sz="1600" b="1" dirty="0">
                <a:latin typeface="Arial"/>
                <a:cs typeface="Arial"/>
              </a:rPr>
              <a:t>s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Arial"/>
                <a:cs typeface="Arial"/>
              </a:rPr>
              <a:t>+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stock</a:t>
            </a:r>
            <a:r>
              <a:rPr sz="1600" b="1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576580" indent="-563880">
              <a:lnSpc>
                <a:spcPct val="100000"/>
              </a:lnSpc>
              <a:spcBef>
                <a:spcPts val="384"/>
              </a:spcBef>
              <a:buFont typeface="Arial"/>
              <a:buAutoNum type="arabicPeriod" startAt="13"/>
              <a:tabLst>
                <a:tab pos="576580" algn="l"/>
              </a:tabLst>
            </a:pPr>
            <a:r>
              <a:rPr sz="1600" b="1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otalBarrel</a:t>
            </a:r>
            <a:r>
              <a:rPr sz="1600" b="1" dirty="0">
                <a:latin typeface="Arial"/>
                <a:cs typeface="Arial"/>
              </a:rPr>
              <a:t>s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Arial"/>
                <a:cs typeface="Arial"/>
              </a:rPr>
              <a:t>=</a:t>
            </a:r>
            <a:r>
              <a:rPr sz="1600" b="1" spc="45" dirty="0">
                <a:latin typeface="Times New Roman"/>
                <a:cs typeface="Times New Roman"/>
              </a:rPr>
              <a:t> </a:t>
            </a:r>
            <a:r>
              <a:rPr sz="1600" b="1" spc="15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otalBarrel</a:t>
            </a:r>
            <a:r>
              <a:rPr sz="1600" b="1" dirty="0">
                <a:latin typeface="Arial"/>
                <a:cs typeface="Arial"/>
              </a:rPr>
              <a:t>s</a:t>
            </a:r>
            <a:r>
              <a:rPr sz="1600" b="1" spc="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Arial"/>
                <a:cs typeface="Arial"/>
              </a:rPr>
              <a:t>+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barrel</a:t>
            </a:r>
            <a:r>
              <a:rPr sz="1600" b="1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576580" indent="-563880">
              <a:lnSpc>
                <a:spcPct val="100000"/>
              </a:lnSpc>
              <a:spcBef>
                <a:spcPts val="405"/>
              </a:spcBef>
              <a:buFont typeface="Arial"/>
              <a:buAutoNum type="arabicPeriod" startAt="13"/>
              <a:tabLst>
                <a:tab pos="576580" algn="l"/>
              </a:tabLst>
            </a:pPr>
            <a:r>
              <a:rPr sz="1600" b="1" spc="5" dirty="0">
                <a:latin typeface="Arial"/>
                <a:cs typeface="Arial"/>
              </a:rPr>
              <a:t>I</a:t>
            </a:r>
            <a:r>
              <a:rPr sz="1600" b="1" spc="-5" dirty="0">
                <a:latin typeface="Arial"/>
                <a:cs typeface="Arial"/>
              </a:rPr>
              <a:t>nput(lock</a:t>
            </a:r>
            <a:r>
              <a:rPr sz="1600" b="1" spc="-15" dirty="0">
                <a:latin typeface="Arial"/>
                <a:cs typeface="Arial"/>
              </a:rPr>
              <a:t>s</a:t>
            </a:r>
            <a:r>
              <a:rPr sz="1600" b="1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2700" marR="2651125">
              <a:lnSpc>
                <a:spcPct val="120000"/>
              </a:lnSpc>
              <a:buFont typeface="Arial"/>
              <a:buAutoNum type="arabicPeriod" startAt="13"/>
              <a:tabLst>
                <a:tab pos="408940" algn="l"/>
              </a:tabLst>
            </a:pPr>
            <a:r>
              <a:rPr sz="1600" b="1" spc="10" dirty="0">
                <a:latin typeface="Arial"/>
                <a:cs typeface="Arial"/>
              </a:rPr>
              <a:t>E</a:t>
            </a:r>
            <a:r>
              <a:rPr sz="1600" b="1" spc="-5" dirty="0">
                <a:latin typeface="Arial"/>
                <a:cs typeface="Arial"/>
              </a:rPr>
              <a:t>nd</a:t>
            </a:r>
            <a:r>
              <a:rPr sz="1600" b="1" spc="-10" dirty="0">
                <a:latin typeface="Arial"/>
                <a:cs typeface="Arial"/>
              </a:rPr>
              <a:t>W</a:t>
            </a:r>
            <a:r>
              <a:rPr sz="1600" b="1" spc="-5" dirty="0">
                <a:latin typeface="Arial"/>
                <a:cs typeface="Arial"/>
              </a:rPr>
              <a:t>hil</a:t>
            </a:r>
            <a:r>
              <a:rPr sz="1600" b="1" dirty="0">
                <a:latin typeface="Arial"/>
                <a:cs typeface="Arial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W</a:t>
            </a:r>
            <a:r>
              <a:rPr sz="1600" b="1" dirty="0">
                <a:latin typeface="Arial"/>
                <a:cs typeface="Arial"/>
              </a:rPr>
              <a:t>e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hav</a:t>
            </a:r>
            <a:r>
              <a:rPr sz="1600" b="1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540" y="4076825"/>
            <a:ext cx="97155" cy="1110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5141" y="4076825"/>
            <a:ext cx="6177915" cy="1991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740660">
              <a:lnSpc>
                <a:spcPct val="120600"/>
              </a:lnSpc>
            </a:pPr>
            <a:r>
              <a:rPr sz="1600" b="1" spc="-5" dirty="0">
                <a:latin typeface="Arial"/>
                <a:cs typeface="Arial"/>
              </a:rPr>
              <a:t>DE</a:t>
            </a:r>
            <a:r>
              <a:rPr sz="1600" b="1" dirty="0">
                <a:latin typeface="Arial"/>
                <a:cs typeface="Arial"/>
              </a:rPr>
              <a:t>F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(locks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13)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DE</a:t>
            </a:r>
            <a:r>
              <a:rPr sz="1600" b="1" dirty="0">
                <a:latin typeface="Arial"/>
                <a:cs typeface="Arial"/>
              </a:rPr>
              <a:t>F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(locks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19</a:t>
            </a:r>
            <a:r>
              <a:rPr sz="1600" b="1" dirty="0">
                <a:latin typeface="Arial"/>
                <a:cs typeface="Arial"/>
              </a:rPr>
              <a:t>)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US</a:t>
            </a:r>
            <a:r>
              <a:rPr sz="1600" b="1" dirty="0">
                <a:latin typeface="Arial"/>
                <a:cs typeface="Arial"/>
              </a:rPr>
              <a:t>E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(locks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14)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Arial"/>
                <a:cs typeface="Arial"/>
              </a:rPr>
              <a:t>a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predicat</a:t>
            </a:r>
            <a:r>
              <a:rPr sz="1600" b="1" dirty="0">
                <a:latin typeface="Arial"/>
                <a:cs typeface="Arial"/>
              </a:rPr>
              <a:t>e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us</a:t>
            </a:r>
            <a:r>
              <a:rPr sz="1600" b="1" dirty="0">
                <a:latin typeface="Arial"/>
                <a:cs typeface="Arial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US</a:t>
            </a:r>
            <a:r>
              <a:rPr sz="1600" b="1" dirty="0">
                <a:latin typeface="Arial"/>
                <a:cs typeface="Arial"/>
              </a:rPr>
              <a:t>E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(locks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16)</a:t>
            </a:r>
            <a:r>
              <a:rPr sz="1600" b="1" dirty="0">
                <a:latin typeface="Arial"/>
                <a:cs typeface="Arial"/>
              </a:rPr>
              <a:t>.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Arial"/>
                <a:cs typeface="Arial"/>
              </a:rPr>
              <a:t>A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computatio</a:t>
            </a:r>
            <a:r>
              <a:rPr sz="1600" b="1" dirty="0">
                <a:latin typeface="Arial"/>
                <a:cs typeface="Arial"/>
              </a:rPr>
              <a:t>n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us</a:t>
            </a:r>
            <a:r>
              <a:rPr sz="1600" b="1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b="1" spc="-5" dirty="0">
                <a:latin typeface="Arial"/>
                <a:cs typeface="Arial"/>
              </a:rPr>
              <a:t>d</a:t>
            </a:r>
            <a:r>
              <a:rPr sz="1600" b="1" spc="-20" dirty="0">
                <a:latin typeface="Arial"/>
                <a:cs typeface="Arial"/>
              </a:rPr>
              <a:t>u</a:t>
            </a:r>
            <a:r>
              <a:rPr sz="1600" b="1" spc="5" dirty="0">
                <a:latin typeface="Arial"/>
                <a:cs typeface="Arial"/>
              </a:rPr>
              <a:t>-</a:t>
            </a:r>
            <a:r>
              <a:rPr sz="1600" b="1" spc="-5" dirty="0">
                <a:latin typeface="Arial"/>
                <a:cs typeface="Arial"/>
              </a:rPr>
              <a:t>path</a:t>
            </a:r>
            <a:r>
              <a:rPr sz="1600" b="1" dirty="0">
                <a:latin typeface="Arial"/>
                <a:cs typeface="Arial"/>
              </a:rPr>
              <a:t>s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fo</a:t>
            </a:r>
            <a:r>
              <a:rPr sz="1600" b="1" dirty="0">
                <a:latin typeface="Arial"/>
                <a:cs typeface="Arial"/>
              </a:rPr>
              <a:t>r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lock</a:t>
            </a:r>
            <a:r>
              <a:rPr sz="1600" b="1" dirty="0">
                <a:latin typeface="Arial"/>
                <a:cs typeface="Arial"/>
              </a:rPr>
              <a:t>s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ar</a:t>
            </a:r>
            <a:r>
              <a:rPr sz="1600" b="1" dirty="0">
                <a:latin typeface="Arial"/>
                <a:cs typeface="Arial"/>
              </a:rPr>
              <a:t>e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th</a:t>
            </a:r>
            <a:r>
              <a:rPr sz="1600" b="1" dirty="0">
                <a:latin typeface="Arial"/>
                <a:cs typeface="Arial"/>
              </a:rPr>
              <a:t>e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nod</a:t>
            </a:r>
            <a:r>
              <a:rPr sz="1600" b="1" dirty="0">
                <a:latin typeface="Arial"/>
                <a:cs typeface="Arial"/>
              </a:rPr>
              <a:t>e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sequence</a:t>
            </a:r>
            <a:r>
              <a:rPr sz="1600" b="1" dirty="0">
                <a:latin typeface="Arial"/>
                <a:cs typeface="Arial"/>
              </a:rPr>
              <a:t>s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&lt;13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14</a:t>
            </a:r>
            <a:r>
              <a:rPr sz="1600" b="1" dirty="0">
                <a:latin typeface="Arial"/>
                <a:cs typeface="Arial"/>
              </a:rPr>
              <a:t>&gt;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(</a:t>
            </a:r>
            <a:r>
              <a:rPr sz="1600" b="1" dirty="0">
                <a:latin typeface="Arial"/>
                <a:cs typeface="Arial"/>
              </a:rPr>
              <a:t>a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dc-path)</a:t>
            </a:r>
            <a:r>
              <a:rPr sz="1600" b="1" dirty="0">
                <a:latin typeface="Arial"/>
                <a:cs typeface="Arial"/>
              </a:rPr>
              <a:t>,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b="1" spc="15" dirty="0">
                <a:latin typeface="Arial"/>
                <a:cs typeface="Arial"/>
              </a:rPr>
              <a:t>&lt;</a:t>
            </a:r>
            <a:r>
              <a:rPr sz="1600" b="1" spc="-5" dirty="0">
                <a:latin typeface="Arial"/>
                <a:cs typeface="Arial"/>
              </a:rPr>
              <a:t>13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14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15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16&gt;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&lt;19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20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1</a:t>
            </a:r>
            <a:r>
              <a:rPr sz="1600" b="1" dirty="0">
                <a:latin typeface="Arial"/>
                <a:cs typeface="Arial"/>
              </a:rPr>
              <a:t>4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&gt;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Arial"/>
                <a:cs typeface="Arial"/>
              </a:rPr>
              <a:t>&lt;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19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20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1</a:t>
            </a:r>
            <a:r>
              <a:rPr sz="1600" b="1" dirty="0">
                <a:latin typeface="Arial"/>
                <a:cs typeface="Arial"/>
              </a:rPr>
              <a:t>4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15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16</a:t>
            </a:r>
            <a:r>
              <a:rPr sz="1600" b="1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b="1" spc="-5" dirty="0">
                <a:latin typeface="Arial"/>
                <a:cs typeface="Arial"/>
              </a:rPr>
              <a:t>I</a:t>
            </a:r>
            <a:r>
              <a:rPr sz="1600" b="1" dirty="0">
                <a:latin typeface="Arial"/>
                <a:cs typeface="Arial"/>
              </a:rPr>
              <a:t>s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&lt;13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14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15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16</a:t>
            </a:r>
            <a:r>
              <a:rPr sz="1600" b="1" dirty="0">
                <a:latin typeface="Arial"/>
                <a:cs typeface="Arial"/>
              </a:rPr>
              <a:t>&gt;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definitio</a:t>
            </a:r>
            <a:r>
              <a:rPr sz="1600" b="1" dirty="0">
                <a:latin typeface="Arial"/>
                <a:cs typeface="Arial"/>
              </a:rPr>
              <a:t>n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clear</a:t>
            </a:r>
            <a:r>
              <a:rPr sz="1600" b="1" dirty="0">
                <a:latin typeface="Arial"/>
                <a:cs typeface="Arial"/>
              </a:rPr>
              <a:t>?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b="1" spc="-5" dirty="0">
                <a:latin typeface="Arial"/>
                <a:cs typeface="Arial"/>
              </a:rPr>
              <a:t>I</a:t>
            </a:r>
            <a:r>
              <a:rPr sz="1600" b="1" dirty="0">
                <a:latin typeface="Arial"/>
                <a:cs typeface="Arial"/>
              </a:rPr>
              <a:t>s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Arial"/>
                <a:cs typeface="Arial"/>
              </a:rPr>
              <a:t>&lt;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19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20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14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15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16</a:t>
            </a:r>
            <a:r>
              <a:rPr sz="1600" b="1" dirty="0">
                <a:latin typeface="Arial"/>
                <a:cs typeface="Arial"/>
              </a:rPr>
              <a:t>&gt;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definitio</a:t>
            </a:r>
            <a:r>
              <a:rPr sz="1600" b="1" dirty="0">
                <a:latin typeface="Arial"/>
                <a:cs typeface="Arial"/>
              </a:rPr>
              <a:t>n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clear</a:t>
            </a:r>
            <a:r>
              <a:rPr sz="1600" b="1" dirty="0">
                <a:latin typeface="Arial"/>
                <a:cs typeface="Arial"/>
              </a:rPr>
              <a:t>?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W</a:t>
            </a:r>
            <a:r>
              <a:rPr sz="1600" b="1" spc="-5" dirty="0">
                <a:latin typeface="Arial"/>
                <a:cs typeface="Arial"/>
              </a:rPr>
              <a:t>ha</a:t>
            </a:r>
            <a:r>
              <a:rPr sz="1600" b="1" dirty="0">
                <a:latin typeface="Arial"/>
                <a:cs typeface="Arial"/>
              </a:rPr>
              <a:t>t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abou</a:t>
            </a:r>
            <a:r>
              <a:rPr sz="1600" b="1" dirty="0">
                <a:latin typeface="Arial"/>
                <a:cs typeface="Arial"/>
              </a:rPr>
              <a:t>t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repetitions</a:t>
            </a:r>
            <a:r>
              <a:rPr sz="1600" b="1" dirty="0">
                <a:latin typeface="Arial"/>
                <a:cs typeface="Arial"/>
              </a:rPr>
              <a:t>?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540" y="5545963"/>
            <a:ext cx="97155" cy="522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4037" y="832793"/>
            <a:ext cx="719010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04"/>
              </a:lnSpc>
            </a:pPr>
            <a:r>
              <a:rPr sz="3200" b="1" spc="-20" dirty="0">
                <a:latin typeface="Arial"/>
                <a:cs typeface="Arial"/>
              </a:rPr>
              <a:t>Co</a:t>
            </a:r>
            <a:r>
              <a:rPr sz="3200" b="1" spc="-15" dirty="0">
                <a:latin typeface="Arial"/>
                <a:cs typeface="Arial"/>
              </a:rPr>
              <a:t>vera</a:t>
            </a:r>
            <a:r>
              <a:rPr sz="3200" b="1" spc="-20" dirty="0">
                <a:latin typeface="Arial"/>
                <a:cs typeface="Arial"/>
              </a:rPr>
              <a:t>ge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Me</a:t>
            </a:r>
            <a:r>
              <a:rPr sz="3200" b="1" spc="-15" dirty="0">
                <a:latin typeface="Arial"/>
                <a:cs typeface="Arial"/>
              </a:rPr>
              <a:t>tric</a:t>
            </a:r>
            <a:r>
              <a:rPr sz="3200" b="1" spc="-20" dirty="0">
                <a:latin typeface="Arial"/>
                <a:cs typeface="Arial"/>
              </a:rPr>
              <a:t>s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Base</a:t>
            </a:r>
            <a:r>
              <a:rPr sz="3200" b="1" spc="-20" dirty="0">
                <a:latin typeface="Arial"/>
                <a:cs typeface="Arial"/>
              </a:rPr>
              <a:t>d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on</a:t>
            </a:r>
            <a:r>
              <a:rPr sz="3200" b="1" spc="8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Arial"/>
                <a:cs typeface="Arial"/>
              </a:rPr>
              <a:t>d</a:t>
            </a:r>
            <a:r>
              <a:rPr sz="3200" b="1" spc="-10" dirty="0">
                <a:latin typeface="Arial"/>
                <a:cs typeface="Arial"/>
              </a:rPr>
              <a:t>u</a:t>
            </a:r>
            <a:r>
              <a:rPr sz="3200" b="1" dirty="0">
                <a:latin typeface="Arial"/>
                <a:cs typeface="Arial"/>
              </a:rPr>
              <a:t>-</a:t>
            </a:r>
            <a:r>
              <a:rPr sz="3200" b="1" spc="-20" dirty="0">
                <a:latin typeface="Arial"/>
                <a:cs typeface="Arial"/>
              </a:rPr>
              <a:t>p</a:t>
            </a:r>
            <a:r>
              <a:rPr sz="3200" b="1" spc="-15" dirty="0">
                <a:latin typeface="Arial"/>
                <a:cs typeface="Arial"/>
              </a:rPr>
              <a:t>a</a:t>
            </a:r>
            <a:r>
              <a:rPr sz="3200" b="1" spc="-20" dirty="0">
                <a:latin typeface="Arial"/>
                <a:cs typeface="Arial"/>
              </a:rPr>
              <a:t>ths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spc="-5" dirty="0"/>
              <a:t>at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Flow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40" y="1545235"/>
            <a:ext cx="7444105" cy="4682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ct val="89600"/>
              </a:lnSpc>
              <a:buFont typeface="Arial"/>
              <a:buChar char="•"/>
              <a:tabLst>
                <a:tab pos="469900" algn="l"/>
              </a:tabLst>
            </a:pPr>
            <a:r>
              <a:rPr sz="2400" b="1" spc="-15" dirty="0">
                <a:latin typeface="Arial"/>
                <a:cs typeface="Arial"/>
              </a:rPr>
              <a:t>In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following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definitions,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se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paths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program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graph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G(P)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program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P,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with</a:t>
            </a:r>
            <a:r>
              <a:rPr sz="2400" b="1" spc="-10" dirty="0">
                <a:latin typeface="Times New Roman"/>
                <a:cs typeface="Times New Roman"/>
              </a:rPr>
              <a:t> 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se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V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variable</a:t>
            </a:r>
            <a:r>
              <a:rPr sz="2400" b="1" spc="-10" dirty="0">
                <a:latin typeface="Arial"/>
                <a:cs typeface="Arial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  <a:buFont typeface="Arial"/>
              <a:buChar char="•"/>
            </a:pPr>
            <a:endParaRPr sz="2550">
              <a:latin typeface="Times New Roman"/>
              <a:cs typeface="Times New Roman"/>
            </a:endParaRPr>
          </a:p>
          <a:p>
            <a:pPr marL="469900" marR="201930" indent="-457200">
              <a:lnSpc>
                <a:spcPct val="90000"/>
              </a:lnSpc>
              <a:buFont typeface="Arial"/>
              <a:buChar char="•"/>
              <a:tabLst>
                <a:tab pos="469900" algn="l"/>
              </a:tabLst>
            </a:pPr>
            <a:r>
              <a:rPr sz="2400" b="1" spc="-15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se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satisfie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b="1" i="1" spc="10" dirty="0">
                <a:latin typeface="Arial"/>
                <a:cs typeface="Arial"/>
              </a:rPr>
              <a:t>A</a:t>
            </a:r>
            <a:r>
              <a:rPr sz="2400" b="1" i="1" spc="-10" dirty="0">
                <a:latin typeface="Arial"/>
                <a:cs typeface="Arial"/>
              </a:rPr>
              <a:t>ll</a:t>
            </a:r>
            <a:r>
              <a:rPr sz="2400" b="1" i="1" spc="-5" dirty="0">
                <a:latin typeface="Arial"/>
                <a:cs typeface="Arial"/>
              </a:rPr>
              <a:t>-</a:t>
            </a:r>
            <a:r>
              <a:rPr sz="2400" b="1" i="1" spc="10" dirty="0">
                <a:latin typeface="Arial"/>
                <a:cs typeface="Arial"/>
              </a:rPr>
              <a:t>D</a:t>
            </a:r>
            <a:r>
              <a:rPr sz="2400" b="1" i="1" spc="-5" dirty="0">
                <a:latin typeface="Arial"/>
                <a:cs typeface="Arial"/>
              </a:rPr>
              <a:t>ef</a:t>
            </a:r>
            <a:r>
              <a:rPr sz="2400" b="1" i="1" dirty="0">
                <a:latin typeface="Arial"/>
                <a:cs typeface="Arial"/>
              </a:rPr>
              <a:t>s</a:t>
            </a:r>
            <a:r>
              <a:rPr sz="2400" b="1" i="1" spc="65" dirty="0">
                <a:latin typeface="Times New Roman"/>
                <a:cs typeface="Times New Roman"/>
              </a:rPr>
              <a:t> </a:t>
            </a:r>
            <a:r>
              <a:rPr sz="2400" b="1" i="1" spc="-20" dirty="0">
                <a:latin typeface="Arial"/>
                <a:cs typeface="Arial"/>
              </a:rPr>
              <a:t>criterio</a:t>
            </a:r>
            <a:r>
              <a:rPr sz="2400" b="1" i="1" spc="-15" dirty="0">
                <a:latin typeface="Arial"/>
                <a:cs typeface="Arial"/>
              </a:rPr>
              <a:t>n</a:t>
            </a:r>
            <a:r>
              <a:rPr sz="2400" b="1" i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program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P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Arial"/>
                <a:cs typeface="Arial"/>
              </a:rPr>
              <a:t>i</a:t>
            </a:r>
            <a:r>
              <a:rPr sz="2400" b="1" dirty="0">
                <a:latin typeface="Arial"/>
                <a:cs typeface="Arial"/>
              </a:rPr>
              <a:t>ff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ever</a:t>
            </a:r>
            <a:r>
              <a:rPr sz="2400" b="1" dirty="0">
                <a:latin typeface="Arial"/>
                <a:cs typeface="Arial"/>
              </a:rPr>
              <a:t>y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variabl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v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Symbol"/>
                <a:cs typeface="Symbol"/>
              </a:rPr>
              <a:t>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V,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contain</a:t>
            </a:r>
            <a:r>
              <a:rPr sz="2400" b="1" spc="-15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definition-clear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paths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from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every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defining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node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v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use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v.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550">
              <a:latin typeface="Times New Roman"/>
              <a:cs typeface="Times New Roman"/>
            </a:endParaRPr>
          </a:p>
          <a:p>
            <a:pPr marL="469900" marR="136525" indent="-457200">
              <a:lnSpc>
                <a:spcPct val="89800"/>
              </a:lnSpc>
              <a:buFont typeface="Arial"/>
              <a:buChar char="•"/>
              <a:tabLst>
                <a:tab pos="469900" algn="l"/>
              </a:tabLst>
            </a:pPr>
            <a:r>
              <a:rPr sz="2400" b="1" spc="-15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se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satisfie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b="1" i="1" spc="10" dirty="0">
                <a:latin typeface="Arial"/>
                <a:cs typeface="Arial"/>
              </a:rPr>
              <a:t>A</a:t>
            </a:r>
            <a:r>
              <a:rPr sz="2400" b="1" i="1" dirty="0">
                <a:latin typeface="Arial"/>
                <a:cs typeface="Arial"/>
              </a:rPr>
              <a:t>ll-Uses</a:t>
            </a:r>
            <a:r>
              <a:rPr sz="2400" b="1" i="1" spc="60" dirty="0">
                <a:latin typeface="Times New Roman"/>
                <a:cs typeface="Times New Roman"/>
              </a:rPr>
              <a:t> </a:t>
            </a:r>
            <a:r>
              <a:rPr sz="2400" b="1" i="1" spc="-20" dirty="0">
                <a:latin typeface="Arial"/>
                <a:cs typeface="Arial"/>
              </a:rPr>
              <a:t>criterio</a:t>
            </a:r>
            <a:r>
              <a:rPr sz="2400" b="1" i="1" spc="-15" dirty="0">
                <a:latin typeface="Arial"/>
                <a:cs typeface="Arial"/>
              </a:rPr>
              <a:t>n</a:t>
            </a:r>
            <a:r>
              <a:rPr sz="2400" b="1" i="1" spc="60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Arial"/>
                <a:cs typeface="Arial"/>
              </a:rPr>
              <a:t>f</a:t>
            </a:r>
            <a:r>
              <a:rPr sz="2400" b="1" dirty="0">
                <a:latin typeface="Arial"/>
                <a:cs typeface="Arial"/>
              </a:rPr>
              <a:t>or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program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P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Arial"/>
                <a:cs typeface="Arial"/>
              </a:rPr>
              <a:t>i</a:t>
            </a:r>
            <a:r>
              <a:rPr sz="2400" b="1" dirty="0">
                <a:latin typeface="Arial"/>
                <a:cs typeface="Arial"/>
              </a:rPr>
              <a:t>ff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ever</a:t>
            </a:r>
            <a:r>
              <a:rPr sz="2400" b="1" dirty="0">
                <a:latin typeface="Arial"/>
                <a:cs typeface="Arial"/>
              </a:rPr>
              <a:t>y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variabl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v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Symbol"/>
                <a:cs typeface="Symbol"/>
              </a:rPr>
              <a:t>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V,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contain</a:t>
            </a:r>
            <a:r>
              <a:rPr sz="2400" b="1" spc="-15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definition-clear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paths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from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every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defining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node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v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ever</a:t>
            </a:r>
            <a:r>
              <a:rPr sz="2400" b="1" dirty="0">
                <a:latin typeface="Arial"/>
                <a:cs typeface="Arial"/>
              </a:rPr>
              <a:t>y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use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v</a:t>
            </a:r>
            <a:r>
              <a:rPr sz="2400" b="1" spc="-10" dirty="0">
                <a:latin typeface="Arial"/>
                <a:cs typeface="Arial"/>
              </a:rPr>
              <a:t>,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an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successo</a:t>
            </a:r>
            <a:r>
              <a:rPr sz="2400" b="1" dirty="0">
                <a:latin typeface="Arial"/>
                <a:cs typeface="Arial"/>
              </a:rPr>
              <a:t>r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node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eac</a:t>
            </a:r>
            <a:r>
              <a:rPr sz="2400" b="1" dirty="0">
                <a:latin typeface="Arial"/>
                <a:cs typeface="Arial"/>
              </a:rPr>
              <a:t>h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USE(</a:t>
            </a:r>
            <a:r>
              <a:rPr sz="2400" b="1" spc="5" dirty="0">
                <a:latin typeface="Arial"/>
                <a:cs typeface="Arial"/>
              </a:rPr>
              <a:t>v</a:t>
            </a:r>
            <a:r>
              <a:rPr sz="2400" b="1" spc="-10" dirty="0">
                <a:latin typeface="Arial"/>
                <a:cs typeface="Arial"/>
              </a:rPr>
              <a:t>,</a:t>
            </a:r>
            <a:r>
              <a:rPr sz="2400" b="1" spc="8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n).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pc="-20" dirty="0"/>
              <a:t>Co</a:t>
            </a:r>
            <a:r>
              <a:rPr spc="-15" dirty="0"/>
              <a:t>vera</a:t>
            </a:r>
            <a:r>
              <a:rPr spc="-20" dirty="0"/>
              <a:t>ge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20" dirty="0"/>
              <a:t>Me</a:t>
            </a:r>
            <a:r>
              <a:rPr spc="-15" dirty="0"/>
              <a:t>tric</a:t>
            </a:r>
            <a:r>
              <a:rPr spc="-20" dirty="0"/>
              <a:t>s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15" dirty="0"/>
              <a:t>Base</a:t>
            </a:r>
            <a:r>
              <a:rPr spc="-20" dirty="0"/>
              <a:t>d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20" dirty="0"/>
              <a:t>on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/>
              <a:t>d</a:t>
            </a:r>
            <a:r>
              <a:rPr spc="-10" dirty="0"/>
              <a:t>u</a:t>
            </a:r>
            <a:r>
              <a:rPr dirty="0"/>
              <a:t>-</a:t>
            </a:r>
            <a:r>
              <a:rPr spc="-20" dirty="0"/>
              <a:t>p</a:t>
            </a:r>
            <a:r>
              <a:rPr spc="-15" dirty="0"/>
              <a:t>a</a:t>
            </a:r>
            <a:r>
              <a:rPr spc="-20" dirty="0"/>
              <a:t>ths</a:t>
            </a: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2400" spc="-15" dirty="0"/>
              <a:t>(continued)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spc="-5" dirty="0"/>
              <a:t>at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Flow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40" y="2129943"/>
            <a:ext cx="7216140" cy="2583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170">
              <a:lnSpc>
                <a:spcPct val="99700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spc="-15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se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satisfie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b="1" i="1" spc="10" dirty="0">
                <a:latin typeface="Arial"/>
                <a:cs typeface="Arial"/>
              </a:rPr>
              <a:t>A</a:t>
            </a:r>
            <a:r>
              <a:rPr sz="2400" b="1" i="1" dirty="0">
                <a:latin typeface="Arial"/>
                <a:cs typeface="Arial"/>
              </a:rPr>
              <a:t>ll-P-Uses/Some</a:t>
            </a:r>
            <a:r>
              <a:rPr sz="2400" b="1" i="1" spc="5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C-Uses</a:t>
            </a:r>
            <a:r>
              <a:rPr sz="2400" b="1" i="1" spc="-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criterio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program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P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iff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ever</a:t>
            </a:r>
            <a:r>
              <a:rPr sz="2400" b="1" dirty="0">
                <a:latin typeface="Arial"/>
                <a:cs typeface="Arial"/>
              </a:rPr>
              <a:t>y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variable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v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V,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contain</a:t>
            </a:r>
            <a:r>
              <a:rPr sz="2400" b="1" spc="-15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definition-clear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paths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from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ever</a:t>
            </a:r>
            <a:r>
              <a:rPr sz="2400" b="1" dirty="0">
                <a:latin typeface="Arial"/>
                <a:cs typeface="Arial"/>
              </a:rPr>
              <a:t>y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defining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node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v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ever</a:t>
            </a:r>
            <a:r>
              <a:rPr sz="2400" b="1" dirty="0">
                <a:latin typeface="Arial"/>
                <a:cs typeface="Arial"/>
              </a:rPr>
              <a:t>y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predicate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use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v</a:t>
            </a:r>
            <a:r>
              <a:rPr sz="2400" b="1" dirty="0">
                <a:latin typeface="Arial"/>
                <a:cs typeface="Arial"/>
              </a:rPr>
              <a:t>;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definition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v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has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P-uses,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definition-clear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path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leads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least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one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computatio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use.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pc="-20" dirty="0"/>
              <a:t>Co</a:t>
            </a:r>
            <a:r>
              <a:rPr spc="-15" dirty="0"/>
              <a:t>vera</a:t>
            </a:r>
            <a:r>
              <a:rPr spc="-20" dirty="0"/>
              <a:t>ge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20" dirty="0"/>
              <a:t>Me</a:t>
            </a:r>
            <a:r>
              <a:rPr spc="-15" dirty="0"/>
              <a:t>tric</a:t>
            </a:r>
            <a:r>
              <a:rPr spc="-20" dirty="0"/>
              <a:t>s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15" dirty="0"/>
              <a:t>Base</a:t>
            </a:r>
            <a:r>
              <a:rPr spc="-20" dirty="0"/>
              <a:t>d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20" dirty="0"/>
              <a:t>on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/>
              <a:t>d</a:t>
            </a:r>
            <a:r>
              <a:rPr spc="-10" dirty="0"/>
              <a:t>u</a:t>
            </a:r>
            <a:r>
              <a:rPr dirty="0"/>
              <a:t>-</a:t>
            </a:r>
            <a:r>
              <a:rPr spc="-20" dirty="0"/>
              <a:t>p</a:t>
            </a:r>
            <a:r>
              <a:rPr spc="-15" dirty="0"/>
              <a:t>a</a:t>
            </a:r>
            <a:r>
              <a:rPr spc="-20" dirty="0"/>
              <a:t>ths</a:t>
            </a: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2400" spc="-15" dirty="0"/>
              <a:t>(continued)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spc="-5" dirty="0"/>
              <a:t>at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Flow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40" y="2102511"/>
            <a:ext cx="7216140" cy="2357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170">
              <a:lnSpc>
                <a:spcPct val="89600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spc="-15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se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satisfie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b="1" i="1" spc="10" dirty="0">
                <a:latin typeface="Arial"/>
                <a:cs typeface="Arial"/>
              </a:rPr>
              <a:t>A</a:t>
            </a:r>
            <a:r>
              <a:rPr sz="2400" b="1" i="1" dirty="0">
                <a:latin typeface="Arial"/>
                <a:cs typeface="Arial"/>
              </a:rPr>
              <a:t>ll-C-Uses/Some</a:t>
            </a:r>
            <a:r>
              <a:rPr sz="2400" b="1" i="1" spc="5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Arial"/>
                <a:cs typeface="Arial"/>
              </a:rPr>
              <a:t>P-Uses</a:t>
            </a:r>
            <a:r>
              <a:rPr sz="2400" b="1" i="1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criterio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program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P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iff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ever</a:t>
            </a:r>
            <a:r>
              <a:rPr sz="2400" b="1" dirty="0">
                <a:latin typeface="Arial"/>
                <a:cs typeface="Arial"/>
              </a:rPr>
              <a:t>y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variable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v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V,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contain</a:t>
            </a:r>
            <a:r>
              <a:rPr sz="2400" b="1" spc="-15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definition-clear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paths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from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ever</a:t>
            </a:r>
            <a:r>
              <a:rPr sz="2400" b="1" dirty="0">
                <a:latin typeface="Arial"/>
                <a:cs typeface="Arial"/>
              </a:rPr>
              <a:t>y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defining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node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v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ever</a:t>
            </a:r>
            <a:r>
              <a:rPr sz="2400" b="1" dirty="0">
                <a:latin typeface="Arial"/>
                <a:cs typeface="Arial"/>
              </a:rPr>
              <a:t>y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computation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use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v</a:t>
            </a:r>
            <a:r>
              <a:rPr sz="2400" b="1" dirty="0">
                <a:latin typeface="Arial"/>
                <a:cs typeface="Arial"/>
              </a:rPr>
              <a:t>;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definition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v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has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C-uses</a:t>
            </a:r>
            <a:r>
              <a:rPr sz="2400" b="1" dirty="0">
                <a:latin typeface="Arial"/>
                <a:cs typeface="Arial"/>
              </a:rPr>
              <a:t>,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definition-clear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path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leads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least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one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predicate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use.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pc="-20" dirty="0"/>
              <a:t>Co</a:t>
            </a:r>
            <a:r>
              <a:rPr spc="-15" dirty="0"/>
              <a:t>vera</a:t>
            </a:r>
            <a:r>
              <a:rPr spc="-20" dirty="0"/>
              <a:t>ge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20" dirty="0"/>
              <a:t>Me</a:t>
            </a:r>
            <a:r>
              <a:rPr spc="-15" dirty="0"/>
              <a:t>tric</a:t>
            </a:r>
            <a:r>
              <a:rPr spc="-20" dirty="0"/>
              <a:t>s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15" dirty="0"/>
              <a:t>Base</a:t>
            </a:r>
            <a:r>
              <a:rPr spc="-20" dirty="0"/>
              <a:t>d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20" dirty="0"/>
              <a:t>on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/>
              <a:t>d</a:t>
            </a:r>
            <a:r>
              <a:rPr spc="-10" dirty="0"/>
              <a:t>u</a:t>
            </a:r>
            <a:r>
              <a:rPr dirty="0"/>
              <a:t>-</a:t>
            </a:r>
            <a:r>
              <a:rPr spc="-20" dirty="0"/>
              <a:t>p</a:t>
            </a:r>
            <a:r>
              <a:rPr spc="-15" dirty="0"/>
              <a:t>a</a:t>
            </a:r>
            <a:r>
              <a:rPr spc="-20" dirty="0"/>
              <a:t>ths</a:t>
            </a:r>
          </a:p>
          <a:p>
            <a:pPr marR="3810" algn="ctr">
              <a:lnSpc>
                <a:spcPct val="100000"/>
              </a:lnSpc>
              <a:spcBef>
                <a:spcPts val="30"/>
              </a:spcBef>
            </a:pPr>
            <a:r>
              <a:rPr sz="2400" spc="-15" dirty="0"/>
              <a:t>(concluded)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spc="-5" dirty="0"/>
              <a:t>at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Flow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40" y="2102511"/>
            <a:ext cx="7221220" cy="2357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170">
              <a:lnSpc>
                <a:spcPct val="89600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spc="-15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se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satisfie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b="1" i="1" spc="10" dirty="0">
                <a:latin typeface="Arial"/>
                <a:cs typeface="Arial"/>
              </a:rPr>
              <a:t>A</a:t>
            </a:r>
            <a:r>
              <a:rPr sz="2400" b="1" i="1" spc="-10" dirty="0">
                <a:latin typeface="Arial"/>
                <a:cs typeface="Arial"/>
              </a:rPr>
              <a:t>ll</a:t>
            </a:r>
            <a:r>
              <a:rPr sz="2400" b="1" i="1" spc="-5" dirty="0">
                <a:latin typeface="Arial"/>
                <a:cs typeface="Arial"/>
              </a:rPr>
              <a:t>-d</a:t>
            </a:r>
            <a:r>
              <a:rPr sz="2400" b="1" i="1" spc="-10" dirty="0">
                <a:latin typeface="Arial"/>
                <a:cs typeface="Arial"/>
              </a:rPr>
              <a:t>u</a:t>
            </a:r>
            <a:r>
              <a:rPr sz="2400" b="1" i="1" spc="15" dirty="0">
                <a:latin typeface="Arial"/>
                <a:cs typeface="Arial"/>
              </a:rPr>
              <a:t>-</a:t>
            </a:r>
            <a:r>
              <a:rPr sz="2400" b="1" i="1" spc="-15" dirty="0">
                <a:latin typeface="Arial"/>
                <a:cs typeface="Arial"/>
              </a:rPr>
              <a:t>paths</a:t>
            </a:r>
            <a:r>
              <a:rPr sz="2400" b="1" i="1" spc="60" dirty="0">
                <a:latin typeface="Times New Roman"/>
                <a:cs typeface="Times New Roman"/>
              </a:rPr>
              <a:t> </a:t>
            </a:r>
            <a:r>
              <a:rPr sz="2400" b="1" i="1" spc="-20" dirty="0">
                <a:latin typeface="Arial"/>
                <a:cs typeface="Arial"/>
              </a:rPr>
              <a:t>criterio</a:t>
            </a:r>
            <a:r>
              <a:rPr sz="2400" b="1" i="1" spc="-15" dirty="0">
                <a:latin typeface="Arial"/>
                <a:cs typeface="Arial"/>
              </a:rPr>
              <a:t>n</a:t>
            </a:r>
            <a:r>
              <a:rPr sz="2400" b="1" i="1" spc="60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Arial"/>
                <a:cs typeface="Arial"/>
              </a:rPr>
              <a:t>f</a:t>
            </a:r>
            <a:r>
              <a:rPr sz="2400" b="1" dirty="0">
                <a:latin typeface="Arial"/>
                <a:cs typeface="Arial"/>
              </a:rPr>
              <a:t>or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program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P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iff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ever</a:t>
            </a:r>
            <a:r>
              <a:rPr sz="2400" b="1" dirty="0">
                <a:latin typeface="Arial"/>
                <a:cs typeface="Arial"/>
              </a:rPr>
              <a:t>y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variabl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v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V,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contain</a:t>
            </a:r>
            <a:r>
              <a:rPr sz="2400" b="1" spc="-15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definition-clear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paths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from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every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defining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node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v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ever</a:t>
            </a:r>
            <a:r>
              <a:rPr sz="2400" b="1" dirty="0">
                <a:latin typeface="Arial"/>
                <a:cs typeface="Arial"/>
              </a:rPr>
              <a:t>y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use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v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an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successo</a:t>
            </a:r>
            <a:r>
              <a:rPr sz="2400" b="1" dirty="0">
                <a:latin typeface="Arial"/>
                <a:cs typeface="Arial"/>
              </a:rPr>
              <a:t>r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node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eac</a:t>
            </a:r>
            <a:r>
              <a:rPr sz="2400" b="1" dirty="0">
                <a:latin typeface="Arial"/>
                <a:cs typeface="Arial"/>
              </a:rPr>
              <a:t>h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USE(</a:t>
            </a:r>
            <a:r>
              <a:rPr sz="2400" b="1" spc="5" dirty="0">
                <a:latin typeface="Arial"/>
                <a:cs typeface="Arial"/>
              </a:rPr>
              <a:t>v</a:t>
            </a:r>
            <a:r>
              <a:rPr sz="2400" b="1" spc="-10" dirty="0">
                <a:latin typeface="Arial"/>
                <a:cs typeface="Arial"/>
              </a:rPr>
              <a:t>,</a:t>
            </a:r>
            <a:r>
              <a:rPr sz="2400" b="1" spc="8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n),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an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that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these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paths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ar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eithe</a:t>
            </a:r>
            <a:r>
              <a:rPr sz="2400" b="1" dirty="0">
                <a:latin typeface="Arial"/>
                <a:cs typeface="Arial"/>
              </a:rPr>
              <a:t>r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single-loo</a:t>
            </a:r>
            <a:r>
              <a:rPr sz="2400" b="1" spc="-15" dirty="0">
                <a:latin typeface="Arial"/>
                <a:cs typeface="Arial"/>
              </a:rPr>
              <a:t>p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traversals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or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cycle-free.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5708" y="741353"/>
            <a:ext cx="7773034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04"/>
              </a:lnSpc>
            </a:pPr>
            <a:r>
              <a:rPr sz="3200" b="1" spc="-20" dirty="0">
                <a:latin typeface="Arial"/>
                <a:cs typeface="Arial"/>
              </a:rPr>
              <a:t>Rapp</a:t>
            </a:r>
            <a:r>
              <a:rPr sz="3200" b="1" spc="-15" dirty="0">
                <a:latin typeface="Arial"/>
                <a:cs typeface="Arial"/>
              </a:rPr>
              <a:t>s-</a:t>
            </a:r>
            <a:r>
              <a:rPr sz="3200" b="1" spc="-20" dirty="0">
                <a:latin typeface="Arial"/>
                <a:cs typeface="Arial"/>
              </a:rPr>
              <a:t>Weyu</a:t>
            </a:r>
            <a:r>
              <a:rPr sz="3200" b="1" spc="-15" dirty="0">
                <a:latin typeface="Arial"/>
                <a:cs typeface="Arial"/>
              </a:rPr>
              <a:t>ker</a:t>
            </a:r>
            <a:r>
              <a:rPr sz="3200" b="1" spc="11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Co</a:t>
            </a:r>
            <a:r>
              <a:rPr sz="3200" b="1" spc="-15" dirty="0">
                <a:latin typeface="Arial"/>
                <a:cs typeface="Arial"/>
              </a:rPr>
              <a:t>vera</a:t>
            </a:r>
            <a:r>
              <a:rPr sz="3200" b="1" spc="-20" dirty="0">
                <a:latin typeface="Arial"/>
                <a:cs typeface="Arial"/>
              </a:rPr>
              <a:t>ge</a:t>
            </a:r>
            <a:r>
              <a:rPr sz="3200" b="1" spc="7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Arial"/>
                <a:cs typeface="Arial"/>
              </a:rPr>
              <a:t>S</a:t>
            </a:r>
            <a:r>
              <a:rPr sz="3200" b="1" spc="-20" dirty="0">
                <a:latin typeface="Arial"/>
                <a:cs typeface="Arial"/>
              </a:rPr>
              <a:t>ub</a:t>
            </a:r>
            <a:r>
              <a:rPr sz="3200" b="1" spc="-15" dirty="0">
                <a:latin typeface="Arial"/>
                <a:cs typeface="Arial"/>
              </a:rPr>
              <a:t>s</a:t>
            </a:r>
            <a:r>
              <a:rPr sz="3200" b="1" spc="-20" dirty="0">
                <a:latin typeface="Arial"/>
                <a:cs typeface="Arial"/>
              </a:rPr>
              <a:t>u</a:t>
            </a:r>
            <a:r>
              <a:rPr sz="3200" b="1" spc="-25" dirty="0">
                <a:latin typeface="Arial"/>
                <a:cs typeface="Arial"/>
              </a:rPr>
              <a:t>m</a:t>
            </a:r>
            <a:r>
              <a:rPr sz="3200" b="1" spc="-20" dirty="0">
                <a:latin typeface="Arial"/>
                <a:cs typeface="Arial"/>
              </a:rPr>
              <a:t>ption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0830" y="1530781"/>
            <a:ext cx="1397635" cy="1564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81915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Al</a:t>
            </a:r>
            <a:r>
              <a:rPr sz="1800" b="1" spc="-5" dirty="0">
                <a:latin typeface="Arial"/>
                <a:cs typeface="Arial"/>
              </a:rPr>
              <a:t>l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Paths</a:t>
            </a:r>
            <a:endParaRPr sz="1800">
              <a:latin typeface="Arial"/>
              <a:cs typeface="Arial"/>
            </a:endParaRPr>
          </a:p>
          <a:p>
            <a:pPr marL="161925" marR="5080" indent="-149860">
              <a:lnSpc>
                <a:spcPct val="224400"/>
              </a:lnSpc>
              <a:spcBef>
                <a:spcPts val="720"/>
              </a:spcBef>
            </a:pPr>
            <a:r>
              <a:rPr sz="1800" b="1" spc="-15" dirty="0">
                <a:latin typeface="Arial"/>
                <a:cs typeface="Arial"/>
              </a:rPr>
              <a:t>Al</a:t>
            </a:r>
            <a:r>
              <a:rPr sz="1800" b="1" spc="-5" dirty="0">
                <a:latin typeface="Arial"/>
                <a:cs typeface="Arial"/>
              </a:rPr>
              <a:t>l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Paths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Al</a:t>
            </a:r>
            <a:r>
              <a:rPr sz="1800" b="1" spc="-5" dirty="0">
                <a:latin typeface="Arial"/>
                <a:cs typeface="Arial"/>
              </a:rPr>
              <a:t>l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Uses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3093" y="3228010"/>
            <a:ext cx="1473835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80000"/>
              </a:lnSpc>
            </a:pPr>
            <a:r>
              <a:rPr sz="1800" b="1" spc="-15" dirty="0">
                <a:latin typeface="Arial"/>
                <a:cs typeface="Arial"/>
              </a:rPr>
              <a:t>Al</a:t>
            </a:r>
            <a:r>
              <a:rPr sz="1800" b="1" spc="-5" dirty="0">
                <a:latin typeface="Arial"/>
                <a:cs typeface="Arial"/>
              </a:rPr>
              <a:t>l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C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Uses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Some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P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Uses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2952" y="3206674"/>
            <a:ext cx="1486535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78900"/>
              </a:lnSpc>
            </a:pPr>
            <a:r>
              <a:rPr sz="1800" b="1" spc="-15" dirty="0">
                <a:latin typeface="Arial"/>
                <a:cs typeface="Arial"/>
              </a:rPr>
              <a:t>Al</a:t>
            </a:r>
            <a:r>
              <a:rPr sz="1800" b="1" spc="-5" dirty="0">
                <a:latin typeface="Arial"/>
                <a:cs typeface="Arial"/>
              </a:rPr>
              <a:t>l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P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Uses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Some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C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Uses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04567" y="3962579"/>
            <a:ext cx="8794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Al</a:t>
            </a:r>
            <a:r>
              <a:rPr sz="1800" b="1" spc="-5" dirty="0">
                <a:latin typeface="Arial"/>
                <a:cs typeface="Arial"/>
              </a:rPr>
              <a:t>l</a:t>
            </a:r>
            <a:r>
              <a:rPr sz="1800" b="1" spc="55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Arial"/>
                <a:cs typeface="Arial"/>
              </a:rPr>
              <a:t>D</a:t>
            </a:r>
            <a:r>
              <a:rPr sz="1800" b="1" spc="-5" dirty="0">
                <a:latin typeface="Arial"/>
                <a:cs typeface="Arial"/>
              </a:rPr>
              <a:t>efs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90112" y="4121075"/>
            <a:ext cx="1143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Al</a:t>
            </a:r>
            <a:r>
              <a:rPr sz="1800" b="1" spc="-5" dirty="0">
                <a:latin typeface="Arial"/>
                <a:cs typeface="Arial"/>
              </a:rPr>
              <a:t>l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P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Uses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90112" y="4712387"/>
            <a:ext cx="1091565" cy="894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2413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Al</a:t>
            </a:r>
            <a:r>
              <a:rPr sz="1800" b="1" spc="-5" dirty="0">
                <a:latin typeface="Arial"/>
                <a:cs typeface="Arial"/>
              </a:rPr>
              <a:t>l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Edges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Al</a:t>
            </a:r>
            <a:r>
              <a:rPr sz="1800" b="1" spc="-5" dirty="0">
                <a:latin typeface="Arial"/>
                <a:cs typeface="Arial"/>
              </a:rPr>
              <a:t>l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Nodes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94632" y="1932432"/>
            <a:ext cx="116205" cy="170815"/>
          </a:xfrm>
          <a:custGeom>
            <a:avLst/>
            <a:gdLst/>
            <a:ahLst/>
            <a:cxnLst/>
            <a:rect l="l" t="t" r="r" b="b"/>
            <a:pathLst>
              <a:path w="116204" h="170814">
                <a:moveTo>
                  <a:pt x="0" y="0"/>
                </a:moveTo>
                <a:lnTo>
                  <a:pt x="57911" y="170687"/>
                </a:lnTo>
                <a:lnTo>
                  <a:pt x="96175" y="57911"/>
                </a:lnTo>
                <a:lnTo>
                  <a:pt x="57911" y="57911"/>
                </a:lnTo>
                <a:lnTo>
                  <a:pt x="0" y="0"/>
                </a:lnTo>
                <a:close/>
              </a:path>
              <a:path w="116204" h="170814">
                <a:moveTo>
                  <a:pt x="115823" y="0"/>
                </a:moveTo>
                <a:lnTo>
                  <a:pt x="57911" y="57911"/>
                </a:lnTo>
                <a:lnTo>
                  <a:pt x="96175" y="57911"/>
                </a:lnTo>
                <a:lnTo>
                  <a:pt x="1158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52544" y="1761744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83279" y="3121152"/>
            <a:ext cx="173990" cy="125095"/>
          </a:xfrm>
          <a:custGeom>
            <a:avLst/>
            <a:gdLst/>
            <a:ahLst/>
            <a:cxnLst/>
            <a:rect l="l" t="t" r="r" b="b"/>
            <a:pathLst>
              <a:path w="173989" h="125094">
                <a:moveTo>
                  <a:pt x="128015" y="0"/>
                </a:moveTo>
                <a:lnTo>
                  <a:pt x="0" y="124967"/>
                </a:lnTo>
                <a:lnTo>
                  <a:pt x="173735" y="103631"/>
                </a:lnTo>
                <a:lnTo>
                  <a:pt x="91439" y="79247"/>
                </a:lnTo>
                <a:lnTo>
                  <a:pt x="1280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74720" y="3017520"/>
            <a:ext cx="393700" cy="182880"/>
          </a:xfrm>
          <a:custGeom>
            <a:avLst/>
            <a:gdLst/>
            <a:ahLst/>
            <a:cxnLst/>
            <a:rect l="l" t="t" r="r" b="b"/>
            <a:pathLst>
              <a:path w="393700" h="182880">
                <a:moveTo>
                  <a:pt x="393191" y="0"/>
                </a:moveTo>
                <a:lnTo>
                  <a:pt x="0" y="18287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42559" y="3108960"/>
            <a:ext cx="173990" cy="113030"/>
          </a:xfrm>
          <a:custGeom>
            <a:avLst/>
            <a:gdLst/>
            <a:ahLst/>
            <a:cxnLst/>
            <a:rect l="l" t="t" r="r" b="b"/>
            <a:pathLst>
              <a:path w="173989" h="113030">
                <a:moveTo>
                  <a:pt x="45719" y="0"/>
                </a:moveTo>
                <a:lnTo>
                  <a:pt x="67055" y="67055"/>
                </a:lnTo>
                <a:lnTo>
                  <a:pt x="0" y="91439"/>
                </a:lnTo>
                <a:lnTo>
                  <a:pt x="173735" y="112775"/>
                </a:lnTo>
                <a:lnTo>
                  <a:pt x="457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19471" y="3005328"/>
            <a:ext cx="390525" cy="170815"/>
          </a:xfrm>
          <a:custGeom>
            <a:avLst/>
            <a:gdLst/>
            <a:ahLst/>
            <a:cxnLst/>
            <a:rect l="l" t="t" r="r" b="b"/>
            <a:pathLst>
              <a:path w="390525" h="170814">
                <a:moveTo>
                  <a:pt x="0" y="0"/>
                </a:moveTo>
                <a:lnTo>
                  <a:pt x="390143" y="17068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65191" y="3749040"/>
            <a:ext cx="161925" cy="137160"/>
          </a:xfrm>
          <a:custGeom>
            <a:avLst/>
            <a:gdLst/>
            <a:ahLst/>
            <a:cxnLst/>
            <a:rect l="l" t="t" r="r" b="b"/>
            <a:pathLst>
              <a:path w="161925" h="137160">
                <a:moveTo>
                  <a:pt x="103631" y="0"/>
                </a:moveTo>
                <a:lnTo>
                  <a:pt x="0" y="137159"/>
                </a:lnTo>
                <a:lnTo>
                  <a:pt x="161543" y="91439"/>
                </a:lnTo>
                <a:lnTo>
                  <a:pt x="91439" y="79247"/>
                </a:lnTo>
                <a:lnTo>
                  <a:pt x="103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56632" y="3575304"/>
            <a:ext cx="405765" cy="253365"/>
          </a:xfrm>
          <a:custGeom>
            <a:avLst/>
            <a:gdLst/>
            <a:ahLst/>
            <a:cxnLst/>
            <a:rect l="l" t="t" r="r" b="b"/>
            <a:pathLst>
              <a:path w="405764" h="253364">
                <a:moveTo>
                  <a:pt x="405383" y="0"/>
                </a:moveTo>
                <a:lnTo>
                  <a:pt x="0" y="25298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76471" y="3770376"/>
            <a:ext cx="161925" cy="137160"/>
          </a:xfrm>
          <a:custGeom>
            <a:avLst/>
            <a:gdLst/>
            <a:ahLst/>
            <a:cxnLst/>
            <a:rect l="l" t="t" r="r" b="b"/>
            <a:pathLst>
              <a:path w="161925" h="137160">
                <a:moveTo>
                  <a:pt x="57911" y="0"/>
                </a:moveTo>
                <a:lnTo>
                  <a:pt x="67055" y="82295"/>
                </a:lnTo>
                <a:lnTo>
                  <a:pt x="0" y="91439"/>
                </a:lnTo>
                <a:lnTo>
                  <a:pt x="161543" y="137159"/>
                </a:lnTo>
                <a:lnTo>
                  <a:pt x="579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32632" y="3657600"/>
            <a:ext cx="311150" cy="195580"/>
          </a:xfrm>
          <a:custGeom>
            <a:avLst/>
            <a:gdLst/>
            <a:ahLst/>
            <a:cxnLst/>
            <a:rect l="l" t="t" r="r" b="b"/>
            <a:pathLst>
              <a:path w="311150" h="195579">
                <a:moveTo>
                  <a:pt x="0" y="0"/>
                </a:moveTo>
                <a:lnTo>
                  <a:pt x="310895" y="19507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20383" y="3898392"/>
            <a:ext cx="116205" cy="170815"/>
          </a:xfrm>
          <a:custGeom>
            <a:avLst/>
            <a:gdLst/>
            <a:ahLst/>
            <a:cxnLst/>
            <a:rect l="l" t="t" r="r" b="b"/>
            <a:pathLst>
              <a:path w="116204" h="170814">
                <a:moveTo>
                  <a:pt x="0" y="0"/>
                </a:moveTo>
                <a:lnTo>
                  <a:pt x="57911" y="170687"/>
                </a:lnTo>
                <a:lnTo>
                  <a:pt x="97209" y="54863"/>
                </a:lnTo>
                <a:lnTo>
                  <a:pt x="57911" y="54863"/>
                </a:lnTo>
                <a:lnTo>
                  <a:pt x="0" y="0"/>
                </a:lnTo>
                <a:close/>
              </a:path>
              <a:path w="116204" h="170814">
                <a:moveTo>
                  <a:pt x="115823" y="0"/>
                </a:moveTo>
                <a:lnTo>
                  <a:pt x="57911" y="54863"/>
                </a:lnTo>
                <a:lnTo>
                  <a:pt x="97209" y="54863"/>
                </a:lnTo>
                <a:lnTo>
                  <a:pt x="1158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78295" y="3669792"/>
            <a:ext cx="0" cy="283845"/>
          </a:xfrm>
          <a:custGeom>
            <a:avLst/>
            <a:gdLst/>
            <a:ahLst/>
            <a:cxnLst/>
            <a:rect l="l" t="t" r="r" b="b"/>
            <a:pathLst>
              <a:path h="283845">
                <a:moveTo>
                  <a:pt x="0" y="0"/>
                </a:moveTo>
                <a:lnTo>
                  <a:pt x="0" y="28346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53911" y="4501896"/>
            <a:ext cx="116205" cy="170815"/>
          </a:xfrm>
          <a:custGeom>
            <a:avLst/>
            <a:gdLst/>
            <a:ahLst/>
            <a:cxnLst/>
            <a:rect l="l" t="t" r="r" b="b"/>
            <a:pathLst>
              <a:path w="116204" h="170814">
                <a:moveTo>
                  <a:pt x="0" y="0"/>
                </a:moveTo>
                <a:lnTo>
                  <a:pt x="57911" y="170687"/>
                </a:lnTo>
                <a:lnTo>
                  <a:pt x="96175" y="57911"/>
                </a:lnTo>
                <a:lnTo>
                  <a:pt x="57911" y="57911"/>
                </a:lnTo>
                <a:lnTo>
                  <a:pt x="0" y="0"/>
                </a:lnTo>
                <a:close/>
              </a:path>
              <a:path w="116204" h="170814">
                <a:moveTo>
                  <a:pt x="115823" y="0"/>
                </a:moveTo>
                <a:lnTo>
                  <a:pt x="57911" y="57911"/>
                </a:lnTo>
                <a:lnTo>
                  <a:pt x="96175" y="57911"/>
                </a:lnTo>
                <a:lnTo>
                  <a:pt x="1158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11823" y="4309872"/>
            <a:ext cx="3175" cy="250190"/>
          </a:xfrm>
          <a:custGeom>
            <a:avLst/>
            <a:gdLst/>
            <a:ahLst/>
            <a:cxnLst/>
            <a:rect l="l" t="t" r="r" b="b"/>
            <a:pathLst>
              <a:path w="3175" h="250189">
                <a:moveTo>
                  <a:pt x="0" y="0"/>
                </a:moveTo>
                <a:lnTo>
                  <a:pt x="3047" y="24993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29527" y="5163311"/>
            <a:ext cx="116205" cy="173990"/>
          </a:xfrm>
          <a:custGeom>
            <a:avLst/>
            <a:gdLst/>
            <a:ahLst/>
            <a:cxnLst/>
            <a:rect l="l" t="t" r="r" b="b"/>
            <a:pathLst>
              <a:path w="116204" h="173989">
                <a:moveTo>
                  <a:pt x="0" y="0"/>
                </a:moveTo>
                <a:lnTo>
                  <a:pt x="57911" y="173735"/>
                </a:lnTo>
                <a:lnTo>
                  <a:pt x="96519" y="57911"/>
                </a:lnTo>
                <a:lnTo>
                  <a:pt x="57911" y="57911"/>
                </a:lnTo>
                <a:lnTo>
                  <a:pt x="0" y="0"/>
                </a:lnTo>
                <a:close/>
              </a:path>
              <a:path w="116204" h="173989">
                <a:moveTo>
                  <a:pt x="115823" y="0"/>
                </a:moveTo>
                <a:lnTo>
                  <a:pt x="57911" y="57911"/>
                </a:lnTo>
                <a:lnTo>
                  <a:pt x="96519" y="57911"/>
                </a:lnTo>
                <a:lnTo>
                  <a:pt x="1158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90488" y="4980432"/>
            <a:ext cx="0" cy="241300"/>
          </a:xfrm>
          <a:custGeom>
            <a:avLst/>
            <a:gdLst/>
            <a:ahLst/>
            <a:cxnLst/>
            <a:rect l="l" t="t" r="r" b="b"/>
            <a:pathLst>
              <a:path h="241300">
                <a:moveTo>
                  <a:pt x="0" y="0"/>
                </a:moveTo>
                <a:lnTo>
                  <a:pt x="0" y="24079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06823" y="2618232"/>
            <a:ext cx="116205" cy="170815"/>
          </a:xfrm>
          <a:custGeom>
            <a:avLst/>
            <a:gdLst/>
            <a:ahLst/>
            <a:cxnLst/>
            <a:rect l="l" t="t" r="r" b="b"/>
            <a:pathLst>
              <a:path w="116204" h="170814">
                <a:moveTo>
                  <a:pt x="0" y="0"/>
                </a:moveTo>
                <a:lnTo>
                  <a:pt x="57911" y="170687"/>
                </a:lnTo>
                <a:lnTo>
                  <a:pt x="96175" y="57911"/>
                </a:lnTo>
                <a:lnTo>
                  <a:pt x="57911" y="57911"/>
                </a:lnTo>
                <a:lnTo>
                  <a:pt x="0" y="0"/>
                </a:lnTo>
                <a:close/>
              </a:path>
              <a:path w="116204" h="170814">
                <a:moveTo>
                  <a:pt x="115823" y="0"/>
                </a:moveTo>
                <a:lnTo>
                  <a:pt x="57911" y="57911"/>
                </a:lnTo>
                <a:lnTo>
                  <a:pt x="96175" y="57911"/>
                </a:lnTo>
                <a:lnTo>
                  <a:pt x="1158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64735" y="2447544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73100" y="5837886"/>
            <a:ext cx="5075555" cy="671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-10" dirty="0">
                <a:latin typeface="Arial"/>
                <a:cs typeface="Arial"/>
              </a:rPr>
              <a:t>S.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Arial"/>
                <a:cs typeface="Arial"/>
              </a:rPr>
              <a:t>R</a:t>
            </a:r>
            <a:r>
              <a:rPr sz="1200" b="1" spc="-15" dirty="0">
                <a:latin typeface="Arial"/>
                <a:cs typeface="Arial"/>
              </a:rPr>
              <a:t>app</a:t>
            </a:r>
            <a:r>
              <a:rPr sz="1200" b="1" spc="-10" dirty="0">
                <a:latin typeface="Arial"/>
                <a:cs typeface="Arial"/>
              </a:rPr>
              <a:t>s</a:t>
            </a:r>
            <a:r>
              <a:rPr sz="1200" b="1" spc="55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Arial"/>
                <a:cs typeface="Arial"/>
              </a:rPr>
              <a:t>an</a:t>
            </a:r>
            <a:r>
              <a:rPr sz="1200" b="1" spc="-10" dirty="0">
                <a:latin typeface="Arial"/>
                <a:cs typeface="Arial"/>
              </a:rPr>
              <a:t>d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E.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Arial"/>
                <a:cs typeface="Arial"/>
              </a:rPr>
              <a:t>J</a:t>
            </a:r>
            <a:r>
              <a:rPr sz="1200" b="1" spc="-5" dirty="0">
                <a:latin typeface="Arial"/>
                <a:cs typeface="Arial"/>
              </a:rPr>
              <a:t>.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W</a:t>
            </a:r>
            <a:r>
              <a:rPr sz="1200" b="1" spc="-5" dirty="0">
                <a:latin typeface="Arial"/>
                <a:cs typeface="Arial"/>
              </a:rPr>
              <a:t>eyuker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95"/>
              </a:lnSpc>
            </a:pPr>
            <a:r>
              <a:rPr sz="1200" b="1" spc="-15" dirty="0">
                <a:latin typeface="Arial"/>
                <a:cs typeface="Arial"/>
              </a:rPr>
              <a:t>"Selectin</a:t>
            </a:r>
            <a:r>
              <a:rPr sz="1200" b="1" spc="-10" dirty="0">
                <a:latin typeface="Arial"/>
                <a:cs typeface="Arial"/>
              </a:rPr>
              <a:t>g</a:t>
            </a:r>
            <a:r>
              <a:rPr sz="1200" b="1" spc="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Arial"/>
                <a:cs typeface="Arial"/>
              </a:rPr>
              <a:t>Software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Arial"/>
                <a:cs typeface="Arial"/>
              </a:rPr>
              <a:t>Test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Arial"/>
                <a:cs typeface="Arial"/>
              </a:rPr>
              <a:t>Dat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Arial"/>
                <a:cs typeface="Arial"/>
              </a:rPr>
              <a:t>Usin</a:t>
            </a:r>
            <a:r>
              <a:rPr sz="1200" b="1" spc="-10" dirty="0">
                <a:latin typeface="Arial"/>
                <a:cs typeface="Arial"/>
              </a:rPr>
              <a:t>g</a:t>
            </a:r>
            <a:r>
              <a:rPr sz="1200" b="1" spc="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Arial"/>
                <a:cs typeface="Arial"/>
              </a:rPr>
              <a:t>Dat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Flow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Information"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300"/>
              </a:lnSpc>
              <a:spcBef>
                <a:spcPts val="85"/>
              </a:spcBef>
            </a:pPr>
            <a:r>
              <a:rPr sz="1200" b="1" i="1" u="sng" spc="-10" dirty="0">
                <a:latin typeface="Arial"/>
                <a:cs typeface="Arial"/>
              </a:rPr>
              <a:t>IEEE </a:t>
            </a:r>
            <a:r>
              <a:rPr sz="1200" b="1" i="1" u="sng" dirty="0">
                <a:latin typeface="Arial"/>
                <a:cs typeface="Arial"/>
              </a:rPr>
              <a:t>Transactions</a:t>
            </a:r>
            <a:r>
              <a:rPr sz="1200" b="1" i="1" u="sng" spc="-10" dirty="0">
                <a:latin typeface="Arial"/>
                <a:cs typeface="Arial"/>
              </a:rPr>
              <a:t> of </a:t>
            </a:r>
            <a:r>
              <a:rPr sz="1200" b="1" i="1" u="sng" dirty="0">
                <a:latin typeface="Arial"/>
                <a:cs typeface="Arial"/>
              </a:rPr>
              <a:t>Software</a:t>
            </a:r>
            <a:r>
              <a:rPr sz="1200" b="1" i="1" u="sng" spc="-10" dirty="0">
                <a:latin typeface="Arial"/>
                <a:cs typeface="Arial"/>
              </a:rPr>
              <a:t> Engineeri</a:t>
            </a:r>
            <a:r>
              <a:rPr sz="1200" b="1" i="1" u="sng" spc="-175" dirty="0">
                <a:latin typeface="Arial"/>
                <a:cs typeface="Arial"/>
              </a:rPr>
              <a:t>n</a:t>
            </a:r>
            <a:r>
              <a:rPr sz="1200" b="1" u="sng" spc="-180" dirty="0">
                <a:latin typeface="Arial"/>
                <a:cs typeface="Arial"/>
              </a:rPr>
              <a:t>,</a:t>
            </a:r>
            <a:r>
              <a:rPr sz="1200" b="1" i="1" u="sng" spc="-229" dirty="0">
                <a:latin typeface="Arial"/>
                <a:cs typeface="Arial"/>
              </a:rPr>
              <a:t>g</a:t>
            </a:r>
            <a:r>
              <a:rPr sz="1200" b="1" u="sng" spc="10" dirty="0">
                <a:latin typeface="Arial"/>
                <a:cs typeface="Arial"/>
              </a:rPr>
              <a:t>v</a:t>
            </a:r>
            <a:r>
              <a:rPr sz="1200" b="1" spc="-10" dirty="0">
                <a:latin typeface="Arial"/>
                <a:cs typeface="Arial"/>
              </a:rPr>
              <a:t>ol</a:t>
            </a:r>
            <a:r>
              <a:rPr sz="1200" b="1" spc="5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Arial"/>
                <a:cs typeface="Arial"/>
              </a:rPr>
              <a:t>1</a:t>
            </a:r>
            <a:r>
              <a:rPr sz="1200" b="1" dirty="0">
                <a:latin typeface="Arial"/>
                <a:cs typeface="Arial"/>
              </a:rPr>
              <a:t>1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no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Arial"/>
                <a:cs typeface="Arial"/>
              </a:rPr>
              <a:t>4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IEEE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Arial"/>
                <a:cs typeface="Arial"/>
              </a:rPr>
              <a:t>Computer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Arial"/>
                <a:cs typeface="Arial"/>
              </a:rPr>
              <a:t>Society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Arial"/>
                <a:cs typeface="Arial"/>
              </a:rPr>
              <a:t>Press,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Washington,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.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Arial"/>
                <a:cs typeface="Arial"/>
              </a:rPr>
              <a:t>C</a:t>
            </a:r>
            <a:r>
              <a:rPr sz="1200" b="1" dirty="0">
                <a:latin typeface="Arial"/>
                <a:cs typeface="Arial"/>
              </a:rPr>
              <a:t>.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Arial"/>
                <a:cs typeface="Arial"/>
              </a:rPr>
              <a:t>,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Arial"/>
                <a:cs typeface="Arial"/>
              </a:rPr>
              <a:t>Apri</a:t>
            </a:r>
            <a:r>
              <a:rPr sz="1200" b="1" spc="-5" dirty="0">
                <a:latin typeface="Arial"/>
                <a:cs typeface="Arial"/>
              </a:rPr>
              <a:t>l</a:t>
            </a:r>
            <a:r>
              <a:rPr sz="1200" b="1" spc="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Arial"/>
                <a:cs typeface="Arial"/>
              </a:rPr>
              <a:t>1985</a:t>
            </a:r>
            <a:r>
              <a:rPr sz="1200" b="1" dirty="0">
                <a:latin typeface="Arial"/>
                <a:cs typeface="Arial"/>
              </a:rPr>
              <a:t>,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pp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Arial"/>
                <a:cs typeface="Arial"/>
              </a:rPr>
              <a:t>36</a:t>
            </a:r>
            <a:r>
              <a:rPr sz="1200" b="1" dirty="0">
                <a:latin typeface="Arial"/>
                <a:cs typeface="Arial"/>
              </a:rPr>
              <a:t>7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Arial"/>
                <a:cs typeface="Arial"/>
              </a:rPr>
              <a:t>-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Arial"/>
                <a:cs typeface="Arial"/>
              </a:rPr>
              <a:t>375.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spc="-5" dirty="0"/>
              <a:t>at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Flow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6564" y="908485"/>
            <a:ext cx="7572375" cy="1406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200" b="1" spc="-15" dirty="0">
                <a:latin typeface="Arial"/>
                <a:cs typeface="Arial"/>
              </a:rPr>
              <a:t>Exerc</a:t>
            </a:r>
            <a:r>
              <a:rPr sz="3200" b="1" spc="-10" dirty="0">
                <a:latin typeface="Arial"/>
                <a:cs typeface="Arial"/>
              </a:rPr>
              <a:t>i</a:t>
            </a:r>
            <a:r>
              <a:rPr sz="3200" b="1" spc="-15" dirty="0">
                <a:latin typeface="Arial"/>
                <a:cs typeface="Arial"/>
              </a:rPr>
              <a:t>se: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30" dirty="0">
                <a:latin typeface="Arial"/>
                <a:cs typeface="Arial"/>
              </a:rPr>
              <a:t>W</a:t>
            </a:r>
            <a:r>
              <a:rPr sz="3200" b="1" spc="-20" dirty="0">
                <a:latin typeface="Arial"/>
                <a:cs typeface="Arial"/>
              </a:rPr>
              <a:t>h</a:t>
            </a:r>
            <a:r>
              <a:rPr sz="3200" b="1" spc="-15" dirty="0">
                <a:latin typeface="Arial"/>
                <a:cs typeface="Arial"/>
              </a:rPr>
              <a:t>e</a:t>
            </a:r>
            <a:r>
              <a:rPr sz="3200" b="1" spc="-20" dirty="0">
                <a:latin typeface="Arial"/>
                <a:cs typeface="Arial"/>
              </a:rPr>
              <a:t>re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do</a:t>
            </a:r>
            <a:r>
              <a:rPr sz="3200" b="1" spc="-15" dirty="0">
                <a:latin typeface="Arial"/>
                <a:cs typeface="Arial"/>
              </a:rPr>
              <a:t>e</a:t>
            </a:r>
            <a:r>
              <a:rPr sz="3200" b="1" spc="-20" dirty="0">
                <a:latin typeface="Arial"/>
                <a:cs typeface="Arial"/>
              </a:rPr>
              <a:t>s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the</a:t>
            </a:r>
            <a:r>
              <a:rPr sz="3200" b="1" spc="80" dirty="0">
                <a:latin typeface="Times New Roman"/>
                <a:cs typeface="Times New Roman"/>
              </a:rPr>
              <a:t> </a:t>
            </a:r>
            <a:r>
              <a:rPr sz="3200" b="1" spc="15" dirty="0">
                <a:latin typeface="Arial"/>
                <a:cs typeface="Arial"/>
              </a:rPr>
              <a:t>“</a:t>
            </a:r>
            <a:r>
              <a:rPr sz="3200" b="1" spc="-10" dirty="0">
                <a:latin typeface="Arial"/>
                <a:cs typeface="Arial"/>
              </a:rPr>
              <a:t>All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d</a:t>
            </a:r>
            <a:r>
              <a:rPr sz="3200" b="1" spc="-15" dirty="0">
                <a:latin typeface="Arial"/>
                <a:cs typeface="Arial"/>
              </a:rPr>
              <a:t>efinition-c</a:t>
            </a:r>
            <a:r>
              <a:rPr sz="3200" b="1" spc="-10" dirty="0">
                <a:latin typeface="Arial"/>
                <a:cs typeface="Arial"/>
              </a:rPr>
              <a:t>l</a:t>
            </a:r>
            <a:r>
              <a:rPr sz="3200" b="1" spc="-15" dirty="0">
                <a:latin typeface="Arial"/>
                <a:cs typeface="Arial"/>
              </a:rPr>
              <a:t>ear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p</a:t>
            </a:r>
            <a:r>
              <a:rPr sz="3200" b="1" spc="-15" dirty="0">
                <a:latin typeface="Arial"/>
                <a:cs typeface="Arial"/>
              </a:rPr>
              <a:t>a</a:t>
            </a:r>
            <a:r>
              <a:rPr sz="3200" b="1" spc="-20" dirty="0">
                <a:latin typeface="Arial"/>
                <a:cs typeface="Arial"/>
              </a:rPr>
              <a:t>th</a:t>
            </a:r>
            <a:r>
              <a:rPr sz="3200" b="1" spc="-35" dirty="0">
                <a:latin typeface="Arial"/>
                <a:cs typeface="Arial"/>
              </a:rPr>
              <a:t>s</a:t>
            </a:r>
            <a:r>
              <a:rPr sz="3200" b="1" spc="-20" dirty="0">
                <a:latin typeface="Arial"/>
                <a:cs typeface="Arial"/>
              </a:rPr>
              <a:t>”</a:t>
            </a:r>
            <a:r>
              <a:rPr sz="3200" b="1" spc="125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c</a:t>
            </a:r>
            <a:r>
              <a:rPr sz="3200" b="1" spc="-20" dirty="0">
                <a:latin typeface="Arial"/>
                <a:cs typeface="Arial"/>
              </a:rPr>
              <a:t>o</a:t>
            </a:r>
            <a:r>
              <a:rPr sz="3200" b="1" spc="-15" dirty="0">
                <a:latin typeface="Arial"/>
                <a:cs typeface="Arial"/>
              </a:rPr>
              <a:t>vera</a:t>
            </a:r>
            <a:r>
              <a:rPr sz="3200" b="1" spc="-20" dirty="0">
                <a:latin typeface="Arial"/>
                <a:cs typeface="Arial"/>
              </a:rPr>
              <a:t>ge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me</a:t>
            </a:r>
            <a:r>
              <a:rPr sz="3200" b="1" spc="-15" dirty="0">
                <a:latin typeface="Arial"/>
                <a:cs typeface="Arial"/>
              </a:rPr>
              <a:t>tric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Arial"/>
                <a:cs typeface="Arial"/>
              </a:rPr>
              <a:t>fit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in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the</a:t>
            </a:r>
            <a:r>
              <a:rPr sz="3200" b="1" spc="7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Arial"/>
                <a:cs typeface="Arial"/>
              </a:rPr>
              <a:t>R</a:t>
            </a:r>
            <a:r>
              <a:rPr sz="3200" b="1" spc="-15" dirty="0">
                <a:latin typeface="Arial"/>
                <a:cs typeface="Arial"/>
              </a:rPr>
              <a:t>a</a:t>
            </a:r>
            <a:r>
              <a:rPr sz="3200" b="1" spc="-20" dirty="0">
                <a:latin typeface="Arial"/>
                <a:cs typeface="Arial"/>
              </a:rPr>
              <a:t>pp</a:t>
            </a:r>
            <a:r>
              <a:rPr sz="3200" b="1" spc="-15" dirty="0">
                <a:latin typeface="Arial"/>
                <a:cs typeface="Arial"/>
              </a:rPr>
              <a:t>s-</a:t>
            </a:r>
            <a:r>
              <a:rPr sz="3200" b="1" spc="-20" dirty="0">
                <a:latin typeface="Arial"/>
                <a:cs typeface="Arial"/>
              </a:rPr>
              <a:t>Weyu</a:t>
            </a:r>
            <a:r>
              <a:rPr sz="3200" b="1" spc="-15" dirty="0">
                <a:latin typeface="Arial"/>
                <a:cs typeface="Arial"/>
              </a:rPr>
              <a:t>ker</a:t>
            </a:r>
            <a:r>
              <a:rPr sz="3200" b="1" spc="8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Arial"/>
                <a:cs typeface="Arial"/>
              </a:rPr>
              <a:t>l</a:t>
            </a:r>
            <a:r>
              <a:rPr sz="3200" b="1" spc="-15" dirty="0">
                <a:latin typeface="Arial"/>
                <a:cs typeface="Arial"/>
              </a:rPr>
              <a:t>a</a:t>
            </a:r>
            <a:r>
              <a:rPr sz="3200" b="1" spc="-10" dirty="0">
                <a:latin typeface="Arial"/>
                <a:cs typeface="Arial"/>
              </a:rPr>
              <a:t>tti</a:t>
            </a:r>
            <a:r>
              <a:rPr sz="3200" b="1" spc="-15" dirty="0">
                <a:latin typeface="Arial"/>
                <a:cs typeface="Arial"/>
              </a:rPr>
              <a:t>ce</a:t>
            </a:r>
            <a:r>
              <a:rPr sz="3200" b="1" spc="-20" dirty="0"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spc="-5" dirty="0"/>
              <a:t>at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Flow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0110">
              <a:lnSpc>
                <a:spcPct val="100000"/>
              </a:lnSpc>
            </a:pPr>
            <a:r>
              <a:rPr spc="-20" dirty="0"/>
              <a:t>Da</a:t>
            </a:r>
            <a:r>
              <a:rPr spc="-15" dirty="0"/>
              <a:t>ta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20" dirty="0"/>
              <a:t>Flow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20" dirty="0"/>
              <a:t>T</a:t>
            </a:r>
            <a:r>
              <a:rPr spc="-15" dirty="0"/>
              <a:t>esting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20" dirty="0"/>
              <a:t>S</a:t>
            </a:r>
            <a:r>
              <a:rPr spc="-15" dirty="0"/>
              <a:t>trategie</a:t>
            </a:r>
            <a:r>
              <a:rPr spc="-20" dirty="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spc="-5" dirty="0"/>
              <a:t>at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Flow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41" y="1840383"/>
            <a:ext cx="6828790" cy="3030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spc="-5" dirty="0">
                <a:latin typeface="Arial"/>
                <a:cs typeface="Arial"/>
              </a:rPr>
              <a:t>Dat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flow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testing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indicated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95"/>
              </a:spcBef>
              <a:buFont typeface="Arial"/>
              <a:buChar char="–"/>
              <a:tabLst>
                <a:tab pos="756920" algn="l"/>
              </a:tabLst>
            </a:pPr>
            <a:r>
              <a:rPr sz="2000" b="1" spc="-10" dirty="0">
                <a:latin typeface="Arial"/>
                <a:cs typeface="Arial"/>
              </a:rPr>
              <a:t>C</a:t>
            </a:r>
            <a:r>
              <a:rPr sz="2000" b="1" spc="-15" dirty="0">
                <a:latin typeface="Arial"/>
                <a:cs typeface="Arial"/>
              </a:rPr>
              <a:t>om</a:t>
            </a:r>
            <a:r>
              <a:rPr sz="2000" b="1" spc="-10" dirty="0">
                <a:latin typeface="Arial"/>
                <a:cs typeface="Arial"/>
              </a:rPr>
              <a:t>putation-intensive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applications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55"/>
              </a:spcBef>
              <a:buFont typeface="Arial"/>
              <a:buChar char="–"/>
              <a:tabLst>
                <a:tab pos="756920" algn="l"/>
              </a:tabLst>
            </a:pPr>
            <a:r>
              <a:rPr sz="2000" b="1" dirty="0">
                <a:latin typeface="Arial"/>
                <a:cs typeface="Arial"/>
              </a:rPr>
              <a:t>“</a:t>
            </a:r>
            <a:r>
              <a:rPr sz="2000" b="1" spc="0" dirty="0">
                <a:latin typeface="Arial"/>
                <a:cs typeface="Arial"/>
              </a:rPr>
              <a:t>l</a:t>
            </a:r>
            <a:r>
              <a:rPr sz="2000" b="1" spc="-15" dirty="0">
                <a:latin typeface="Arial"/>
                <a:cs typeface="Arial"/>
              </a:rPr>
              <a:t>on</a:t>
            </a:r>
            <a:r>
              <a:rPr sz="2000" b="1" dirty="0">
                <a:latin typeface="Arial"/>
                <a:cs typeface="Arial"/>
              </a:rPr>
              <a:t>g</a:t>
            </a:r>
            <a:r>
              <a:rPr sz="2000" b="1" spc="-10" dirty="0">
                <a:latin typeface="Arial"/>
                <a:cs typeface="Arial"/>
              </a:rPr>
              <a:t>”</a:t>
            </a:r>
            <a:r>
              <a:rPr sz="2000" b="1" spc="7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programs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920" algn="l"/>
              </a:tabLst>
            </a:pPr>
            <a:r>
              <a:rPr sz="2000" b="1" spc="-10" dirty="0">
                <a:latin typeface="Arial"/>
                <a:cs typeface="Arial"/>
              </a:rPr>
              <a:t>P</a:t>
            </a:r>
            <a:r>
              <a:rPr sz="2000" b="1" spc="-15" dirty="0">
                <a:latin typeface="Arial"/>
                <a:cs typeface="Arial"/>
              </a:rPr>
              <a:t>rograms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w</a:t>
            </a:r>
            <a:r>
              <a:rPr sz="2000" b="1" spc="-10" dirty="0">
                <a:latin typeface="Arial"/>
                <a:cs typeface="Arial"/>
              </a:rPr>
              <a:t>ith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many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variables</a:t>
            </a:r>
            <a:endParaRPr sz="2000">
              <a:latin typeface="Arial"/>
              <a:cs typeface="Arial"/>
            </a:endParaRPr>
          </a:p>
          <a:p>
            <a:pPr marL="356870" marR="5080" indent="-344170">
              <a:lnSpc>
                <a:spcPts val="2860"/>
              </a:lnSpc>
              <a:spcBef>
                <a:spcPts val="670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definition-clear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d</a:t>
            </a:r>
            <a:r>
              <a:rPr sz="2400" b="1" spc="-10" dirty="0">
                <a:latin typeface="Arial"/>
                <a:cs typeface="Arial"/>
              </a:rPr>
              <a:t>u</a:t>
            </a:r>
            <a:r>
              <a:rPr sz="2400" b="1" spc="15" dirty="0">
                <a:latin typeface="Arial"/>
                <a:cs typeface="Arial"/>
              </a:rPr>
              <a:t>-</a:t>
            </a:r>
            <a:r>
              <a:rPr sz="2400" b="1" spc="-15" dirty="0">
                <a:latin typeface="Arial"/>
                <a:cs typeface="Arial"/>
              </a:rPr>
              <a:t>path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represent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small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function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that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ca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be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tested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by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itself.</a:t>
            </a:r>
            <a:endParaRPr sz="2400">
              <a:latin typeface="Arial"/>
              <a:cs typeface="Arial"/>
            </a:endParaRPr>
          </a:p>
          <a:p>
            <a:pPr marL="356870" marR="215265" indent="-34417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10" dirty="0">
                <a:latin typeface="Arial"/>
                <a:cs typeface="Arial"/>
              </a:rPr>
              <a:t>If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d</a:t>
            </a:r>
            <a:r>
              <a:rPr sz="2400" b="1" spc="-25" dirty="0">
                <a:latin typeface="Arial"/>
                <a:cs typeface="Arial"/>
              </a:rPr>
              <a:t>u</a:t>
            </a:r>
            <a:r>
              <a:rPr sz="2400" b="1" spc="5" dirty="0">
                <a:latin typeface="Arial"/>
                <a:cs typeface="Arial"/>
              </a:rPr>
              <a:t>-</a:t>
            </a:r>
            <a:r>
              <a:rPr sz="2400" b="1" spc="-15" dirty="0">
                <a:latin typeface="Arial"/>
                <a:cs typeface="Arial"/>
              </a:rPr>
              <a:t>path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not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definition-clear,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should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be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tested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eac</a:t>
            </a:r>
            <a:r>
              <a:rPr sz="2400" b="1" dirty="0">
                <a:latin typeface="Arial"/>
                <a:cs typeface="Arial"/>
              </a:rPr>
              <a:t>h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defining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node.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10206" y="756593"/>
            <a:ext cx="253301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04"/>
              </a:lnSpc>
            </a:pPr>
            <a:r>
              <a:rPr sz="3200" b="1" spc="-20" dirty="0">
                <a:latin typeface="Arial"/>
                <a:cs typeface="Arial"/>
              </a:rPr>
              <a:t>S</a:t>
            </a:r>
            <a:r>
              <a:rPr sz="3200" b="1" spc="-10" dirty="0">
                <a:latin typeface="Arial"/>
                <a:cs typeface="Arial"/>
              </a:rPr>
              <a:t>li</a:t>
            </a:r>
            <a:r>
              <a:rPr sz="3200" b="1" spc="-15" dirty="0">
                <a:latin typeface="Arial"/>
                <a:cs typeface="Arial"/>
              </a:rPr>
              <a:t>c</a:t>
            </a:r>
            <a:r>
              <a:rPr sz="3200" b="1" spc="-20" dirty="0">
                <a:latin typeface="Arial"/>
                <a:cs typeface="Arial"/>
              </a:rPr>
              <a:t>e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T</a:t>
            </a:r>
            <a:r>
              <a:rPr sz="3200" b="1" spc="-15" dirty="0">
                <a:latin typeface="Arial"/>
                <a:cs typeface="Arial"/>
              </a:rPr>
              <a:t>esting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spc="-5" dirty="0"/>
              <a:t>at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Flow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6564" y="1533043"/>
            <a:ext cx="7383145" cy="3776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spc="-15" dirty="0">
                <a:latin typeface="Arial"/>
                <a:cs typeface="Arial"/>
              </a:rPr>
              <a:t>Often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confuse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with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"modul</a:t>
            </a:r>
            <a:r>
              <a:rPr sz="2400" b="1" spc="-15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executio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paths"</a:t>
            </a:r>
            <a:endParaRPr sz="2400">
              <a:latin typeface="Arial"/>
              <a:cs typeface="Arial"/>
            </a:endParaRPr>
          </a:p>
          <a:p>
            <a:pPr marL="356870" marR="269240" indent="-344170">
              <a:lnSpc>
                <a:spcPct val="100000"/>
              </a:lnSpc>
              <a:buFont typeface="Arial"/>
              <a:buChar char="•"/>
              <a:tabLst>
                <a:tab pos="357505" algn="l"/>
                <a:tab pos="2592705" algn="l"/>
                <a:tab pos="4087495" algn="l"/>
              </a:tabLst>
            </a:pPr>
            <a:r>
              <a:rPr sz="2400" b="1" spc="-15" dirty="0">
                <a:latin typeface="Arial"/>
                <a:cs typeface="Arial"/>
              </a:rPr>
              <a:t>Main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concern</a:t>
            </a:r>
            <a:r>
              <a:rPr sz="2400" b="1" dirty="0">
                <a:latin typeface="Arial"/>
                <a:cs typeface="Arial"/>
              </a:rPr>
              <a:t>: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5" dirty="0">
                <a:latin typeface="Arial"/>
                <a:cs typeface="Arial"/>
              </a:rPr>
              <a:t>portions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program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that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"contribute</a:t>
            </a:r>
            <a:r>
              <a:rPr sz="2400" b="1" spc="-15" dirty="0">
                <a:latin typeface="Arial"/>
                <a:cs typeface="Arial"/>
              </a:rPr>
              <a:t>"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valu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variabl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some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point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program.</a:t>
            </a:r>
            <a:endParaRPr sz="2400">
              <a:latin typeface="Arial"/>
              <a:cs typeface="Arial"/>
            </a:endParaRPr>
          </a:p>
          <a:p>
            <a:pPr marL="356870" marR="5080" indent="-344170">
              <a:lnSpc>
                <a:spcPct val="99600"/>
              </a:lnSpc>
              <a:spcBef>
                <a:spcPts val="10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5" dirty="0">
                <a:latin typeface="Arial"/>
                <a:cs typeface="Arial"/>
              </a:rPr>
              <a:t>Nic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analog</a:t>
            </a:r>
            <a:r>
              <a:rPr sz="2400" b="1" spc="-15" dirty="0">
                <a:latin typeface="Arial"/>
                <a:cs typeface="Arial"/>
              </a:rPr>
              <a:t>y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with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history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--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way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separat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comple</a:t>
            </a:r>
            <a:r>
              <a:rPr sz="2400" b="1" dirty="0">
                <a:latin typeface="Arial"/>
                <a:cs typeface="Arial"/>
              </a:rPr>
              <a:t>x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syste</a:t>
            </a:r>
            <a:r>
              <a:rPr sz="2400" b="1" dirty="0">
                <a:latin typeface="Arial"/>
                <a:cs typeface="Arial"/>
              </a:rPr>
              <a:t>m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into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"disjoint</a:t>
            </a:r>
            <a:r>
              <a:rPr sz="2400" b="1" spc="-15" dirty="0">
                <a:latin typeface="Arial"/>
                <a:cs typeface="Arial"/>
              </a:rPr>
              <a:t>"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component</a:t>
            </a:r>
            <a:r>
              <a:rPr sz="2400" b="1" spc="-15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that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interact: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6920" algn="l"/>
              </a:tabLst>
            </a:pPr>
            <a:r>
              <a:rPr sz="2000" b="1" spc="-10" dirty="0">
                <a:latin typeface="Arial"/>
                <a:cs typeface="Arial"/>
              </a:rPr>
              <a:t>E</a:t>
            </a:r>
            <a:r>
              <a:rPr sz="2000" b="1" spc="-15" dirty="0">
                <a:latin typeface="Arial"/>
                <a:cs typeface="Arial"/>
              </a:rPr>
              <a:t>uropean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history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000" b="1" spc="-10" dirty="0">
                <a:latin typeface="Arial"/>
                <a:cs typeface="Arial"/>
              </a:rPr>
              <a:t>North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A</a:t>
            </a:r>
            <a:r>
              <a:rPr sz="2000" b="1" spc="-15" dirty="0">
                <a:latin typeface="Arial"/>
                <a:cs typeface="Arial"/>
              </a:rPr>
              <a:t>m</a:t>
            </a:r>
            <a:r>
              <a:rPr sz="2000" b="1" spc="-10" dirty="0">
                <a:latin typeface="Arial"/>
                <a:cs typeface="Arial"/>
              </a:rPr>
              <a:t>erican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history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ts val="2390"/>
              </a:lnSpc>
              <a:buFont typeface="Arial"/>
              <a:buChar char="–"/>
              <a:tabLst>
                <a:tab pos="756920" algn="l"/>
              </a:tabLst>
            </a:pPr>
            <a:r>
              <a:rPr sz="2000" b="1" spc="-15" dirty="0">
                <a:latin typeface="Arial"/>
                <a:cs typeface="Arial"/>
              </a:rPr>
              <a:t>O</a:t>
            </a:r>
            <a:r>
              <a:rPr sz="2000" b="1" spc="-10" dirty="0">
                <a:latin typeface="Arial"/>
                <a:cs typeface="Arial"/>
              </a:rPr>
              <a:t>rient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history</a:t>
            </a:r>
            <a:endParaRPr sz="2000">
              <a:latin typeface="Arial"/>
              <a:cs typeface="Arial"/>
            </a:endParaRPr>
          </a:p>
          <a:p>
            <a:pPr marL="356870" indent="-344170">
              <a:lnSpc>
                <a:spcPts val="2845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dynamic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construct.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0">
              <a:lnSpc>
                <a:spcPct val="100000"/>
              </a:lnSpc>
            </a:pPr>
            <a:r>
              <a:rPr spc="-20" dirty="0"/>
              <a:t>S</a:t>
            </a:r>
            <a:r>
              <a:rPr spc="-10" dirty="0"/>
              <a:t>li</a:t>
            </a:r>
            <a:r>
              <a:rPr spc="-15" dirty="0"/>
              <a:t>c</a:t>
            </a:r>
            <a:r>
              <a:rPr spc="-20" dirty="0"/>
              <a:t>e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20" dirty="0"/>
              <a:t>T</a:t>
            </a:r>
            <a:r>
              <a:rPr spc="-15" dirty="0"/>
              <a:t>esting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20" dirty="0"/>
              <a:t>De</a:t>
            </a:r>
            <a:r>
              <a:rPr spc="-15" dirty="0"/>
              <a:t>finitions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spc="-5" dirty="0"/>
              <a:t>at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Flow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5164" y="1709319"/>
            <a:ext cx="7325359" cy="405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7830" marR="5080" indent="-405765">
              <a:lnSpc>
                <a:spcPct val="89700"/>
              </a:lnSpc>
            </a:pPr>
            <a:r>
              <a:rPr sz="2400" b="1" spc="-15" dirty="0">
                <a:latin typeface="Arial"/>
                <a:cs typeface="Arial"/>
              </a:rPr>
              <a:t>Starting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point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program,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P,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with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program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graph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G(P),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an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se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V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variable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program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P.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Node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program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graph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ar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numbered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and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correspon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statemen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fragments.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2000">
              <a:latin typeface="Times New Roman"/>
              <a:cs typeface="Times New Roman"/>
            </a:endParaRPr>
          </a:p>
          <a:p>
            <a:pPr marL="417830" marR="87630" indent="-405130">
              <a:lnSpc>
                <a:spcPts val="2590"/>
              </a:lnSpc>
              <a:buFont typeface="Arial"/>
              <a:buChar char="•"/>
              <a:tabLst>
                <a:tab pos="418465" algn="l"/>
                <a:tab pos="2178685" algn="l"/>
              </a:tabLst>
            </a:pPr>
            <a:r>
              <a:rPr sz="2400" b="1" spc="-20" dirty="0">
                <a:latin typeface="Arial"/>
                <a:cs typeface="Arial"/>
              </a:rPr>
              <a:t>Definition</a:t>
            </a:r>
            <a:r>
              <a:rPr sz="2400" b="1" spc="-10" dirty="0">
                <a:latin typeface="Arial"/>
                <a:cs typeface="Arial"/>
              </a:rPr>
              <a:t>: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5" dirty="0">
                <a:latin typeface="Arial"/>
                <a:cs typeface="Arial"/>
              </a:rPr>
              <a:t>The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i="1" spc="5" dirty="0">
                <a:latin typeface="Arial"/>
                <a:cs typeface="Arial"/>
              </a:rPr>
              <a:t>s</a:t>
            </a:r>
            <a:r>
              <a:rPr sz="2400" b="1" i="1" spc="-10" dirty="0">
                <a:latin typeface="Arial"/>
                <a:cs typeface="Arial"/>
              </a:rPr>
              <a:t>lice</a:t>
            </a:r>
            <a:r>
              <a:rPr sz="2400" b="1" i="1" spc="60" dirty="0">
                <a:latin typeface="Times New Roman"/>
                <a:cs typeface="Times New Roman"/>
              </a:rPr>
              <a:t> </a:t>
            </a:r>
            <a:r>
              <a:rPr sz="2400" b="1" i="1" spc="-15" dirty="0">
                <a:latin typeface="Arial"/>
                <a:cs typeface="Arial"/>
              </a:rPr>
              <a:t>on</a:t>
            </a:r>
            <a:r>
              <a:rPr sz="2400" b="1" i="1" spc="6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Arial"/>
                <a:cs typeface="Arial"/>
              </a:rPr>
              <a:t>the</a:t>
            </a:r>
            <a:r>
              <a:rPr sz="2400" b="1" i="1" spc="6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variabl</a:t>
            </a:r>
            <a:r>
              <a:rPr sz="2400" b="1" i="1" dirty="0">
                <a:latin typeface="Arial"/>
                <a:cs typeface="Arial"/>
              </a:rPr>
              <a:t>e</a:t>
            </a:r>
            <a:r>
              <a:rPr sz="2400" b="1" i="1" spc="70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se</a:t>
            </a:r>
            <a:r>
              <a:rPr sz="2400" b="1" i="1" dirty="0">
                <a:latin typeface="Arial"/>
                <a:cs typeface="Arial"/>
              </a:rPr>
              <a:t>t</a:t>
            </a:r>
            <a:r>
              <a:rPr sz="2400" b="1" i="1" spc="65" dirty="0">
                <a:latin typeface="Times New Roman"/>
                <a:cs typeface="Times New Roman"/>
              </a:rPr>
              <a:t> </a:t>
            </a:r>
            <a:r>
              <a:rPr sz="2400" b="1" i="1" spc="-20" dirty="0">
                <a:latin typeface="Arial"/>
                <a:cs typeface="Arial"/>
              </a:rPr>
              <a:t>V</a:t>
            </a:r>
            <a:r>
              <a:rPr sz="2400" b="1" i="1" spc="6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at</a:t>
            </a:r>
            <a:r>
              <a:rPr sz="2400" b="1" i="1" spc="-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statemen</a:t>
            </a:r>
            <a:r>
              <a:rPr sz="2400" b="1" i="1" dirty="0">
                <a:latin typeface="Arial"/>
                <a:cs typeface="Arial"/>
              </a:rPr>
              <a:t>t</a:t>
            </a:r>
            <a:r>
              <a:rPr sz="2400" b="1" i="1" spc="7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Arial"/>
                <a:cs typeface="Arial"/>
              </a:rPr>
              <a:t>fragment</a:t>
            </a:r>
            <a:r>
              <a:rPr sz="2400" b="1" i="1" spc="6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Arial"/>
                <a:cs typeface="Arial"/>
              </a:rPr>
              <a:t>n</a:t>
            </a:r>
            <a:r>
              <a:rPr sz="2400" b="1" spc="-10" dirty="0">
                <a:latin typeface="Arial"/>
                <a:cs typeface="Arial"/>
              </a:rPr>
              <a:t>,</a:t>
            </a:r>
            <a:r>
              <a:rPr sz="2400" b="1" spc="8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written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S(V,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n),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set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node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numbers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al</a:t>
            </a:r>
            <a:r>
              <a:rPr sz="2400" b="1" spc="-10" dirty="0">
                <a:latin typeface="Arial"/>
                <a:cs typeface="Arial"/>
              </a:rPr>
              <a:t>l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statemen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fragments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P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prior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that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contribut</a:t>
            </a:r>
            <a:r>
              <a:rPr sz="2400" b="1" spc="-15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value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variable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V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statemen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fragment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n.</a:t>
            </a:r>
            <a:endParaRPr sz="24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418465" algn="l"/>
              </a:tabLst>
            </a:pPr>
            <a:r>
              <a:rPr sz="2400" b="1" spc="-15" dirty="0">
                <a:latin typeface="Arial"/>
                <a:cs typeface="Arial"/>
              </a:rPr>
              <a:t>This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actuall</a:t>
            </a:r>
            <a:r>
              <a:rPr sz="2400" b="1" dirty="0">
                <a:latin typeface="Arial"/>
                <a:cs typeface="Arial"/>
              </a:rPr>
              <a:t>y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“</a:t>
            </a:r>
            <a:r>
              <a:rPr sz="2400" b="1" spc="-15" dirty="0">
                <a:latin typeface="Arial"/>
                <a:cs typeface="Arial"/>
              </a:rPr>
              <a:t>b</a:t>
            </a:r>
            <a:r>
              <a:rPr sz="2400" b="1" spc="-5" dirty="0">
                <a:latin typeface="Arial"/>
                <a:cs typeface="Arial"/>
              </a:rPr>
              <a:t>ackwar</a:t>
            </a:r>
            <a:r>
              <a:rPr sz="2400" b="1" dirty="0">
                <a:latin typeface="Arial"/>
                <a:cs typeface="Arial"/>
              </a:rPr>
              <a:t>d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slic</a:t>
            </a:r>
            <a:r>
              <a:rPr sz="2400" b="1" spc="10" dirty="0">
                <a:latin typeface="Arial"/>
                <a:cs typeface="Arial"/>
              </a:rPr>
              <a:t>e</a:t>
            </a:r>
            <a:r>
              <a:rPr sz="2400" b="1" spc="20" dirty="0">
                <a:latin typeface="Arial"/>
                <a:cs typeface="Arial"/>
              </a:rPr>
              <a:t>”</a:t>
            </a:r>
            <a:r>
              <a:rPr sz="2400" b="1" spc="-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418465" algn="l"/>
              </a:tabLst>
            </a:pPr>
            <a:r>
              <a:rPr sz="2400" b="1" dirty="0">
                <a:latin typeface="Arial"/>
                <a:cs typeface="Arial"/>
              </a:rPr>
              <a:t>Exercise: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define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“f</a:t>
            </a:r>
            <a:r>
              <a:rPr sz="2400" b="1" spc="-15" dirty="0">
                <a:latin typeface="Arial"/>
                <a:cs typeface="Arial"/>
              </a:rPr>
              <a:t>orward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slice</a:t>
            </a:r>
            <a:r>
              <a:rPr sz="2400" b="1" dirty="0">
                <a:latin typeface="Arial"/>
                <a:cs typeface="Arial"/>
              </a:rPr>
              <a:t>”</a:t>
            </a:r>
            <a:r>
              <a:rPr sz="2400" b="1" spc="-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6239">
              <a:lnSpc>
                <a:spcPts val="3804"/>
              </a:lnSpc>
            </a:pPr>
            <a:r>
              <a:rPr spc="-20" dirty="0"/>
              <a:t>Da</a:t>
            </a:r>
            <a:r>
              <a:rPr spc="-15" dirty="0"/>
              <a:t>ta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20" dirty="0"/>
              <a:t>Flow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20" dirty="0"/>
              <a:t>T</a:t>
            </a:r>
            <a:r>
              <a:rPr spc="-15" dirty="0"/>
              <a:t>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spc="-5" dirty="0"/>
              <a:t>at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Flow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40" y="1639723"/>
            <a:ext cx="7162800" cy="4376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ts val="2735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spc="-15" dirty="0">
                <a:latin typeface="Arial"/>
                <a:cs typeface="Arial"/>
              </a:rPr>
              <a:t>Often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confuse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with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"dataflow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diagram</a:t>
            </a:r>
            <a:r>
              <a:rPr sz="2400" b="1" spc="-15" dirty="0">
                <a:latin typeface="Arial"/>
                <a:cs typeface="Arial"/>
              </a:rPr>
              <a:t>s</a:t>
            </a:r>
            <a:r>
              <a:rPr sz="2400" b="1" dirty="0">
                <a:latin typeface="Arial"/>
                <a:cs typeface="Arial"/>
              </a:rPr>
              <a:t>“</a:t>
            </a:r>
            <a:r>
              <a:rPr sz="2400" b="1" spc="-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6870" marR="5080" indent="-344170">
              <a:lnSpc>
                <a:spcPts val="2590"/>
              </a:lnSpc>
              <a:spcBef>
                <a:spcPts val="185"/>
              </a:spcBef>
              <a:buFont typeface="Arial"/>
              <a:buChar char="•"/>
              <a:tabLst>
                <a:tab pos="357505" algn="l"/>
                <a:tab pos="2592705" algn="l"/>
              </a:tabLst>
            </a:pPr>
            <a:r>
              <a:rPr sz="2400" b="1" spc="-15" dirty="0">
                <a:latin typeface="Arial"/>
                <a:cs typeface="Arial"/>
              </a:rPr>
              <a:t>Main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concern</a:t>
            </a:r>
            <a:r>
              <a:rPr sz="2400" b="1" dirty="0">
                <a:latin typeface="Arial"/>
                <a:cs typeface="Arial"/>
              </a:rPr>
              <a:t>: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Arial"/>
                <a:cs typeface="Arial"/>
              </a:rPr>
              <a:t>places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program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where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data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value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ar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defined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an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  <a:p>
            <a:pPr marL="356870" marR="259715" indent="-344170">
              <a:lnSpc>
                <a:spcPts val="2590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dirty="0">
                <a:latin typeface="Arial"/>
                <a:cs typeface="Arial"/>
              </a:rPr>
              <a:t>Static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(compile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time)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an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dynamic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(execution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time)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versions.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ts val="2385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dirty="0">
                <a:latin typeface="Arial"/>
                <a:cs typeface="Arial"/>
              </a:rPr>
              <a:t>Static: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Define/Referenc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Anomalie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356870">
              <a:lnSpc>
                <a:spcPts val="2640"/>
              </a:lnSpc>
            </a:pPr>
            <a:r>
              <a:rPr sz="2400" b="1" spc="-5" dirty="0">
                <a:latin typeface="Arial"/>
                <a:cs typeface="Arial"/>
              </a:rPr>
              <a:t>variabl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that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ts val="1955"/>
              </a:lnSpc>
              <a:buFont typeface="Arial"/>
              <a:buChar char="–"/>
              <a:tabLst>
                <a:tab pos="756920" algn="l"/>
              </a:tabLst>
            </a:pPr>
            <a:r>
              <a:rPr sz="1800" b="1" spc="-10" dirty="0">
                <a:latin typeface="Arial"/>
                <a:cs typeface="Arial"/>
              </a:rPr>
              <a:t>is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defined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but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never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used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(referenced)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ts val="1955"/>
              </a:lnSpc>
              <a:buFont typeface="Arial"/>
              <a:buChar char="–"/>
              <a:tabLst>
                <a:tab pos="756920" algn="l"/>
              </a:tabLst>
            </a:pPr>
            <a:r>
              <a:rPr sz="1800" b="1" spc="-10" dirty="0">
                <a:latin typeface="Arial"/>
                <a:cs typeface="Arial"/>
              </a:rPr>
              <a:t>is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used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but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never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defined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ts val="2065"/>
              </a:lnSpc>
              <a:buFont typeface="Arial"/>
              <a:buChar char="–"/>
              <a:tabLst>
                <a:tab pos="756920" algn="l"/>
              </a:tabLst>
            </a:pPr>
            <a:r>
              <a:rPr sz="1800" b="1" spc="-10" dirty="0">
                <a:latin typeface="Arial"/>
                <a:cs typeface="Arial"/>
              </a:rPr>
              <a:t>is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defined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mor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than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once</a:t>
            </a:r>
            <a:endParaRPr sz="1800">
              <a:latin typeface="Arial"/>
              <a:cs typeface="Arial"/>
            </a:endParaRPr>
          </a:p>
          <a:p>
            <a:pPr marL="356870" marR="89535" indent="-344170">
              <a:lnSpc>
                <a:spcPts val="2380"/>
              </a:lnSpc>
              <a:spcBef>
                <a:spcPts val="545"/>
              </a:spcBef>
              <a:buFont typeface="Arial"/>
              <a:buChar char="•"/>
              <a:tabLst>
                <a:tab pos="357505" algn="l"/>
              </a:tabLst>
            </a:pPr>
            <a:r>
              <a:rPr sz="2200" b="1" spc="-5" dirty="0">
                <a:latin typeface="Arial"/>
                <a:cs typeface="Arial"/>
              </a:rPr>
              <a:t>S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artin</a:t>
            </a:r>
            <a:r>
              <a:rPr sz="2200" b="1" dirty="0">
                <a:latin typeface="Arial"/>
                <a:cs typeface="Arial"/>
              </a:rPr>
              <a:t>g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po</a:t>
            </a:r>
            <a:r>
              <a:rPr sz="2200" b="1" dirty="0">
                <a:latin typeface="Arial"/>
                <a:cs typeface="Arial"/>
              </a:rPr>
              <a:t>i</a:t>
            </a:r>
            <a:r>
              <a:rPr sz="2200" b="1" spc="-5" dirty="0">
                <a:latin typeface="Arial"/>
                <a:cs typeface="Arial"/>
              </a:rPr>
              <a:t>n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is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a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program</a:t>
            </a:r>
            <a:r>
              <a:rPr sz="2200" b="1" dirty="0">
                <a:latin typeface="Arial"/>
                <a:cs typeface="Arial"/>
              </a:rPr>
              <a:t>,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P</a:t>
            </a:r>
            <a:r>
              <a:rPr sz="2200" b="1" dirty="0">
                <a:latin typeface="Arial"/>
                <a:cs typeface="Arial"/>
              </a:rPr>
              <a:t>,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w</a:t>
            </a:r>
            <a:r>
              <a:rPr sz="2200" b="1" dirty="0">
                <a:latin typeface="Arial"/>
                <a:cs typeface="Arial"/>
              </a:rPr>
              <a:t>ith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progra</a:t>
            </a:r>
            <a:r>
              <a:rPr sz="2200" b="1" dirty="0">
                <a:latin typeface="Arial"/>
                <a:cs typeface="Arial"/>
              </a:rPr>
              <a:t>m</a:t>
            </a:r>
            <a:r>
              <a:rPr sz="2200" b="1" spc="5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grap</a:t>
            </a:r>
            <a:r>
              <a:rPr sz="2200" b="1" dirty="0">
                <a:latin typeface="Arial"/>
                <a:cs typeface="Arial"/>
              </a:rPr>
              <a:t>h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G</a:t>
            </a:r>
            <a:r>
              <a:rPr sz="2200" b="1" dirty="0">
                <a:latin typeface="Arial"/>
                <a:cs typeface="Arial"/>
              </a:rPr>
              <a:t>(</a:t>
            </a:r>
            <a:r>
              <a:rPr sz="2200" b="1" spc="-5" dirty="0">
                <a:latin typeface="Arial"/>
                <a:cs typeface="Arial"/>
              </a:rPr>
              <a:t>P</a:t>
            </a:r>
            <a:r>
              <a:rPr sz="2200" b="1" dirty="0">
                <a:latin typeface="Arial"/>
                <a:cs typeface="Arial"/>
              </a:rPr>
              <a:t>),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an</a:t>
            </a:r>
            <a:r>
              <a:rPr sz="2200" b="1" dirty="0">
                <a:latin typeface="Arial"/>
                <a:cs typeface="Arial"/>
              </a:rPr>
              <a:t>d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h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se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V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o</a:t>
            </a:r>
            <a:r>
              <a:rPr sz="2200" b="1" dirty="0">
                <a:latin typeface="Arial"/>
                <a:cs typeface="Arial"/>
              </a:rPr>
              <a:t>f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variab</a:t>
            </a:r>
            <a:r>
              <a:rPr sz="2200" b="1" dirty="0">
                <a:latin typeface="Arial"/>
                <a:cs typeface="Arial"/>
              </a:rPr>
              <a:t>l</a:t>
            </a:r>
            <a:r>
              <a:rPr sz="2200" b="1" spc="-5" dirty="0">
                <a:latin typeface="Arial"/>
                <a:cs typeface="Arial"/>
              </a:rPr>
              <a:t>e</a:t>
            </a:r>
            <a:r>
              <a:rPr sz="2200" b="1" dirty="0">
                <a:latin typeface="Arial"/>
                <a:cs typeface="Arial"/>
              </a:rPr>
              <a:t>s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in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progra</a:t>
            </a:r>
            <a:r>
              <a:rPr sz="2200" b="1" dirty="0">
                <a:latin typeface="Arial"/>
                <a:cs typeface="Arial"/>
              </a:rPr>
              <a:t>m</a:t>
            </a:r>
            <a:r>
              <a:rPr sz="2200" b="1" spc="5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P</a:t>
            </a:r>
            <a:r>
              <a:rPr sz="2200" b="1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356870" marR="1115695" indent="-344170">
              <a:lnSpc>
                <a:spcPts val="2380"/>
              </a:lnSpc>
              <a:spcBef>
                <a:spcPts val="525"/>
              </a:spcBef>
              <a:buFont typeface="Arial"/>
              <a:buChar char="•"/>
              <a:tabLst>
                <a:tab pos="435609" algn="l"/>
              </a:tabLst>
            </a:pPr>
            <a:r>
              <a:rPr sz="2200" b="1" spc="-5" dirty="0">
                <a:latin typeface="Arial"/>
                <a:cs typeface="Arial"/>
              </a:rPr>
              <a:t>"</a:t>
            </a:r>
            <a:r>
              <a:rPr sz="2200" b="1" dirty="0">
                <a:latin typeface="Arial"/>
                <a:cs typeface="Arial"/>
              </a:rPr>
              <a:t>I</a:t>
            </a:r>
            <a:r>
              <a:rPr sz="2200" b="1" spc="-5" dirty="0">
                <a:latin typeface="Arial"/>
                <a:cs typeface="Arial"/>
              </a:rPr>
              <a:t>n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eres</a:t>
            </a:r>
            <a:r>
              <a:rPr sz="2200" b="1" dirty="0">
                <a:latin typeface="Arial"/>
                <a:cs typeface="Arial"/>
              </a:rPr>
              <a:t>ti</a:t>
            </a:r>
            <a:r>
              <a:rPr sz="2200" b="1" spc="-5" dirty="0">
                <a:latin typeface="Arial"/>
                <a:cs typeface="Arial"/>
              </a:rPr>
              <a:t>ng</a:t>
            </a:r>
            <a:r>
              <a:rPr sz="2200" b="1" dirty="0">
                <a:latin typeface="Arial"/>
                <a:cs typeface="Arial"/>
              </a:rPr>
              <a:t>"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da</a:t>
            </a:r>
            <a:r>
              <a:rPr sz="2200" b="1" dirty="0">
                <a:latin typeface="Arial"/>
                <a:cs typeface="Arial"/>
              </a:rPr>
              <a:t>ta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fl</a:t>
            </a:r>
            <a:r>
              <a:rPr sz="2200" b="1" spc="-5" dirty="0">
                <a:latin typeface="Arial"/>
                <a:cs typeface="Arial"/>
              </a:rPr>
              <a:t>ow</a:t>
            </a:r>
            <a:r>
              <a:rPr sz="2200" b="1" dirty="0">
                <a:latin typeface="Arial"/>
                <a:cs typeface="Arial"/>
              </a:rPr>
              <a:t>s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ar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he</a:t>
            </a:r>
            <a:r>
              <a:rPr sz="2200" b="1" dirty="0">
                <a:latin typeface="Arial"/>
                <a:cs typeface="Arial"/>
              </a:rPr>
              <a:t>n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es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e</a:t>
            </a:r>
            <a:r>
              <a:rPr sz="2200" b="1" dirty="0">
                <a:latin typeface="Arial"/>
                <a:cs typeface="Arial"/>
              </a:rPr>
              <a:t>d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a</a:t>
            </a:r>
            <a:r>
              <a:rPr sz="2200" b="1" dirty="0">
                <a:latin typeface="Arial"/>
                <a:cs typeface="Arial"/>
              </a:rPr>
              <a:t>s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m</a:t>
            </a:r>
            <a:r>
              <a:rPr sz="2200" b="1" dirty="0">
                <a:latin typeface="Arial"/>
                <a:cs typeface="Arial"/>
              </a:rPr>
              <a:t>i</a:t>
            </a:r>
            <a:r>
              <a:rPr sz="2200" b="1" spc="-5" dirty="0">
                <a:latin typeface="Arial"/>
                <a:cs typeface="Arial"/>
              </a:rPr>
              <a:t>n</a:t>
            </a:r>
            <a:r>
              <a:rPr sz="2200" b="1" dirty="0">
                <a:latin typeface="Arial"/>
                <a:cs typeface="Arial"/>
              </a:rPr>
              <a:t>i-f</a:t>
            </a:r>
            <a:r>
              <a:rPr sz="2200" b="1" spc="-5" dirty="0">
                <a:latin typeface="Arial"/>
                <a:cs typeface="Arial"/>
              </a:rPr>
              <a:t>unc</a:t>
            </a:r>
            <a:r>
              <a:rPr sz="2200" b="1" dirty="0">
                <a:latin typeface="Arial"/>
                <a:cs typeface="Arial"/>
              </a:rPr>
              <a:t>ti</a:t>
            </a:r>
            <a:r>
              <a:rPr sz="2200" b="1" spc="-5" dirty="0">
                <a:latin typeface="Arial"/>
                <a:cs typeface="Arial"/>
              </a:rPr>
              <a:t>ons</a:t>
            </a:r>
            <a:r>
              <a:rPr sz="2200" b="1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839" y="744401"/>
            <a:ext cx="221551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04"/>
              </a:lnSpc>
            </a:pPr>
            <a:r>
              <a:rPr sz="3200" b="1" spc="-20" dirty="0">
                <a:latin typeface="Arial"/>
                <a:cs typeface="Arial"/>
              </a:rPr>
              <a:t>Fine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Points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spc="-5" dirty="0"/>
              <a:t>at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Flow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40" y="1415641"/>
            <a:ext cx="7170420" cy="5020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7505" algn="l"/>
                <a:tab pos="1758314" algn="l"/>
              </a:tabLst>
            </a:pPr>
            <a:r>
              <a:rPr sz="2200" b="1" spc="-5" dirty="0">
                <a:latin typeface="Arial"/>
                <a:cs typeface="Arial"/>
              </a:rPr>
              <a:t>"prio</a:t>
            </a:r>
            <a:r>
              <a:rPr sz="2200" b="1" dirty="0">
                <a:latin typeface="Arial"/>
                <a:cs typeface="Arial"/>
              </a:rPr>
              <a:t>r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o</a:t>
            </a:r>
            <a:r>
              <a:rPr sz="2200" b="1" dirty="0">
                <a:latin typeface="Arial"/>
                <a:cs typeface="Arial"/>
              </a:rPr>
              <a:t>"</a:t>
            </a:r>
            <a:r>
              <a:rPr sz="2200" b="1" dirty="0">
                <a:latin typeface="Times New Roman"/>
                <a:cs typeface="Times New Roman"/>
              </a:rPr>
              <a:t>	</a:t>
            </a:r>
            <a:r>
              <a:rPr sz="2200" b="1" dirty="0">
                <a:latin typeface="Arial"/>
                <a:cs typeface="Arial"/>
              </a:rPr>
              <a:t>is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h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dynam</a:t>
            </a:r>
            <a:r>
              <a:rPr sz="2200" b="1" dirty="0">
                <a:latin typeface="Arial"/>
                <a:cs typeface="Arial"/>
              </a:rPr>
              <a:t>ic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par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o</a:t>
            </a:r>
            <a:r>
              <a:rPr sz="2200" b="1" dirty="0">
                <a:latin typeface="Arial"/>
                <a:cs typeface="Arial"/>
              </a:rPr>
              <a:t>f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h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de</a:t>
            </a:r>
            <a:r>
              <a:rPr sz="2200" b="1" dirty="0">
                <a:latin typeface="Arial"/>
                <a:cs typeface="Arial"/>
              </a:rPr>
              <a:t>fi</a:t>
            </a:r>
            <a:r>
              <a:rPr sz="2200" b="1" spc="-5" dirty="0">
                <a:latin typeface="Arial"/>
                <a:cs typeface="Arial"/>
              </a:rPr>
              <a:t>n</a:t>
            </a:r>
            <a:r>
              <a:rPr sz="2200" b="1" dirty="0">
                <a:latin typeface="Arial"/>
                <a:cs typeface="Arial"/>
              </a:rPr>
              <a:t>iti</a:t>
            </a:r>
            <a:r>
              <a:rPr sz="2200" b="1" spc="-5" dirty="0">
                <a:latin typeface="Arial"/>
                <a:cs typeface="Arial"/>
              </a:rPr>
              <a:t>on</a:t>
            </a:r>
            <a:r>
              <a:rPr sz="2200" b="1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356870" marR="283845" indent="-344170">
              <a:lnSpc>
                <a:spcPct val="100000"/>
              </a:lnSpc>
              <a:buFont typeface="Arial"/>
              <a:buChar char="•"/>
              <a:tabLst>
                <a:tab pos="357505" algn="l"/>
              </a:tabLst>
            </a:pPr>
            <a:r>
              <a:rPr sz="2200" b="1" spc="-5" dirty="0">
                <a:latin typeface="Arial"/>
                <a:cs typeface="Arial"/>
              </a:rPr>
              <a:t>"con</a:t>
            </a:r>
            <a:r>
              <a:rPr sz="2200" b="1" dirty="0">
                <a:latin typeface="Arial"/>
                <a:cs typeface="Arial"/>
              </a:rPr>
              <a:t>tri</a:t>
            </a:r>
            <a:r>
              <a:rPr sz="2200" b="1" spc="-5" dirty="0">
                <a:latin typeface="Arial"/>
                <a:cs typeface="Arial"/>
              </a:rPr>
              <a:t>bu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e</a:t>
            </a:r>
            <a:r>
              <a:rPr sz="2200" b="1" dirty="0">
                <a:latin typeface="Arial"/>
                <a:cs typeface="Arial"/>
              </a:rPr>
              <a:t>"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is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bes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unders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oo</a:t>
            </a:r>
            <a:r>
              <a:rPr sz="2200" b="1" dirty="0">
                <a:latin typeface="Arial"/>
                <a:cs typeface="Arial"/>
              </a:rPr>
              <a:t>d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b</a:t>
            </a:r>
            <a:r>
              <a:rPr sz="2200" b="1" dirty="0">
                <a:latin typeface="Arial"/>
                <a:cs typeface="Arial"/>
              </a:rPr>
              <a:t>y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ex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end</a:t>
            </a:r>
            <a:r>
              <a:rPr sz="2200" b="1" dirty="0">
                <a:latin typeface="Arial"/>
                <a:cs typeface="Arial"/>
              </a:rPr>
              <a:t>i</a:t>
            </a:r>
            <a:r>
              <a:rPr sz="2200" b="1" spc="-5" dirty="0">
                <a:latin typeface="Arial"/>
                <a:cs typeface="Arial"/>
              </a:rPr>
              <a:t>n</a:t>
            </a:r>
            <a:r>
              <a:rPr sz="2200" b="1" dirty="0">
                <a:latin typeface="Arial"/>
                <a:cs typeface="Arial"/>
              </a:rPr>
              <a:t>g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h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De</a:t>
            </a:r>
            <a:r>
              <a:rPr sz="2200" b="1" dirty="0">
                <a:latin typeface="Arial"/>
                <a:cs typeface="Arial"/>
              </a:rPr>
              <a:t>fi</a:t>
            </a:r>
            <a:r>
              <a:rPr sz="2200" b="1" spc="-5" dirty="0">
                <a:latin typeface="Arial"/>
                <a:cs typeface="Arial"/>
              </a:rPr>
              <a:t>n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an</a:t>
            </a:r>
            <a:r>
              <a:rPr sz="2200" b="1" dirty="0">
                <a:latin typeface="Arial"/>
                <a:cs typeface="Arial"/>
              </a:rPr>
              <a:t>d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Us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concep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s</a:t>
            </a:r>
            <a:r>
              <a:rPr sz="2200" b="1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5"/>
              </a:spcBef>
              <a:buFont typeface="Arial"/>
              <a:buChar char="–"/>
              <a:tabLst>
                <a:tab pos="756920" algn="l"/>
              </a:tabLst>
            </a:pPr>
            <a:r>
              <a:rPr sz="1600" b="1" spc="-5" dirty="0">
                <a:latin typeface="Arial"/>
                <a:cs typeface="Arial"/>
              </a:rPr>
              <a:t>P-use</a:t>
            </a:r>
            <a:r>
              <a:rPr sz="1600" b="1" dirty="0">
                <a:latin typeface="Arial"/>
                <a:cs typeface="Arial"/>
              </a:rPr>
              <a:t>: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Arial"/>
                <a:cs typeface="Arial"/>
              </a:rPr>
              <a:t>u</a:t>
            </a:r>
            <a:r>
              <a:rPr sz="1600" b="1" spc="-5" dirty="0">
                <a:latin typeface="Arial"/>
                <a:cs typeface="Arial"/>
              </a:rPr>
              <a:t>se</a:t>
            </a:r>
            <a:r>
              <a:rPr sz="1600" b="1" dirty="0">
                <a:latin typeface="Arial"/>
                <a:cs typeface="Arial"/>
              </a:rPr>
              <a:t>d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i</a:t>
            </a:r>
            <a:r>
              <a:rPr sz="1600" b="1" dirty="0">
                <a:latin typeface="Arial"/>
                <a:cs typeface="Arial"/>
              </a:rPr>
              <a:t>n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Arial"/>
                <a:cs typeface="Arial"/>
              </a:rPr>
              <a:t>a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predicat</a:t>
            </a:r>
            <a:r>
              <a:rPr sz="1600" b="1" dirty="0">
                <a:latin typeface="Arial"/>
                <a:cs typeface="Arial"/>
              </a:rPr>
              <a:t>e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(decision</a:t>
            </a:r>
            <a:r>
              <a:rPr sz="1600" b="1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1600" b="1" spc="-5" dirty="0">
                <a:latin typeface="Arial"/>
                <a:cs typeface="Arial"/>
              </a:rPr>
              <a:t>C-use</a:t>
            </a:r>
            <a:r>
              <a:rPr sz="1600" b="1" dirty="0">
                <a:latin typeface="Arial"/>
                <a:cs typeface="Arial"/>
              </a:rPr>
              <a:t>: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use</a:t>
            </a:r>
            <a:r>
              <a:rPr sz="1600" b="1" dirty="0">
                <a:latin typeface="Arial"/>
                <a:cs typeface="Arial"/>
              </a:rPr>
              <a:t>d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i</a:t>
            </a:r>
            <a:r>
              <a:rPr sz="1600" b="1" dirty="0">
                <a:latin typeface="Arial"/>
                <a:cs typeface="Arial"/>
              </a:rPr>
              <a:t>n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computatio</a:t>
            </a:r>
            <a:r>
              <a:rPr sz="1600" b="1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1600" b="1" spc="-5" dirty="0">
                <a:latin typeface="Arial"/>
                <a:cs typeface="Arial"/>
              </a:rPr>
              <a:t>O-use</a:t>
            </a:r>
            <a:r>
              <a:rPr sz="1600" b="1" dirty="0">
                <a:latin typeface="Arial"/>
                <a:cs typeface="Arial"/>
              </a:rPr>
              <a:t>: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use</a:t>
            </a:r>
            <a:r>
              <a:rPr sz="1600" b="1" dirty="0">
                <a:latin typeface="Arial"/>
                <a:cs typeface="Arial"/>
              </a:rPr>
              <a:t>d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fo</a:t>
            </a:r>
            <a:r>
              <a:rPr sz="1600" b="1" dirty="0">
                <a:latin typeface="Arial"/>
                <a:cs typeface="Arial"/>
              </a:rPr>
              <a:t>r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outpu</a:t>
            </a:r>
            <a:r>
              <a:rPr sz="1600" b="1" dirty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1600" b="1" spc="-5" dirty="0">
                <a:latin typeface="Arial"/>
                <a:cs typeface="Arial"/>
              </a:rPr>
              <a:t>L-use</a:t>
            </a:r>
            <a:r>
              <a:rPr sz="1600" b="1" dirty="0">
                <a:latin typeface="Arial"/>
                <a:cs typeface="Arial"/>
              </a:rPr>
              <a:t>: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use</a:t>
            </a:r>
            <a:r>
              <a:rPr sz="1600" b="1" dirty="0">
                <a:latin typeface="Arial"/>
                <a:cs typeface="Arial"/>
              </a:rPr>
              <a:t>d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fo</a:t>
            </a:r>
            <a:r>
              <a:rPr sz="1600" b="1" dirty="0">
                <a:latin typeface="Arial"/>
                <a:cs typeface="Arial"/>
              </a:rPr>
              <a:t>r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locatio</a:t>
            </a:r>
            <a:r>
              <a:rPr sz="1600" b="1" dirty="0">
                <a:latin typeface="Arial"/>
                <a:cs typeface="Arial"/>
              </a:rPr>
              <a:t>n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(pointers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subscripts</a:t>
            </a:r>
            <a:r>
              <a:rPr sz="1600" b="1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5"/>
              </a:spcBef>
              <a:buFont typeface="Arial"/>
              <a:buChar char="–"/>
              <a:tabLst>
                <a:tab pos="756920" algn="l"/>
              </a:tabLst>
            </a:pPr>
            <a:r>
              <a:rPr sz="1600" b="1" spc="-5" dirty="0">
                <a:latin typeface="Arial"/>
                <a:cs typeface="Arial"/>
              </a:rPr>
              <a:t>I-use</a:t>
            </a:r>
            <a:r>
              <a:rPr sz="1600" b="1" dirty="0">
                <a:latin typeface="Arial"/>
                <a:cs typeface="Arial"/>
              </a:rPr>
              <a:t>: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iteratio</a:t>
            </a:r>
            <a:r>
              <a:rPr sz="1600" b="1" dirty="0">
                <a:latin typeface="Arial"/>
                <a:cs typeface="Arial"/>
              </a:rPr>
              <a:t>n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(interna</a:t>
            </a:r>
            <a:r>
              <a:rPr sz="1600" b="1" dirty="0">
                <a:latin typeface="Arial"/>
                <a:cs typeface="Arial"/>
              </a:rPr>
              <a:t>l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counters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loo</a:t>
            </a:r>
            <a:r>
              <a:rPr sz="1600" b="1" dirty="0">
                <a:latin typeface="Arial"/>
                <a:cs typeface="Arial"/>
              </a:rPr>
              <a:t>p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indices</a:t>
            </a:r>
            <a:r>
              <a:rPr sz="1600" b="1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1600" b="1" spc="-5" dirty="0">
                <a:latin typeface="Arial"/>
                <a:cs typeface="Arial"/>
              </a:rPr>
              <a:t>I-def</a:t>
            </a:r>
            <a:r>
              <a:rPr sz="1600" b="1" dirty="0">
                <a:latin typeface="Arial"/>
                <a:cs typeface="Arial"/>
              </a:rPr>
              <a:t>: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define</a:t>
            </a:r>
            <a:r>
              <a:rPr sz="1600" b="1" dirty="0">
                <a:latin typeface="Arial"/>
                <a:cs typeface="Arial"/>
              </a:rPr>
              <a:t>d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b</a:t>
            </a:r>
            <a:r>
              <a:rPr sz="1600" b="1" dirty="0">
                <a:latin typeface="Arial"/>
                <a:cs typeface="Arial"/>
              </a:rPr>
              <a:t>y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inpu</a:t>
            </a:r>
            <a:r>
              <a:rPr sz="1600" b="1" dirty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ts val="1895"/>
              </a:lnSpc>
              <a:buFont typeface="Arial"/>
              <a:buChar char="–"/>
              <a:tabLst>
                <a:tab pos="756920" algn="l"/>
              </a:tabLst>
            </a:pPr>
            <a:r>
              <a:rPr sz="1600" b="1" spc="-5" dirty="0">
                <a:latin typeface="Arial"/>
                <a:cs typeface="Arial"/>
              </a:rPr>
              <a:t>A-def</a:t>
            </a:r>
            <a:r>
              <a:rPr sz="1600" b="1" dirty="0">
                <a:latin typeface="Arial"/>
                <a:cs typeface="Arial"/>
              </a:rPr>
              <a:t>: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define</a:t>
            </a:r>
            <a:r>
              <a:rPr sz="1600" b="1" dirty="0">
                <a:latin typeface="Arial"/>
                <a:cs typeface="Arial"/>
              </a:rPr>
              <a:t>d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b</a:t>
            </a:r>
            <a:r>
              <a:rPr sz="1600" b="1" dirty="0">
                <a:latin typeface="Arial"/>
                <a:cs typeface="Arial"/>
              </a:rPr>
              <a:t>y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assignmen</a:t>
            </a:r>
            <a:r>
              <a:rPr sz="1600" b="1" dirty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  <a:p>
            <a:pPr marL="356870" marR="173990" indent="-344170">
              <a:lnSpc>
                <a:spcPts val="2640"/>
              </a:lnSpc>
              <a:spcBef>
                <a:spcPts val="65"/>
              </a:spcBef>
              <a:buFont typeface="Arial"/>
              <a:buChar char="•"/>
              <a:tabLst>
                <a:tab pos="357505" algn="l"/>
              </a:tabLst>
            </a:pPr>
            <a:r>
              <a:rPr sz="2200" b="1" spc="-5" dirty="0">
                <a:latin typeface="Arial"/>
                <a:cs typeface="Arial"/>
              </a:rPr>
              <a:t>usua</a:t>
            </a:r>
            <a:r>
              <a:rPr sz="2200" b="1" dirty="0">
                <a:latin typeface="Arial"/>
                <a:cs typeface="Arial"/>
              </a:rPr>
              <a:t>ll</a:t>
            </a:r>
            <a:r>
              <a:rPr sz="2200" b="1" spc="-5" dirty="0">
                <a:latin typeface="Arial"/>
                <a:cs typeface="Arial"/>
              </a:rPr>
              <a:t>y</a:t>
            </a:r>
            <a:r>
              <a:rPr sz="2200" b="1" dirty="0">
                <a:latin typeface="Arial"/>
                <a:cs typeface="Arial"/>
              </a:rPr>
              <a:t>,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h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se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V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o</a:t>
            </a:r>
            <a:r>
              <a:rPr sz="2200" b="1" dirty="0">
                <a:latin typeface="Arial"/>
                <a:cs typeface="Arial"/>
              </a:rPr>
              <a:t>f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variab</a:t>
            </a:r>
            <a:r>
              <a:rPr sz="2200" b="1" dirty="0">
                <a:latin typeface="Arial"/>
                <a:cs typeface="Arial"/>
              </a:rPr>
              <a:t>l</a:t>
            </a:r>
            <a:r>
              <a:rPr sz="2200" b="1" spc="-5" dirty="0">
                <a:latin typeface="Arial"/>
                <a:cs typeface="Arial"/>
              </a:rPr>
              <a:t>e</a:t>
            </a:r>
            <a:r>
              <a:rPr sz="2200" b="1" dirty="0">
                <a:latin typeface="Arial"/>
                <a:cs typeface="Arial"/>
              </a:rPr>
              <a:t>s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cons</a:t>
            </a:r>
            <a:r>
              <a:rPr sz="2200" b="1" dirty="0">
                <a:latin typeface="Arial"/>
                <a:cs typeface="Arial"/>
              </a:rPr>
              <a:t>i</a:t>
            </a:r>
            <a:r>
              <a:rPr sz="2200" b="1" spc="-5" dirty="0">
                <a:latin typeface="Arial"/>
                <a:cs typeface="Arial"/>
              </a:rPr>
              <a:t>s</a:t>
            </a:r>
            <a:r>
              <a:rPr sz="2200" b="1" dirty="0">
                <a:latin typeface="Arial"/>
                <a:cs typeface="Arial"/>
              </a:rPr>
              <a:t>ts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o</a:t>
            </a:r>
            <a:r>
              <a:rPr sz="2200" b="1" dirty="0">
                <a:latin typeface="Arial"/>
                <a:cs typeface="Arial"/>
              </a:rPr>
              <a:t>f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j</a:t>
            </a:r>
            <a:r>
              <a:rPr sz="2200" b="1" spc="-5" dirty="0">
                <a:latin typeface="Arial"/>
                <a:cs typeface="Arial"/>
              </a:rPr>
              <a:t>us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on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e</a:t>
            </a:r>
            <a:r>
              <a:rPr sz="2200" b="1" dirty="0">
                <a:latin typeface="Arial"/>
                <a:cs typeface="Arial"/>
              </a:rPr>
              <a:t>l</a:t>
            </a:r>
            <a:r>
              <a:rPr sz="2200" b="1" spc="-5" dirty="0">
                <a:latin typeface="Arial"/>
                <a:cs typeface="Arial"/>
              </a:rPr>
              <a:t>emen</a:t>
            </a:r>
            <a:r>
              <a:rPr sz="2200" b="1" dirty="0">
                <a:latin typeface="Arial"/>
                <a:cs typeface="Arial"/>
              </a:rPr>
              <a:t>t.</a:t>
            </a:r>
            <a:endParaRPr sz="2200">
              <a:latin typeface="Arial"/>
              <a:cs typeface="Arial"/>
            </a:endParaRPr>
          </a:p>
          <a:p>
            <a:pPr marL="356870" marR="5080" indent="-344170">
              <a:lnSpc>
                <a:spcPts val="2640"/>
              </a:lnSpc>
              <a:buFont typeface="Arial"/>
              <a:buChar char="•"/>
              <a:tabLst>
                <a:tab pos="357505" algn="l"/>
              </a:tabLst>
            </a:pPr>
            <a:r>
              <a:rPr sz="2200" b="1" spc="-5" dirty="0">
                <a:latin typeface="Arial"/>
                <a:cs typeface="Arial"/>
              </a:rPr>
              <a:t>ca</a:t>
            </a:r>
            <a:r>
              <a:rPr sz="2200" b="1" dirty="0">
                <a:latin typeface="Arial"/>
                <a:cs typeface="Arial"/>
              </a:rPr>
              <a:t>n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choos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to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de</a:t>
            </a:r>
            <a:r>
              <a:rPr sz="2200" b="1" dirty="0">
                <a:latin typeface="Arial"/>
                <a:cs typeface="Arial"/>
              </a:rPr>
              <a:t>fi</a:t>
            </a:r>
            <a:r>
              <a:rPr sz="2200" b="1" spc="-5" dirty="0">
                <a:latin typeface="Arial"/>
                <a:cs typeface="Arial"/>
              </a:rPr>
              <a:t>n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a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s</a:t>
            </a:r>
            <a:r>
              <a:rPr sz="2200" b="1" dirty="0">
                <a:latin typeface="Arial"/>
                <a:cs typeface="Arial"/>
              </a:rPr>
              <a:t>li</a:t>
            </a:r>
            <a:r>
              <a:rPr sz="2200" b="1" spc="-5" dirty="0">
                <a:latin typeface="Arial"/>
                <a:cs typeface="Arial"/>
              </a:rPr>
              <a:t>c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a</a:t>
            </a:r>
            <a:r>
              <a:rPr sz="2200" b="1" dirty="0">
                <a:latin typeface="Arial"/>
                <a:cs typeface="Arial"/>
              </a:rPr>
              <a:t>s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a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spc="15" dirty="0">
                <a:latin typeface="Arial"/>
                <a:cs typeface="Arial"/>
              </a:rPr>
              <a:t>c</a:t>
            </a:r>
            <a:r>
              <a:rPr sz="2200" b="1" spc="-5" dirty="0">
                <a:latin typeface="Arial"/>
                <a:cs typeface="Arial"/>
              </a:rPr>
              <a:t>omp</a:t>
            </a:r>
            <a:r>
              <a:rPr sz="2200" b="1" dirty="0">
                <a:latin typeface="Arial"/>
                <a:cs typeface="Arial"/>
              </a:rPr>
              <a:t>il</a:t>
            </a:r>
            <a:r>
              <a:rPr sz="2200" b="1" spc="-5" dirty="0">
                <a:latin typeface="Arial"/>
                <a:cs typeface="Arial"/>
              </a:rPr>
              <a:t>ab</a:t>
            </a:r>
            <a:r>
              <a:rPr sz="2200" b="1" dirty="0">
                <a:latin typeface="Arial"/>
                <a:cs typeface="Arial"/>
              </a:rPr>
              <a:t>le</a:t>
            </a:r>
            <a:r>
              <a:rPr sz="2200" b="1" spc="5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se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o</a:t>
            </a:r>
            <a:r>
              <a:rPr sz="2200" b="1" dirty="0">
                <a:latin typeface="Arial"/>
                <a:cs typeface="Arial"/>
              </a:rPr>
              <a:t>f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s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a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emen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fr</a:t>
            </a:r>
            <a:r>
              <a:rPr sz="2200" b="1" spc="-5" dirty="0">
                <a:latin typeface="Arial"/>
                <a:cs typeface="Arial"/>
              </a:rPr>
              <a:t>agmen</a:t>
            </a:r>
            <a:r>
              <a:rPr sz="2200" b="1" dirty="0">
                <a:latin typeface="Arial"/>
                <a:cs typeface="Arial"/>
              </a:rPr>
              <a:t>ts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--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h</a:t>
            </a:r>
            <a:r>
              <a:rPr sz="2200" b="1" dirty="0">
                <a:latin typeface="Arial"/>
                <a:cs typeface="Arial"/>
              </a:rPr>
              <a:t>is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ex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end</a:t>
            </a:r>
            <a:r>
              <a:rPr sz="2200" b="1" dirty="0">
                <a:latin typeface="Arial"/>
                <a:cs typeface="Arial"/>
              </a:rPr>
              <a:t>s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h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mean</a:t>
            </a:r>
            <a:r>
              <a:rPr sz="2200" b="1" dirty="0">
                <a:latin typeface="Arial"/>
                <a:cs typeface="Arial"/>
              </a:rPr>
              <a:t>i</a:t>
            </a:r>
            <a:r>
              <a:rPr sz="2200" b="1" spc="-5" dirty="0">
                <a:latin typeface="Arial"/>
                <a:cs typeface="Arial"/>
              </a:rPr>
              <a:t>n</a:t>
            </a:r>
            <a:r>
              <a:rPr sz="2200" b="1" dirty="0">
                <a:latin typeface="Arial"/>
                <a:cs typeface="Arial"/>
              </a:rPr>
              <a:t>g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o</a:t>
            </a:r>
            <a:r>
              <a:rPr sz="2200" b="1" dirty="0">
                <a:latin typeface="Arial"/>
                <a:cs typeface="Arial"/>
              </a:rPr>
              <a:t>f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"con</a:t>
            </a:r>
            <a:r>
              <a:rPr sz="2200" b="1" dirty="0">
                <a:latin typeface="Arial"/>
                <a:cs typeface="Arial"/>
              </a:rPr>
              <a:t>tri</a:t>
            </a:r>
            <a:r>
              <a:rPr sz="2200" b="1" spc="-5" dirty="0">
                <a:latin typeface="Arial"/>
                <a:cs typeface="Arial"/>
              </a:rPr>
              <a:t>bu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e</a:t>
            </a:r>
            <a:r>
              <a:rPr sz="2200" b="1" dirty="0">
                <a:latin typeface="Arial"/>
                <a:cs typeface="Arial"/>
              </a:rPr>
              <a:t>"</a:t>
            </a:r>
            <a:endParaRPr sz="2200">
              <a:latin typeface="Arial"/>
              <a:cs typeface="Arial"/>
            </a:endParaRPr>
          </a:p>
          <a:p>
            <a:pPr marL="356870" marR="344805" indent="-344170">
              <a:lnSpc>
                <a:spcPts val="2640"/>
              </a:lnSpc>
              <a:buFont typeface="Arial"/>
              <a:buChar char="•"/>
              <a:tabLst>
                <a:tab pos="357505" algn="l"/>
              </a:tabLst>
            </a:pPr>
            <a:r>
              <a:rPr sz="2200" b="1" spc="-5" dirty="0">
                <a:latin typeface="Arial"/>
                <a:cs typeface="Arial"/>
              </a:rPr>
              <a:t>becaus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s</a:t>
            </a:r>
            <a:r>
              <a:rPr sz="2200" b="1" dirty="0">
                <a:latin typeface="Arial"/>
                <a:cs typeface="Arial"/>
              </a:rPr>
              <a:t>li</a:t>
            </a:r>
            <a:r>
              <a:rPr sz="2200" b="1" spc="-5" dirty="0">
                <a:latin typeface="Arial"/>
                <a:cs typeface="Arial"/>
              </a:rPr>
              <a:t>ce</a:t>
            </a:r>
            <a:r>
              <a:rPr sz="2200" b="1" dirty="0">
                <a:latin typeface="Arial"/>
                <a:cs typeface="Arial"/>
              </a:rPr>
              <a:t>s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ar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se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s</a:t>
            </a:r>
            <a:r>
              <a:rPr sz="2200" b="1" dirty="0">
                <a:latin typeface="Arial"/>
                <a:cs typeface="Arial"/>
              </a:rPr>
              <a:t>,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w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ca</a:t>
            </a:r>
            <a:r>
              <a:rPr sz="2200" b="1" dirty="0">
                <a:latin typeface="Arial"/>
                <a:cs typeface="Arial"/>
              </a:rPr>
              <a:t>n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deve</a:t>
            </a:r>
            <a:r>
              <a:rPr sz="2200" b="1" dirty="0">
                <a:latin typeface="Arial"/>
                <a:cs typeface="Arial"/>
              </a:rPr>
              <a:t>l</a:t>
            </a:r>
            <a:r>
              <a:rPr sz="2200" b="1" spc="-5" dirty="0">
                <a:latin typeface="Arial"/>
                <a:cs typeface="Arial"/>
              </a:rPr>
              <a:t>o</a:t>
            </a:r>
            <a:r>
              <a:rPr sz="2200" b="1" dirty="0">
                <a:latin typeface="Arial"/>
                <a:cs typeface="Arial"/>
              </a:rPr>
              <a:t>p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a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l</a:t>
            </a:r>
            <a:r>
              <a:rPr sz="2200" b="1" spc="-5" dirty="0">
                <a:latin typeface="Arial"/>
                <a:cs typeface="Arial"/>
              </a:rPr>
              <a:t>a</a:t>
            </a:r>
            <a:r>
              <a:rPr sz="2200" b="1" dirty="0">
                <a:latin typeface="Arial"/>
                <a:cs typeface="Arial"/>
              </a:rPr>
              <a:t>tti</a:t>
            </a:r>
            <a:r>
              <a:rPr sz="2200" b="1" spc="-5" dirty="0">
                <a:latin typeface="Arial"/>
                <a:cs typeface="Arial"/>
              </a:rPr>
              <a:t>c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base</a:t>
            </a:r>
            <a:r>
              <a:rPr sz="2200" b="1" dirty="0">
                <a:latin typeface="Arial"/>
                <a:cs typeface="Arial"/>
              </a:rPr>
              <a:t>d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o</a:t>
            </a:r>
            <a:r>
              <a:rPr sz="2200" b="1" dirty="0">
                <a:latin typeface="Arial"/>
                <a:cs typeface="Arial"/>
              </a:rPr>
              <a:t>n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h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subse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re</a:t>
            </a:r>
            <a:r>
              <a:rPr sz="2200" b="1" dirty="0">
                <a:latin typeface="Arial"/>
                <a:cs typeface="Arial"/>
              </a:rPr>
              <a:t>l</a:t>
            </a:r>
            <a:r>
              <a:rPr sz="2200" b="1" spc="-5" dirty="0">
                <a:latin typeface="Arial"/>
                <a:cs typeface="Arial"/>
              </a:rPr>
              <a:t>a</a:t>
            </a:r>
            <a:r>
              <a:rPr sz="2200" b="1" dirty="0">
                <a:latin typeface="Arial"/>
                <a:cs typeface="Arial"/>
              </a:rPr>
              <a:t>ti</a:t>
            </a:r>
            <a:r>
              <a:rPr sz="2200" b="1" spc="-5" dirty="0">
                <a:latin typeface="Arial"/>
                <a:cs typeface="Arial"/>
              </a:rPr>
              <a:t>onsh</a:t>
            </a:r>
            <a:r>
              <a:rPr sz="2200" b="1" dirty="0">
                <a:latin typeface="Arial"/>
                <a:cs typeface="Arial"/>
              </a:rPr>
              <a:t>i</a:t>
            </a:r>
            <a:r>
              <a:rPr sz="2200" b="1" spc="-5" dirty="0">
                <a:latin typeface="Arial"/>
                <a:cs typeface="Arial"/>
              </a:rPr>
              <a:t>p</a:t>
            </a:r>
            <a:r>
              <a:rPr sz="2200" b="1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5893" y="892454"/>
            <a:ext cx="6259195" cy="4963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Arial"/>
                <a:cs typeface="Arial"/>
              </a:rPr>
              <a:t>In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program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fragment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75"/>
              </a:spcBef>
              <a:buFont typeface="Arial"/>
              <a:buAutoNum type="arabicPeriod" startAt="13"/>
              <a:tabLst>
                <a:tab pos="351155" algn="l"/>
              </a:tabLst>
            </a:pPr>
            <a:r>
              <a:rPr sz="1600" b="1" dirty="0">
                <a:latin typeface="Arial"/>
                <a:cs typeface="Arial"/>
              </a:rPr>
              <a:t>I</a:t>
            </a:r>
            <a:r>
              <a:rPr sz="1600" b="1" spc="-5" dirty="0">
                <a:latin typeface="Arial"/>
                <a:cs typeface="Arial"/>
              </a:rPr>
              <a:t>nput(lock</a:t>
            </a:r>
            <a:r>
              <a:rPr sz="1600" b="1" spc="-15" dirty="0">
                <a:latin typeface="Arial"/>
                <a:cs typeface="Arial"/>
              </a:rPr>
              <a:t>s</a:t>
            </a:r>
            <a:r>
              <a:rPr sz="1600" b="1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351790" indent="-339090">
              <a:lnSpc>
                <a:spcPct val="100000"/>
              </a:lnSpc>
              <a:buFont typeface="Arial"/>
              <a:buAutoNum type="arabicPeriod" startAt="13"/>
              <a:tabLst>
                <a:tab pos="352425" algn="l"/>
              </a:tabLst>
            </a:pPr>
            <a:r>
              <a:rPr sz="1600" b="1" spc="-10" dirty="0">
                <a:latin typeface="Arial"/>
                <a:cs typeface="Arial"/>
              </a:rPr>
              <a:t>W</a:t>
            </a:r>
            <a:r>
              <a:rPr sz="1600" b="1" spc="-5" dirty="0">
                <a:latin typeface="Arial"/>
                <a:cs typeface="Arial"/>
              </a:rPr>
              <a:t>hil</a:t>
            </a:r>
            <a:r>
              <a:rPr sz="1600" b="1" dirty="0">
                <a:latin typeface="Arial"/>
                <a:cs typeface="Arial"/>
              </a:rPr>
              <a:t>e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Arial"/>
                <a:cs typeface="Arial"/>
              </a:rPr>
              <a:t>N</a:t>
            </a:r>
            <a:r>
              <a:rPr sz="1600" b="1" spc="-5" dirty="0">
                <a:latin typeface="Arial"/>
                <a:cs typeface="Arial"/>
              </a:rPr>
              <a:t>OT(lock</a:t>
            </a:r>
            <a:r>
              <a:rPr sz="1600" b="1" dirty="0">
                <a:latin typeface="Arial"/>
                <a:cs typeface="Arial"/>
              </a:rPr>
              <a:t>s</a:t>
            </a:r>
            <a:r>
              <a:rPr sz="1600" b="1" spc="5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Arial"/>
                <a:cs typeface="Arial"/>
              </a:rPr>
              <a:t>=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-1</a:t>
            </a:r>
            <a:r>
              <a:rPr sz="1600" b="1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576580" indent="-563880">
              <a:lnSpc>
                <a:spcPct val="100000"/>
              </a:lnSpc>
              <a:buFont typeface="Arial"/>
              <a:buAutoNum type="arabicPeriod" startAt="13"/>
              <a:tabLst>
                <a:tab pos="576580" algn="l"/>
              </a:tabLst>
            </a:pPr>
            <a:r>
              <a:rPr sz="1600" b="1" spc="5" dirty="0">
                <a:latin typeface="Arial"/>
                <a:cs typeface="Arial"/>
              </a:rPr>
              <a:t>I</a:t>
            </a:r>
            <a:r>
              <a:rPr sz="1600" b="1" spc="-5" dirty="0">
                <a:latin typeface="Arial"/>
                <a:cs typeface="Arial"/>
              </a:rPr>
              <a:t>nput(stock</a:t>
            </a:r>
            <a:r>
              <a:rPr sz="1600" b="1" spc="-10" dirty="0">
                <a:latin typeface="Arial"/>
                <a:cs typeface="Arial"/>
              </a:rPr>
              <a:t>s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5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barrels</a:t>
            </a:r>
            <a:r>
              <a:rPr sz="1600" b="1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576580" indent="-563880">
              <a:lnSpc>
                <a:spcPct val="100000"/>
              </a:lnSpc>
              <a:spcBef>
                <a:spcPts val="25"/>
              </a:spcBef>
              <a:buFont typeface="Arial"/>
              <a:buAutoNum type="arabicPeriod" startAt="13"/>
              <a:tabLst>
                <a:tab pos="576580" algn="l"/>
              </a:tabLst>
            </a:pPr>
            <a:r>
              <a:rPr sz="1600" b="1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otalLock</a:t>
            </a:r>
            <a:r>
              <a:rPr sz="1600" b="1" dirty="0">
                <a:latin typeface="Arial"/>
                <a:cs typeface="Arial"/>
              </a:rPr>
              <a:t>s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Arial"/>
                <a:cs typeface="Arial"/>
              </a:rPr>
              <a:t>=</a:t>
            </a:r>
            <a:r>
              <a:rPr sz="1600" b="1" spc="45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otalLock</a:t>
            </a:r>
            <a:r>
              <a:rPr sz="1600" b="1" dirty="0">
                <a:latin typeface="Arial"/>
                <a:cs typeface="Arial"/>
              </a:rPr>
              <a:t>s</a:t>
            </a:r>
            <a:r>
              <a:rPr sz="1600" b="1" spc="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Arial"/>
                <a:cs typeface="Arial"/>
              </a:rPr>
              <a:t>+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lock</a:t>
            </a:r>
            <a:r>
              <a:rPr sz="1600" b="1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576580" indent="-563880">
              <a:lnSpc>
                <a:spcPct val="100000"/>
              </a:lnSpc>
              <a:buFont typeface="Arial"/>
              <a:buAutoNum type="arabicPeriod" startAt="13"/>
              <a:tabLst>
                <a:tab pos="576580" algn="l"/>
              </a:tabLst>
            </a:pPr>
            <a:r>
              <a:rPr sz="1600" b="1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otalStock</a:t>
            </a:r>
            <a:r>
              <a:rPr sz="1600" b="1" dirty="0">
                <a:latin typeface="Arial"/>
                <a:cs typeface="Arial"/>
              </a:rPr>
              <a:t>s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Arial"/>
                <a:cs typeface="Arial"/>
              </a:rPr>
              <a:t>=</a:t>
            </a:r>
            <a:r>
              <a:rPr sz="1600" b="1" spc="45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otalStock</a:t>
            </a:r>
            <a:r>
              <a:rPr sz="1600" b="1" dirty="0">
                <a:latin typeface="Arial"/>
                <a:cs typeface="Arial"/>
              </a:rPr>
              <a:t>s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Arial"/>
                <a:cs typeface="Arial"/>
              </a:rPr>
              <a:t>+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stock</a:t>
            </a:r>
            <a:r>
              <a:rPr sz="1600" b="1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576580" indent="-563880">
              <a:lnSpc>
                <a:spcPct val="100000"/>
              </a:lnSpc>
              <a:buFont typeface="Arial"/>
              <a:buAutoNum type="arabicPeriod" startAt="13"/>
              <a:tabLst>
                <a:tab pos="576580" algn="l"/>
              </a:tabLst>
            </a:pPr>
            <a:r>
              <a:rPr sz="1600" b="1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otalBarrel</a:t>
            </a:r>
            <a:r>
              <a:rPr sz="1600" b="1" dirty="0">
                <a:latin typeface="Arial"/>
                <a:cs typeface="Arial"/>
              </a:rPr>
              <a:t>s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Arial"/>
                <a:cs typeface="Arial"/>
              </a:rPr>
              <a:t>=</a:t>
            </a:r>
            <a:r>
              <a:rPr sz="1600" b="1" spc="45" dirty="0">
                <a:latin typeface="Times New Roman"/>
                <a:cs typeface="Times New Roman"/>
              </a:rPr>
              <a:t> </a:t>
            </a:r>
            <a:r>
              <a:rPr sz="1600" b="1" spc="15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otalBarrel</a:t>
            </a:r>
            <a:r>
              <a:rPr sz="1600" b="1" dirty="0">
                <a:latin typeface="Arial"/>
                <a:cs typeface="Arial"/>
              </a:rPr>
              <a:t>s</a:t>
            </a:r>
            <a:r>
              <a:rPr sz="1600" b="1" spc="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Arial"/>
                <a:cs typeface="Arial"/>
              </a:rPr>
              <a:t>+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barrel</a:t>
            </a:r>
            <a:r>
              <a:rPr sz="1600" b="1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12700" marR="4521835">
              <a:lnSpc>
                <a:spcPct val="100000"/>
              </a:lnSpc>
              <a:buFont typeface="Arial"/>
              <a:buAutoNum type="arabicPeriod" startAt="13"/>
              <a:tabLst>
                <a:tab pos="576580" algn="l"/>
              </a:tabLst>
            </a:pPr>
            <a:r>
              <a:rPr sz="1600" b="1" spc="5" dirty="0">
                <a:latin typeface="Arial"/>
                <a:cs typeface="Arial"/>
              </a:rPr>
              <a:t>I</a:t>
            </a:r>
            <a:r>
              <a:rPr sz="1600" b="1" spc="-5" dirty="0">
                <a:latin typeface="Arial"/>
                <a:cs typeface="Arial"/>
              </a:rPr>
              <a:t>nput(lock</a:t>
            </a:r>
            <a:r>
              <a:rPr sz="1600" b="1" spc="-15" dirty="0">
                <a:latin typeface="Arial"/>
                <a:cs typeface="Arial"/>
              </a:rPr>
              <a:t>s</a:t>
            </a:r>
            <a:r>
              <a:rPr sz="1600" b="1" dirty="0">
                <a:latin typeface="Arial"/>
                <a:cs typeface="Arial"/>
              </a:rPr>
              <a:t>)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20</a:t>
            </a:r>
            <a:r>
              <a:rPr sz="1600" b="1" dirty="0">
                <a:latin typeface="Arial"/>
                <a:cs typeface="Arial"/>
              </a:rPr>
              <a:t>.</a:t>
            </a:r>
            <a:r>
              <a:rPr sz="1600" b="1" spc="-5" dirty="0">
                <a:latin typeface="Arial"/>
                <a:cs typeface="Arial"/>
              </a:rPr>
              <a:t>End</a:t>
            </a:r>
            <a:r>
              <a:rPr sz="1600" b="1" spc="-10" dirty="0">
                <a:latin typeface="Arial"/>
                <a:cs typeface="Arial"/>
              </a:rPr>
              <a:t>W</a:t>
            </a:r>
            <a:r>
              <a:rPr sz="1600" b="1" spc="-5" dirty="0">
                <a:latin typeface="Arial"/>
                <a:cs typeface="Arial"/>
              </a:rPr>
              <a:t>hil</a:t>
            </a:r>
            <a:r>
              <a:rPr sz="1600" b="1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There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ar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these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slice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locks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(notice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that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statement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15</a:t>
            </a:r>
            <a:r>
              <a:rPr sz="2400" b="1" dirty="0">
                <a:latin typeface="Arial"/>
                <a:cs typeface="Arial"/>
              </a:rPr>
              <a:t>,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17</a:t>
            </a:r>
            <a:r>
              <a:rPr sz="2400" b="1" dirty="0">
                <a:latin typeface="Arial"/>
                <a:cs typeface="Arial"/>
              </a:rPr>
              <a:t>,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an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1</a:t>
            </a:r>
            <a:r>
              <a:rPr sz="2400" b="1" dirty="0">
                <a:latin typeface="Arial"/>
                <a:cs typeface="Arial"/>
              </a:rPr>
              <a:t>8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do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not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appear):</a:t>
            </a:r>
            <a:endParaRPr sz="2400">
              <a:latin typeface="Arial"/>
              <a:cs typeface="Arial"/>
            </a:endParaRPr>
          </a:p>
          <a:p>
            <a:pPr marL="5334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S1: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S</a:t>
            </a:r>
            <a:r>
              <a:rPr sz="2400" b="1" dirty="0">
                <a:latin typeface="Arial"/>
                <a:cs typeface="Arial"/>
              </a:rPr>
              <a:t>(lock</a:t>
            </a:r>
            <a:r>
              <a:rPr sz="2400" b="1" spc="-5" dirty="0">
                <a:latin typeface="Arial"/>
                <a:cs typeface="Arial"/>
              </a:rPr>
              <a:t>s</a:t>
            </a:r>
            <a:r>
              <a:rPr sz="2400" b="1" spc="-10" dirty="0">
                <a:latin typeface="Arial"/>
                <a:cs typeface="Arial"/>
              </a:rPr>
              <a:t>,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13</a:t>
            </a:r>
            <a:r>
              <a:rPr sz="2400" b="1" dirty="0">
                <a:latin typeface="Arial"/>
                <a:cs typeface="Arial"/>
              </a:rPr>
              <a:t>)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=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{13}</a:t>
            </a:r>
            <a:endParaRPr sz="2400">
              <a:latin typeface="Arial"/>
              <a:cs typeface="Arial"/>
            </a:endParaRPr>
          </a:p>
          <a:p>
            <a:pPr marL="5334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S2: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S</a:t>
            </a:r>
            <a:r>
              <a:rPr sz="2400" b="1" dirty="0">
                <a:latin typeface="Arial"/>
                <a:cs typeface="Arial"/>
              </a:rPr>
              <a:t>(lock</a:t>
            </a:r>
            <a:r>
              <a:rPr sz="2400" b="1" spc="-5" dirty="0">
                <a:latin typeface="Arial"/>
                <a:cs typeface="Arial"/>
              </a:rPr>
              <a:t>s</a:t>
            </a:r>
            <a:r>
              <a:rPr sz="2400" b="1" spc="-10" dirty="0">
                <a:latin typeface="Arial"/>
                <a:cs typeface="Arial"/>
              </a:rPr>
              <a:t>,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14</a:t>
            </a:r>
            <a:r>
              <a:rPr sz="2400" b="1" dirty="0">
                <a:latin typeface="Arial"/>
                <a:cs typeface="Arial"/>
              </a:rPr>
              <a:t>)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=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{13</a:t>
            </a:r>
            <a:r>
              <a:rPr sz="2400" b="1" dirty="0">
                <a:latin typeface="Arial"/>
                <a:cs typeface="Arial"/>
              </a:rPr>
              <a:t>,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14</a:t>
            </a:r>
            <a:r>
              <a:rPr sz="2400" b="1" dirty="0">
                <a:latin typeface="Arial"/>
                <a:cs typeface="Arial"/>
              </a:rPr>
              <a:t>,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19</a:t>
            </a:r>
            <a:r>
              <a:rPr sz="2400" b="1" dirty="0">
                <a:latin typeface="Arial"/>
                <a:cs typeface="Arial"/>
              </a:rPr>
              <a:t>,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20}</a:t>
            </a:r>
            <a:endParaRPr sz="2400">
              <a:latin typeface="Arial"/>
              <a:cs typeface="Arial"/>
            </a:endParaRPr>
          </a:p>
          <a:p>
            <a:pPr marL="533400">
              <a:lnSpc>
                <a:spcPts val="2870"/>
              </a:lnSpc>
            </a:pPr>
            <a:r>
              <a:rPr sz="2400" b="1" dirty="0">
                <a:latin typeface="Arial"/>
                <a:cs typeface="Arial"/>
              </a:rPr>
              <a:t>S3: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S</a:t>
            </a:r>
            <a:r>
              <a:rPr sz="2400" b="1" dirty="0">
                <a:latin typeface="Arial"/>
                <a:cs typeface="Arial"/>
              </a:rPr>
              <a:t>(lock</a:t>
            </a:r>
            <a:r>
              <a:rPr sz="2400" b="1" spc="-5" dirty="0">
                <a:latin typeface="Arial"/>
                <a:cs typeface="Arial"/>
              </a:rPr>
              <a:t>s</a:t>
            </a:r>
            <a:r>
              <a:rPr sz="2400" b="1" spc="-10" dirty="0">
                <a:latin typeface="Arial"/>
                <a:cs typeface="Arial"/>
              </a:rPr>
              <a:t>,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16</a:t>
            </a:r>
            <a:r>
              <a:rPr sz="2400" b="1" dirty="0">
                <a:latin typeface="Arial"/>
                <a:cs typeface="Arial"/>
              </a:rPr>
              <a:t>)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=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{13</a:t>
            </a:r>
            <a:r>
              <a:rPr sz="2400" b="1" dirty="0">
                <a:latin typeface="Arial"/>
                <a:cs typeface="Arial"/>
              </a:rPr>
              <a:t>,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14</a:t>
            </a:r>
            <a:r>
              <a:rPr sz="2400" b="1" dirty="0">
                <a:latin typeface="Arial"/>
                <a:cs typeface="Arial"/>
              </a:rPr>
              <a:t>,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19</a:t>
            </a:r>
            <a:r>
              <a:rPr sz="2400" b="1" dirty="0">
                <a:latin typeface="Arial"/>
                <a:cs typeface="Arial"/>
              </a:rPr>
              <a:t>,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20}</a:t>
            </a:r>
            <a:endParaRPr sz="2400">
              <a:latin typeface="Arial"/>
              <a:cs typeface="Arial"/>
            </a:endParaRPr>
          </a:p>
          <a:p>
            <a:pPr marL="533400">
              <a:lnSpc>
                <a:spcPts val="2870"/>
              </a:lnSpc>
            </a:pPr>
            <a:r>
              <a:rPr sz="2400" b="1" dirty="0">
                <a:latin typeface="Arial"/>
                <a:cs typeface="Arial"/>
              </a:rPr>
              <a:t>S4: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S</a:t>
            </a:r>
            <a:r>
              <a:rPr sz="2400" b="1" dirty="0">
                <a:latin typeface="Arial"/>
                <a:cs typeface="Arial"/>
              </a:rPr>
              <a:t>(lock</a:t>
            </a:r>
            <a:r>
              <a:rPr sz="2400" b="1" spc="-5" dirty="0">
                <a:latin typeface="Arial"/>
                <a:cs typeface="Arial"/>
              </a:rPr>
              <a:t>s</a:t>
            </a:r>
            <a:r>
              <a:rPr sz="2400" b="1" spc="-10" dirty="0">
                <a:latin typeface="Arial"/>
                <a:cs typeface="Arial"/>
              </a:rPr>
              <a:t>,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19</a:t>
            </a:r>
            <a:r>
              <a:rPr sz="2400" b="1" dirty="0">
                <a:latin typeface="Arial"/>
                <a:cs typeface="Arial"/>
              </a:rPr>
              <a:t>)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=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{19}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spc="-5" dirty="0"/>
              <a:t>at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Flow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0085">
              <a:lnSpc>
                <a:spcPct val="100000"/>
              </a:lnSpc>
            </a:pPr>
            <a:r>
              <a:rPr spc="-20" dirty="0"/>
              <a:t>L</a:t>
            </a:r>
            <a:r>
              <a:rPr spc="-15" dirty="0"/>
              <a:t>a</a:t>
            </a:r>
            <a:r>
              <a:rPr spc="-10" dirty="0"/>
              <a:t>tti</a:t>
            </a:r>
            <a:r>
              <a:rPr spc="-15" dirty="0"/>
              <a:t>c</a:t>
            </a:r>
            <a:r>
              <a:rPr spc="-20" dirty="0"/>
              <a:t>e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20" dirty="0"/>
              <a:t>of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20" dirty="0"/>
              <a:t>S</a:t>
            </a:r>
            <a:r>
              <a:rPr spc="-10" dirty="0"/>
              <a:t>li</a:t>
            </a:r>
            <a:r>
              <a:rPr spc="-15" dirty="0"/>
              <a:t>ce</a:t>
            </a:r>
            <a:r>
              <a:rPr spc="-20" dirty="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spc="-5" dirty="0"/>
              <a:t>at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Flow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41" y="1837335"/>
            <a:ext cx="7213600" cy="4161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170">
              <a:lnSpc>
                <a:spcPct val="89600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spc="-5" dirty="0">
                <a:latin typeface="Arial"/>
                <a:cs typeface="Arial"/>
              </a:rPr>
              <a:t>Becaus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slic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se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statemen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fragment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numbers,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we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ca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find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slice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that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ar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subset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other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slices.</a:t>
            </a:r>
            <a:endParaRPr sz="2400">
              <a:latin typeface="Arial"/>
              <a:cs typeface="Arial"/>
            </a:endParaRPr>
          </a:p>
          <a:p>
            <a:pPr marL="356870" marR="174625" indent="-344170">
              <a:lnSpc>
                <a:spcPts val="2590"/>
              </a:lnSpc>
              <a:spcBef>
                <a:spcPts val="615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15" dirty="0">
                <a:latin typeface="Arial"/>
                <a:cs typeface="Arial"/>
              </a:rPr>
              <a:t>This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allow</a:t>
            </a:r>
            <a:r>
              <a:rPr sz="2400" b="1" spc="-15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us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to</a:t>
            </a:r>
            <a:r>
              <a:rPr sz="2400" b="1" spc="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“</a:t>
            </a:r>
            <a:r>
              <a:rPr sz="2400" b="1" spc="-10" dirty="0">
                <a:latin typeface="Arial"/>
                <a:cs typeface="Arial"/>
              </a:rPr>
              <a:t>w</a:t>
            </a:r>
            <a:r>
              <a:rPr sz="2400" b="1" dirty="0">
                <a:latin typeface="Arial"/>
                <a:cs typeface="Arial"/>
              </a:rPr>
              <a:t>ork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backward</a:t>
            </a:r>
            <a:r>
              <a:rPr sz="2400" b="1" spc="5" dirty="0">
                <a:latin typeface="Arial"/>
                <a:cs typeface="Arial"/>
              </a:rPr>
              <a:t>s</a:t>
            </a:r>
            <a:r>
              <a:rPr sz="2400" b="1" dirty="0">
                <a:latin typeface="Arial"/>
                <a:cs typeface="Arial"/>
              </a:rPr>
              <a:t>”</a:t>
            </a:r>
            <a:r>
              <a:rPr sz="2400" b="1" spc="10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from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points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program,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presumably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where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fault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suspected.</a:t>
            </a:r>
            <a:endParaRPr sz="2400">
              <a:latin typeface="Arial"/>
              <a:cs typeface="Arial"/>
            </a:endParaRPr>
          </a:p>
          <a:p>
            <a:pPr marL="356870" marR="191770" indent="-344170">
              <a:lnSpc>
                <a:spcPts val="2590"/>
              </a:lnSpc>
              <a:spcBef>
                <a:spcPts val="555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15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statement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leading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valu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commissio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when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output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ar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excellent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exampl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this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pattern.</a:t>
            </a:r>
            <a:endParaRPr sz="2400">
              <a:latin typeface="Arial"/>
              <a:cs typeface="Arial"/>
            </a:endParaRPr>
          </a:p>
          <a:p>
            <a:pPr marL="356870" marR="106045" indent="-344170">
              <a:lnSpc>
                <a:spcPct val="89600"/>
              </a:lnSpc>
              <a:spcBef>
                <a:spcPts val="550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dirty="0">
                <a:latin typeface="Arial"/>
                <a:cs typeface="Arial"/>
              </a:rPr>
              <a:t>Some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researcher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propose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that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this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way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good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programmers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think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when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they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debug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code.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9145">
              <a:lnSpc>
                <a:spcPts val="3804"/>
              </a:lnSpc>
            </a:pPr>
            <a:r>
              <a:rPr spc="-20" dirty="0"/>
              <a:t>Example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-10" dirty="0"/>
              <a:t>tti</a:t>
            </a:r>
            <a:r>
              <a:rPr spc="-15" dirty="0"/>
              <a:t>c</a:t>
            </a:r>
            <a:r>
              <a:rPr spc="-20" dirty="0"/>
              <a:t>e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20" dirty="0"/>
              <a:t>of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20" dirty="0"/>
              <a:t>S</a:t>
            </a:r>
            <a:r>
              <a:rPr spc="-10" dirty="0"/>
              <a:t>li</a:t>
            </a:r>
            <a:r>
              <a:rPr spc="-15" dirty="0"/>
              <a:t>ce</a:t>
            </a:r>
            <a:r>
              <a:rPr spc="-2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66312" y="3124721"/>
            <a:ext cx="33591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82" baseline="19841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39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68695" y="3078480"/>
            <a:ext cx="710565" cy="381000"/>
          </a:xfrm>
          <a:custGeom>
            <a:avLst/>
            <a:gdLst/>
            <a:ahLst/>
            <a:cxnLst/>
            <a:rect l="l" t="t" r="r" b="b"/>
            <a:pathLst>
              <a:path w="710564" h="381000">
                <a:moveTo>
                  <a:pt x="167639" y="0"/>
                </a:moveTo>
                <a:lnTo>
                  <a:pt x="123953" y="5650"/>
                </a:lnTo>
                <a:lnTo>
                  <a:pt x="84864" y="21591"/>
                </a:lnTo>
                <a:lnTo>
                  <a:pt x="51661" y="46303"/>
                </a:lnTo>
                <a:lnTo>
                  <a:pt x="25635" y="78270"/>
                </a:lnTo>
                <a:lnTo>
                  <a:pt x="8078" y="115971"/>
                </a:lnTo>
                <a:lnTo>
                  <a:pt x="278" y="157890"/>
                </a:lnTo>
                <a:lnTo>
                  <a:pt x="0" y="216407"/>
                </a:lnTo>
                <a:lnTo>
                  <a:pt x="633" y="231068"/>
                </a:lnTo>
                <a:lnTo>
                  <a:pt x="9737" y="272604"/>
                </a:lnTo>
                <a:lnTo>
                  <a:pt x="28616" y="309383"/>
                </a:lnTo>
                <a:lnTo>
                  <a:pt x="55945" y="339999"/>
                </a:lnTo>
                <a:lnTo>
                  <a:pt x="90397" y="363050"/>
                </a:lnTo>
                <a:lnTo>
                  <a:pt x="130646" y="377131"/>
                </a:lnTo>
                <a:lnTo>
                  <a:pt x="545591" y="380999"/>
                </a:lnTo>
                <a:lnTo>
                  <a:pt x="560386" y="380355"/>
                </a:lnTo>
                <a:lnTo>
                  <a:pt x="602276" y="371117"/>
                </a:lnTo>
                <a:lnTo>
                  <a:pt x="639302" y="352045"/>
                </a:lnTo>
                <a:lnTo>
                  <a:pt x="670019" y="324581"/>
                </a:lnTo>
                <a:lnTo>
                  <a:pt x="692985" y="290171"/>
                </a:lnTo>
                <a:lnTo>
                  <a:pt x="706755" y="250256"/>
                </a:lnTo>
                <a:lnTo>
                  <a:pt x="710183" y="167639"/>
                </a:lnTo>
                <a:lnTo>
                  <a:pt x="709551" y="152954"/>
                </a:lnTo>
                <a:lnTo>
                  <a:pt x="700477" y="111077"/>
                </a:lnTo>
                <a:lnTo>
                  <a:pt x="681732" y="73685"/>
                </a:lnTo>
                <a:lnTo>
                  <a:pt x="654720" y="42338"/>
                </a:lnTo>
                <a:lnTo>
                  <a:pt x="620844" y="18597"/>
                </a:lnTo>
                <a:lnTo>
                  <a:pt x="581509" y="4020"/>
                </a:lnTo>
                <a:lnTo>
                  <a:pt x="167639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32126" y="1436635"/>
            <a:ext cx="33591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82" baseline="19841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34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46703" y="1377696"/>
            <a:ext cx="710565" cy="381000"/>
          </a:xfrm>
          <a:custGeom>
            <a:avLst/>
            <a:gdLst/>
            <a:ahLst/>
            <a:cxnLst/>
            <a:rect l="l" t="t" r="r" b="b"/>
            <a:pathLst>
              <a:path w="710564" h="381000">
                <a:moveTo>
                  <a:pt x="164591" y="0"/>
                </a:moveTo>
                <a:lnTo>
                  <a:pt x="121781" y="5550"/>
                </a:lnTo>
                <a:lnTo>
                  <a:pt x="83260" y="21318"/>
                </a:lnTo>
                <a:lnTo>
                  <a:pt x="50434" y="45978"/>
                </a:lnTo>
                <a:lnTo>
                  <a:pt x="24705" y="78203"/>
                </a:lnTo>
                <a:lnTo>
                  <a:pt x="7478" y="116668"/>
                </a:lnTo>
                <a:lnTo>
                  <a:pt x="158" y="160045"/>
                </a:lnTo>
                <a:lnTo>
                  <a:pt x="0" y="216407"/>
                </a:lnTo>
                <a:lnTo>
                  <a:pt x="644" y="231202"/>
                </a:lnTo>
                <a:lnTo>
                  <a:pt x="9882" y="273092"/>
                </a:lnTo>
                <a:lnTo>
                  <a:pt x="28954" y="310118"/>
                </a:lnTo>
                <a:lnTo>
                  <a:pt x="56418" y="340835"/>
                </a:lnTo>
                <a:lnTo>
                  <a:pt x="90828" y="363801"/>
                </a:lnTo>
                <a:lnTo>
                  <a:pt x="130743" y="377571"/>
                </a:lnTo>
                <a:lnTo>
                  <a:pt x="545591" y="380999"/>
                </a:lnTo>
                <a:lnTo>
                  <a:pt x="560386" y="380355"/>
                </a:lnTo>
                <a:lnTo>
                  <a:pt x="602276" y="371117"/>
                </a:lnTo>
                <a:lnTo>
                  <a:pt x="639302" y="352045"/>
                </a:lnTo>
                <a:lnTo>
                  <a:pt x="670019" y="324581"/>
                </a:lnTo>
                <a:lnTo>
                  <a:pt x="692985" y="290171"/>
                </a:lnTo>
                <a:lnTo>
                  <a:pt x="706755" y="250256"/>
                </a:lnTo>
                <a:lnTo>
                  <a:pt x="710183" y="167639"/>
                </a:lnTo>
                <a:lnTo>
                  <a:pt x="709551" y="152511"/>
                </a:lnTo>
                <a:lnTo>
                  <a:pt x="700477" y="109862"/>
                </a:lnTo>
                <a:lnTo>
                  <a:pt x="681732" y="72348"/>
                </a:lnTo>
                <a:lnTo>
                  <a:pt x="654720" y="41295"/>
                </a:lnTo>
                <a:lnTo>
                  <a:pt x="620844" y="18029"/>
                </a:lnTo>
                <a:lnTo>
                  <a:pt x="581509" y="3876"/>
                </a:lnTo>
                <a:lnTo>
                  <a:pt x="164591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32126" y="2274328"/>
            <a:ext cx="33591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82" baseline="19841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35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46703" y="2228088"/>
            <a:ext cx="710565" cy="381000"/>
          </a:xfrm>
          <a:custGeom>
            <a:avLst/>
            <a:gdLst/>
            <a:ahLst/>
            <a:cxnLst/>
            <a:rect l="l" t="t" r="r" b="b"/>
            <a:pathLst>
              <a:path w="710564" h="381000">
                <a:moveTo>
                  <a:pt x="164591" y="0"/>
                </a:moveTo>
                <a:lnTo>
                  <a:pt x="121781" y="5752"/>
                </a:lnTo>
                <a:lnTo>
                  <a:pt x="83260" y="21968"/>
                </a:lnTo>
                <a:lnTo>
                  <a:pt x="50434" y="47090"/>
                </a:lnTo>
                <a:lnTo>
                  <a:pt x="24705" y="79555"/>
                </a:lnTo>
                <a:lnTo>
                  <a:pt x="7478" y="117805"/>
                </a:lnTo>
                <a:lnTo>
                  <a:pt x="158" y="160279"/>
                </a:lnTo>
                <a:lnTo>
                  <a:pt x="0" y="216407"/>
                </a:lnTo>
                <a:lnTo>
                  <a:pt x="644" y="231202"/>
                </a:lnTo>
                <a:lnTo>
                  <a:pt x="9882" y="273092"/>
                </a:lnTo>
                <a:lnTo>
                  <a:pt x="28954" y="310118"/>
                </a:lnTo>
                <a:lnTo>
                  <a:pt x="56418" y="340835"/>
                </a:lnTo>
                <a:lnTo>
                  <a:pt x="90828" y="363801"/>
                </a:lnTo>
                <a:lnTo>
                  <a:pt x="130743" y="377571"/>
                </a:lnTo>
                <a:lnTo>
                  <a:pt x="545591" y="380999"/>
                </a:lnTo>
                <a:lnTo>
                  <a:pt x="560386" y="380355"/>
                </a:lnTo>
                <a:lnTo>
                  <a:pt x="602276" y="371117"/>
                </a:lnTo>
                <a:lnTo>
                  <a:pt x="639302" y="352045"/>
                </a:lnTo>
                <a:lnTo>
                  <a:pt x="670019" y="324581"/>
                </a:lnTo>
                <a:lnTo>
                  <a:pt x="692985" y="290171"/>
                </a:lnTo>
                <a:lnTo>
                  <a:pt x="706755" y="250256"/>
                </a:lnTo>
                <a:lnTo>
                  <a:pt x="710183" y="167639"/>
                </a:lnTo>
                <a:lnTo>
                  <a:pt x="709551" y="152954"/>
                </a:lnTo>
                <a:lnTo>
                  <a:pt x="700477" y="111077"/>
                </a:lnTo>
                <a:lnTo>
                  <a:pt x="681732" y="73685"/>
                </a:lnTo>
                <a:lnTo>
                  <a:pt x="654720" y="42338"/>
                </a:lnTo>
                <a:lnTo>
                  <a:pt x="620844" y="18597"/>
                </a:lnTo>
                <a:lnTo>
                  <a:pt x="581509" y="4020"/>
                </a:lnTo>
                <a:lnTo>
                  <a:pt x="164591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32126" y="3139961"/>
            <a:ext cx="335915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82" baseline="19841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36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46703" y="3078480"/>
            <a:ext cx="710565" cy="381000"/>
          </a:xfrm>
          <a:custGeom>
            <a:avLst/>
            <a:gdLst/>
            <a:ahLst/>
            <a:cxnLst/>
            <a:rect l="l" t="t" r="r" b="b"/>
            <a:pathLst>
              <a:path w="710564" h="381000">
                <a:moveTo>
                  <a:pt x="164591" y="0"/>
                </a:moveTo>
                <a:lnTo>
                  <a:pt x="121781" y="5752"/>
                </a:lnTo>
                <a:lnTo>
                  <a:pt x="83260" y="21968"/>
                </a:lnTo>
                <a:lnTo>
                  <a:pt x="50434" y="47090"/>
                </a:lnTo>
                <a:lnTo>
                  <a:pt x="24705" y="79555"/>
                </a:lnTo>
                <a:lnTo>
                  <a:pt x="7478" y="117805"/>
                </a:lnTo>
                <a:lnTo>
                  <a:pt x="158" y="160279"/>
                </a:lnTo>
                <a:lnTo>
                  <a:pt x="0" y="216407"/>
                </a:lnTo>
                <a:lnTo>
                  <a:pt x="644" y="231202"/>
                </a:lnTo>
                <a:lnTo>
                  <a:pt x="9882" y="273092"/>
                </a:lnTo>
                <a:lnTo>
                  <a:pt x="28954" y="310118"/>
                </a:lnTo>
                <a:lnTo>
                  <a:pt x="56418" y="340835"/>
                </a:lnTo>
                <a:lnTo>
                  <a:pt x="90828" y="363801"/>
                </a:lnTo>
                <a:lnTo>
                  <a:pt x="130743" y="377571"/>
                </a:lnTo>
                <a:lnTo>
                  <a:pt x="545591" y="380999"/>
                </a:lnTo>
                <a:lnTo>
                  <a:pt x="560386" y="380355"/>
                </a:lnTo>
                <a:lnTo>
                  <a:pt x="602276" y="371117"/>
                </a:lnTo>
                <a:lnTo>
                  <a:pt x="639302" y="352045"/>
                </a:lnTo>
                <a:lnTo>
                  <a:pt x="670019" y="324581"/>
                </a:lnTo>
                <a:lnTo>
                  <a:pt x="692985" y="290171"/>
                </a:lnTo>
                <a:lnTo>
                  <a:pt x="706755" y="250256"/>
                </a:lnTo>
                <a:lnTo>
                  <a:pt x="710183" y="167639"/>
                </a:lnTo>
                <a:lnTo>
                  <a:pt x="709551" y="152954"/>
                </a:lnTo>
                <a:lnTo>
                  <a:pt x="700477" y="111077"/>
                </a:lnTo>
                <a:lnTo>
                  <a:pt x="681732" y="73685"/>
                </a:lnTo>
                <a:lnTo>
                  <a:pt x="654720" y="42338"/>
                </a:lnTo>
                <a:lnTo>
                  <a:pt x="620844" y="18597"/>
                </a:lnTo>
                <a:lnTo>
                  <a:pt x="581509" y="4020"/>
                </a:lnTo>
                <a:lnTo>
                  <a:pt x="164591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33215" y="1752600"/>
            <a:ext cx="113030" cy="189230"/>
          </a:xfrm>
          <a:custGeom>
            <a:avLst/>
            <a:gdLst/>
            <a:ahLst/>
            <a:cxnLst/>
            <a:rect l="l" t="t" r="r" b="b"/>
            <a:pathLst>
              <a:path w="113029" h="189230">
                <a:moveTo>
                  <a:pt x="60959" y="0"/>
                </a:moveTo>
                <a:lnTo>
                  <a:pt x="0" y="188975"/>
                </a:lnTo>
                <a:lnTo>
                  <a:pt x="60959" y="128015"/>
                </a:lnTo>
                <a:lnTo>
                  <a:pt x="96061" y="128015"/>
                </a:lnTo>
                <a:lnTo>
                  <a:pt x="60959" y="0"/>
                </a:lnTo>
                <a:close/>
              </a:path>
              <a:path w="113029" h="189230">
                <a:moveTo>
                  <a:pt x="96061" y="128015"/>
                </a:moveTo>
                <a:lnTo>
                  <a:pt x="60959" y="128015"/>
                </a:lnTo>
                <a:lnTo>
                  <a:pt x="112775" y="188975"/>
                </a:lnTo>
                <a:lnTo>
                  <a:pt x="96061" y="128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94176" y="1880616"/>
            <a:ext cx="3175" cy="329565"/>
          </a:xfrm>
          <a:custGeom>
            <a:avLst/>
            <a:gdLst/>
            <a:ahLst/>
            <a:cxnLst/>
            <a:rect l="l" t="t" r="r" b="b"/>
            <a:pathLst>
              <a:path w="3175" h="329564">
                <a:moveTo>
                  <a:pt x="0" y="329183"/>
                </a:moveTo>
                <a:lnTo>
                  <a:pt x="3047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33215" y="2602992"/>
            <a:ext cx="113030" cy="177165"/>
          </a:xfrm>
          <a:custGeom>
            <a:avLst/>
            <a:gdLst/>
            <a:ahLst/>
            <a:cxnLst/>
            <a:rect l="l" t="t" r="r" b="b"/>
            <a:pathLst>
              <a:path w="113029" h="177164">
                <a:moveTo>
                  <a:pt x="60959" y="0"/>
                </a:moveTo>
                <a:lnTo>
                  <a:pt x="0" y="176783"/>
                </a:lnTo>
                <a:lnTo>
                  <a:pt x="60959" y="128015"/>
                </a:lnTo>
                <a:lnTo>
                  <a:pt x="98481" y="128015"/>
                </a:lnTo>
                <a:lnTo>
                  <a:pt x="60959" y="0"/>
                </a:lnTo>
                <a:close/>
              </a:path>
              <a:path w="113029" h="177164">
                <a:moveTo>
                  <a:pt x="98481" y="128015"/>
                </a:moveTo>
                <a:lnTo>
                  <a:pt x="60959" y="128015"/>
                </a:lnTo>
                <a:lnTo>
                  <a:pt x="112775" y="176783"/>
                </a:lnTo>
                <a:lnTo>
                  <a:pt x="98481" y="128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94176" y="2731008"/>
            <a:ext cx="3175" cy="329565"/>
          </a:xfrm>
          <a:custGeom>
            <a:avLst/>
            <a:gdLst/>
            <a:ahLst/>
            <a:cxnLst/>
            <a:rect l="l" t="t" r="r" b="b"/>
            <a:pathLst>
              <a:path w="3175" h="329564">
                <a:moveTo>
                  <a:pt x="0" y="329183"/>
                </a:moveTo>
                <a:lnTo>
                  <a:pt x="3047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59887" y="2274328"/>
            <a:ext cx="33909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44" baseline="19841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37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65320" y="2228088"/>
            <a:ext cx="710565" cy="381000"/>
          </a:xfrm>
          <a:custGeom>
            <a:avLst/>
            <a:gdLst/>
            <a:ahLst/>
            <a:cxnLst/>
            <a:rect l="l" t="t" r="r" b="b"/>
            <a:pathLst>
              <a:path w="710564" h="381000">
                <a:moveTo>
                  <a:pt x="164591" y="0"/>
                </a:moveTo>
                <a:lnTo>
                  <a:pt x="121781" y="5752"/>
                </a:lnTo>
                <a:lnTo>
                  <a:pt x="83260" y="21968"/>
                </a:lnTo>
                <a:lnTo>
                  <a:pt x="50434" y="47090"/>
                </a:lnTo>
                <a:lnTo>
                  <a:pt x="24705" y="79555"/>
                </a:lnTo>
                <a:lnTo>
                  <a:pt x="7478" y="117805"/>
                </a:lnTo>
                <a:lnTo>
                  <a:pt x="158" y="160279"/>
                </a:lnTo>
                <a:lnTo>
                  <a:pt x="0" y="216407"/>
                </a:lnTo>
                <a:lnTo>
                  <a:pt x="644" y="231202"/>
                </a:lnTo>
                <a:lnTo>
                  <a:pt x="9882" y="273092"/>
                </a:lnTo>
                <a:lnTo>
                  <a:pt x="28954" y="310118"/>
                </a:lnTo>
                <a:lnTo>
                  <a:pt x="56418" y="340835"/>
                </a:lnTo>
                <a:lnTo>
                  <a:pt x="90828" y="363801"/>
                </a:lnTo>
                <a:lnTo>
                  <a:pt x="130743" y="377571"/>
                </a:lnTo>
                <a:lnTo>
                  <a:pt x="542543" y="380999"/>
                </a:lnTo>
                <a:lnTo>
                  <a:pt x="557672" y="380367"/>
                </a:lnTo>
                <a:lnTo>
                  <a:pt x="600321" y="371293"/>
                </a:lnTo>
                <a:lnTo>
                  <a:pt x="637835" y="352548"/>
                </a:lnTo>
                <a:lnTo>
                  <a:pt x="668888" y="325536"/>
                </a:lnTo>
                <a:lnTo>
                  <a:pt x="692154" y="291660"/>
                </a:lnTo>
                <a:lnTo>
                  <a:pt x="706307" y="252325"/>
                </a:lnTo>
                <a:lnTo>
                  <a:pt x="710183" y="167639"/>
                </a:lnTo>
                <a:lnTo>
                  <a:pt x="709562" y="153085"/>
                </a:lnTo>
                <a:lnTo>
                  <a:pt x="700617" y="111559"/>
                </a:lnTo>
                <a:lnTo>
                  <a:pt x="682058" y="74418"/>
                </a:lnTo>
                <a:lnTo>
                  <a:pt x="655173" y="43181"/>
                </a:lnTo>
                <a:lnTo>
                  <a:pt x="621255" y="19365"/>
                </a:lnTo>
                <a:lnTo>
                  <a:pt x="581592" y="4490"/>
                </a:lnTo>
                <a:lnTo>
                  <a:pt x="164591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59887" y="3978161"/>
            <a:ext cx="339090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44" baseline="19841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65320" y="3931920"/>
            <a:ext cx="710565" cy="381000"/>
          </a:xfrm>
          <a:custGeom>
            <a:avLst/>
            <a:gdLst/>
            <a:ahLst/>
            <a:cxnLst/>
            <a:rect l="l" t="t" r="r" b="b"/>
            <a:pathLst>
              <a:path w="710564" h="381000">
                <a:moveTo>
                  <a:pt x="164591" y="0"/>
                </a:moveTo>
                <a:lnTo>
                  <a:pt x="121401" y="5639"/>
                </a:lnTo>
                <a:lnTo>
                  <a:pt x="82593" y="21593"/>
                </a:lnTo>
                <a:lnTo>
                  <a:pt x="49613" y="46420"/>
                </a:lnTo>
                <a:lnTo>
                  <a:pt x="23903" y="78675"/>
                </a:lnTo>
                <a:lnTo>
                  <a:pt x="6907" y="116916"/>
                </a:lnTo>
                <a:lnTo>
                  <a:pt x="70" y="159697"/>
                </a:lnTo>
                <a:lnTo>
                  <a:pt x="0" y="213359"/>
                </a:lnTo>
                <a:lnTo>
                  <a:pt x="632" y="228045"/>
                </a:lnTo>
                <a:lnTo>
                  <a:pt x="9706" y="269922"/>
                </a:lnTo>
                <a:lnTo>
                  <a:pt x="28451" y="307314"/>
                </a:lnTo>
                <a:lnTo>
                  <a:pt x="55463" y="338661"/>
                </a:lnTo>
                <a:lnTo>
                  <a:pt x="89339" y="362402"/>
                </a:lnTo>
                <a:lnTo>
                  <a:pt x="128674" y="376979"/>
                </a:lnTo>
                <a:lnTo>
                  <a:pt x="542543" y="380999"/>
                </a:lnTo>
                <a:lnTo>
                  <a:pt x="557537" y="380353"/>
                </a:lnTo>
                <a:lnTo>
                  <a:pt x="599834" y="371103"/>
                </a:lnTo>
                <a:lnTo>
                  <a:pt x="637105" y="352070"/>
                </a:lnTo>
                <a:lnTo>
                  <a:pt x="668058" y="324771"/>
                </a:lnTo>
                <a:lnTo>
                  <a:pt x="691405" y="290725"/>
                </a:lnTo>
                <a:lnTo>
                  <a:pt x="705853" y="251449"/>
                </a:lnTo>
                <a:lnTo>
                  <a:pt x="710183" y="164591"/>
                </a:lnTo>
                <a:lnTo>
                  <a:pt x="709550" y="149931"/>
                </a:lnTo>
                <a:lnTo>
                  <a:pt x="700446" y="108395"/>
                </a:lnTo>
                <a:lnTo>
                  <a:pt x="681567" y="71616"/>
                </a:lnTo>
                <a:lnTo>
                  <a:pt x="654238" y="40999"/>
                </a:lnTo>
                <a:lnTo>
                  <a:pt x="619786" y="17949"/>
                </a:lnTo>
                <a:lnTo>
                  <a:pt x="579537" y="3868"/>
                </a:lnTo>
                <a:lnTo>
                  <a:pt x="164591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659887" y="3112529"/>
            <a:ext cx="33909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44" baseline="19841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38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465320" y="3066288"/>
            <a:ext cx="710565" cy="381000"/>
          </a:xfrm>
          <a:custGeom>
            <a:avLst/>
            <a:gdLst/>
            <a:ahLst/>
            <a:cxnLst/>
            <a:rect l="l" t="t" r="r" b="b"/>
            <a:pathLst>
              <a:path w="710564" h="381000">
                <a:moveTo>
                  <a:pt x="164591" y="0"/>
                </a:moveTo>
                <a:lnTo>
                  <a:pt x="121781" y="5752"/>
                </a:lnTo>
                <a:lnTo>
                  <a:pt x="83260" y="21968"/>
                </a:lnTo>
                <a:lnTo>
                  <a:pt x="50434" y="47090"/>
                </a:lnTo>
                <a:lnTo>
                  <a:pt x="24705" y="79555"/>
                </a:lnTo>
                <a:lnTo>
                  <a:pt x="7478" y="117805"/>
                </a:lnTo>
                <a:lnTo>
                  <a:pt x="158" y="160279"/>
                </a:lnTo>
                <a:lnTo>
                  <a:pt x="0" y="216407"/>
                </a:lnTo>
                <a:lnTo>
                  <a:pt x="644" y="231202"/>
                </a:lnTo>
                <a:lnTo>
                  <a:pt x="9882" y="273092"/>
                </a:lnTo>
                <a:lnTo>
                  <a:pt x="28954" y="310118"/>
                </a:lnTo>
                <a:lnTo>
                  <a:pt x="56418" y="340835"/>
                </a:lnTo>
                <a:lnTo>
                  <a:pt x="90828" y="363801"/>
                </a:lnTo>
                <a:lnTo>
                  <a:pt x="130743" y="377571"/>
                </a:lnTo>
                <a:lnTo>
                  <a:pt x="542543" y="380999"/>
                </a:lnTo>
                <a:lnTo>
                  <a:pt x="557672" y="380367"/>
                </a:lnTo>
                <a:lnTo>
                  <a:pt x="600321" y="371293"/>
                </a:lnTo>
                <a:lnTo>
                  <a:pt x="637835" y="352548"/>
                </a:lnTo>
                <a:lnTo>
                  <a:pt x="668888" y="325536"/>
                </a:lnTo>
                <a:lnTo>
                  <a:pt x="692154" y="291660"/>
                </a:lnTo>
                <a:lnTo>
                  <a:pt x="706307" y="252325"/>
                </a:lnTo>
                <a:lnTo>
                  <a:pt x="710183" y="167639"/>
                </a:lnTo>
                <a:lnTo>
                  <a:pt x="709562" y="153085"/>
                </a:lnTo>
                <a:lnTo>
                  <a:pt x="700617" y="111559"/>
                </a:lnTo>
                <a:lnTo>
                  <a:pt x="682058" y="74418"/>
                </a:lnTo>
                <a:lnTo>
                  <a:pt x="655173" y="43181"/>
                </a:lnTo>
                <a:lnTo>
                  <a:pt x="621255" y="19365"/>
                </a:lnTo>
                <a:lnTo>
                  <a:pt x="581592" y="4490"/>
                </a:lnTo>
                <a:lnTo>
                  <a:pt x="164591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0976" y="3453384"/>
            <a:ext cx="116205" cy="180340"/>
          </a:xfrm>
          <a:custGeom>
            <a:avLst/>
            <a:gdLst/>
            <a:ahLst/>
            <a:cxnLst/>
            <a:rect l="l" t="t" r="r" b="b"/>
            <a:pathLst>
              <a:path w="116204" h="180339">
                <a:moveTo>
                  <a:pt x="51815" y="0"/>
                </a:moveTo>
                <a:lnTo>
                  <a:pt x="0" y="179831"/>
                </a:lnTo>
                <a:lnTo>
                  <a:pt x="51815" y="128015"/>
                </a:lnTo>
                <a:lnTo>
                  <a:pt x="97381" y="128015"/>
                </a:lnTo>
                <a:lnTo>
                  <a:pt x="51815" y="0"/>
                </a:lnTo>
                <a:close/>
              </a:path>
              <a:path w="116204" h="180339">
                <a:moveTo>
                  <a:pt x="97381" y="128015"/>
                </a:moveTo>
                <a:lnTo>
                  <a:pt x="51815" y="128015"/>
                </a:lnTo>
                <a:lnTo>
                  <a:pt x="115823" y="179831"/>
                </a:lnTo>
                <a:lnTo>
                  <a:pt x="97381" y="128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12791" y="3581400"/>
            <a:ext cx="3175" cy="329565"/>
          </a:xfrm>
          <a:custGeom>
            <a:avLst/>
            <a:gdLst/>
            <a:ahLst/>
            <a:cxnLst/>
            <a:rect l="l" t="t" r="r" b="b"/>
            <a:pathLst>
              <a:path w="3175" h="329564">
                <a:moveTo>
                  <a:pt x="0" y="329183"/>
                </a:moveTo>
                <a:lnTo>
                  <a:pt x="3047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0976" y="2615184"/>
            <a:ext cx="116205" cy="180340"/>
          </a:xfrm>
          <a:custGeom>
            <a:avLst/>
            <a:gdLst/>
            <a:ahLst/>
            <a:cxnLst/>
            <a:rect l="l" t="t" r="r" b="b"/>
            <a:pathLst>
              <a:path w="116204" h="180339">
                <a:moveTo>
                  <a:pt x="51815" y="0"/>
                </a:moveTo>
                <a:lnTo>
                  <a:pt x="0" y="179831"/>
                </a:lnTo>
                <a:lnTo>
                  <a:pt x="51815" y="128015"/>
                </a:lnTo>
                <a:lnTo>
                  <a:pt x="97381" y="128015"/>
                </a:lnTo>
                <a:lnTo>
                  <a:pt x="51815" y="0"/>
                </a:lnTo>
                <a:close/>
              </a:path>
              <a:path w="116204" h="180339">
                <a:moveTo>
                  <a:pt x="97381" y="128015"/>
                </a:moveTo>
                <a:lnTo>
                  <a:pt x="51815" y="128015"/>
                </a:lnTo>
                <a:lnTo>
                  <a:pt x="115823" y="179831"/>
                </a:lnTo>
                <a:lnTo>
                  <a:pt x="97381" y="128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12791" y="2743200"/>
            <a:ext cx="3175" cy="329565"/>
          </a:xfrm>
          <a:custGeom>
            <a:avLst/>
            <a:gdLst/>
            <a:ahLst/>
            <a:cxnLst/>
            <a:rect l="l" t="t" r="r" b="b"/>
            <a:pathLst>
              <a:path w="3175" h="329564">
                <a:moveTo>
                  <a:pt x="0" y="329183"/>
                </a:moveTo>
                <a:lnTo>
                  <a:pt x="3047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86400" y="3389376"/>
            <a:ext cx="165100" cy="167640"/>
          </a:xfrm>
          <a:custGeom>
            <a:avLst/>
            <a:gdLst/>
            <a:ahLst/>
            <a:cxnLst/>
            <a:rect l="l" t="t" r="r" b="b"/>
            <a:pathLst>
              <a:path w="165100" h="167639">
                <a:moveTo>
                  <a:pt x="164591" y="0"/>
                </a:moveTo>
                <a:lnTo>
                  <a:pt x="0" y="91439"/>
                </a:lnTo>
                <a:lnTo>
                  <a:pt x="88391" y="91439"/>
                </a:lnTo>
                <a:lnTo>
                  <a:pt x="88391" y="167639"/>
                </a:lnTo>
                <a:lnTo>
                  <a:pt x="1645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05400" y="3480816"/>
            <a:ext cx="469900" cy="506095"/>
          </a:xfrm>
          <a:custGeom>
            <a:avLst/>
            <a:gdLst/>
            <a:ahLst/>
            <a:cxnLst/>
            <a:rect l="l" t="t" r="r" b="b"/>
            <a:pathLst>
              <a:path w="469900" h="506095">
                <a:moveTo>
                  <a:pt x="0" y="505967"/>
                </a:moveTo>
                <a:lnTo>
                  <a:pt x="469391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50207" y="3404616"/>
            <a:ext cx="165100" cy="177165"/>
          </a:xfrm>
          <a:custGeom>
            <a:avLst/>
            <a:gdLst/>
            <a:ahLst/>
            <a:cxnLst/>
            <a:rect l="l" t="t" r="r" b="b"/>
            <a:pathLst>
              <a:path w="165100" h="177164">
                <a:moveTo>
                  <a:pt x="0" y="0"/>
                </a:moveTo>
                <a:lnTo>
                  <a:pt x="76199" y="176783"/>
                </a:lnTo>
                <a:lnTo>
                  <a:pt x="76199" y="88391"/>
                </a:lnTo>
                <a:lnTo>
                  <a:pt x="164591" y="883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26407" y="3493008"/>
            <a:ext cx="457200" cy="506095"/>
          </a:xfrm>
          <a:custGeom>
            <a:avLst/>
            <a:gdLst/>
            <a:ahLst/>
            <a:cxnLst/>
            <a:rect l="l" t="t" r="r" b="b"/>
            <a:pathLst>
              <a:path w="457200" h="506095">
                <a:moveTo>
                  <a:pt x="457199" y="505967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60908" y="3837953"/>
            <a:ext cx="265811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34: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0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(commissio</a:t>
            </a:r>
            <a:r>
              <a:rPr sz="1400" b="1" spc="-5" dirty="0">
                <a:latin typeface="Arial"/>
                <a:cs typeface="Arial"/>
              </a:rPr>
              <a:t>n,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41)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7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=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{41}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spc="-5" dirty="0"/>
              <a:t>at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Flow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660908" y="4218954"/>
            <a:ext cx="7399020" cy="2320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35: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0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(commissio</a:t>
            </a:r>
            <a:r>
              <a:rPr sz="1400" b="1" spc="-5" dirty="0">
                <a:latin typeface="Arial"/>
                <a:cs typeface="Arial"/>
              </a:rPr>
              <a:t>n,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42)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7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=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{41,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42}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36: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0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(commissio</a:t>
            </a:r>
            <a:r>
              <a:rPr sz="1400" b="1" spc="-5" dirty="0">
                <a:latin typeface="Arial"/>
                <a:cs typeface="Arial"/>
              </a:rPr>
              <a:t>n,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43)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7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=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{3,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4,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5,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19,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20,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21,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22,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23,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24,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25,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26,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27,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28,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30,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36,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41,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42,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43}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37: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0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(commissio</a:t>
            </a:r>
            <a:r>
              <a:rPr sz="1400" b="1" spc="-5" dirty="0">
                <a:latin typeface="Arial"/>
                <a:cs typeface="Arial"/>
              </a:rPr>
              <a:t>n,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47)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7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=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{47}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38: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0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(commissio</a:t>
            </a:r>
            <a:r>
              <a:rPr sz="1400" b="1" spc="-5" dirty="0">
                <a:latin typeface="Arial"/>
                <a:cs typeface="Arial"/>
              </a:rPr>
              <a:t>n,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48)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7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=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{3,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4,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5,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19,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20,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21,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22,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23,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24,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25,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26,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27,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28,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29,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30,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36,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47,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48}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39: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0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(commissio</a:t>
            </a:r>
            <a:r>
              <a:rPr sz="1400" b="1" spc="-5" dirty="0">
                <a:latin typeface="Arial"/>
                <a:cs typeface="Arial"/>
              </a:rPr>
              <a:t>n,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50)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7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=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{3,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4,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5,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19,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20,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21,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22,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23,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24,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25,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26,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27,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28,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29,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7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30,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36,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50}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40: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0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(commissio</a:t>
            </a:r>
            <a:r>
              <a:rPr sz="1400" b="1" spc="-5" dirty="0">
                <a:latin typeface="Arial"/>
                <a:cs typeface="Arial"/>
              </a:rPr>
              <a:t>n,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51)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7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=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{3,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4,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5,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19,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20,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21,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22,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23,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24,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25,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26,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27,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28,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29,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7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30,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36,</a:t>
            </a:r>
            <a:endParaRPr sz="1400">
              <a:latin typeface="Arial"/>
              <a:cs typeface="Arial"/>
            </a:endParaRPr>
          </a:p>
          <a:p>
            <a:pPr marL="234061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41,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42,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43,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47,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48,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50}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5790">
              <a:lnSpc>
                <a:spcPct val="100000"/>
              </a:lnSpc>
            </a:pPr>
            <a:r>
              <a:rPr spc="-20" dirty="0"/>
              <a:t>D</a:t>
            </a:r>
            <a:r>
              <a:rPr spc="-10" dirty="0"/>
              <a:t>i</a:t>
            </a:r>
            <a:r>
              <a:rPr spc="-15" dirty="0"/>
              <a:t>a</a:t>
            </a:r>
            <a:r>
              <a:rPr spc="-20" dirty="0"/>
              <a:t>gno</a:t>
            </a:r>
            <a:r>
              <a:rPr spc="-15" dirty="0"/>
              <a:t>stic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20" dirty="0"/>
              <a:t>T</a:t>
            </a:r>
            <a:r>
              <a:rPr spc="-15" dirty="0"/>
              <a:t>esting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20" dirty="0"/>
              <a:t>w</a:t>
            </a:r>
            <a:r>
              <a:rPr spc="-15" dirty="0"/>
              <a:t>ith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20" dirty="0"/>
              <a:t>S</a:t>
            </a:r>
            <a:r>
              <a:rPr spc="-10" dirty="0"/>
              <a:t>li</a:t>
            </a:r>
            <a:r>
              <a:rPr spc="-15" dirty="0"/>
              <a:t>ce</a:t>
            </a:r>
            <a:r>
              <a:rPr spc="-20" dirty="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spc="-5" dirty="0"/>
              <a:t>at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Flow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1532" y="1620242"/>
            <a:ext cx="7495540" cy="4420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170">
              <a:lnSpc>
                <a:spcPct val="80300"/>
              </a:lnSpc>
              <a:buFont typeface="Arial"/>
              <a:buChar char="•"/>
              <a:tabLst>
                <a:tab pos="357505" algn="l"/>
                <a:tab pos="1739264" algn="l"/>
              </a:tabLst>
            </a:pPr>
            <a:r>
              <a:rPr sz="2000" b="1" spc="-10" dirty="0">
                <a:latin typeface="Arial"/>
                <a:cs typeface="Arial"/>
              </a:rPr>
              <a:t>Relative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com</a:t>
            </a:r>
            <a:r>
              <a:rPr sz="2000" b="1" spc="-10" dirty="0">
                <a:latin typeface="Arial"/>
                <a:cs typeface="Arial"/>
              </a:rPr>
              <a:t>ple</a:t>
            </a:r>
            <a:r>
              <a:rPr sz="2000" b="1" spc="-15" dirty="0">
                <a:latin typeface="Arial"/>
                <a:cs typeface="Arial"/>
              </a:rPr>
              <a:t>ments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of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slices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yield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a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"diagnostic"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capability.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spc="-15" dirty="0">
                <a:latin typeface="Arial"/>
                <a:cs typeface="Arial"/>
              </a:rPr>
              <a:t>The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relative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com</a:t>
            </a:r>
            <a:r>
              <a:rPr sz="2000" b="1" spc="-10" dirty="0">
                <a:latin typeface="Arial"/>
                <a:cs typeface="Arial"/>
              </a:rPr>
              <a:t>ple</a:t>
            </a:r>
            <a:r>
              <a:rPr sz="2000" b="1" spc="-15" dirty="0">
                <a:latin typeface="Arial"/>
                <a:cs typeface="Arial"/>
              </a:rPr>
              <a:t>m</a:t>
            </a:r>
            <a:r>
              <a:rPr sz="2000" b="1" spc="-10" dirty="0">
                <a:latin typeface="Arial"/>
                <a:cs typeface="Arial"/>
              </a:rPr>
              <a:t>ent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of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a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set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B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w</a:t>
            </a:r>
            <a:r>
              <a:rPr sz="2000" b="1" spc="-10" dirty="0">
                <a:latin typeface="Arial"/>
                <a:cs typeface="Arial"/>
              </a:rPr>
              <a:t>ith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respect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to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another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set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A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is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the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set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of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all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ele</a:t>
            </a:r>
            <a:r>
              <a:rPr sz="2000" b="1" spc="-15" dirty="0">
                <a:latin typeface="Arial"/>
                <a:cs typeface="Arial"/>
              </a:rPr>
              <a:t>ments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of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A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that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are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not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ele</a:t>
            </a:r>
            <a:r>
              <a:rPr sz="2000" b="1" spc="-15" dirty="0">
                <a:latin typeface="Arial"/>
                <a:cs typeface="Arial"/>
              </a:rPr>
              <a:t>ments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of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B.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It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is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denoted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as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A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-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B.</a:t>
            </a:r>
            <a:endParaRPr sz="2000">
              <a:latin typeface="Arial"/>
              <a:cs typeface="Arial"/>
            </a:endParaRPr>
          </a:p>
          <a:p>
            <a:pPr marL="356870" marR="140335" indent="-344170">
              <a:lnSpc>
                <a:spcPts val="1920"/>
              </a:lnSpc>
              <a:spcBef>
                <a:spcPts val="1710"/>
              </a:spcBef>
              <a:buFont typeface="Arial"/>
              <a:buChar char="•"/>
              <a:tabLst>
                <a:tab pos="357505" algn="l"/>
              </a:tabLst>
            </a:pPr>
            <a:r>
              <a:rPr sz="2000" b="1" spc="-10" dirty="0">
                <a:latin typeface="Arial"/>
                <a:cs typeface="Arial"/>
              </a:rPr>
              <a:t>C</a:t>
            </a:r>
            <a:r>
              <a:rPr sz="2000" b="1" spc="-15" dirty="0">
                <a:latin typeface="Arial"/>
                <a:cs typeface="Arial"/>
              </a:rPr>
              <a:t>onsider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the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relative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com</a:t>
            </a:r>
            <a:r>
              <a:rPr sz="2000" b="1" spc="-10" dirty="0">
                <a:latin typeface="Arial"/>
                <a:cs typeface="Arial"/>
              </a:rPr>
              <a:t>ple</a:t>
            </a:r>
            <a:r>
              <a:rPr sz="2000" b="1" spc="-15" dirty="0">
                <a:latin typeface="Arial"/>
                <a:cs typeface="Arial"/>
              </a:rPr>
              <a:t>m</a:t>
            </a:r>
            <a:r>
              <a:rPr sz="2000" b="1" spc="-10" dirty="0">
                <a:latin typeface="Arial"/>
                <a:cs typeface="Arial"/>
              </a:rPr>
              <a:t>ent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set</a:t>
            </a:r>
            <a:r>
              <a:rPr sz="2000" b="1" spc="6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S(co</a:t>
            </a:r>
            <a:r>
              <a:rPr sz="2000" b="1" spc="-15" dirty="0">
                <a:latin typeface="Arial"/>
                <a:cs typeface="Arial"/>
              </a:rPr>
              <a:t>mm</a:t>
            </a:r>
            <a:r>
              <a:rPr sz="2000" b="1" spc="-10" dirty="0">
                <a:latin typeface="Arial"/>
                <a:cs typeface="Arial"/>
              </a:rPr>
              <a:t>issio</a:t>
            </a:r>
            <a:r>
              <a:rPr sz="2000" b="1" dirty="0">
                <a:latin typeface="Arial"/>
                <a:cs typeface="Arial"/>
              </a:rPr>
              <a:t>n</a:t>
            </a:r>
            <a:r>
              <a:rPr sz="2000" b="1" spc="-10" dirty="0">
                <a:latin typeface="Arial"/>
                <a:cs typeface="Arial"/>
              </a:rPr>
              <a:t>,</a:t>
            </a:r>
            <a:r>
              <a:rPr sz="2000" b="1" spc="7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48)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-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S(sale</a:t>
            </a:r>
            <a:r>
              <a:rPr sz="2000" b="1" spc="-5" dirty="0">
                <a:latin typeface="Arial"/>
                <a:cs typeface="Arial"/>
              </a:rPr>
              <a:t>s</a:t>
            </a:r>
            <a:r>
              <a:rPr sz="2000" b="1" spc="-10" dirty="0">
                <a:latin typeface="Arial"/>
                <a:cs typeface="Arial"/>
              </a:rPr>
              <a:t>,</a:t>
            </a:r>
            <a:r>
              <a:rPr sz="2000" b="1" spc="7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35):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ts val="1730"/>
              </a:lnSpc>
              <a:spcBef>
                <a:spcPts val="30"/>
              </a:spcBef>
              <a:tabLst>
                <a:tab pos="756285" algn="l"/>
              </a:tabLst>
            </a:pPr>
            <a:r>
              <a:rPr sz="1600" dirty="0">
                <a:latin typeface="Arial"/>
                <a:cs typeface="Arial"/>
              </a:rPr>
              <a:t>–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Arial"/>
                <a:cs typeface="Arial"/>
              </a:rPr>
              <a:t>S(commissio</a:t>
            </a:r>
            <a:r>
              <a:rPr sz="1600" b="1" spc="-15" dirty="0">
                <a:latin typeface="Arial"/>
                <a:cs typeface="Arial"/>
              </a:rPr>
              <a:t>n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5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48</a:t>
            </a:r>
            <a:r>
              <a:rPr sz="1600" b="1" dirty="0">
                <a:latin typeface="Arial"/>
                <a:cs typeface="Arial"/>
              </a:rPr>
              <a:t>)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8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Arial"/>
                <a:cs typeface="Arial"/>
              </a:rPr>
              <a:t>=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8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{3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4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5,36,18,19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20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23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24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25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26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27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34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38</a:t>
            </a:r>
            <a:r>
              <a:rPr sz="1600" b="1" dirty="0">
                <a:latin typeface="Arial"/>
                <a:cs typeface="Arial"/>
              </a:rPr>
              <a:t>,</a:t>
            </a:r>
            <a:endParaRPr sz="1600">
              <a:latin typeface="Arial"/>
              <a:cs typeface="Arial"/>
            </a:endParaRPr>
          </a:p>
          <a:p>
            <a:pPr marL="756285">
              <a:lnSpc>
                <a:spcPts val="1730"/>
              </a:lnSpc>
            </a:pPr>
            <a:r>
              <a:rPr sz="1600" b="1" spc="-5" dirty="0">
                <a:latin typeface="Arial"/>
                <a:cs typeface="Arial"/>
              </a:rPr>
              <a:t>39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40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44,45,47</a:t>
            </a:r>
            <a:r>
              <a:rPr sz="1600" b="1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1600" dirty="0">
                <a:latin typeface="Arial"/>
                <a:cs typeface="Arial"/>
              </a:rPr>
              <a:t>–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Arial"/>
                <a:cs typeface="Arial"/>
              </a:rPr>
              <a:t>S(sale</a:t>
            </a:r>
            <a:r>
              <a:rPr sz="1600" b="1" spc="-25" dirty="0">
                <a:latin typeface="Arial"/>
                <a:cs typeface="Arial"/>
              </a:rPr>
              <a:t>s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5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35</a:t>
            </a:r>
            <a:r>
              <a:rPr sz="1600" b="1" dirty="0">
                <a:latin typeface="Arial"/>
                <a:cs typeface="Arial"/>
              </a:rPr>
              <a:t>)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Arial"/>
                <a:cs typeface="Arial"/>
              </a:rPr>
              <a:t>=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8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{3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4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5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36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18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19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20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23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24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25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26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27</a:t>
            </a:r>
            <a:r>
              <a:rPr sz="1600" b="1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1600" dirty="0">
                <a:latin typeface="Arial"/>
                <a:cs typeface="Arial"/>
              </a:rPr>
              <a:t>–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Arial"/>
                <a:cs typeface="Arial"/>
              </a:rPr>
              <a:t>S(commissio</a:t>
            </a:r>
            <a:r>
              <a:rPr sz="1600" b="1" spc="-15" dirty="0">
                <a:latin typeface="Arial"/>
                <a:cs typeface="Arial"/>
              </a:rPr>
              <a:t>n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5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48</a:t>
            </a:r>
            <a:r>
              <a:rPr sz="1600" b="1" dirty="0">
                <a:latin typeface="Arial"/>
                <a:cs typeface="Arial"/>
              </a:rPr>
              <a:t>)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Arial"/>
                <a:cs typeface="Arial"/>
              </a:rPr>
              <a:t>-</a:t>
            </a:r>
            <a:r>
              <a:rPr sz="1600" b="1" spc="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Arial"/>
                <a:cs typeface="Arial"/>
              </a:rPr>
              <a:t>S</a:t>
            </a:r>
            <a:r>
              <a:rPr sz="1600" b="1" spc="-5" dirty="0">
                <a:latin typeface="Arial"/>
                <a:cs typeface="Arial"/>
              </a:rPr>
              <a:t>(sales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6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35</a:t>
            </a:r>
            <a:r>
              <a:rPr sz="1600" b="1" dirty="0">
                <a:latin typeface="Arial"/>
                <a:cs typeface="Arial"/>
              </a:rPr>
              <a:t>)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8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Arial"/>
                <a:cs typeface="Arial"/>
              </a:rPr>
              <a:t>=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8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{34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38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39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40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44,45,47</a:t>
            </a:r>
            <a:r>
              <a:rPr sz="1600" b="1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6870" marR="441959" indent="-344170">
              <a:lnSpc>
                <a:spcPct val="80200"/>
              </a:lnSpc>
              <a:buFont typeface="Arial"/>
              <a:buChar char="•"/>
              <a:tabLst>
                <a:tab pos="357505" algn="l"/>
                <a:tab pos="3460750" algn="l"/>
              </a:tabLst>
            </a:pPr>
            <a:r>
              <a:rPr sz="2000" b="1" spc="-10" dirty="0">
                <a:latin typeface="Arial"/>
                <a:cs typeface="Arial"/>
              </a:rPr>
              <a:t>If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there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is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a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problem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w</a:t>
            </a:r>
            <a:r>
              <a:rPr sz="2000" b="1" spc="-10" dirty="0">
                <a:latin typeface="Arial"/>
                <a:cs typeface="Arial"/>
              </a:rPr>
              <a:t>ith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comm</a:t>
            </a:r>
            <a:r>
              <a:rPr sz="2000" b="1" spc="-10" dirty="0">
                <a:latin typeface="Arial"/>
                <a:cs typeface="Arial"/>
              </a:rPr>
              <a:t>ission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at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line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48,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we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can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divide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the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program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into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</a:t>
            </a:r>
            <a:r>
              <a:rPr sz="2000" b="1" spc="-15" dirty="0">
                <a:latin typeface="Arial"/>
                <a:cs typeface="Arial"/>
              </a:rPr>
              <a:t>wo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parts,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the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com</a:t>
            </a:r>
            <a:r>
              <a:rPr sz="2000" b="1" spc="-10" dirty="0">
                <a:latin typeface="Arial"/>
                <a:cs typeface="Arial"/>
              </a:rPr>
              <a:t>putation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of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sales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at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line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34,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and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the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com</a:t>
            </a:r>
            <a:r>
              <a:rPr sz="2000" b="1" spc="-10" dirty="0">
                <a:latin typeface="Arial"/>
                <a:cs typeface="Arial"/>
              </a:rPr>
              <a:t>putation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of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comm</a:t>
            </a:r>
            <a:r>
              <a:rPr sz="2000" b="1" spc="-10" dirty="0">
                <a:latin typeface="Arial"/>
                <a:cs typeface="Arial"/>
              </a:rPr>
              <a:t>ission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bet</a:t>
            </a:r>
            <a:r>
              <a:rPr sz="2000" b="1" spc="-15" dirty="0">
                <a:latin typeface="Arial"/>
                <a:cs typeface="Arial"/>
              </a:rPr>
              <a:t>ween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lines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35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and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48.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spc="-10" dirty="0">
                <a:latin typeface="Arial"/>
                <a:cs typeface="Arial"/>
              </a:rPr>
              <a:t>If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sales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is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OK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at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line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34,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the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problem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m</a:t>
            </a:r>
            <a:r>
              <a:rPr sz="2000" b="1" spc="-10" dirty="0">
                <a:latin typeface="Arial"/>
                <a:cs typeface="Arial"/>
              </a:rPr>
              <a:t>ust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lie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in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the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relative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com</a:t>
            </a:r>
            <a:r>
              <a:rPr sz="2000" b="1" spc="-10" dirty="0">
                <a:latin typeface="Arial"/>
                <a:cs typeface="Arial"/>
              </a:rPr>
              <a:t>ple</a:t>
            </a:r>
            <a:r>
              <a:rPr sz="2000" b="1" spc="-15" dirty="0">
                <a:latin typeface="Arial"/>
                <a:cs typeface="Arial"/>
              </a:rPr>
              <a:t>m</a:t>
            </a:r>
            <a:r>
              <a:rPr sz="2000" b="1" spc="-10" dirty="0">
                <a:latin typeface="Arial"/>
                <a:cs typeface="Arial"/>
              </a:rPr>
              <a:t>ent;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if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not,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the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problem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may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be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in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either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portion.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2215">
              <a:lnSpc>
                <a:spcPct val="100000"/>
              </a:lnSpc>
            </a:pPr>
            <a:r>
              <a:rPr spc="-20" dirty="0"/>
              <a:t>Programming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20" dirty="0"/>
              <a:t>w</a:t>
            </a:r>
            <a:r>
              <a:rPr spc="-15" dirty="0"/>
              <a:t>ith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20" dirty="0"/>
              <a:t>S</a:t>
            </a:r>
            <a:r>
              <a:rPr spc="-10" dirty="0"/>
              <a:t>li</a:t>
            </a:r>
            <a:r>
              <a:rPr spc="-15" dirty="0"/>
              <a:t>ce</a:t>
            </a:r>
            <a:r>
              <a:rPr spc="-20" dirty="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spc="-5" dirty="0"/>
              <a:t>at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Flow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093" y="1703223"/>
            <a:ext cx="7009130" cy="289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477520" indent="-344170">
              <a:lnSpc>
                <a:spcPct val="100000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spc="-20" dirty="0">
                <a:latin typeface="Arial"/>
                <a:cs typeface="Arial"/>
              </a:rPr>
              <a:t>One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researche</a:t>
            </a:r>
            <a:r>
              <a:rPr sz="2400" b="1" dirty="0">
                <a:latin typeface="Arial"/>
                <a:cs typeface="Arial"/>
              </a:rPr>
              <a:t>r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suggest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possibility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“</a:t>
            </a:r>
            <a:r>
              <a:rPr sz="2400" b="1" spc="20" dirty="0">
                <a:latin typeface="Arial"/>
                <a:cs typeface="Arial"/>
              </a:rPr>
              <a:t>s</a:t>
            </a:r>
            <a:r>
              <a:rPr sz="2400" b="1" spc="-10" dirty="0">
                <a:latin typeface="Arial"/>
                <a:cs typeface="Arial"/>
              </a:rPr>
              <a:t>lice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splicin</a:t>
            </a:r>
            <a:r>
              <a:rPr sz="2400" b="1" spc="-15" dirty="0">
                <a:latin typeface="Arial"/>
                <a:cs typeface="Arial"/>
              </a:rPr>
              <a:t>g</a:t>
            </a:r>
            <a:r>
              <a:rPr sz="2400" b="1" dirty="0">
                <a:latin typeface="Arial"/>
                <a:cs typeface="Arial"/>
              </a:rPr>
              <a:t>”: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95"/>
              </a:spcBef>
              <a:buFont typeface="Arial"/>
              <a:buChar char="–"/>
              <a:tabLst>
                <a:tab pos="756920" algn="l"/>
              </a:tabLst>
            </a:pPr>
            <a:r>
              <a:rPr sz="2000" b="1" spc="-10" dirty="0">
                <a:latin typeface="Arial"/>
                <a:cs typeface="Arial"/>
              </a:rPr>
              <a:t>C</a:t>
            </a:r>
            <a:r>
              <a:rPr sz="2000" b="1" spc="-15" dirty="0">
                <a:latin typeface="Arial"/>
                <a:cs typeface="Arial"/>
              </a:rPr>
              <a:t>ode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a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slice,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com</a:t>
            </a:r>
            <a:r>
              <a:rPr sz="2000" b="1" spc="-10" dirty="0">
                <a:latin typeface="Arial"/>
                <a:cs typeface="Arial"/>
              </a:rPr>
              <a:t>pile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and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test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it.</a:t>
            </a:r>
            <a:endParaRPr sz="2000">
              <a:latin typeface="Arial"/>
              <a:cs typeface="Arial"/>
            </a:endParaRPr>
          </a:p>
          <a:p>
            <a:pPr marL="756285" marR="121920" lvl="1" indent="-286385">
              <a:lnSpc>
                <a:spcPct val="100000"/>
              </a:lnSpc>
              <a:spcBef>
                <a:spcPts val="455"/>
              </a:spcBef>
              <a:buFont typeface="Arial"/>
              <a:buChar char="–"/>
              <a:tabLst>
                <a:tab pos="756920" algn="l"/>
              </a:tabLst>
            </a:pPr>
            <a:r>
              <a:rPr sz="2000" b="1" spc="-10" dirty="0">
                <a:latin typeface="Arial"/>
                <a:cs typeface="Arial"/>
              </a:rPr>
              <a:t>C</a:t>
            </a:r>
            <a:r>
              <a:rPr sz="2000" b="1" spc="-15" dirty="0">
                <a:latin typeface="Arial"/>
                <a:cs typeface="Arial"/>
              </a:rPr>
              <a:t>ode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another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slide,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com</a:t>
            </a:r>
            <a:r>
              <a:rPr sz="2000" b="1" spc="-10" dirty="0">
                <a:latin typeface="Arial"/>
                <a:cs typeface="Arial"/>
              </a:rPr>
              <a:t>pile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and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test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it,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then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splice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the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</a:t>
            </a:r>
            <a:r>
              <a:rPr sz="2000" b="1" spc="-15" dirty="0">
                <a:latin typeface="Arial"/>
                <a:cs typeface="Arial"/>
              </a:rPr>
              <a:t>wo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slices.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920" algn="l"/>
              </a:tabLst>
            </a:pPr>
            <a:r>
              <a:rPr sz="2000" b="1" spc="-10" dirty="0">
                <a:latin typeface="Arial"/>
                <a:cs typeface="Arial"/>
              </a:rPr>
              <a:t>C</a:t>
            </a:r>
            <a:r>
              <a:rPr sz="2000" b="1" spc="-15" dirty="0">
                <a:latin typeface="Arial"/>
                <a:cs typeface="Arial"/>
              </a:rPr>
              <a:t>ontinue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until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the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whole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program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is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com</a:t>
            </a:r>
            <a:r>
              <a:rPr sz="2000" b="1" spc="-10" dirty="0">
                <a:latin typeface="Arial"/>
                <a:cs typeface="Arial"/>
              </a:rPr>
              <a:t>plete.</a:t>
            </a:r>
            <a:endParaRPr sz="2000">
              <a:latin typeface="Arial"/>
              <a:cs typeface="Arial"/>
            </a:endParaRPr>
          </a:p>
          <a:p>
            <a:pPr marL="356870" marR="5080" indent="-344170">
              <a:lnSpc>
                <a:spcPts val="2860"/>
              </a:lnSpc>
              <a:spcBef>
                <a:spcPts val="670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dirty="0">
                <a:latin typeface="Arial"/>
                <a:cs typeface="Arial"/>
              </a:rPr>
              <a:t>Exercise: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what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ways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slic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splicing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distinct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from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agil</a:t>
            </a:r>
            <a:r>
              <a:rPr sz="2400" b="1" spc="-15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(bottom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up)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programming?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3238" y="902283"/>
            <a:ext cx="4598035" cy="808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93395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Exercise/D</a:t>
            </a:r>
            <a:r>
              <a:rPr sz="2800" b="1" dirty="0">
                <a:latin typeface="Arial"/>
                <a:cs typeface="Arial"/>
              </a:rPr>
              <a:t>isc</a:t>
            </a:r>
            <a:r>
              <a:rPr sz="2800" b="1" spc="-5" dirty="0">
                <a:latin typeface="Arial"/>
                <a:cs typeface="Arial"/>
              </a:rPr>
              <a:t>ussion</a:t>
            </a:r>
            <a:r>
              <a:rPr sz="2800" b="1" dirty="0">
                <a:latin typeface="Arial"/>
                <a:cs typeface="Arial"/>
              </a:rPr>
              <a:t>: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Arial"/>
                <a:cs typeface="Arial"/>
              </a:rPr>
              <a:t>W</a:t>
            </a:r>
            <a:r>
              <a:rPr sz="2800" b="1" spc="-5" dirty="0">
                <a:latin typeface="Arial"/>
                <a:cs typeface="Arial"/>
              </a:rPr>
              <a:t>he</a:t>
            </a:r>
            <a:r>
              <a:rPr sz="2800" b="1" dirty="0">
                <a:latin typeface="Arial"/>
                <a:cs typeface="Arial"/>
              </a:rPr>
              <a:t>n</a:t>
            </a:r>
            <a:r>
              <a:rPr sz="2800" b="1" spc="7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shou</a:t>
            </a:r>
            <a:r>
              <a:rPr sz="2800" b="1" dirty="0">
                <a:latin typeface="Arial"/>
                <a:cs typeface="Arial"/>
              </a:rPr>
              <a:t>ld</a:t>
            </a:r>
            <a:r>
              <a:rPr sz="2800" b="1" spc="7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testi</a:t>
            </a:r>
            <a:r>
              <a:rPr sz="2800" b="1" spc="-5" dirty="0">
                <a:latin typeface="Arial"/>
                <a:cs typeface="Arial"/>
              </a:rPr>
              <a:t>n</a:t>
            </a:r>
            <a:r>
              <a:rPr sz="2800" b="1" dirty="0">
                <a:latin typeface="Arial"/>
                <a:cs typeface="Arial"/>
              </a:rPr>
              <a:t>g</a:t>
            </a:r>
            <a:r>
              <a:rPr sz="2800" b="1" spc="7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stop</a:t>
            </a:r>
            <a:r>
              <a:rPr sz="2800" b="1" dirty="0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spc="-5" dirty="0"/>
              <a:t>at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Flow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7941" y="2093367"/>
            <a:ext cx="6941820" cy="3616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spc="-20" dirty="0">
                <a:latin typeface="Arial"/>
                <a:cs typeface="Arial"/>
              </a:rPr>
              <a:t>when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yo</a:t>
            </a:r>
            <a:r>
              <a:rPr sz="2400" b="1" spc="-15" dirty="0">
                <a:latin typeface="Arial"/>
                <a:cs typeface="Arial"/>
              </a:rPr>
              <a:t>u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ru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out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time?</a:t>
            </a:r>
            <a:endParaRPr sz="2400">
              <a:latin typeface="Arial"/>
              <a:cs typeface="Arial"/>
            </a:endParaRPr>
          </a:p>
          <a:p>
            <a:pPr marL="356870" marR="919480" indent="-344170">
              <a:lnSpc>
                <a:spcPts val="2860"/>
              </a:lnSpc>
              <a:spcBef>
                <a:spcPts val="110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20" dirty="0">
                <a:latin typeface="Arial"/>
                <a:cs typeface="Arial"/>
              </a:rPr>
              <a:t>when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continue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testing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cause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new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failures?</a:t>
            </a:r>
            <a:endParaRPr sz="2400">
              <a:latin typeface="Arial"/>
              <a:cs typeface="Arial"/>
            </a:endParaRPr>
          </a:p>
          <a:p>
            <a:pPr marL="356870" marR="902335" indent="-344170">
              <a:lnSpc>
                <a:spcPts val="2880"/>
              </a:lnSpc>
              <a:spcBef>
                <a:spcPts val="5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20" dirty="0">
                <a:latin typeface="Arial"/>
                <a:cs typeface="Arial"/>
              </a:rPr>
              <a:t>when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continue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testing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reveal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new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faults?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ts val="2785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spc="-20" dirty="0">
                <a:latin typeface="Arial"/>
                <a:cs typeface="Arial"/>
              </a:rPr>
              <a:t>when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yo</a:t>
            </a:r>
            <a:r>
              <a:rPr sz="2400" b="1" spc="-15" dirty="0">
                <a:latin typeface="Arial"/>
                <a:cs typeface="Arial"/>
              </a:rPr>
              <a:t>u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can'</a:t>
            </a:r>
            <a:r>
              <a:rPr sz="2400" b="1" spc="-10" dirty="0">
                <a:latin typeface="Arial"/>
                <a:cs typeface="Arial"/>
              </a:rPr>
              <a:t>t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think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an</a:t>
            </a:r>
            <a:r>
              <a:rPr sz="2400" b="1" dirty="0">
                <a:latin typeface="Arial"/>
                <a:cs typeface="Arial"/>
              </a:rPr>
              <a:t>y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new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test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cases?</a:t>
            </a:r>
            <a:endParaRPr sz="2400">
              <a:latin typeface="Arial"/>
              <a:cs typeface="Arial"/>
            </a:endParaRPr>
          </a:p>
          <a:p>
            <a:pPr marL="356870" marR="1021080" indent="-344170">
              <a:lnSpc>
                <a:spcPts val="2860"/>
              </a:lnSpc>
              <a:spcBef>
                <a:spcPts val="110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20" dirty="0">
                <a:latin typeface="Arial"/>
                <a:cs typeface="Arial"/>
              </a:rPr>
              <a:t>when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yo</a:t>
            </a:r>
            <a:r>
              <a:rPr sz="2400" b="1" spc="-15" dirty="0">
                <a:latin typeface="Arial"/>
                <a:cs typeface="Arial"/>
              </a:rPr>
              <a:t>u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reac</a:t>
            </a:r>
            <a:r>
              <a:rPr sz="2400" b="1" dirty="0">
                <a:latin typeface="Arial"/>
                <a:cs typeface="Arial"/>
              </a:rPr>
              <a:t>h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point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diminishing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returns?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ts val="2790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spc="-20" dirty="0">
                <a:latin typeface="Arial"/>
                <a:cs typeface="Arial"/>
              </a:rPr>
              <a:t>when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mandate</a:t>
            </a:r>
            <a:r>
              <a:rPr sz="2400" b="1" dirty="0">
                <a:latin typeface="Arial"/>
                <a:cs typeface="Arial"/>
              </a:rPr>
              <a:t>d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coverag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has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been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attained?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spc="-20" dirty="0">
                <a:latin typeface="Arial"/>
                <a:cs typeface="Arial"/>
              </a:rPr>
              <a:t>when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al</a:t>
            </a:r>
            <a:r>
              <a:rPr sz="2400" b="1" spc="-10" dirty="0">
                <a:latin typeface="Arial"/>
                <a:cs typeface="Arial"/>
              </a:rPr>
              <a:t>l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faults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have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been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removed?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1230">
              <a:lnSpc>
                <a:spcPts val="3804"/>
              </a:lnSpc>
            </a:pPr>
            <a:r>
              <a:rPr spc="-20" dirty="0"/>
              <a:t>De</a:t>
            </a:r>
            <a:r>
              <a:rPr spc="-15" dirty="0"/>
              <a:t>finitions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spc="-5" dirty="0"/>
              <a:t>at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Flow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5749" y="1569619"/>
            <a:ext cx="6979284" cy="441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26034" indent="-344170">
              <a:lnSpc>
                <a:spcPct val="80600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spc="-5" dirty="0">
                <a:latin typeface="Arial"/>
                <a:cs typeface="Arial"/>
              </a:rPr>
              <a:t>Nod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Symbol"/>
                <a:cs typeface="Symbol"/>
              </a:rPr>
              <a:t>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G(P)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i="1" spc="-15" dirty="0">
                <a:latin typeface="Arial"/>
                <a:cs typeface="Arial"/>
              </a:rPr>
              <a:t>d</a:t>
            </a:r>
            <a:r>
              <a:rPr sz="2400" b="1" i="1" spc="-20" dirty="0">
                <a:latin typeface="Arial"/>
                <a:cs typeface="Arial"/>
              </a:rPr>
              <a:t>efinin</a:t>
            </a:r>
            <a:r>
              <a:rPr sz="2400" b="1" i="1" spc="-15" dirty="0">
                <a:latin typeface="Arial"/>
                <a:cs typeface="Arial"/>
              </a:rPr>
              <a:t>g</a:t>
            </a:r>
            <a:r>
              <a:rPr sz="2400" b="1" i="1" spc="70" dirty="0">
                <a:latin typeface="Times New Roman"/>
                <a:cs typeface="Times New Roman"/>
              </a:rPr>
              <a:t> </a:t>
            </a:r>
            <a:r>
              <a:rPr sz="2400" b="1" i="1" spc="-15" dirty="0">
                <a:latin typeface="Arial"/>
                <a:cs typeface="Arial"/>
              </a:rPr>
              <a:t>node</a:t>
            </a:r>
            <a:r>
              <a:rPr sz="2400" b="1" i="1" spc="65" dirty="0">
                <a:latin typeface="Times New Roman"/>
                <a:cs typeface="Times New Roman"/>
              </a:rPr>
              <a:t> </a:t>
            </a:r>
            <a:r>
              <a:rPr sz="2400" b="1" i="1" spc="-15" dirty="0">
                <a:latin typeface="Arial"/>
                <a:cs typeface="Arial"/>
              </a:rPr>
              <a:t>of</a:t>
            </a:r>
            <a:r>
              <a:rPr sz="2400" b="1" i="1" spc="6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Arial"/>
                <a:cs typeface="Arial"/>
              </a:rPr>
              <a:t>the</a:t>
            </a:r>
            <a:r>
              <a:rPr sz="2400" b="1" i="1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variabl</a:t>
            </a:r>
            <a:r>
              <a:rPr sz="2400" b="1" i="1" dirty="0">
                <a:latin typeface="Arial"/>
                <a:cs typeface="Arial"/>
              </a:rPr>
              <a:t>e</a:t>
            </a:r>
            <a:r>
              <a:rPr sz="2400" b="1" i="1" spc="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v</a:t>
            </a:r>
            <a:r>
              <a:rPr sz="2400" b="1" spc="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Symbol"/>
                <a:cs typeface="Symbol"/>
              </a:rPr>
              <a:t>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V,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written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D</a:t>
            </a:r>
            <a:r>
              <a:rPr sz="2400" b="1" spc="-15" dirty="0">
                <a:latin typeface="Arial"/>
                <a:cs typeface="Arial"/>
              </a:rPr>
              <a:t>EF(v,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n),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iff</a:t>
            </a:r>
            <a:r>
              <a:rPr sz="2400" b="1" spc="9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valu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variabl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v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defined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statemen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fragment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correspondin</a:t>
            </a:r>
            <a:r>
              <a:rPr sz="2400" b="1" spc="-15" dirty="0">
                <a:latin typeface="Arial"/>
                <a:cs typeface="Arial"/>
              </a:rPr>
              <a:t>g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node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356870" marR="22225" indent="-344170">
              <a:lnSpc>
                <a:spcPct val="80800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spc="-5" dirty="0">
                <a:latin typeface="Arial"/>
                <a:cs typeface="Arial"/>
              </a:rPr>
              <a:t>Nod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Symbol"/>
                <a:cs typeface="Symbol"/>
              </a:rPr>
              <a:t>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G(P)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i="1" spc="-15" dirty="0">
                <a:latin typeface="Arial"/>
                <a:cs typeface="Arial"/>
              </a:rPr>
              <a:t>u</a:t>
            </a:r>
            <a:r>
              <a:rPr sz="2400" b="1" i="1" spc="-5" dirty="0">
                <a:latin typeface="Arial"/>
                <a:cs typeface="Arial"/>
              </a:rPr>
              <a:t>sag</a:t>
            </a:r>
            <a:r>
              <a:rPr sz="2400" b="1" i="1" dirty="0">
                <a:latin typeface="Arial"/>
                <a:cs typeface="Arial"/>
              </a:rPr>
              <a:t>e</a:t>
            </a:r>
            <a:r>
              <a:rPr sz="2400" b="1" i="1" spc="65" dirty="0">
                <a:latin typeface="Times New Roman"/>
                <a:cs typeface="Times New Roman"/>
              </a:rPr>
              <a:t> </a:t>
            </a:r>
            <a:r>
              <a:rPr sz="2400" b="1" i="1" spc="-15" dirty="0">
                <a:latin typeface="Arial"/>
                <a:cs typeface="Arial"/>
              </a:rPr>
              <a:t>node</a:t>
            </a:r>
            <a:r>
              <a:rPr sz="2400" b="1" i="1" spc="65" dirty="0">
                <a:latin typeface="Times New Roman"/>
                <a:cs typeface="Times New Roman"/>
              </a:rPr>
              <a:t> </a:t>
            </a:r>
            <a:r>
              <a:rPr sz="2400" b="1" i="1" spc="-15" dirty="0">
                <a:latin typeface="Arial"/>
                <a:cs typeface="Arial"/>
              </a:rPr>
              <a:t>of</a:t>
            </a:r>
            <a:r>
              <a:rPr sz="2400" b="1" i="1" spc="6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Arial"/>
                <a:cs typeface="Arial"/>
              </a:rPr>
              <a:t>the</a:t>
            </a:r>
            <a:r>
              <a:rPr sz="2400" b="1" i="1" spc="6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variable</a:t>
            </a:r>
            <a:r>
              <a:rPr sz="2400" b="1" i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v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Symbol"/>
                <a:cs typeface="Symbol"/>
              </a:rPr>
              <a:t>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V,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written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Arial"/>
                <a:cs typeface="Arial"/>
              </a:rPr>
              <a:t>U</a:t>
            </a:r>
            <a:r>
              <a:rPr sz="2400" b="1" dirty="0">
                <a:latin typeface="Arial"/>
                <a:cs typeface="Arial"/>
              </a:rPr>
              <a:t>SE(v</a:t>
            </a:r>
            <a:r>
              <a:rPr sz="2400" b="1" spc="-10" dirty="0">
                <a:latin typeface="Arial"/>
                <a:cs typeface="Arial"/>
              </a:rPr>
              <a:t>,</a:t>
            </a:r>
            <a:r>
              <a:rPr sz="2400" b="1" spc="8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n),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i</a:t>
            </a:r>
            <a:r>
              <a:rPr sz="2400" b="1" dirty="0">
                <a:latin typeface="Arial"/>
                <a:cs typeface="Arial"/>
              </a:rPr>
              <a:t>ff</a:t>
            </a:r>
            <a:r>
              <a:rPr sz="2400" b="1" spc="9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valu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variabl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v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used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statemen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fragment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correspondin</a:t>
            </a:r>
            <a:r>
              <a:rPr sz="2400" b="1" spc="-15" dirty="0">
                <a:latin typeface="Arial"/>
                <a:cs typeface="Arial"/>
              </a:rPr>
              <a:t>g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node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Font typeface="Arial"/>
              <a:buChar char="•"/>
            </a:pPr>
            <a:endParaRPr sz="2950">
              <a:latin typeface="Times New Roman"/>
              <a:cs typeface="Times New Roman"/>
            </a:endParaRPr>
          </a:p>
          <a:p>
            <a:pPr marL="356870" marR="5080" indent="-344170">
              <a:lnSpc>
                <a:spcPts val="2300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usage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node</a:t>
            </a:r>
            <a:r>
              <a:rPr sz="2400" b="1" spc="50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Arial"/>
                <a:cs typeface="Arial"/>
              </a:rPr>
              <a:t>U</a:t>
            </a:r>
            <a:r>
              <a:rPr sz="2400" b="1" dirty="0">
                <a:latin typeface="Arial"/>
                <a:cs typeface="Arial"/>
              </a:rPr>
              <a:t>SE(</a:t>
            </a:r>
            <a:r>
              <a:rPr sz="2400" b="1" spc="-5" dirty="0">
                <a:latin typeface="Arial"/>
                <a:cs typeface="Arial"/>
              </a:rPr>
              <a:t>v</a:t>
            </a:r>
            <a:r>
              <a:rPr sz="2400" b="1" spc="-10" dirty="0">
                <a:latin typeface="Arial"/>
                <a:cs typeface="Arial"/>
              </a:rPr>
              <a:t>,</a:t>
            </a:r>
            <a:r>
              <a:rPr sz="2400" b="1" spc="9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n)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Arial"/>
                <a:cs typeface="Arial"/>
              </a:rPr>
              <a:t>p</a:t>
            </a:r>
            <a:r>
              <a:rPr sz="2400" b="1" i="1" spc="-5" dirty="0">
                <a:latin typeface="Arial"/>
                <a:cs typeface="Arial"/>
              </a:rPr>
              <a:t>redicat</a:t>
            </a:r>
            <a:r>
              <a:rPr sz="2400" b="1" i="1" dirty="0">
                <a:latin typeface="Arial"/>
                <a:cs typeface="Arial"/>
              </a:rPr>
              <a:t>e</a:t>
            </a:r>
            <a:r>
              <a:rPr sz="2400" b="1" i="1" spc="7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Arial"/>
                <a:cs typeface="Arial"/>
              </a:rPr>
              <a:t>use</a:t>
            </a:r>
            <a:r>
              <a:rPr sz="2400" b="1" i="1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(denoted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P-use)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i</a:t>
            </a:r>
            <a:r>
              <a:rPr sz="2400" b="1" dirty="0">
                <a:latin typeface="Arial"/>
                <a:cs typeface="Arial"/>
              </a:rPr>
              <a:t>ff</a:t>
            </a:r>
            <a:r>
              <a:rPr sz="2400" b="1" spc="9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statemen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predicate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statement</a:t>
            </a:r>
            <a:r>
              <a:rPr sz="2400" b="1" dirty="0">
                <a:latin typeface="Arial"/>
                <a:cs typeface="Arial"/>
              </a:rPr>
              <a:t>;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otherwise,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USE(</a:t>
            </a:r>
            <a:r>
              <a:rPr sz="2400" b="1" spc="5" dirty="0">
                <a:latin typeface="Arial"/>
                <a:cs typeface="Arial"/>
              </a:rPr>
              <a:t>v</a:t>
            </a:r>
            <a:r>
              <a:rPr sz="2400" b="1" spc="-10" dirty="0">
                <a:latin typeface="Arial"/>
                <a:cs typeface="Arial"/>
              </a:rPr>
              <a:t>,</a:t>
            </a:r>
            <a:r>
              <a:rPr sz="2400" b="1" spc="8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n)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i="1" spc="-20" dirty="0">
                <a:latin typeface="Arial"/>
                <a:cs typeface="Arial"/>
              </a:rPr>
              <a:t>computatio</a:t>
            </a:r>
            <a:r>
              <a:rPr sz="2400" b="1" i="1" spc="-15" dirty="0">
                <a:latin typeface="Arial"/>
                <a:cs typeface="Arial"/>
              </a:rPr>
              <a:t>n</a:t>
            </a:r>
            <a:r>
              <a:rPr sz="2400" b="1" i="1" spc="7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Arial"/>
                <a:cs typeface="Arial"/>
              </a:rPr>
              <a:t>use</a:t>
            </a:r>
            <a:r>
              <a:rPr sz="2400" b="1" i="1" spc="65" dirty="0">
                <a:latin typeface="Times New Roman"/>
                <a:cs typeface="Times New Roman"/>
              </a:rPr>
              <a:t> </a:t>
            </a:r>
            <a:r>
              <a:rPr sz="2400" b="1" spc="15" dirty="0">
                <a:latin typeface="Arial"/>
                <a:cs typeface="Arial"/>
              </a:rPr>
              <a:t>(</a:t>
            </a:r>
            <a:r>
              <a:rPr sz="2400" b="1" spc="-15" dirty="0">
                <a:latin typeface="Arial"/>
                <a:cs typeface="Arial"/>
              </a:rPr>
              <a:t>denoted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C-use).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8305">
              <a:lnSpc>
                <a:spcPct val="100000"/>
              </a:lnSpc>
            </a:pPr>
            <a:r>
              <a:rPr spc="-25" dirty="0"/>
              <a:t>M</a:t>
            </a:r>
            <a:r>
              <a:rPr spc="-20" dirty="0"/>
              <a:t>ore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20" dirty="0"/>
              <a:t>De</a:t>
            </a:r>
            <a:r>
              <a:rPr spc="-15" dirty="0"/>
              <a:t>finitions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spc="-5" dirty="0"/>
              <a:t>at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Flow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40" y="1724559"/>
            <a:ext cx="7536815" cy="4189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170">
              <a:lnSpc>
                <a:spcPct val="99700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d</a:t>
            </a:r>
            <a:r>
              <a:rPr sz="2400" b="1" i="1" spc="-20" dirty="0">
                <a:latin typeface="Arial"/>
                <a:cs typeface="Arial"/>
              </a:rPr>
              <a:t>efinition-us</a:t>
            </a:r>
            <a:r>
              <a:rPr sz="2400" b="1" i="1" spc="-15" dirty="0">
                <a:latin typeface="Arial"/>
                <a:cs typeface="Arial"/>
              </a:rPr>
              <a:t>e</a:t>
            </a:r>
            <a:r>
              <a:rPr sz="2400" b="1" i="1" spc="75" dirty="0">
                <a:latin typeface="Times New Roman"/>
                <a:cs typeface="Times New Roman"/>
              </a:rPr>
              <a:t> </a:t>
            </a:r>
            <a:r>
              <a:rPr sz="2400" b="1" i="1" spc="-15" dirty="0">
                <a:latin typeface="Arial"/>
                <a:cs typeface="Arial"/>
              </a:rPr>
              <a:t>path</a:t>
            </a:r>
            <a:r>
              <a:rPr sz="2400" b="1" i="1" spc="65" dirty="0">
                <a:latin typeface="Times New Roman"/>
                <a:cs typeface="Times New Roman"/>
              </a:rPr>
              <a:t> </a:t>
            </a:r>
            <a:r>
              <a:rPr sz="2400" b="1" i="1" spc="-15" dirty="0">
                <a:latin typeface="Arial"/>
                <a:cs typeface="Arial"/>
              </a:rPr>
              <a:t>with</a:t>
            </a:r>
            <a:r>
              <a:rPr sz="2400" b="1" i="1" spc="6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respec</a:t>
            </a:r>
            <a:r>
              <a:rPr sz="2400" b="1" i="1" dirty="0">
                <a:latin typeface="Arial"/>
                <a:cs typeface="Arial"/>
              </a:rPr>
              <a:t>t</a:t>
            </a:r>
            <a:r>
              <a:rPr sz="2400" b="1" i="1" spc="70" dirty="0">
                <a:latin typeface="Times New Roman"/>
                <a:cs typeface="Times New Roman"/>
              </a:rPr>
              <a:t> </a:t>
            </a:r>
            <a:r>
              <a:rPr sz="2400" b="1" i="1" spc="-15" dirty="0">
                <a:latin typeface="Arial"/>
                <a:cs typeface="Arial"/>
              </a:rPr>
              <a:t>to</a:t>
            </a:r>
            <a:r>
              <a:rPr sz="2400" b="1" i="1" spc="6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Arial"/>
                <a:cs typeface="Arial"/>
              </a:rPr>
              <a:t>a</a:t>
            </a:r>
            <a:r>
              <a:rPr sz="2400" b="1" i="1" spc="6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variabl</a:t>
            </a:r>
            <a:r>
              <a:rPr sz="2400" b="1" i="1" dirty="0">
                <a:latin typeface="Arial"/>
                <a:cs typeface="Arial"/>
              </a:rPr>
              <a:t>e</a:t>
            </a:r>
            <a:r>
              <a:rPr sz="2400" b="1" i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v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(denoted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0" dirty="0">
                <a:latin typeface="Arial"/>
                <a:cs typeface="Arial"/>
              </a:rPr>
              <a:t>d</a:t>
            </a:r>
            <a:r>
              <a:rPr sz="2400" b="1" spc="-20" dirty="0">
                <a:latin typeface="Arial"/>
                <a:cs typeface="Arial"/>
              </a:rPr>
              <a:t>u</a:t>
            </a:r>
            <a:r>
              <a:rPr sz="2400" b="1" dirty="0">
                <a:latin typeface="Arial"/>
                <a:cs typeface="Arial"/>
              </a:rPr>
              <a:t>-</a:t>
            </a:r>
            <a:r>
              <a:rPr sz="2400" b="1" spc="-15" dirty="0">
                <a:latin typeface="Arial"/>
                <a:cs typeface="Arial"/>
              </a:rPr>
              <a:t>path)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path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PATHS(P)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such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that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som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v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V,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there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ar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define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an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usage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nodes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Arial"/>
                <a:cs typeface="Arial"/>
              </a:rPr>
              <a:t>D</a:t>
            </a:r>
            <a:r>
              <a:rPr sz="2400" b="1" spc="-15" dirty="0">
                <a:latin typeface="Arial"/>
                <a:cs typeface="Arial"/>
              </a:rPr>
              <a:t>EF(</a:t>
            </a:r>
            <a:r>
              <a:rPr sz="2400" b="1" spc="-20" dirty="0">
                <a:latin typeface="Arial"/>
                <a:cs typeface="Arial"/>
              </a:rPr>
              <a:t>v</a:t>
            </a:r>
            <a:r>
              <a:rPr sz="2400" b="1" spc="-10" dirty="0">
                <a:latin typeface="Arial"/>
                <a:cs typeface="Arial"/>
              </a:rPr>
              <a:t>,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m</a:t>
            </a:r>
            <a:r>
              <a:rPr sz="2400" b="1" dirty="0">
                <a:latin typeface="Arial"/>
                <a:cs typeface="Arial"/>
              </a:rPr>
              <a:t>)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an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Arial"/>
                <a:cs typeface="Arial"/>
              </a:rPr>
              <a:t>U</a:t>
            </a:r>
            <a:r>
              <a:rPr sz="2400" b="1" dirty="0">
                <a:latin typeface="Arial"/>
                <a:cs typeface="Arial"/>
              </a:rPr>
              <a:t>SE(v</a:t>
            </a:r>
            <a:r>
              <a:rPr sz="2400" b="1" spc="-10" dirty="0">
                <a:latin typeface="Arial"/>
                <a:cs typeface="Arial"/>
              </a:rPr>
              <a:t>,</a:t>
            </a:r>
            <a:r>
              <a:rPr sz="2400" b="1" spc="8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n)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suc</a:t>
            </a:r>
            <a:r>
              <a:rPr sz="2400" b="1" spc="-15" dirty="0">
                <a:latin typeface="Arial"/>
                <a:cs typeface="Arial"/>
              </a:rPr>
              <a:t>h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that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m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an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ar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initial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an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final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nodes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path.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6"/>
              </a:spcBef>
              <a:buFont typeface="Arial"/>
              <a:buChar char="•"/>
            </a:pPr>
            <a:endParaRPr sz="3450">
              <a:latin typeface="Times New Roman"/>
              <a:cs typeface="Times New Roman"/>
            </a:endParaRPr>
          </a:p>
          <a:p>
            <a:pPr marL="356870" marR="224154" indent="-344170">
              <a:lnSpc>
                <a:spcPct val="99800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d</a:t>
            </a:r>
            <a:r>
              <a:rPr sz="2400" b="1" i="1" spc="-20" dirty="0">
                <a:latin typeface="Arial"/>
                <a:cs typeface="Arial"/>
              </a:rPr>
              <a:t>efinition-clea</a:t>
            </a:r>
            <a:r>
              <a:rPr sz="2400" b="1" i="1" spc="-10" dirty="0">
                <a:latin typeface="Arial"/>
                <a:cs typeface="Arial"/>
              </a:rPr>
              <a:t>r</a:t>
            </a:r>
            <a:r>
              <a:rPr sz="2400" b="1" i="1" spc="75" dirty="0">
                <a:latin typeface="Times New Roman"/>
                <a:cs typeface="Times New Roman"/>
              </a:rPr>
              <a:t> </a:t>
            </a:r>
            <a:r>
              <a:rPr sz="2400" b="1" i="1" spc="-15" dirty="0">
                <a:latin typeface="Arial"/>
                <a:cs typeface="Arial"/>
              </a:rPr>
              <a:t>path</a:t>
            </a:r>
            <a:r>
              <a:rPr sz="2400" b="1" i="1" spc="65" dirty="0">
                <a:latin typeface="Times New Roman"/>
                <a:cs typeface="Times New Roman"/>
              </a:rPr>
              <a:t> </a:t>
            </a:r>
            <a:r>
              <a:rPr sz="2400" b="1" i="1" spc="-15" dirty="0">
                <a:latin typeface="Arial"/>
                <a:cs typeface="Arial"/>
              </a:rPr>
              <a:t>with</a:t>
            </a:r>
            <a:r>
              <a:rPr sz="2400" b="1" i="1" spc="6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respec</a:t>
            </a:r>
            <a:r>
              <a:rPr sz="2400" b="1" i="1" dirty="0">
                <a:latin typeface="Arial"/>
                <a:cs typeface="Arial"/>
              </a:rPr>
              <a:t>t</a:t>
            </a:r>
            <a:r>
              <a:rPr sz="2400" b="1" i="1" spc="70" dirty="0">
                <a:latin typeface="Times New Roman"/>
                <a:cs typeface="Times New Roman"/>
              </a:rPr>
              <a:t> </a:t>
            </a:r>
            <a:r>
              <a:rPr sz="2400" b="1" i="1" spc="-15" dirty="0">
                <a:latin typeface="Arial"/>
                <a:cs typeface="Arial"/>
              </a:rPr>
              <a:t>to</a:t>
            </a:r>
            <a:r>
              <a:rPr sz="2400" b="1" i="1" spc="6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Arial"/>
                <a:cs typeface="Arial"/>
              </a:rPr>
              <a:t>a</a:t>
            </a:r>
            <a:r>
              <a:rPr sz="2400" b="1" i="1" spc="6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variable</a:t>
            </a:r>
            <a:r>
              <a:rPr sz="2400" b="1" i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v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(denoted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dc-path)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definition-use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path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PATHS(P)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with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initial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an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final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nodes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DE</a:t>
            </a:r>
            <a:r>
              <a:rPr sz="2400" b="1" dirty="0">
                <a:latin typeface="Arial"/>
                <a:cs typeface="Arial"/>
              </a:rPr>
              <a:t>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(v,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m)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an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US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(v,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n)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suc</a:t>
            </a:r>
            <a:r>
              <a:rPr sz="2400" b="1" spc="-15" dirty="0">
                <a:latin typeface="Arial"/>
                <a:cs typeface="Arial"/>
              </a:rPr>
              <a:t>h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that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other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node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path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defining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node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v.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3996" y="743893"/>
            <a:ext cx="7419975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latin typeface="Arial"/>
                <a:cs typeface="Arial"/>
              </a:rPr>
              <a:t>Exam</a:t>
            </a:r>
            <a:r>
              <a:rPr sz="3200" b="1" spc="-15" dirty="0">
                <a:latin typeface="Arial"/>
                <a:cs typeface="Arial"/>
              </a:rPr>
              <a:t>ple: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2400" b="1" spc="20" dirty="0">
                <a:latin typeface="Arial"/>
                <a:cs typeface="Arial"/>
              </a:rPr>
              <a:t>f</a:t>
            </a:r>
            <a:r>
              <a:rPr sz="2400" b="1" dirty="0">
                <a:latin typeface="Arial"/>
                <a:cs typeface="Arial"/>
              </a:rPr>
              <a:t>irst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2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p</a:t>
            </a:r>
            <a:r>
              <a:rPr sz="2400" b="1" spc="-5" dirty="0">
                <a:latin typeface="Arial"/>
                <a:cs typeface="Arial"/>
              </a:rPr>
              <a:t>ar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290" dirty="0">
                <a:latin typeface="Times New Roman"/>
                <a:cs typeface="Times New Roman"/>
              </a:rPr>
              <a:t> </a:t>
            </a:r>
            <a:r>
              <a:rPr sz="2400" b="1" spc="20" dirty="0">
                <a:latin typeface="Arial"/>
                <a:cs typeface="Arial"/>
              </a:rPr>
              <a:t>t</a:t>
            </a:r>
            <a:r>
              <a:rPr sz="2400" b="1" spc="-15" dirty="0">
                <a:latin typeface="Arial"/>
                <a:cs typeface="Arial"/>
              </a:rPr>
              <a:t>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Commissio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Program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spc="-5" dirty="0"/>
              <a:t>at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Flow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9125" y="1371092"/>
            <a:ext cx="4671060" cy="488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8610" indent="-295910">
              <a:lnSpc>
                <a:spcPct val="100000"/>
              </a:lnSpc>
              <a:buFont typeface="Arial"/>
              <a:buAutoNum type="arabicPeriod"/>
              <a:tabLst>
                <a:tab pos="309245" algn="l"/>
              </a:tabLst>
            </a:pP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rogram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Commission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(I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UT,OUT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UT)</a:t>
            </a:r>
            <a:endParaRPr sz="1400">
              <a:latin typeface="Arial"/>
              <a:cs typeface="Arial"/>
            </a:endParaRPr>
          </a:p>
          <a:p>
            <a:pPr marL="308610" indent="-295910">
              <a:lnSpc>
                <a:spcPct val="100000"/>
              </a:lnSpc>
              <a:buFont typeface="Arial"/>
              <a:buAutoNum type="arabicPeriod"/>
              <a:tabLst>
                <a:tab pos="309245" algn="l"/>
              </a:tabLst>
            </a:pPr>
            <a:r>
              <a:rPr sz="1400" b="1" spc="-10" dirty="0">
                <a:latin typeface="Arial"/>
                <a:cs typeface="Arial"/>
              </a:rPr>
              <a:t>Dim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locks,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stocks,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barrels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As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Integer</a:t>
            </a:r>
            <a:endParaRPr sz="1400">
              <a:latin typeface="Arial"/>
              <a:cs typeface="Arial"/>
            </a:endParaRPr>
          </a:p>
          <a:p>
            <a:pPr marL="308610" indent="-295910">
              <a:lnSpc>
                <a:spcPts val="1670"/>
              </a:lnSpc>
              <a:buFont typeface="Arial"/>
              <a:buAutoNum type="arabicPeriod"/>
              <a:tabLst>
                <a:tab pos="309245" algn="l"/>
              </a:tabLst>
            </a:pPr>
            <a:r>
              <a:rPr sz="1400" b="1" spc="-10" dirty="0">
                <a:latin typeface="Arial"/>
                <a:cs typeface="Arial"/>
              </a:rPr>
              <a:t>Dim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spc="-10" dirty="0">
                <a:latin typeface="Arial"/>
                <a:cs typeface="Arial"/>
              </a:rPr>
              <a:t>ock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ric</a:t>
            </a:r>
            <a:r>
              <a:rPr sz="1400" b="1" spc="-5" dirty="0">
                <a:latin typeface="Arial"/>
                <a:cs typeface="Arial"/>
              </a:rPr>
              <a:t>e,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spc="0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tock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ric</a:t>
            </a:r>
            <a:r>
              <a:rPr sz="1400" b="1" spc="0" dirty="0">
                <a:latin typeface="Arial"/>
                <a:cs typeface="Arial"/>
              </a:rPr>
              <a:t>e</a:t>
            </a:r>
            <a:r>
              <a:rPr sz="1400" b="1" spc="-5" dirty="0">
                <a:latin typeface="Arial"/>
                <a:cs typeface="Arial"/>
              </a:rPr>
              <a:t>,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barrel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rice</a:t>
            </a:r>
            <a:r>
              <a:rPr sz="1400" b="1" spc="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As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Real</a:t>
            </a:r>
            <a:endParaRPr sz="1400">
              <a:latin typeface="Arial"/>
              <a:cs typeface="Arial"/>
            </a:endParaRPr>
          </a:p>
          <a:p>
            <a:pPr marL="308610" indent="-295910">
              <a:lnSpc>
                <a:spcPts val="1670"/>
              </a:lnSpc>
              <a:buFont typeface="Arial"/>
              <a:buAutoNum type="arabicPeriod"/>
              <a:tabLst>
                <a:tab pos="309245" algn="l"/>
              </a:tabLst>
            </a:pPr>
            <a:r>
              <a:rPr sz="1400" b="1" spc="-10" dirty="0">
                <a:latin typeface="Arial"/>
                <a:cs typeface="Arial"/>
              </a:rPr>
              <a:t>Dim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otalLock</a:t>
            </a:r>
            <a:r>
              <a:rPr sz="1400" b="1" spc="-15" dirty="0">
                <a:latin typeface="Arial"/>
                <a:cs typeface="Arial"/>
              </a:rPr>
              <a:t>s</a:t>
            </a:r>
            <a:r>
              <a:rPr sz="1400" b="1" spc="-5" dirty="0">
                <a:latin typeface="Arial"/>
                <a:cs typeface="Arial"/>
              </a:rPr>
              <a:t>,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otal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tocks,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otalBarrels</a:t>
            </a:r>
            <a:r>
              <a:rPr sz="1400" b="1" spc="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As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Integer</a:t>
            </a:r>
            <a:endParaRPr sz="1400">
              <a:latin typeface="Arial"/>
              <a:cs typeface="Arial"/>
            </a:endParaRPr>
          </a:p>
          <a:p>
            <a:pPr marL="308610" indent="-295910">
              <a:lnSpc>
                <a:spcPct val="100000"/>
              </a:lnSpc>
              <a:buFont typeface="Arial"/>
              <a:buAutoNum type="arabicPeriod"/>
              <a:tabLst>
                <a:tab pos="309245" algn="l"/>
              </a:tabLst>
            </a:pPr>
            <a:r>
              <a:rPr sz="1400" b="1" spc="-10" dirty="0">
                <a:latin typeface="Arial"/>
                <a:cs typeface="Arial"/>
              </a:rPr>
              <a:t>Dim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spc="-10" dirty="0">
                <a:latin typeface="Arial"/>
                <a:cs typeface="Arial"/>
              </a:rPr>
              <a:t>ock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ale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5" dirty="0">
                <a:latin typeface="Arial"/>
                <a:cs typeface="Arial"/>
              </a:rPr>
              <a:t>,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tock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ales,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0" dirty="0">
                <a:latin typeface="Arial"/>
                <a:cs typeface="Arial"/>
              </a:rPr>
              <a:t>b</a:t>
            </a:r>
            <a:r>
              <a:rPr sz="1400" b="1" spc="-10" dirty="0">
                <a:latin typeface="Arial"/>
                <a:cs typeface="Arial"/>
              </a:rPr>
              <a:t>arrel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ales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As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Real</a:t>
            </a:r>
            <a:endParaRPr sz="1400">
              <a:latin typeface="Arial"/>
              <a:cs typeface="Arial"/>
            </a:endParaRPr>
          </a:p>
          <a:p>
            <a:pPr marL="308610" indent="-295910">
              <a:lnSpc>
                <a:spcPct val="100000"/>
              </a:lnSpc>
              <a:buFont typeface="Arial"/>
              <a:buAutoNum type="arabicPeriod"/>
              <a:tabLst>
                <a:tab pos="309245" algn="l"/>
              </a:tabLst>
            </a:pPr>
            <a:r>
              <a:rPr sz="1400" b="1" spc="-10" dirty="0">
                <a:latin typeface="Arial"/>
                <a:cs typeface="Arial"/>
              </a:rPr>
              <a:t>Dim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sales,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commission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As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Real</a:t>
            </a:r>
            <a:endParaRPr sz="1400">
              <a:latin typeface="Arial"/>
              <a:cs typeface="Arial"/>
            </a:endParaRPr>
          </a:p>
          <a:p>
            <a:pPr marL="307975" indent="-295275">
              <a:lnSpc>
                <a:spcPct val="100000"/>
              </a:lnSpc>
              <a:buFont typeface="Arial"/>
              <a:buAutoNum type="arabicPeriod"/>
              <a:tabLst>
                <a:tab pos="308610" algn="l"/>
              </a:tabLst>
            </a:pPr>
            <a:r>
              <a:rPr sz="1400" b="1" dirty="0">
                <a:latin typeface="Arial"/>
                <a:cs typeface="Arial"/>
              </a:rPr>
              <a:t>l</a:t>
            </a:r>
            <a:r>
              <a:rPr sz="1400" b="1" spc="-10" dirty="0">
                <a:latin typeface="Arial"/>
                <a:cs typeface="Arial"/>
              </a:rPr>
              <a:t>ock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rice</a:t>
            </a:r>
            <a:r>
              <a:rPr sz="1400" b="1" spc="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=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45.0</a:t>
            </a:r>
            <a:endParaRPr sz="1400">
              <a:latin typeface="Arial"/>
              <a:cs typeface="Arial"/>
            </a:endParaRPr>
          </a:p>
          <a:p>
            <a:pPr marL="307975" indent="-295275">
              <a:lnSpc>
                <a:spcPts val="1670"/>
              </a:lnSpc>
              <a:buFont typeface="Arial"/>
              <a:buAutoNum type="arabicPeriod"/>
              <a:tabLst>
                <a:tab pos="308610" algn="l"/>
              </a:tabLst>
            </a:pP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tock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rice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=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30.0</a:t>
            </a:r>
            <a:endParaRPr sz="1400">
              <a:latin typeface="Arial"/>
              <a:cs typeface="Arial"/>
            </a:endParaRPr>
          </a:p>
          <a:p>
            <a:pPr marL="307975" indent="-295275">
              <a:lnSpc>
                <a:spcPts val="1670"/>
              </a:lnSpc>
              <a:buFont typeface="Arial"/>
              <a:buAutoNum type="arabicPeriod"/>
              <a:tabLst>
                <a:tab pos="308610" algn="l"/>
              </a:tabLst>
            </a:pPr>
            <a:r>
              <a:rPr sz="1400" b="1" dirty="0">
                <a:latin typeface="Arial"/>
                <a:cs typeface="Arial"/>
              </a:rPr>
              <a:t>b</a:t>
            </a:r>
            <a:r>
              <a:rPr sz="1400" b="1" spc="-10" dirty="0">
                <a:latin typeface="Arial"/>
                <a:cs typeface="Arial"/>
              </a:rPr>
              <a:t>arrel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rice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=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25.0</a:t>
            </a:r>
            <a:endParaRPr sz="1400">
              <a:latin typeface="Arial"/>
              <a:cs typeface="Arial"/>
            </a:endParaRPr>
          </a:p>
          <a:p>
            <a:pPr marL="307975" indent="-295275">
              <a:lnSpc>
                <a:spcPct val="100000"/>
              </a:lnSpc>
              <a:buFont typeface="Arial"/>
              <a:buAutoNum type="arabicPeriod"/>
              <a:tabLst>
                <a:tab pos="308610" algn="l"/>
              </a:tabLst>
            </a:pP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otalLocks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=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307975" indent="-295275">
              <a:lnSpc>
                <a:spcPct val="100000"/>
              </a:lnSpc>
              <a:buFont typeface="Arial"/>
              <a:buAutoNum type="arabicPeriod"/>
              <a:tabLst>
                <a:tab pos="308610" algn="l"/>
              </a:tabLst>
            </a:pP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otal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tocks</a:t>
            </a:r>
            <a:r>
              <a:rPr sz="1400" b="1" spc="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=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307975" indent="-295275">
              <a:lnSpc>
                <a:spcPct val="100000"/>
              </a:lnSpc>
              <a:buFont typeface="Arial"/>
              <a:buAutoNum type="arabicPeriod"/>
              <a:tabLst>
                <a:tab pos="308610" algn="l"/>
              </a:tabLst>
            </a:pP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otalBarrels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=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307975" indent="-295275">
              <a:lnSpc>
                <a:spcPts val="1670"/>
              </a:lnSpc>
              <a:buFont typeface="Arial"/>
              <a:buAutoNum type="arabicPeriod"/>
              <a:tabLst>
                <a:tab pos="308610" algn="l"/>
              </a:tabLst>
            </a:pPr>
            <a:r>
              <a:rPr sz="1400" b="1" spc="0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nput(lock</a:t>
            </a:r>
            <a:r>
              <a:rPr sz="1400" b="1" spc="-15" dirty="0">
                <a:latin typeface="Arial"/>
                <a:cs typeface="Arial"/>
              </a:rPr>
              <a:t>s</a:t>
            </a:r>
            <a:r>
              <a:rPr sz="1400" b="1" spc="-5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308610" indent="-295910">
              <a:lnSpc>
                <a:spcPts val="1670"/>
              </a:lnSpc>
              <a:buFont typeface="Arial"/>
              <a:buAutoNum type="arabicPeriod"/>
              <a:tabLst>
                <a:tab pos="309245" algn="l"/>
              </a:tabLst>
            </a:pPr>
            <a:r>
              <a:rPr sz="1400" b="1" spc="-10" dirty="0">
                <a:latin typeface="Arial"/>
                <a:cs typeface="Arial"/>
              </a:rPr>
              <a:t>While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NOT(locks</a:t>
            </a:r>
            <a:r>
              <a:rPr sz="1400" b="1" spc="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=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-1)</a:t>
            </a:r>
            <a:endParaRPr sz="1400">
              <a:latin typeface="Arial"/>
              <a:cs typeface="Arial"/>
            </a:endParaRPr>
          </a:p>
          <a:p>
            <a:pPr marL="506095" indent="-493395">
              <a:lnSpc>
                <a:spcPct val="100000"/>
              </a:lnSpc>
              <a:buFont typeface="Arial"/>
              <a:buAutoNum type="arabicPeriod"/>
              <a:tabLst>
                <a:tab pos="506730" algn="l"/>
              </a:tabLst>
            </a:pP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nput(stock</a:t>
            </a:r>
            <a:r>
              <a:rPr sz="1400" b="1" spc="-5" dirty="0">
                <a:latin typeface="Arial"/>
                <a:cs typeface="Arial"/>
              </a:rPr>
              <a:t>s,</a:t>
            </a:r>
            <a:r>
              <a:rPr sz="1400" b="1" spc="6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barrels)</a:t>
            </a:r>
            <a:endParaRPr sz="1400">
              <a:latin typeface="Arial"/>
              <a:cs typeface="Arial"/>
            </a:endParaRPr>
          </a:p>
          <a:p>
            <a:pPr marL="506095" indent="-493395">
              <a:lnSpc>
                <a:spcPct val="100000"/>
              </a:lnSpc>
              <a:buFont typeface="Arial"/>
              <a:buAutoNum type="arabicPeriod"/>
              <a:tabLst>
                <a:tab pos="506730" algn="l"/>
              </a:tabLst>
            </a:pP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otalLocks</a:t>
            </a:r>
            <a:r>
              <a:rPr sz="1400" b="1" spc="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=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otalLocks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+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locks</a:t>
            </a:r>
            <a:endParaRPr sz="1400">
              <a:latin typeface="Arial"/>
              <a:cs typeface="Arial"/>
            </a:endParaRPr>
          </a:p>
          <a:p>
            <a:pPr marL="506095" indent="-493395">
              <a:lnSpc>
                <a:spcPct val="100000"/>
              </a:lnSpc>
              <a:buFont typeface="Arial"/>
              <a:buAutoNum type="arabicPeriod"/>
              <a:tabLst>
                <a:tab pos="506730" algn="l"/>
              </a:tabLst>
            </a:pP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otal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tocks</a:t>
            </a:r>
            <a:r>
              <a:rPr sz="1400" b="1" spc="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=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total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tocks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+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stocks</a:t>
            </a:r>
            <a:endParaRPr sz="1400">
              <a:latin typeface="Arial"/>
              <a:cs typeface="Arial"/>
            </a:endParaRPr>
          </a:p>
          <a:p>
            <a:pPr marL="506095" indent="-493395">
              <a:lnSpc>
                <a:spcPts val="1670"/>
              </a:lnSpc>
              <a:buFont typeface="Arial"/>
              <a:buAutoNum type="arabicPeriod"/>
              <a:tabLst>
                <a:tab pos="506730" algn="l"/>
              </a:tabLst>
            </a:pP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otalBarrels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=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otalBarrels</a:t>
            </a:r>
            <a:r>
              <a:rPr sz="1400" b="1" spc="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+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barrels</a:t>
            </a:r>
            <a:endParaRPr sz="1400">
              <a:latin typeface="Arial"/>
              <a:cs typeface="Arial"/>
            </a:endParaRPr>
          </a:p>
          <a:p>
            <a:pPr marL="506095" indent="-493395">
              <a:lnSpc>
                <a:spcPts val="1670"/>
              </a:lnSpc>
              <a:buFont typeface="Arial"/>
              <a:buAutoNum type="arabicPeriod"/>
              <a:tabLst>
                <a:tab pos="506730" algn="l"/>
              </a:tabLst>
            </a:pP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nput(locks)</a:t>
            </a:r>
            <a:endParaRPr sz="1400">
              <a:latin typeface="Arial"/>
              <a:cs typeface="Arial"/>
            </a:endParaRPr>
          </a:p>
          <a:p>
            <a:pPr marL="360045" indent="-347345">
              <a:lnSpc>
                <a:spcPct val="100000"/>
              </a:lnSpc>
              <a:buFont typeface="Arial"/>
              <a:buAutoNum type="arabicPeriod"/>
              <a:tabLst>
                <a:tab pos="360680" algn="l"/>
              </a:tabLst>
            </a:pPr>
            <a:r>
              <a:rPr sz="1400" b="1" spc="0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ndWhile</a:t>
            </a:r>
            <a:endParaRPr sz="1400">
              <a:latin typeface="Arial"/>
              <a:cs typeface="Arial"/>
            </a:endParaRPr>
          </a:p>
          <a:p>
            <a:pPr marL="360045" indent="-347345">
              <a:lnSpc>
                <a:spcPct val="100000"/>
              </a:lnSpc>
              <a:buFont typeface="Arial"/>
              <a:buAutoNum type="arabicPeriod"/>
              <a:tabLst>
                <a:tab pos="360680" algn="l"/>
              </a:tabLst>
            </a:pP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10" dirty="0">
                <a:latin typeface="Arial"/>
                <a:cs typeface="Arial"/>
              </a:rPr>
              <a:t>utput(“</a:t>
            </a:r>
            <a:r>
              <a:rPr sz="1400" b="1" dirty="0">
                <a:latin typeface="Arial"/>
                <a:cs typeface="Arial"/>
              </a:rPr>
              <a:t>L</a:t>
            </a:r>
            <a:r>
              <a:rPr sz="1400" b="1" spc="-10" dirty="0">
                <a:latin typeface="Arial"/>
                <a:cs typeface="Arial"/>
              </a:rPr>
              <a:t>ocks</a:t>
            </a:r>
            <a:r>
              <a:rPr sz="1400" b="1" spc="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sold:</a:t>
            </a:r>
            <a:r>
              <a:rPr sz="1400" b="1" spc="5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“</a:t>
            </a:r>
            <a:r>
              <a:rPr sz="1400" b="1" spc="-5" dirty="0">
                <a:latin typeface="Arial"/>
                <a:cs typeface="Arial"/>
              </a:rPr>
              <a:t>,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otalLock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5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360045" indent="-347345">
              <a:lnSpc>
                <a:spcPts val="1670"/>
              </a:lnSpc>
              <a:buFont typeface="Arial"/>
              <a:buAutoNum type="arabicPeriod"/>
              <a:tabLst>
                <a:tab pos="360680" algn="l"/>
              </a:tabLst>
            </a:pP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10" dirty="0">
                <a:latin typeface="Arial"/>
                <a:cs typeface="Arial"/>
              </a:rPr>
              <a:t>utput(“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tocks</a:t>
            </a:r>
            <a:r>
              <a:rPr sz="1400" b="1" spc="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sold: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“,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otal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tocks)</a:t>
            </a:r>
            <a:endParaRPr sz="1400">
              <a:latin typeface="Arial"/>
              <a:cs typeface="Arial"/>
            </a:endParaRPr>
          </a:p>
          <a:p>
            <a:pPr marL="360045" indent="-347345">
              <a:lnSpc>
                <a:spcPts val="1670"/>
              </a:lnSpc>
              <a:buFont typeface="Arial"/>
              <a:buAutoNum type="arabicPeriod"/>
              <a:tabLst>
                <a:tab pos="360680" algn="l"/>
              </a:tabLst>
            </a:pP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10" dirty="0">
                <a:latin typeface="Arial"/>
                <a:cs typeface="Arial"/>
              </a:rPr>
              <a:t>utput(“</a:t>
            </a:r>
            <a:r>
              <a:rPr sz="1400" b="1" spc="-5" dirty="0">
                <a:latin typeface="Arial"/>
                <a:cs typeface="Arial"/>
              </a:rPr>
              <a:t>B</a:t>
            </a:r>
            <a:r>
              <a:rPr sz="1400" b="1" spc="-10" dirty="0">
                <a:latin typeface="Arial"/>
                <a:cs typeface="Arial"/>
              </a:rPr>
              <a:t>arrels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sold: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“,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otalBarrel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5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3135">
              <a:lnSpc>
                <a:spcPts val="3335"/>
              </a:lnSpc>
            </a:pPr>
            <a:r>
              <a:rPr sz="2800" spc="-5" dirty="0"/>
              <a:t>Res</a:t>
            </a:r>
            <a:r>
              <a:rPr sz="2800" dirty="0"/>
              <a:t>t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5" dirty="0"/>
              <a:t>o</a:t>
            </a:r>
            <a:r>
              <a:rPr sz="2800" dirty="0"/>
              <a:t>f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5" dirty="0"/>
              <a:t>Comm</a:t>
            </a:r>
            <a:r>
              <a:rPr sz="2800" dirty="0"/>
              <a:t>issi</a:t>
            </a:r>
            <a:r>
              <a:rPr sz="2800" spc="-5" dirty="0"/>
              <a:t>o</a:t>
            </a:r>
            <a:r>
              <a:rPr sz="2800" dirty="0"/>
              <a:t>n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/>
              <a:t>Prob</a:t>
            </a:r>
            <a:r>
              <a:rPr sz="2800" dirty="0"/>
              <a:t>lem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spc="-5" dirty="0"/>
              <a:t>at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Flow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87373" y="1542288"/>
            <a:ext cx="5225415" cy="444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Font typeface="Arial"/>
              <a:buAutoNum type="arabicPeriod" startAt="23"/>
              <a:tabLst>
                <a:tab pos="308610" algn="l"/>
              </a:tabLst>
            </a:pPr>
            <a:r>
              <a:rPr sz="1400" b="1" spc="-5" dirty="0">
                <a:latin typeface="Arial"/>
                <a:cs typeface="Arial"/>
              </a:rPr>
              <a:t>O</a:t>
            </a:r>
            <a:r>
              <a:rPr sz="1400" b="1" spc="-10" dirty="0">
                <a:latin typeface="Arial"/>
                <a:cs typeface="Arial"/>
              </a:rPr>
              <a:t>utput</a:t>
            </a:r>
            <a:r>
              <a:rPr sz="1400" b="1" dirty="0">
                <a:latin typeface="Arial"/>
                <a:cs typeface="Arial"/>
              </a:rPr>
              <a:t>(</a:t>
            </a:r>
            <a:r>
              <a:rPr sz="1400" b="1" spc="5" dirty="0">
                <a:latin typeface="Arial"/>
                <a:cs typeface="Arial"/>
              </a:rPr>
              <a:t>“</a:t>
            </a:r>
            <a:r>
              <a:rPr sz="1400" b="1" spc="-10" dirty="0">
                <a:latin typeface="Arial"/>
                <a:cs typeface="Arial"/>
              </a:rPr>
              <a:t>Barrels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sold: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“</a:t>
            </a:r>
            <a:r>
              <a:rPr sz="1400" b="1" spc="-5" dirty="0">
                <a:latin typeface="Arial"/>
                <a:cs typeface="Arial"/>
              </a:rPr>
              <a:t>,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spc="0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otalBarrel</a:t>
            </a:r>
            <a:r>
              <a:rPr sz="1400" b="1" spc="0" dirty="0">
                <a:latin typeface="Arial"/>
                <a:cs typeface="Arial"/>
              </a:rPr>
              <a:t>s</a:t>
            </a:r>
            <a:r>
              <a:rPr sz="1400" b="1" spc="-5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307975" indent="-295275">
              <a:lnSpc>
                <a:spcPct val="100000"/>
              </a:lnSpc>
              <a:buFont typeface="Arial"/>
              <a:buAutoNum type="arabicPeriod" startAt="23"/>
              <a:tabLst>
                <a:tab pos="308610" algn="l"/>
              </a:tabLst>
            </a:pPr>
            <a:r>
              <a:rPr sz="1400" b="1" spc="0" dirty="0">
                <a:latin typeface="Arial"/>
                <a:cs typeface="Arial"/>
              </a:rPr>
              <a:t>l</a:t>
            </a:r>
            <a:r>
              <a:rPr sz="1400" b="1" spc="-10" dirty="0">
                <a:latin typeface="Arial"/>
                <a:cs typeface="Arial"/>
              </a:rPr>
              <a:t>ock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ales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=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20" dirty="0">
                <a:latin typeface="Arial"/>
                <a:cs typeface="Arial"/>
              </a:rPr>
              <a:t>l</a:t>
            </a:r>
            <a:r>
              <a:rPr sz="1400" b="1" spc="-10" dirty="0">
                <a:latin typeface="Arial"/>
                <a:cs typeface="Arial"/>
              </a:rPr>
              <a:t>ock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rice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*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0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otalLocks</a:t>
            </a:r>
            <a:endParaRPr sz="1400">
              <a:latin typeface="Arial"/>
              <a:cs typeface="Arial"/>
            </a:endParaRPr>
          </a:p>
          <a:p>
            <a:pPr marL="307975" indent="-295275">
              <a:lnSpc>
                <a:spcPct val="100000"/>
              </a:lnSpc>
              <a:buFont typeface="Arial"/>
              <a:buAutoNum type="arabicPeriod" startAt="23"/>
              <a:tabLst>
                <a:tab pos="308610" algn="l"/>
              </a:tabLst>
            </a:pP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tock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ales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=</a:t>
            </a:r>
            <a:r>
              <a:rPr sz="1400" b="1" spc="50" dirty="0">
                <a:latin typeface="Times New Roman"/>
                <a:cs typeface="Times New Roman"/>
              </a:rPr>
              <a:t> </a:t>
            </a:r>
            <a:r>
              <a:rPr sz="1400" b="1" spc="0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tock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rice</a:t>
            </a:r>
            <a:r>
              <a:rPr sz="1400" b="1" spc="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*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otal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tocks</a:t>
            </a:r>
            <a:endParaRPr sz="1400">
              <a:latin typeface="Arial"/>
              <a:cs typeface="Arial"/>
            </a:endParaRPr>
          </a:p>
          <a:p>
            <a:pPr marL="307975" indent="-295275">
              <a:lnSpc>
                <a:spcPts val="1670"/>
              </a:lnSpc>
              <a:buFont typeface="Arial"/>
              <a:buAutoNum type="arabicPeriod" startAt="23"/>
              <a:tabLst>
                <a:tab pos="308610" algn="l"/>
              </a:tabLst>
            </a:pPr>
            <a:r>
              <a:rPr sz="1400" b="1" dirty="0">
                <a:latin typeface="Arial"/>
                <a:cs typeface="Arial"/>
              </a:rPr>
              <a:t>b</a:t>
            </a:r>
            <a:r>
              <a:rPr sz="1400" b="1" spc="-10" dirty="0">
                <a:latin typeface="Arial"/>
                <a:cs typeface="Arial"/>
              </a:rPr>
              <a:t>arrel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ales</a:t>
            </a:r>
            <a:r>
              <a:rPr sz="1400" b="1" spc="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=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b</a:t>
            </a:r>
            <a:r>
              <a:rPr sz="1400" b="1" spc="-10" dirty="0">
                <a:latin typeface="Arial"/>
                <a:cs typeface="Arial"/>
              </a:rPr>
              <a:t>arrel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rice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*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otalBarrels</a:t>
            </a:r>
            <a:endParaRPr sz="1400">
              <a:latin typeface="Arial"/>
              <a:cs typeface="Arial"/>
            </a:endParaRPr>
          </a:p>
          <a:p>
            <a:pPr marL="308610" indent="-295910">
              <a:lnSpc>
                <a:spcPts val="1670"/>
              </a:lnSpc>
              <a:buFont typeface="Arial"/>
              <a:buAutoNum type="arabicPeriod" startAt="23"/>
              <a:tabLst>
                <a:tab pos="309245" algn="l"/>
              </a:tabLst>
            </a:pPr>
            <a:r>
              <a:rPr sz="1400" b="1" spc="-10" dirty="0">
                <a:latin typeface="Arial"/>
                <a:cs typeface="Arial"/>
              </a:rPr>
              <a:t>sales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=</a:t>
            </a:r>
            <a:r>
              <a:rPr sz="1400" b="1" spc="5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spc="-10" dirty="0">
                <a:latin typeface="Arial"/>
                <a:cs typeface="Arial"/>
              </a:rPr>
              <a:t>ock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ales</a:t>
            </a:r>
            <a:r>
              <a:rPr sz="1400" b="1" spc="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+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tock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ales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+</a:t>
            </a:r>
            <a:r>
              <a:rPr sz="1400" b="1" spc="5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b</a:t>
            </a:r>
            <a:r>
              <a:rPr sz="1400" b="1" spc="-10" dirty="0">
                <a:latin typeface="Arial"/>
                <a:cs typeface="Arial"/>
              </a:rPr>
              <a:t>arrel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ales</a:t>
            </a:r>
            <a:endParaRPr sz="1400">
              <a:latin typeface="Arial"/>
              <a:cs typeface="Arial"/>
            </a:endParaRPr>
          </a:p>
          <a:p>
            <a:pPr marL="12700" marR="2455545">
              <a:lnSpc>
                <a:spcPct val="100000"/>
              </a:lnSpc>
              <a:buFont typeface="Arial"/>
              <a:buAutoNum type="arabicPeriod" startAt="23"/>
              <a:tabLst>
                <a:tab pos="308610" algn="l"/>
              </a:tabLst>
            </a:pPr>
            <a:r>
              <a:rPr sz="1400" b="1" spc="-5" dirty="0">
                <a:latin typeface="Arial"/>
                <a:cs typeface="Arial"/>
              </a:rPr>
              <a:t>O</a:t>
            </a:r>
            <a:r>
              <a:rPr sz="1400" b="1" spc="-10" dirty="0">
                <a:latin typeface="Arial"/>
                <a:cs typeface="Arial"/>
              </a:rPr>
              <a:t>utput</a:t>
            </a:r>
            <a:r>
              <a:rPr sz="1400" b="1" dirty="0">
                <a:latin typeface="Arial"/>
                <a:cs typeface="Arial"/>
              </a:rPr>
              <a:t>(</a:t>
            </a:r>
            <a:r>
              <a:rPr sz="1400" b="1" spc="5" dirty="0">
                <a:latin typeface="Arial"/>
                <a:cs typeface="Arial"/>
              </a:rPr>
              <a:t>“</a:t>
            </a:r>
            <a:r>
              <a:rPr sz="1400" b="1" spc="-10" dirty="0">
                <a:latin typeface="Arial"/>
                <a:cs typeface="Arial"/>
              </a:rPr>
              <a:t>Total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sales: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“,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sales)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29.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If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(sales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&gt;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1800.0)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70"/>
              </a:lnSpc>
              <a:tabLst>
                <a:tab pos="407034" algn="l"/>
              </a:tabLst>
            </a:pPr>
            <a:r>
              <a:rPr sz="1400" b="1" spc="-10" dirty="0">
                <a:latin typeface="Arial"/>
                <a:cs typeface="Arial"/>
              </a:rPr>
              <a:t>30.</a:t>
            </a:r>
            <a:r>
              <a:rPr sz="1400" b="1" spc="-10" dirty="0">
                <a:latin typeface="Times New Roman"/>
                <a:cs typeface="Times New Roman"/>
              </a:rPr>
              <a:t>	</a:t>
            </a:r>
            <a:r>
              <a:rPr sz="1400" b="1" spc="-10" dirty="0">
                <a:latin typeface="Arial"/>
                <a:cs typeface="Arial"/>
              </a:rPr>
              <a:t>Then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70"/>
              </a:lnSpc>
              <a:tabLst>
                <a:tab pos="506095" algn="l"/>
              </a:tabLst>
            </a:pPr>
            <a:r>
              <a:rPr sz="1400" b="1" spc="-10" dirty="0">
                <a:latin typeface="Arial"/>
                <a:cs typeface="Arial"/>
              </a:rPr>
              <a:t>31.</a:t>
            </a:r>
            <a:r>
              <a:rPr sz="1400" b="1" spc="-10" dirty="0">
                <a:latin typeface="Times New Roman"/>
                <a:cs typeface="Times New Roman"/>
              </a:rPr>
              <a:t>	</a:t>
            </a:r>
            <a:r>
              <a:rPr sz="1400" b="1" spc="-10" dirty="0">
                <a:latin typeface="Arial"/>
                <a:cs typeface="Arial"/>
              </a:rPr>
              <a:t>commission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=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0.10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*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1000.0</a:t>
            </a:r>
            <a:endParaRPr sz="1400">
              <a:latin typeface="Arial"/>
              <a:cs typeface="Arial"/>
            </a:endParaRPr>
          </a:p>
          <a:p>
            <a:pPr marL="506095" indent="-493395">
              <a:lnSpc>
                <a:spcPct val="100000"/>
              </a:lnSpc>
              <a:buFont typeface="Arial"/>
              <a:buAutoNum type="arabicPeriod" startAt="32"/>
              <a:tabLst>
                <a:tab pos="506730" algn="l"/>
              </a:tabLst>
            </a:pPr>
            <a:r>
              <a:rPr sz="1400" b="1" spc="-10" dirty="0">
                <a:latin typeface="Arial"/>
                <a:cs typeface="Arial"/>
              </a:rPr>
              <a:t>commission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=</a:t>
            </a:r>
            <a:r>
              <a:rPr sz="1400" b="1" spc="50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ommission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+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0.15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*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800.0</a:t>
            </a:r>
            <a:endParaRPr sz="1400">
              <a:latin typeface="Arial"/>
              <a:cs typeface="Arial"/>
            </a:endParaRPr>
          </a:p>
          <a:p>
            <a:pPr marL="506095" indent="-493395">
              <a:lnSpc>
                <a:spcPct val="100000"/>
              </a:lnSpc>
              <a:buFont typeface="Arial"/>
              <a:buAutoNum type="arabicPeriod" startAt="32"/>
              <a:tabLst>
                <a:tab pos="506730" algn="l"/>
              </a:tabLst>
            </a:pPr>
            <a:r>
              <a:rPr sz="1400" b="1" spc="-10" dirty="0">
                <a:latin typeface="Arial"/>
                <a:cs typeface="Arial"/>
              </a:rPr>
              <a:t>commission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=</a:t>
            </a:r>
            <a:r>
              <a:rPr sz="1400" b="1" spc="50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ommission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+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0.20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*(sales-1800.0)</a:t>
            </a:r>
            <a:endParaRPr sz="1400">
              <a:latin typeface="Arial"/>
              <a:cs typeface="Arial"/>
            </a:endParaRPr>
          </a:p>
          <a:p>
            <a:pPr marL="407034" indent="-394335">
              <a:lnSpc>
                <a:spcPct val="100000"/>
              </a:lnSpc>
              <a:buFont typeface="Arial"/>
              <a:buAutoNum type="arabicPeriod" startAt="32"/>
              <a:tabLst>
                <a:tab pos="407670" algn="l"/>
              </a:tabLst>
            </a:pP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lse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If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(sales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&gt;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1000.0)</a:t>
            </a:r>
            <a:endParaRPr sz="1400">
              <a:latin typeface="Arial"/>
              <a:cs typeface="Arial"/>
            </a:endParaRPr>
          </a:p>
          <a:p>
            <a:pPr marL="949960" indent="-937260">
              <a:lnSpc>
                <a:spcPts val="1670"/>
              </a:lnSpc>
              <a:buFont typeface="Arial"/>
              <a:buAutoNum type="arabicPeriod" startAt="32"/>
              <a:tabLst>
                <a:tab pos="950594" algn="l"/>
              </a:tabLst>
            </a:pPr>
            <a:r>
              <a:rPr sz="1400" b="1" spc="-10" dirty="0">
                <a:latin typeface="Arial"/>
                <a:cs typeface="Arial"/>
              </a:rPr>
              <a:t>Then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70"/>
              </a:lnSpc>
              <a:tabLst>
                <a:tab pos="1097915" algn="l"/>
              </a:tabLst>
            </a:pPr>
            <a:r>
              <a:rPr sz="1400" b="1" spc="-10" dirty="0">
                <a:latin typeface="Arial"/>
                <a:cs typeface="Arial"/>
              </a:rPr>
              <a:t>36.</a:t>
            </a:r>
            <a:r>
              <a:rPr sz="1400" b="1" spc="-10" dirty="0">
                <a:latin typeface="Times New Roman"/>
                <a:cs typeface="Times New Roman"/>
              </a:rPr>
              <a:t>	</a:t>
            </a:r>
            <a:r>
              <a:rPr sz="1400" b="1" spc="-10" dirty="0">
                <a:latin typeface="Arial"/>
                <a:cs typeface="Arial"/>
              </a:rPr>
              <a:t>commission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=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0.10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*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1000.0</a:t>
            </a:r>
            <a:endParaRPr sz="1400">
              <a:latin typeface="Arial"/>
              <a:cs typeface="Arial"/>
            </a:endParaRPr>
          </a:p>
          <a:p>
            <a:pPr marL="1097915" indent="-1085215">
              <a:lnSpc>
                <a:spcPct val="100000"/>
              </a:lnSpc>
              <a:buFont typeface="Arial"/>
              <a:buAutoNum type="arabicPeriod" startAt="37"/>
              <a:tabLst>
                <a:tab pos="1098550" algn="l"/>
              </a:tabLst>
            </a:pPr>
            <a:r>
              <a:rPr sz="1400" b="1" spc="-10" dirty="0">
                <a:latin typeface="Arial"/>
                <a:cs typeface="Arial"/>
              </a:rPr>
              <a:t>commission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=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0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ommission</a:t>
            </a:r>
            <a:r>
              <a:rPr sz="1400" b="1" spc="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+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0.15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*(sales-1000.0)</a:t>
            </a:r>
            <a:endParaRPr sz="1400">
              <a:latin typeface="Arial"/>
              <a:cs typeface="Arial"/>
            </a:endParaRPr>
          </a:p>
          <a:p>
            <a:pPr marL="999490" indent="-986790">
              <a:lnSpc>
                <a:spcPct val="100000"/>
              </a:lnSpc>
              <a:buFont typeface="Arial"/>
              <a:buAutoNum type="arabicPeriod" startAt="37"/>
              <a:tabLst>
                <a:tab pos="1000125" algn="l"/>
              </a:tabLst>
            </a:pP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lse</a:t>
            </a:r>
            <a:endParaRPr sz="1400">
              <a:latin typeface="Arial"/>
              <a:cs typeface="Arial"/>
            </a:endParaRPr>
          </a:p>
          <a:p>
            <a:pPr marL="1147445" indent="-1134745">
              <a:lnSpc>
                <a:spcPct val="100000"/>
              </a:lnSpc>
              <a:buFont typeface="Arial"/>
              <a:buAutoNum type="arabicPeriod" startAt="37"/>
              <a:tabLst>
                <a:tab pos="1148080" algn="l"/>
              </a:tabLst>
            </a:pPr>
            <a:r>
              <a:rPr sz="1400" b="1" spc="-10" dirty="0">
                <a:latin typeface="Arial"/>
                <a:cs typeface="Arial"/>
              </a:rPr>
              <a:t>commission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=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0.10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*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sales</a:t>
            </a:r>
            <a:endParaRPr sz="1400">
              <a:latin typeface="Arial"/>
              <a:cs typeface="Arial"/>
            </a:endParaRPr>
          </a:p>
          <a:p>
            <a:pPr marL="853440" indent="-840740">
              <a:lnSpc>
                <a:spcPts val="1670"/>
              </a:lnSpc>
              <a:buFont typeface="Arial"/>
              <a:buAutoNum type="arabicPeriod" startAt="37"/>
              <a:tabLst>
                <a:tab pos="854075" algn="l"/>
              </a:tabLst>
            </a:pPr>
            <a:r>
              <a:rPr sz="1400" b="1" spc="0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ndIf</a:t>
            </a:r>
            <a:endParaRPr sz="1400">
              <a:latin typeface="Arial"/>
              <a:cs typeface="Arial"/>
            </a:endParaRPr>
          </a:p>
          <a:p>
            <a:pPr marL="360045" indent="-347345">
              <a:lnSpc>
                <a:spcPts val="1670"/>
              </a:lnSpc>
              <a:buFont typeface="Arial"/>
              <a:buAutoNum type="arabicPeriod" startAt="37"/>
              <a:tabLst>
                <a:tab pos="360680" algn="l"/>
              </a:tabLst>
            </a:pPr>
            <a:r>
              <a:rPr sz="1400" b="1" spc="0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ndIf</a:t>
            </a:r>
            <a:endParaRPr sz="1400">
              <a:latin typeface="Arial"/>
              <a:cs typeface="Arial"/>
            </a:endParaRPr>
          </a:p>
          <a:p>
            <a:pPr marL="307975" indent="-295275">
              <a:lnSpc>
                <a:spcPct val="100000"/>
              </a:lnSpc>
              <a:buFont typeface="Arial"/>
              <a:buAutoNum type="arabicPeriod" startAt="37"/>
              <a:tabLst>
                <a:tab pos="308610" algn="l"/>
              </a:tabLst>
            </a:pPr>
            <a:r>
              <a:rPr sz="1400" b="1" spc="-5" dirty="0">
                <a:latin typeface="Arial"/>
                <a:cs typeface="Arial"/>
              </a:rPr>
              <a:t>O</a:t>
            </a:r>
            <a:r>
              <a:rPr sz="1400" b="1" spc="-10" dirty="0">
                <a:latin typeface="Arial"/>
                <a:cs typeface="Arial"/>
              </a:rPr>
              <a:t>utput</a:t>
            </a:r>
            <a:r>
              <a:rPr sz="1400" b="1" dirty="0">
                <a:latin typeface="Arial"/>
                <a:cs typeface="Arial"/>
              </a:rPr>
              <a:t>(</a:t>
            </a:r>
            <a:r>
              <a:rPr sz="1400" b="1" spc="5" dirty="0">
                <a:latin typeface="Arial"/>
                <a:cs typeface="Arial"/>
              </a:rPr>
              <a:t>“</a:t>
            </a:r>
            <a:r>
              <a:rPr sz="1400" b="1" spc="-10" dirty="0">
                <a:latin typeface="Arial"/>
                <a:cs typeface="Arial"/>
              </a:rPr>
              <a:t>Commission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is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0" dirty="0">
                <a:latin typeface="Arial"/>
                <a:cs typeface="Arial"/>
              </a:rPr>
              <a:t>$</a:t>
            </a:r>
            <a:r>
              <a:rPr sz="1400" b="1" spc="5" dirty="0">
                <a:latin typeface="Arial"/>
                <a:cs typeface="Arial"/>
              </a:rPr>
              <a:t>”</a:t>
            </a:r>
            <a:r>
              <a:rPr sz="1400" b="1" spc="-5" dirty="0">
                <a:latin typeface="Arial"/>
                <a:cs typeface="Arial"/>
              </a:rPr>
              <a:t>,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commission)</a:t>
            </a:r>
            <a:endParaRPr sz="1400">
              <a:latin typeface="Arial"/>
              <a:cs typeface="Arial"/>
            </a:endParaRPr>
          </a:p>
          <a:p>
            <a:pPr marL="308610" indent="-295910">
              <a:lnSpc>
                <a:spcPct val="100000"/>
              </a:lnSpc>
              <a:buFont typeface="Arial"/>
              <a:buAutoNum type="arabicPeriod" startAt="37"/>
              <a:tabLst>
                <a:tab pos="309245" algn="l"/>
              </a:tabLst>
            </a:pP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nd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Commission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556" y="820093"/>
            <a:ext cx="7793355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latin typeface="Arial"/>
                <a:cs typeface="Arial"/>
              </a:rPr>
              <a:t>Progr</a:t>
            </a:r>
            <a:r>
              <a:rPr sz="3200" b="1" spc="-15" dirty="0">
                <a:latin typeface="Arial"/>
                <a:cs typeface="Arial"/>
              </a:rPr>
              <a:t>a</a:t>
            </a:r>
            <a:r>
              <a:rPr sz="3200" b="1" spc="-30" dirty="0">
                <a:latin typeface="Arial"/>
                <a:cs typeface="Arial"/>
              </a:rPr>
              <a:t>m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G</a:t>
            </a:r>
            <a:r>
              <a:rPr sz="3200" b="1" spc="-15" dirty="0">
                <a:latin typeface="Arial"/>
                <a:cs typeface="Arial"/>
              </a:rPr>
              <a:t>ra</a:t>
            </a:r>
            <a:r>
              <a:rPr sz="3200" b="1" spc="-20" dirty="0">
                <a:latin typeface="Arial"/>
                <a:cs typeface="Arial"/>
              </a:rPr>
              <a:t>ph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of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Co</a:t>
            </a:r>
            <a:r>
              <a:rPr sz="3200" b="1" spc="-25" dirty="0">
                <a:latin typeface="Arial"/>
                <a:cs typeface="Arial"/>
              </a:rPr>
              <a:t>mm</a:t>
            </a:r>
            <a:r>
              <a:rPr sz="3200" b="1" spc="-10" dirty="0">
                <a:latin typeface="Arial"/>
                <a:cs typeface="Arial"/>
              </a:rPr>
              <a:t>i</a:t>
            </a:r>
            <a:r>
              <a:rPr sz="3200" b="1" spc="-15" dirty="0">
                <a:latin typeface="Arial"/>
                <a:cs typeface="Arial"/>
              </a:rPr>
              <a:t>ss</a:t>
            </a:r>
            <a:r>
              <a:rPr sz="3200" b="1" spc="-20" dirty="0">
                <a:latin typeface="Arial"/>
                <a:cs typeface="Arial"/>
              </a:rPr>
              <a:t>ion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Probl</a:t>
            </a:r>
            <a:r>
              <a:rPr sz="3200" b="1" spc="-15" dirty="0">
                <a:latin typeface="Arial"/>
                <a:cs typeface="Arial"/>
              </a:rPr>
              <a:t>e</a:t>
            </a:r>
            <a:r>
              <a:rPr sz="3200" b="1" spc="-30" dirty="0">
                <a:latin typeface="Arial"/>
                <a:cs typeface="Arial"/>
              </a:rPr>
              <a:t>m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95340" y="1647779"/>
            <a:ext cx="3438082" cy="43960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83128" y="1707303"/>
            <a:ext cx="124460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5" dirty="0">
                <a:latin typeface="Arial"/>
                <a:cs typeface="Arial"/>
              </a:rPr>
              <a:t>1</a:t>
            </a:r>
            <a:r>
              <a:rPr sz="650" spc="25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2208" y="1707303"/>
            <a:ext cx="75565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25" dirty="0">
                <a:latin typeface="Arial"/>
                <a:cs typeface="Arial"/>
              </a:rPr>
              <a:t>7</a:t>
            </a:r>
            <a:endParaRPr sz="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11895" y="1707303"/>
            <a:ext cx="75565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25" dirty="0">
                <a:latin typeface="Arial"/>
                <a:cs typeface="Arial"/>
              </a:rPr>
              <a:t>8</a:t>
            </a:r>
            <a:endParaRPr sz="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59723" y="1707303"/>
            <a:ext cx="75565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25" dirty="0">
                <a:latin typeface="Arial"/>
                <a:cs typeface="Arial"/>
              </a:rPr>
              <a:t>9</a:t>
            </a:r>
            <a:endParaRPr sz="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30956" y="1707303"/>
            <a:ext cx="124460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5" dirty="0">
                <a:latin typeface="Arial"/>
                <a:cs typeface="Arial"/>
              </a:rPr>
              <a:t>1</a:t>
            </a:r>
            <a:r>
              <a:rPr sz="650" spc="25" dirty="0"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78784" y="1707303"/>
            <a:ext cx="124460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5" dirty="0">
                <a:latin typeface="Arial"/>
                <a:cs typeface="Arial"/>
              </a:rPr>
              <a:t>1</a:t>
            </a:r>
            <a:r>
              <a:rPr sz="650" spc="25" dirty="0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26612" y="1707303"/>
            <a:ext cx="124460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5" dirty="0">
                <a:latin typeface="Arial"/>
                <a:cs typeface="Arial"/>
              </a:rPr>
              <a:t>1</a:t>
            </a:r>
            <a:r>
              <a:rPr sz="650" spc="25" dirty="0">
                <a:latin typeface="Arial"/>
                <a:cs typeface="Arial"/>
              </a:rPr>
              <a:t>3</a:t>
            </a:r>
            <a:endParaRPr sz="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47799" y="2239903"/>
            <a:ext cx="124460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5" dirty="0">
                <a:latin typeface="Arial"/>
                <a:cs typeface="Arial"/>
              </a:rPr>
              <a:t>1</a:t>
            </a:r>
            <a:r>
              <a:rPr sz="650" spc="25" dirty="0">
                <a:latin typeface="Arial"/>
                <a:cs typeface="Arial"/>
              </a:rPr>
              <a:t>4</a:t>
            </a:r>
            <a:endParaRPr sz="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03754" y="2669189"/>
            <a:ext cx="124460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5" dirty="0">
                <a:latin typeface="Arial"/>
                <a:cs typeface="Arial"/>
              </a:rPr>
              <a:t>1</a:t>
            </a:r>
            <a:r>
              <a:rPr sz="650" spc="25" dirty="0">
                <a:latin typeface="Arial"/>
                <a:cs typeface="Arial"/>
              </a:rPr>
              <a:t>5</a:t>
            </a:r>
            <a:endParaRPr sz="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51582" y="2669189"/>
            <a:ext cx="124460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5" dirty="0">
                <a:latin typeface="Arial"/>
                <a:cs typeface="Arial"/>
              </a:rPr>
              <a:t>1</a:t>
            </a:r>
            <a:r>
              <a:rPr sz="650" spc="25" dirty="0">
                <a:latin typeface="Arial"/>
                <a:cs typeface="Arial"/>
              </a:rPr>
              <a:t>6</a:t>
            </a:r>
            <a:endParaRPr sz="6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26612" y="2669189"/>
            <a:ext cx="124460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5" dirty="0">
                <a:latin typeface="Arial"/>
                <a:cs typeface="Arial"/>
              </a:rPr>
              <a:t>2</a:t>
            </a:r>
            <a:r>
              <a:rPr sz="650" spc="25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91269" y="2669189"/>
            <a:ext cx="124460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5" dirty="0">
                <a:latin typeface="Arial"/>
                <a:cs typeface="Arial"/>
              </a:rPr>
              <a:t>1</a:t>
            </a:r>
            <a:r>
              <a:rPr sz="650" spc="25" dirty="0">
                <a:latin typeface="Arial"/>
                <a:cs typeface="Arial"/>
              </a:rPr>
              <a:t>7</a:t>
            </a:r>
            <a:endParaRPr sz="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39097" y="2669189"/>
            <a:ext cx="124460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5" dirty="0">
                <a:latin typeface="Arial"/>
                <a:cs typeface="Arial"/>
              </a:rPr>
              <a:t>1</a:t>
            </a:r>
            <a:r>
              <a:rPr sz="650" spc="25" dirty="0">
                <a:latin typeface="Arial"/>
                <a:cs typeface="Arial"/>
              </a:rPr>
              <a:t>8</a:t>
            </a:r>
            <a:endParaRPr sz="6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78784" y="2669189"/>
            <a:ext cx="124460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5" dirty="0">
                <a:latin typeface="Arial"/>
                <a:cs typeface="Arial"/>
              </a:rPr>
              <a:t>1</a:t>
            </a:r>
            <a:r>
              <a:rPr sz="650" spc="25" dirty="0">
                <a:latin typeface="Arial"/>
                <a:cs typeface="Arial"/>
              </a:rPr>
              <a:t>9</a:t>
            </a:r>
            <a:endParaRPr sz="6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47799" y="3209739"/>
            <a:ext cx="124460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5" dirty="0">
                <a:latin typeface="Arial"/>
                <a:cs typeface="Arial"/>
              </a:rPr>
              <a:t>2</a:t>
            </a:r>
            <a:r>
              <a:rPr sz="650" spc="25" dirty="0"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87473" y="3209739"/>
            <a:ext cx="124460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5" dirty="0">
                <a:latin typeface="Arial"/>
                <a:cs typeface="Arial"/>
              </a:rPr>
              <a:t>2</a:t>
            </a:r>
            <a:r>
              <a:rPr sz="650" spc="25" dirty="0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35301" y="3209739"/>
            <a:ext cx="124460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5" dirty="0">
                <a:latin typeface="Arial"/>
                <a:cs typeface="Arial"/>
              </a:rPr>
              <a:t>2</a:t>
            </a:r>
            <a:r>
              <a:rPr sz="650" spc="25" dirty="0">
                <a:latin typeface="Arial"/>
                <a:cs typeface="Arial"/>
              </a:rPr>
              <a:t>3</a:t>
            </a:r>
            <a:endParaRPr sz="6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83128" y="3209739"/>
            <a:ext cx="124460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5" dirty="0">
                <a:latin typeface="Arial"/>
                <a:cs typeface="Arial"/>
              </a:rPr>
              <a:t>2</a:t>
            </a:r>
            <a:r>
              <a:rPr sz="650" spc="25" dirty="0">
                <a:latin typeface="Arial"/>
                <a:cs typeface="Arial"/>
              </a:rPr>
              <a:t>4</a:t>
            </a:r>
            <a:endParaRPr sz="6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30956" y="3209739"/>
            <a:ext cx="124460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5" dirty="0">
                <a:latin typeface="Arial"/>
                <a:cs typeface="Arial"/>
              </a:rPr>
              <a:t>2</a:t>
            </a:r>
            <a:r>
              <a:rPr sz="650" spc="25" dirty="0">
                <a:latin typeface="Arial"/>
                <a:cs typeface="Arial"/>
              </a:rPr>
              <a:t>5</a:t>
            </a:r>
            <a:endParaRPr sz="6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78784" y="3209739"/>
            <a:ext cx="124460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5" dirty="0">
                <a:latin typeface="Arial"/>
                <a:cs typeface="Arial"/>
              </a:rPr>
              <a:t>2</a:t>
            </a:r>
            <a:r>
              <a:rPr sz="650" spc="25" dirty="0">
                <a:latin typeface="Arial"/>
                <a:cs typeface="Arial"/>
              </a:rPr>
              <a:t>6</a:t>
            </a:r>
            <a:endParaRPr sz="6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26612" y="3209739"/>
            <a:ext cx="124460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5" dirty="0">
                <a:latin typeface="Arial"/>
                <a:cs typeface="Arial"/>
              </a:rPr>
              <a:t>2</a:t>
            </a:r>
            <a:r>
              <a:rPr sz="650" spc="25" dirty="0">
                <a:latin typeface="Arial"/>
                <a:cs typeface="Arial"/>
              </a:rPr>
              <a:t>7</a:t>
            </a:r>
            <a:endParaRPr sz="6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74439" y="3209739"/>
            <a:ext cx="124460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5" dirty="0">
                <a:latin typeface="Arial"/>
                <a:cs typeface="Arial"/>
              </a:rPr>
              <a:t>2</a:t>
            </a:r>
            <a:r>
              <a:rPr sz="650" spc="25" dirty="0">
                <a:latin typeface="Arial"/>
                <a:cs typeface="Arial"/>
              </a:rPr>
              <a:t>8</a:t>
            </a:r>
            <a:endParaRPr sz="6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91269" y="3678763"/>
            <a:ext cx="124460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5" dirty="0">
                <a:latin typeface="Arial"/>
                <a:cs typeface="Arial"/>
              </a:rPr>
              <a:t>2</a:t>
            </a:r>
            <a:r>
              <a:rPr sz="650" spc="25" dirty="0">
                <a:latin typeface="Arial"/>
                <a:cs typeface="Arial"/>
              </a:rPr>
              <a:t>9</a:t>
            </a:r>
            <a:endParaRPr sz="6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51582" y="4402169"/>
            <a:ext cx="124460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5" dirty="0">
                <a:latin typeface="Arial"/>
                <a:cs typeface="Arial"/>
              </a:rPr>
              <a:t>3</a:t>
            </a:r>
            <a:r>
              <a:rPr sz="650" spc="25" dirty="0"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51582" y="4775790"/>
            <a:ext cx="124460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5" dirty="0">
                <a:latin typeface="Arial"/>
                <a:cs typeface="Arial"/>
              </a:rPr>
              <a:t>3</a:t>
            </a:r>
            <a:r>
              <a:rPr sz="650" spc="25" dirty="0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51582" y="5141462"/>
            <a:ext cx="124460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5" dirty="0">
                <a:latin typeface="Arial"/>
                <a:cs typeface="Arial"/>
              </a:rPr>
              <a:t>3</a:t>
            </a:r>
            <a:r>
              <a:rPr sz="650" spc="25" dirty="0">
                <a:latin typeface="Arial"/>
                <a:cs typeface="Arial"/>
              </a:rPr>
              <a:t>3</a:t>
            </a:r>
            <a:endParaRPr sz="6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97124" y="4783740"/>
            <a:ext cx="124460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5" dirty="0">
                <a:latin typeface="Arial"/>
                <a:cs typeface="Arial"/>
              </a:rPr>
              <a:t>3</a:t>
            </a:r>
            <a:r>
              <a:rPr sz="650" spc="25" dirty="0">
                <a:latin typeface="Arial"/>
                <a:cs typeface="Arial"/>
              </a:rPr>
              <a:t>6</a:t>
            </a:r>
            <a:endParaRPr sz="6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22815" y="5872817"/>
            <a:ext cx="124460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5" dirty="0">
                <a:latin typeface="Arial"/>
                <a:cs typeface="Arial"/>
              </a:rPr>
              <a:t>4</a:t>
            </a:r>
            <a:r>
              <a:rPr sz="650" spc="25" dirty="0"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62503" y="5872817"/>
            <a:ext cx="124460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5" dirty="0">
                <a:latin typeface="Arial"/>
                <a:cs typeface="Arial"/>
              </a:rPr>
              <a:t>4</a:t>
            </a:r>
            <a:r>
              <a:rPr sz="650" spc="25" dirty="0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133228" y="1998528"/>
            <a:ext cx="433705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577" y="0"/>
                </a:lnTo>
              </a:path>
            </a:pathLst>
          </a:custGeom>
          <a:ln w="191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96863" y="2006495"/>
            <a:ext cx="938530" cy="0"/>
          </a:xfrm>
          <a:custGeom>
            <a:avLst/>
            <a:gdLst/>
            <a:ahLst/>
            <a:cxnLst/>
            <a:rect l="l" t="t" r="r" b="b"/>
            <a:pathLst>
              <a:path w="938529">
                <a:moveTo>
                  <a:pt x="0" y="0"/>
                </a:moveTo>
                <a:lnTo>
                  <a:pt x="9384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151582" y="4044435"/>
            <a:ext cx="124460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5" dirty="0">
                <a:latin typeface="Arial"/>
                <a:cs typeface="Arial"/>
              </a:rPr>
              <a:t>3</a:t>
            </a:r>
            <a:r>
              <a:rPr sz="650" spc="25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spc="-5" dirty="0"/>
              <a:t>at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Flow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5022815" y="4044435"/>
            <a:ext cx="124460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5" dirty="0">
                <a:latin typeface="Arial"/>
                <a:cs typeface="Arial"/>
              </a:rPr>
              <a:t>3</a:t>
            </a:r>
            <a:r>
              <a:rPr sz="650" spc="25" dirty="0">
                <a:latin typeface="Arial"/>
                <a:cs typeface="Arial"/>
              </a:rPr>
              <a:t>4</a:t>
            </a:r>
            <a:endParaRPr sz="6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48507" y="4775790"/>
            <a:ext cx="124460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5" dirty="0">
                <a:latin typeface="Arial"/>
                <a:cs typeface="Arial"/>
              </a:rPr>
              <a:t>3</a:t>
            </a:r>
            <a:r>
              <a:rPr sz="650" spc="25" dirty="0">
                <a:latin typeface="Arial"/>
                <a:cs typeface="Arial"/>
              </a:rPr>
              <a:t>8</a:t>
            </a:r>
            <a:endParaRPr sz="6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97124" y="4402169"/>
            <a:ext cx="124460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5" dirty="0">
                <a:latin typeface="Arial"/>
                <a:cs typeface="Arial"/>
              </a:rPr>
              <a:t>3</a:t>
            </a:r>
            <a:r>
              <a:rPr sz="650" spc="25" dirty="0">
                <a:latin typeface="Arial"/>
                <a:cs typeface="Arial"/>
              </a:rPr>
              <a:t>5</a:t>
            </a:r>
            <a:endParaRPr sz="6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97124" y="5149412"/>
            <a:ext cx="124460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5" dirty="0">
                <a:latin typeface="Arial"/>
                <a:cs typeface="Arial"/>
              </a:rPr>
              <a:t>3</a:t>
            </a:r>
            <a:r>
              <a:rPr sz="650" spc="25" dirty="0">
                <a:latin typeface="Arial"/>
                <a:cs typeface="Arial"/>
              </a:rPr>
              <a:t>7</a:t>
            </a:r>
            <a:endParaRPr sz="6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030956" y="5491233"/>
            <a:ext cx="124460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5" dirty="0">
                <a:latin typeface="Arial"/>
                <a:cs typeface="Arial"/>
              </a:rPr>
              <a:t>3</a:t>
            </a:r>
            <a:r>
              <a:rPr sz="650" spc="25" dirty="0">
                <a:latin typeface="Arial"/>
                <a:cs typeface="Arial"/>
              </a:rPr>
              <a:t>9</a:t>
            </a:r>
            <a:endParaRPr sz="6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91269" y="5872817"/>
            <a:ext cx="124460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5" dirty="0">
                <a:latin typeface="Arial"/>
                <a:cs typeface="Arial"/>
              </a:rPr>
              <a:t>4</a:t>
            </a:r>
            <a:r>
              <a:rPr sz="650" spc="25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902190" y="5872817"/>
            <a:ext cx="124460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5" dirty="0">
                <a:latin typeface="Arial"/>
                <a:cs typeface="Arial"/>
              </a:rPr>
              <a:t>4</a:t>
            </a:r>
            <a:r>
              <a:rPr sz="650" spc="25" dirty="0">
                <a:latin typeface="Arial"/>
                <a:cs typeface="Arial"/>
              </a:rPr>
              <a:t>3</a:t>
            </a:r>
            <a:endParaRPr sz="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6680">
              <a:lnSpc>
                <a:spcPts val="3804"/>
              </a:lnSpc>
            </a:pPr>
            <a:r>
              <a:rPr spc="-20" dirty="0"/>
              <a:t>De</a:t>
            </a:r>
            <a:r>
              <a:rPr spc="-15" dirty="0"/>
              <a:t>fine</a:t>
            </a:r>
            <a:r>
              <a:rPr spc="-10" dirty="0"/>
              <a:t>/</a:t>
            </a:r>
            <a:r>
              <a:rPr spc="-20" dirty="0"/>
              <a:t>Use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20" dirty="0"/>
              <a:t>T</a:t>
            </a:r>
            <a:r>
              <a:rPr spc="-15" dirty="0"/>
              <a:t>est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5" dirty="0"/>
              <a:t>Case</a:t>
            </a:r>
            <a:r>
              <a:rPr spc="-20" dirty="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spc="-5" dirty="0"/>
              <a:t>at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Flow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40" y="1636675"/>
            <a:ext cx="7837170" cy="419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spc="-15" dirty="0">
                <a:latin typeface="Arial"/>
                <a:cs typeface="Arial"/>
              </a:rPr>
              <a:t>Technique: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particular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variable,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55"/>
              </a:spcBef>
              <a:buFont typeface="Arial"/>
              <a:buChar char="–"/>
              <a:tabLst>
                <a:tab pos="756920" algn="l"/>
              </a:tabLst>
            </a:pPr>
            <a:r>
              <a:rPr sz="1800" b="1" spc="-10" dirty="0">
                <a:latin typeface="Arial"/>
                <a:cs typeface="Arial"/>
              </a:rPr>
              <a:t>find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al</a:t>
            </a:r>
            <a:r>
              <a:rPr sz="1800" b="1" spc="-5" dirty="0">
                <a:latin typeface="Arial"/>
                <a:cs typeface="Arial"/>
              </a:rPr>
              <a:t>l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its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definition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Arial"/>
                <a:cs typeface="Arial"/>
              </a:rPr>
              <a:t>an</a:t>
            </a:r>
            <a:r>
              <a:rPr sz="1800" b="1" spc="-15" dirty="0">
                <a:latin typeface="Arial"/>
                <a:cs typeface="Arial"/>
              </a:rPr>
              <a:t>d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usage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nodes,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then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55"/>
              </a:spcBef>
              <a:buFont typeface="Arial"/>
              <a:buChar char="–"/>
              <a:tabLst>
                <a:tab pos="756920" algn="l"/>
              </a:tabLst>
            </a:pPr>
            <a:r>
              <a:rPr sz="1800" b="1" spc="-10" dirty="0">
                <a:latin typeface="Arial"/>
                <a:cs typeface="Arial"/>
              </a:rPr>
              <a:t>find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5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d</a:t>
            </a:r>
            <a:r>
              <a:rPr sz="1800" b="1" spc="-25" dirty="0">
                <a:latin typeface="Arial"/>
                <a:cs typeface="Arial"/>
              </a:rPr>
              <a:t>u</a:t>
            </a:r>
            <a:r>
              <a:rPr sz="1800" b="1" spc="5" dirty="0">
                <a:latin typeface="Arial"/>
                <a:cs typeface="Arial"/>
              </a:rPr>
              <a:t>-</a:t>
            </a:r>
            <a:r>
              <a:rPr sz="1800" b="1" spc="-10" dirty="0">
                <a:latin typeface="Arial"/>
                <a:cs typeface="Arial"/>
              </a:rPr>
              <a:t>paths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Arial"/>
                <a:cs typeface="Arial"/>
              </a:rPr>
              <a:t>an</a:t>
            </a:r>
            <a:r>
              <a:rPr sz="1800" b="1" spc="-15" dirty="0">
                <a:latin typeface="Arial"/>
                <a:cs typeface="Arial"/>
              </a:rPr>
              <a:t>d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dc-paths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Arial"/>
                <a:cs typeface="Arial"/>
              </a:rPr>
              <a:t>amon</a:t>
            </a:r>
            <a:r>
              <a:rPr sz="1800" b="1" spc="-15" dirty="0">
                <a:latin typeface="Arial"/>
                <a:cs typeface="Arial"/>
              </a:rPr>
              <a:t>g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these.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756920" algn="l"/>
              </a:tabLst>
            </a:pPr>
            <a:r>
              <a:rPr sz="1800" b="1" dirty="0">
                <a:latin typeface="Arial"/>
                <a:cs typeface="Arial"/>
              </a:rPr>
              <a:t>for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eac</a:t>
            </a:r>
            <a:r>
              <a:rPr sz="1800" b="1" dirty="0">
                <a:latin typeface="Arial"/>
                <a:cs typeface="Arial"/>
              </a:rPr>
              <a:t>h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path,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devise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"suitable</a:t>
            </a:r>
            <a:r>
              <a:rPr sz="1800" b="1" dirty="0">
                <a:latin typeface="Arial"/>
                <a:cs typeface="Arial"/>
              </a:rPr>
              <a:t>"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(functional?)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se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of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test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cases.</a:t>
            </a:r>
            <a:endParaRPr sz="1800">
              <a:latin typeface="Arial"/>
              <a:cs typeface="Arial"/>
            </a:endParaRPr>
          </a:p>
          <a:p>
            <a:pPr marL="356870" marR="260985" indent="-344170">
              <a:lnSpc>
                <a:spcPct val="101400"/>
              </a:lnSpc>
              <a:spcBef>
                <a:spcPts val="484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5" dirty="0">
                <a:latin typeface="Arial"/>
                <a:cs typeface="Arial"/>
              </a:rPr>
              <a:t>Note</a:t>
            </a:r>
            <a:r>
              <a:rPr sz="2400" b="1" dirty="0">
                <a:latin typeface="Arial"/>
                <a:cs typeface="Arial"/>
              </a:rPr>
              <a:t>: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d</a:t>
            </a:r>
            <a:r>
              <a:rPr sz="2000" b="1" spc="-15" dirty="0">
                <a:latin typeface="Arial"/>
                <a:cs typeface="Arial"/>
              </a:rPr>
              <a:t>u</a:t>
            </a:r>
            <a:r>
              <a:rPr sz="2000" b="1" spc="-5" dirty="0">
                <a:latin typeface="Arial"/>
                <a:cs typeface="Arial"/>
              </a:rPr>
              <a:t>-</a:t>
            </a:r>
            <a:r>
              <a:rPr sz="2000" b="1" spc="-15" dirty="0">
                <a:latin typeface="Arial"/>
                <a:cs typeface="Arial"/>
              </a:rPr>
              <a:t>paths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and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dc-paths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have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both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static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and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dynam</a:t>
            </a:r>
            <a:r>
              <a:rPr sz="2000" b="1" spc="-10" dirty="0">
                <a:latin typeface="Arial"/>
                <a:cs typeface="Arial"/>
              </a:rPr>
              <a:t>ic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interpretations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55"/>
              </a:spcBef>
              <a:buSzPct val="90000"/>
              <a:buFont typeface="Arial"/>
              <a:buChar char="–"/>
              <a:tabLst>
                <a:tab pos="756920" algn="l"/>
              </a:tabLst>
            </a:pPr>
            <a:r>
              <a:rPr sz="2000" b="1" spc="-10" dirty="0">
                <a:latin typeface="Arial"/>
                <a:cs typeface="Arial"/>
              </a:rPr>
              <a:t>Static: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just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as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seen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in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the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source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code</a:t>
            </a:r>
            <a:endParaRPr sz="2000">
              <a:latin typeface="Arial"/>
              <a:cs typeface="Arial"/>
            </a:endParaRPr>
          </a:p>
          <a:p>
            <a:pPr marL="756285" marR="160020" lvl="1" indent="-286385">
              <a:lnSpc>
                <a:spcPct val="100000"/>
              </a:lnSpc>
              <a:spcBef>
                <a:spcPts val="480"/>
              </a:spcBef>
              <a:buSzPct val="90000"/>
              <a:buFont typeface="Arial"/>
              <a:buChar char="–"/>
              <a:tabLst>
                <a:tab pos="756920" algn="l"/>
              </a:tabLst>
            </a:pPr>
            <a:r>
              <a:rPr sz="2000" b="1" spc="-10" dirty="0">
                <a:latin typeface="Arial"/>
                <a:cs typeface="Arial"/>
              </a:rPr>
              <a:t>D</a:t>
            </a:r>
            <a:r>
              <a:rPr sz="2000" b="1" spc="-15" dirty="0">
                <a:latin typeface="Arial"/>
                <a:cs typeface="Arial"/>
              </a:rPr>
              <a:t>ynam</a:t>
            </a:r>
            <a:r>
              <a:rPr sz="2000" b="1" spc="-10" dirty="0">
                <a:latin typeface="Arial"/>
                <a:cs typeface="Arial"/>
              </a:rPr>
              <a:t>ic: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m</a:t>
            </a:r>
            <a:r>
              <a:rPr sz="2000" b="1" spc="-10" dirty="0">
                <a:latin typeface="Arial"/>
                <a:cs typeface="Arial"/>
              </a:rPr>
              <a:t>ust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consider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execution-ti</a:t>
            </a:r>
            <a:r>
              <a:rPr sz="2000" b="1" spc="-15" dirty="0">
                <a:latin typeface="Arial"/>
                <a:cs typeface="Arial"/>
              </a:rPr>
              <a:t>me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flow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(particularly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for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loops)</a:t>
            </a:r>
            <a:endParaRPr sz="20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20" dirty="0">
                <a:latin typeface="Arial"/>
                <a:cs typeface="Arial"/>
              </a:rPr>
              <a:t>Definitio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clea</a:t>
            </a:r>
            <a:r>
              <a:rPr sz="2400" b="1" dirty="0">
                <a:latin typeface="Arial"/>
                <a:cs typeface="Arial"/>
              </a:rPr>
              <a:t>r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paths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ar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easie</a:t>
            </a:r>
            <a:r>
              <a:rPr sz="2400" b="1" dirty="0">
                <a:latin typeface="Arial"/>
                <a:cs typeface="Arial"/>
              </a:rPr>
              <a:t>r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test</a:t>
            </a:r>
            <a:endParaRPr sz="24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495"/>
              </a:spcBef>
              <a:buSzPct val="90000"/>
              <a:buFont typeface="Arial"/>
              <a:buChar char="–"/>
              <a:tabLst>
                <a:tab pos="756920" algn="l"/>
              </a:tabLst>
            </a:pPr>
            <a:r>
              <a:rPr sz="2000" b="1" spc="-10" dirty="0">
                <a:latin typeface="Arial"/>
                <a:cs typeface="Arial"/>
              </a:rPr>
              <a:t>N</a:t>
            </a:r>
            <a:r>
              <a:rPr sz="2000" b="1" spc="-15" dirty="0">
                <a:latin typeface="Arial"/>
                <a:cs typeface="Arial"/>
              </a:rPr>
              <a:t>o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need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to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check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each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definition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node,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as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is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necessary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for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d</a:t>
            </a:r>
            <a:r>
              <a:rPr sz="2000" b="1" spc="-5" dirty="0">
                <a:latin typeface="Arial"/>
                <a:cs typeface="Arial"/>
              </a:rPr>
              <a:t>u</a:t>
            </a:r>
            <a:r>
              <a:rPr sz="2000" b="1" spc="5" dirty="0">
                <a:latin typeface="Arial"/>
                <a:cs typeface="Arial"/>
              </a:rPr>
              <a:t>-</a:t>
            </a:r>
            <a:r>
              <a:rPr sz="2000" b="1" spc="-15" dirty="0">
                <a:latin typeface="Arial"/>
                <a:cs typeface="Arial"/>
              </a:rPr>
              <a:t>paths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3800">
              <a:lnSpc>
                <a:spcPct val="100000"/>
              </a:lnSpc>
            </a:pPr>
            <a:r>
              <a:rPr spc="-20" dirty="0"/>
              <a:t>De</a:t>
            </a:r>
            <a:r>
              <a:rPr spc="-15" dirty="0"/>
              <a:t>fine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spc="-20" dirty="0"/>
              <a:t>nd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20" dirty="0"/>
              <a:t>Use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20" dirty="0"/>
              <a:t>Nod</a:t>
            </a:r>
            <a:r>
              <a:rPr spc="-15" dirty="0"/>
              <a:t>e</a:t>
            </a:r>
            <a:r>
              <a:rPr spc="-20" dirty="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spc="-5" dirty="0"/>
              <a:t>at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Flow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22119" y="1694688"/>
          <a:ext cx="6175375" cy="3977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3767"/>
                <a:gridCol w="2426207"/>
                <a:gridCol w="1776983"/>
              </a:tblGrid>
              <a:tr h="457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b="1" i="1" dirty="0">
                          <a:latin typeface="Arial"/>
                          <a:cs typeface="Arial"/>
                        </a:rPr>
                        <a:t>Variable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</a:pPr>
                      <a:r>
                        <a:rPr sz="1800" b="1" i="1" spc="-5" dirty="0">
                          <a:latin typeface="Arial"/>
                          <a:cs typeface="Arial"/>
                        </a:rPr>
                        <a:t>Define</a:t>
                      </a:r>
                      <a:r>
                        <a:rPr sz="1800" b="1" i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i="1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i="1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5" dirty="0">
                          <a:latin typeface="Arial"/>
                          <a:cs typeface="Arial"/>
                        </a:rPr>
                        <a:t>Node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sz="1800" b="1" i="1" spc="-5" dirty="0">
                          <a:latin typeface="Arial"/>
                          <a:cs typeface="Arial"/>
                        </a:rPr>
                        <a:t>Use</a:t>
                      </a:r>
                      <a:r>
                        <a:rPr sz="1800" b="1" i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i="1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i="1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5" dirty="0">
                          <a:latin typeface="Arial"/>
                          <a:cs typeface="Arial"/>
                        </a:rPr>
                        <a:t>Node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521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locks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13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800" b="1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19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388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800" b="1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521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stocks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17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521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barrels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18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521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totalLocks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800" b="1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800" b="1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21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800" b="1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24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2167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totalStocks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800" b="1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17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449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800" b="1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22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800" b="1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521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totalBarrels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800" b="1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18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449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18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800" b="1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23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800" b="1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26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2142</Words>
  <Application>Microsoft Office PowerPoint</Application>
  <PresentationFormat>Benutzerdefiniert</PresentationFormat>
  <Paragraphs>336</Paragraphs>
  <Slides>26</Slides>
  <Notes>26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Office Theme</vt:lpstr>
      <vt:lpstr>PowerPoint-Präsentation</vt:lpstr>
      <vt:lpstr>Data Flow Testing</vt:lpstr>
      <vt:lpstr>Definitions</vt:lpstr>
      <vt:lpstr>More Definitions</vt:lpstr>
      <vt:lpstr>PowerPoint-Präsentation</vt:lpstr>
      <vt:lpstr>Rest of Commission Problem</vt:lpstr>
      <vt:lpstr>PowerPoint-Präsentation</vt:lpstr>
      <vt:lpstr>Define/Use Test Cases</vt:lpstr>
      <vt:lpstr>Define and Use Nodes</vt:lpstr>
      <vt:lpstr>Example (continued)</vt:lpstr>
      <vt:lpstr>PowerPoint-Präsentation</vt:lpstr>
      <vt:lpstr>Coverage Metrics Based on du-paths (continued)</vt:lpstr>
      <vt:lpstr>Coverage Metrics Based on du-paths (continued)</vt:lpstr>
      <vt:lpstr>Coverage Metrics Based on du-paths (concluded)</vt:lpstr>
      <vt:lpstr>PowerPoint-Präsentation</vt:lpstr>
      <vt:lpstr>PowerPoint-Präsentation</vt:lpstr>
      <vt:lpstr>Data Flow Testing Strategies</vt:lpstr>
      <vt:lpstr>PowerPoint-Präsentation</vt:lpstr>
      <vt:lpstr>Slice Testing Definitions</vt:lpstr>
      <vt:lpstr>PowerPoint-Präsentation</vt:lpstr>
      <vt:lpstr>PowerPoint-Präsentation</vt:lpstr>
      <vt:lpstr>Lattice of Slices</vt:lpstr>
      <vt:lpstr>Example Lattice of Slices</vt:lpstr>
      <vt:lpstr>Diagnostic Testing with Slices</vt:lpstr>
      <vt:lpstr>Programming with Slices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2017-02-10T11:20:58Z</dcterms:created>
  <dcterms:modified xsi:type="dcterms:W3CDTF">2017-02-10T10:21:07Z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2017-02-10T00:00:00Z</vt:filetime>
  </property>
  <property fmtid="{D5CDD505-2E9C-101B-9397-08002B2CF9AE}" pid="3" name="LastSaved">
    <vt:filetime>2017-02-10T00:00:00Z</vt:filetime>
  </property>
</Properties>
</file>