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73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3400" y="6068567"/>
            <a:ext cx="1447799" cy="1246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0" y="457200"/>
            <a:ext cx="457200" cy="5621020"/>
          </a:xfrm>
          <a:custGeom>
            <a:avLst/>
            <a:gdLst/>
            <a:ahLst/>
            <a:cxnLst/>
            <a:rect l="l" t="t" r="r" b="b"/>
            <a:pathLst>
              <a:path w="457200" h="5621020">
                <a:moveTo>
                  <a:pt x="0" y="5620511"/>
                </a:moveTo>
                <a:lnTo>
                  <a:pt x="457199" y="5620511"/>
                </a:lnTo>
                <a:lnTo>
                  <a:pt x="457199" y="0"/>
                </a:lnTo>
                <a:lnTo>
                  <a:pt x="0" y="0"/>
                </a:lnTo>
                <a:lnTo>
                  <a:pt x="0" y="5620511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5523" y="458724"/>
            <a:ext cx="455930" cy="5621020"/>
          </a:xfrm>
          <a:custGeom>
            <a:avLst/>
            <a:gdLst/>
            <a:ahLst/>
            <a:cxnLst/>
            <a:rect l="l" t="t" r="r" b="b"/>
            <a:pathLst>
              <a:path w="455929" h="5621020">
                <a:moveTo>
                  <a:pt x="0" y="5620511"/>
                </a:moveTo>
                <a:lnTo>
                  <a:pt x="455675" y="5620511"/>
                </a:lnTo>
              </a:path>
              <a:path w="455929" h="5621020">
                <a:moveTo>
                  <a:pt x="455675" y="0"/>
                </a:moveTo>
                <a:lnTo>
                  <a:pt x="0" y="0"/>
                </a:lnTo>
                <a:lnTo>
                  <a:pt x="0" y="562051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91600" y="457200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3123" y="458724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6781800"/>
            <a:ext cx="7693659" cy="533400"/>
          </a:xfrm>
          <a:custGeom>
            <a:avLst/>
            <a:gdLst/>
            <a:ahLst/>
            <a:cxnLst/>
            <a:rect l="l" t="t" r="r" b="b"/>
            <a:pathLst>
              <a:path w="7693659" h="533400">
                <a:moveTo>
                  <a:pt x="0" y="533399"/>
                </a:moveTo>
                <a:lnTo>
                  <a:pt x="7693151" y="533399"/>
                </a:lnTo>
                <a:lnTo>
                  <a:pt x="769315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8723" y="6783323"/>
            <a:ext cx="7693659" cy="532130"/>
          </a:xfrm>
          <a:custGeom>
            <a:avLst/>
            <a:gdLst/>
            <a:ahLst/>
            <a:cxnLst/>
            <a:rect l="l" t="t" r="r" b="b"/>
            <a:pathLst>
              <a:path w="7693659" h="532129">
                <a:moveTo>
                  <a:pt x="7693151" y="531875"/>
                </a:moveTo>
                <a:lnTo>
                  <a:pt x="7693151" y="0"/>
                </a:lnTo>
                <a:lnTo>
                  <a:pt x="0" y="0"/>
                </a:lnTo>
                <a:lnTo>
                  <a:pt x="0" y="5318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7200" y="6629400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58723" y="6630923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774373"/>
            <a:ext cx="8407398" cy="43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0673" y="1998879"/>
            <a:ext cx="6877053" cy="2156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56329" y="6913831"/>
            <a:ext cx="1272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8340" y="6904002"/>
            <a:ext cx="397256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50" y="2696091"/>
            <a:ext cx="291274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35" dirty="0">
                <a:latin typeface="Arial"/>
                <a:cs typeface="Arial"/>
              </a:rPr>
              <a:t>C</a:t>
            </a:r>
            <a:r>
              <a:rPr sz="4400" b="1" spc="-25" dirty="0">
                <a:latin typeface="Arial"/>
                <a:cs typeface="Arial"/>
              </a:rPr>
              <a:t>hap</a:t>
            </a:r>
            <a:r>
              <a:rPr sz="4400" b="1" spc="-20" dirty="0">
                <a:latin typeface="Arial"/>
                <a:cs typeface="Arial"/>
              </a:rPr>
              <a:t>ter</a:t>
            </a:r>
            <a:r>
              <a:rPr sz="4400" b="1" spc="120" dirty="0">
                <a:latin typeface="Times New Roman"/>
                <a:cs typeface="Times New Roman"/>
              </a:rPr>
              <a:t> </a:t>
            </a:r>
            <a:r>
              <a:rPr sz="4400" b="1" spc="-25" dirty="0">
                <a:latin typeface="Arial"/>
                <a:cs typeface="Arial"/>
              </a:rPr>
              <a:t>12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8390" y="4279576"/>
            <a:ext cx="33458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L</a:t>
            </a:r>
            <a:r>
              <a:rPr sz="3200" b="1" spc="-15" dirty="0">
                <a:latin typeface="Arial"/>
                <a:cs typeface="Arial"/>
              </a:rPr>
              <a:t>evels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of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196" y="1703324"/>
            <a:ext cx="953769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5090">
              <a:lnSpc>
                <a:spcPts val="146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eries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rototypes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736" y="1447800"/>
            <a:ext cx="7330439" cy="5081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885" y="2477517"/>
            <a:ext cx="99314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ts val="144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reliminary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45030" y="3178557"/>
            <a:ext cx="71628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5080" indent="-52069">
              <a:lnSpc>
                <a:spcPts val="1440"/>
              </a:lnSpc>
            </a:pPr>
            <a:r>
              <a:rPr sz="1400" b="1" spc="-10" dirty="0">
                <a:latin typeface="Arial"/>
                <a:cs typeface="Arial"/>
              </a:rPr>
              <a:t>Detailed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8303" y="4013710"/>
            <a:ext cx="63690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1072" y="5360927"/>
            <a:ext cx="9429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 marR="5080" indent="-146685">
              <a:lnSpc>
                <a:spcPts val="1460"/>
              </a:lnSpc>
            </a:pPr>
            <a:r>
              <a:rPr sz="1400" b="1" spc="-10" dirty="0">
                <a:latin typeface="Arial"/>
                <a:cs typeface="Arial"/>
              </a:rPr>
              <a:t>Integration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6641" y="6086352"/>
            <a:ext cx="65722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6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ystem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2025" y="1605788"/>
            <a:ext cx="85471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8120">
              <a:lnSpc>
                <a:spcPts val="1460"/>
              </a:lnSpc>
            </a:pPr>
            <a:r>
              <a:rPr sz="1400" b="1" spc="-10" dirty="0">
                <a:latin typeface="Arial"/>
                <a:cs typeface="Arial"/>
              </a:rPr>
              <a:t>Build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rototype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9071" y="1520444"/>
            <a:ext cx="92392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4604" algn="ctr">
              <a:lnSpc>
                <a:spcPct val="86400"/>
              </a:lnSpc>
            </a:pPr>
            <a:r>
              <a:rPr sz="1400" b="1" spc="-10" dirty="0">
                <a:latin typeface="Arial"/>
                <a:cs typeface="Arial"/>
              </a:rPr>
              <a:t>Define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rototype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Objectives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0794" y="3077973"/>
            <a:ext cx="85471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60"/>
              </a:lnSpc>
            </a:pPr>
            <a:r>
              <a:rPr sz="1400" b="1" spc="-10" dirty="0">
                <a:latin typeface="Arial"/>
                <a:cs typeface="Arial"/>
              </a:rPr>
              <a:t>Customer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Feedback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0303" y="4614166"/>
            <a:ext cx="65722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985">
              <a:lnSpc>
                <a:spcPts val="1460"/>
              </a:lnSpc>
            </a:pPr>
            <a:r>
              <a:rPr sz="1400" b="1" spc="-10" dirty="0">
                <a:latin typeface="Arial"/>
                <a:cs typeface="Arial"/>
              </a:rPr>
              <a:t>Unit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8501" y="713357"/>
            <a:ext cx="57969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5" dirty="0">
                <a:latin typeface="Arial"/>
                <a:cs typeface="Arial"/>
              </a:rPr>
              <a:t>Rapi</a:t>
            </a:r>
            <a:r>
              <a:rPr sz="2300" b="1" dirty="0">
                <a:latin typeface="Arial"/>
                <a:cs typeface="Arial"/>
              </a:rPr>
              <a:t>d</a:t>
            </a:r>
            <a:r>
              <a:rPr sz="2300" b="1" spc="6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Prototyping</a:t>
            </a:r>
            <a:r>
              <a:rPr sz="2300" b="1" spc="6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Soft</a:t>
            </a:r>
            <a:r>
              <a:rPr sz="2300" b="1" spc="-5" dirty="0">
                <a:latin typeface="Arial"/>
                <a:cs typeface="Arial"/>
              </a:rPr>
              <a:t>war</a:t>
            </a:r>
            <a:r>
              <a:rPr sz="2300" b="1" dirty="0">
                <a:latin typeface="Arial"/>
                <a:cs typeface="Arial"/>
              </a:rPr>
              <a:t>e</a:t>
            </a:r>
            <a:r>
              <a:rPr sz="2300" b="1" spc="65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Arial"/>
                <a:cs typeface="Arial"/>
              </a:rPr>
              <a:t>Development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6510" y="968654"/>
            <a:ext cx="2667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Arial"/>
                <a:cs typeface="Arial"/>
              </a:rPr>
              <a:t>Rapi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Prototyping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301" y="2024049"/>
            <a:ext cx="5297805" cy="339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Why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prototype?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indent="571500">
              <a:lnSpc>
                <a:spcPct val="100000"/>
              </a:lnSpc>
              <a:buFont typeface="Arial"/>
              <a:buAutoNum type="arabicPeriod"/>
              <a:tabLst>
                <a:tab pos="966469" algn="l"/>
              </a:tabLst>
            </a:pPr>
            <a:r>
              <a:rPr sz="1800" b="1" spc="-15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determine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feasibility</a:t>
            </a:r>
            <a:endParaRPr sz="1800">
              <a:latin typeface="Arial"/>
              <a:cs typeface="Arial"/>
            </a:endParaRPr>
          </a:p>
          <a:p>
            <a:pPr marL="12700" marR="550545" indent="571500">
              <a:lnSpc>
                <a:spcPct val="175600"/>
              </a:lnSpc>
              <a:buFont typeface="Arial"/>
              <a:buAutoNum type="arabicPeriod"/>
              <a:tabLst>
                <a:tab pos="966469" algn="l"/>
              </a:tabLst>
            </a:pPr>
            <a:r>
              <a:rPr sz="1800" b="1" spc="-15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obtain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earl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custome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feedback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Kee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dispose?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50">
              <a:latin typeface="Times New Roman"/>
              <a:cs typeface="Times New Roman"/>
            </a:endParaRPr>
          </a:p>
          <a:p>
            <a:pPr marL="647700" marR="5080">
              <a:lnSpc>
                <a:spcPts val="1900"/>
              </a:lnSpc>
            </a:pPr>
            <a:r>
              <a:rPr sz="1800" b="1" spc="-15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be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rapid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man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compromise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made.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prototype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kept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will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be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extremely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difficult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modif</a:t>
            </a:r>
            <a:r>
              <a:rPr sz="1800" b="1" spc="-10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maintain.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600">
              <a:latin typeface="Times New Roman"/>
              <a:cs typeface="Times New Roman"/>
            </a:endParaRPr>
          </a:p>
          <a:p>
            <a:pPr marL="647700" marR="118745">
              <a:lnSpc>
                <a:spcPts val="1900"/>
              </a:lnSpc>
            </a:pPr>
            <a:r>
              <a:rPr sz="1800" b="1" spc="-5" dirty="0">
                <a:latin typeface="Arial"/>
                <a:cs typeface="Arial"/>
              </a:rPr>
              <a:t>Bes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practice: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dispose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once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purpose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has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been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served.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4281" y="1487651"/>
            <a:ext cx="64071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 marR="5080" indent="-113030">
              <a:lnSpc>
                <a:spcPts val="1370"/>
              </a:lnSpc>
            </a:pPr>
            <a:r>
              <a:rPr sz="1300" b="1" spc="-10" dirty="0">
                <a:latin typeface="Arial"/>
                <a:cs typeface="Arial"/>
              </a:rPr>
              <a:t>execute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spec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3415" y="1384019"/>
            <a:ext cx="1035050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0320" algn="ctr">
              <a:lnSpc>
                <a:spcPts val="1370"/>
              </a:lnSpc>
            </a:pPr>
            <a:r>
              <a:rPr sz="1300" b="1" spc="-10" dirty="0">
                <a:latin typeface="Arial"/>
                <a:cs typeface="Arial"/>
              </a:rPr>
              <a:t>Develop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executable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specification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6369" y="2837916"/>
            <a:ext cx="79629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40"/>
              </a:lnSpc>
            </a:pPr>
            <a:r>
              <a:rPr sz="1300" b="1" spc="-10" dirty="0">
                <a:latin typeface="Arial"/>
                <a:cs typeface="Arial"/>
              </a:rPr>
              <a:t>Customer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Feedback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804" y="1582139"/>
            <a:ext cx="112649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marR="5080" indent="-33655">
              <a:lnSpc>
                <a:spcPts val="1340"/>
              </a:lnSpc>
            </a:pPr>
            <a:r>
              <a:rPr sz="1300" b="1" spc="-10" dirty="0">
                <a:latin typeface="Arial"/>
                <a:cs typeface="Arial"/>
              </a:rPr>
              <a:t>Requirements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Specification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325880"/>
            <a:ext cx="6928103" cy="476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2405" y="2295372"/>
            <a:ext cx="925194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marR="5080" indent="-173990">
              <a:lnSpc>
                <a:spcPts val="1370"/>
              </a:lnSpc>
            </a:pPr>
            <a:r>
              <a:rPr sz="1300" b="1" spc="-10" dirty="0">
                <a:latin typeface="Arial"/>
                <a:cs typeface="Arial"/>
              </a:rPr>
              <a:t>Preliminary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Design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32254" y="2953740"/>
            <a:ext cx="66802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ts val="1340"/>
              </a:lnSpc>
            </a:pPr>
            <a:r>
              <a:rPr sz="1300" b="1" spc="-10" dirty="0">
                <a:latin typeface="Arial"/>
                <a:cs typeface="Arial"/>
              </a:rPr>
              <a:t>Detailed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Design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1519" y="3734029"/>
            <a:ext cx="59372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Coding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8944" y="5005046"/>
            <a:ext cx="87884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 marR="5080" indent="-128270">
              <a:lnSpc>
                <a:spcPts val="1340"/>
              </a:lnSpc>
            </a:pPr>
            <a:r>
              <a:rPr sz="1300" b="1" spc="-10" dirty="0">
                <a:latin typeface="Arial"/>
                <a:cs typeface="Arial"/>
              </a:rPr>
              <a:t>Integration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Testing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7457" y="5684751"/>
            <a:ext cx="6127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40"/>
              </a:lnSpc>
            </a:pPr>
            <a:r>
              <a:rPr sz="1300" b="1" spc="-10" dirty="0">
                <a:latin typeface="Arial"/>
                <a:cs typeface="Arial"/>
              </a:rPr>
              <a:t>System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Testing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7799" y="4300958"/>
            <a:ext cx="61277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ts val="1370"/>
              </a:lnSpc>
            </a:pPr>
            <a:r>
              <a:rPr sz="1300" b="1" spc="-10" dirty="0">
                <a:latin typeface="Arial"/>
                <a:cs typeface="Arial"/>
              </a:rPr>
              <a:t>Unit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Testing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54">
              <a:lnSpc>
                <a:spcPct val="100000"/>
              </a:lnSpc>
            </a:pPr>
            <a:r>
              <a:rPr sz="2200" spc="-5" dirty="0"/>
              <a:t>So</a:t>
            </a:r>
            <a:r>
              <a:rPr sz="2200" dirty="0"/>
              <a:t>ft</a:t>
            </a:r>
            <a:r>
              <a:rPr sz="2200" spc="-5" dirty="0"/>
              <a:t>war</a:t>
            </a:r>
            <a:r>
              <a:rPr sz="2200" dirty="0"/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/>
              <a:t>Deve</a:t>
            </a:r>
            <a:r>
              <a:rPr sz="2200" dirty="0"/>
              <a:t>l</a:t>
            </a:r>
            <a:r>
              <a:rPr sz="2200" spc="-5" dirty="0"/>
              <a:t>opmen</a:t>
            </a:r>
            <a:r>
              <a:rPr sz="2200" dirty="0"/>
              <a:t>t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/>
              <a:t>w</a:t>
            </a:r>
            <a:r>
              <a:rPr sz="2200" dirty="0"/>
              <a:t>ith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/>
              <a:t>a</a:t>
            </a:r>
            <a:r>
              <a:rPr sz="2200" dirty="0"/>
              <a:t>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/>
              <a:t>Execu</a:t>
            </a:r>
            <a:r>
              <a:rPr sz="2200" dirty="0"/>
              <a:t>t</a:t>
            </a:r>
            <a:r>
              <a:rPr sz="2200" spc="-5" dirty="0"/>
              <a:t>ab</a:t>
            </a:r>
            <a:r>
              <a:rPr sz="2200" dirty="0"/>
              <a:t>le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/>
              <a:t>Spec</a:t>
            </a:r>
            <a:r>
              <a:rPr sz="2200" dirty="0"/>
              <a:t>ifi</a:t>
            </a:r>
            <a:r>
              <a:rPr sz="2200" spc="-5" dirty="0"/>
              <a:t>ca</a:t>
            </a:r>
            <a:r>
              <a:rPr sz="2200" dirty="0"/>
              <a:t>ti</a:t>
            </a:r>
            <a:r>
              <a:rPr sz="2200" spc="-5" dirty="0"/>
              <a:t>o</a:t>
            </a:r>
            <a:r>
              <a:rPr sz="2200" dirty="0"/>
              <a:t>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5" dirty="0"/>
              <a:t>Execu</a:t>
            </a:r>
            <a:r>
              <a:rPr dirty="0"/>
              <a:t>ta</a:t>
            </a:r>
            <a:r>
              <a:rPr spc="-5" dirty="0"/>
              <a:t>b</a:t>
            </a:r>
            <a:r>
              <a:rPr dirty="0"/>
              <a:t>le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Specificati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4493" y="2040024"/>
            <a:ext cx="5387340" cy="351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Wh</a:t>
            </a:r>
            <a:r>
              <a:rPr sz="1700" b="1" dirty="0">
                <a:latin typeface="Arial"/>
                <a:cs typeface="Arial"/>
              </a:rPr>
              <a:t>y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9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us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a</a:t>
            </a:r>
            <a:r>
              <a:rPr sz="1700" b="1" dirty="0">
                <a:latin typeface="Arial"/>
                <a:cs typeface="Arial"/>
              </a:rPr>
              <a:t>n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execu</a:t>
            </a:r>
            <a:r>
              <a:rPr sz="1700" b="1" dirty="0">
                <a:latin typeface="Arial"/>
                <a:cs typeface="Arial"/>
              </a:rPr>
              <a:t>ta</a:t>
            </a:r>
            <a:r>
              <a:rPr sz="1700" b="1" spc="-5" dirty="0">
                <a:latin typeface="Arial"/>
                <a:cs typeface="Arial"/>
              </a:rPr>
              <a:t>b</a:t>
            </a:r>
            <a:r>
              <a:rPr sz="1700" b="1" dirty="0">
                <a:latin typeface="Arial"/>
                <a:cs typeface="Arial"/>
              </a:rPr>
              <a:t>le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specificati</a:t>
            </a:r>
            <a:r>
              <a:rPr sz="1700" b="1" dirty="0">
                <a:latin typeface="Arial"/>
                <a:cs typeface="Arial"/>
              </a:rPr>
              <a:t>o</a:t>
            </a:r>
            <a:r>
              <a:rPr sz="1700" b="1" spc="-5" dirty="0">
                <a:latin typeface="Arial"/>
                <a:cs typeface="Arial"/>
              </a:rPr>
              <a:t>n</a:t>
            </a:r>
            <a:r>
              <a:rPr sz="1700" b="1" dirty="0">
                <a:latin typeface="Arial"/>
                <a:cs typeface="Arial"/>
              </a:rPr>
              <a:t>?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indent="541020">
              <a:lnSpc>
                <a:spcPct val="100000"/>
              </a:lnSpc>
              <a:buFont typeface="Arial"/>
              <a:buAutoNum type="arabicPeriod"/>
              <a:tabLst>
                <a:tab pos="915669" algn="l"/>
              </a:tabLst>
            </a:pPr>
            <a:r>
              <a:rPr sz="1700" b="1" spc="-5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o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determ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5" dirty="0">
                <a:latin typeface="Arial"/>
                <a:cs typeface="Arial"/>
              </a:rPr>
              <a:t>n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behavio</a:t>
            </a:r>
            <a:r>
              <a:rPr sz="1700" b="1" dirty="0">
                <a:latin typeface="Arial"/>
                <a:cs typeface="Arial"/>
              </a:rPr>
              <a:t>r</a:t>
            </a:r>
            <a:endParaRPr sz="1700">
              <a:latin typeface="Arial"/>
              <a:cs typeface="Arial"/>
            </a:endParaRPr>
          </a:p>
          <a:p>
            <a:pPr marL="12700" marR="894715" indent="541020">
              <a:lnSpc>
                <a:spcPct val="180000"/>
              </a:lnSpc>
              <a:spcBef>
                <a:spcPts val="25"/>
              </a:spcBef>
              <a:buFont typeface="Arial"/>
              <a:buAutoNum type="arabicPeriod"/>
              <a:tabLst>
                <a:tab pos="915669" algn="l"/>
              </a:tabLst>
            </a:pPr>
            <a:r>
              <a:rPr sz="1700" b="1" spc="-5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o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ob</a:t>
            </a:r>
            <a:r>
              <a:rPr sz="1700" b="1" dirty="0">
                <a:latin typeface="Arial"/>
                <a:cs typeface="Arial"/>
              </a:rPr>
              <a:t>tain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earl</a:t>
            </a:r>
            <a:r>
              <a:rPr sz="1700" b="1" dirty="0">
                <a:latin typeface="Arial"/>
                <a:cs typeface="Arial"/>
              </a:rPr>
              <a:t>y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custome</a:t>
            </a:r>
            <a:r>
              <a:rPr sz="1700" b="1" dirty="0">
                <a:latin typeface="Arial"/>
                <a:cs typeface="Arial"/>
              </a:rPr>
              <a:t>r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fee</a:t>
            </a:r>
            <a:r>
              <a:rPr sz="1700" b="1" spc="-5" dirty="0">
                <a:latin typeface="Arial"/>
                <a:cs typeface="Arial"/>
              </a:rPr>
              <a:t>dback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t</a:t>
            </a:r>
            <a:r>
              <a:rPr sz="1700" b="1" spc="-5" dirty="0">
                <a:latin typeface="Arial"/>
                <a:cs typeface="Arial"/>
              </a:rPr>
              <a:t>he</a:t>
            </a:r>
            <a:r>
              <a:rPr sz="1700" b="1" dirty="0">
                <a:latin typeface="Arial"/>
                <a:cs typeface="Arial"/>
              </a:rPr>
              <a:t>r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uses?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Arial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915035" lvl="1" indent="-300990">
              <a:lnSpc>
                <a:spcPct val="100000"/>
              </a:lnSpc>
              <a:buFont typeface="Arial"/>
              <a:buAutoNum type="arabicPeriod"/>
              <a:tabLst>
                <a:tab pos="915669" algn="l"/>
              </a:tabLst>
            </a:pPr>
            <a:r>
              <a:rPr sz="1700" b="1" spc="-5" dirty="0">
                <a:latin typeface="Arial"/>
                <a:cs typeface="Arial"/>
              </a:rPr>
              <a:t>Au</a:t>
            </a:r>
            <a:r>
              <a:rPr sz="1700" b="1" dirty="0">
                <a:latin typeface="Arial"/>
                <a:cs typeface="Arial"/>
              </a:rPr>
              <a:t>t</a:t>
            </a:r>
            <a:r>
              <a:rPr sz="1700" b="1" spc="-5" dirty="0">
                <a:latin typeface="Arial"/>
                <a:cs typeface="Arial"/>
              </a:rPr>
              <a:t>omati</a:t>
            </a:r>
            <a:r>
              <a:rPr sz="1700" b="1" dirty="0">
                <a:latin typeface="Arial"/>
                <a:cs typeface="Arial"/>
              </a:rPr>
              <a:t>c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generatio</a:t>
            </a:r>
            <a:r>
              <a:rPr sz="1700" b="1" dirty="0">
                <a:latin typeface="Arial"/>
                <a:cs typeface="Arial"/>
              </a:rPr>
              <a:t>n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f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syste</a:t>
            </a:r>
            <a:r>
              <a:rPr sz="1700" b="1" dirty="0">
                <a:latin typeface="Arial"/>
                <a:cs typeface="Arial"/>
              </a:rPr>
              <a:t>m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test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cases.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Arial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974725" lvl="1" indent="-360680">
              <a:lnSpc>
                <a:spcPct val="100000"/>
              </a:lnSpc>
              <a:buFont typeface="Arial"/>
              <a:buAutoNum type="arabicPeriod"/>
              <a:tabLst>
                <a:tab pos="975360" algn="l"/>
              </a:tabLst>
            </a:pPr>
            <a:r>
              <a:rPr sz="1700" b="1" spc="-5" dirty="0">
                <a:latin typeface="Arial"/>
                <a:cs typeface="Arial"/>
              </a:rPr>
              <a:t>Develo</a:t>
            </a:r>
            <a:r>
              <a:rPr sz="1700" b="1" dirty="0">
                <a:latin typeface="Arial"/>
                <a:cs typeface="Arial"/>
              </a:rPr>
              <a:t>p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orde</a:t>
            </a:r>
            <a:r>
              <a:rPr sz="1700" b="1" dirty="0">
                <a:latin typeface="Arial"/>
                <a:cs typeface="Arial"/>
              </a:rPr>
              <a:t>r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f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test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cas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execu</a:t>
            </a:r>
            <a:r>
              <a:rPr sz="1700" b="1" dirty="0">
                <a:latin typeface="Arial"/>
                <a:cs typeface="Arial"/>
              </a:rPr>
              <a:t>ti</a:t>
            </a:r>
            <a:r>
              <a:rPr sz="1700" b="1" spc="-5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6"/>
              </a:spcBef>
              <a:buFont typeface="Arial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915035" lvl="1" indent="-300990">
              <a:lnSpc>
                <a:spcPct val="100000"/>
              </a:lnSpc>
              <a:buFont typeface="Arial"/>
              <a:buAutoNum type="arabicPeriod"/>
              <a:tabLst>
                <a:tab pos="915669" algn="l"/>
              </a:tabLst>
            </a:pPr>
            <a:r>
              <a:rPr sz="1700" b="1" spc="-5" dirty="0">
                <a:latin typeface="Arial"/>
                <a:cs typeface="Arial"/>
              </a:rPr>
              <a:t>Train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5" dirty="0">
                <a:latin typeface="Arial"/>
                <a:cs typeface="Arial"/>
              </a:rPr>
              <a:t>n</a:t>
            </a:r>
            <a:r>
              <a:rPr sz="1700" b="1" dirty="0">
                <a:latin typeface="Arial"/>
                <a:cs typeface="Arial"/>
              </a:rPr>
              <a:t>g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Arial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974725" lvl="1" indent="-360680">
              <a:lnSpc>
                <a:spcPct val="100000"/>
              </a:lnSpc>
              <a:buFont typeface="Arial"/>
              <a:buAutoNum type="arabicPeriod"/>
              <a:tabLst>
                <a:tab pos="975360" algn="l"/>
              </a:tabLst>
            </a:pPr>
            <a:r>
              <a:rPr sz="1700" b="1" spc="-5" dirty="0">
                <a:latin typeface="Arial"/>
                <a:cs typeface="Arial"/>
              </a:rPr>
              <a:t>Earl</a:t>
            </a:r>
            <a:r>
              <a:rPr sz="1700" b="1" dirty="0">
                <a:latin typeface="Arial"/>
                <a:cs typeface="Arial"/>
              </a:rPr>
              <a:t>y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analysis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pc="-5" dirty="0"/>
              <a:t>Transformationa</a:t>
            </a:r>
            <a:r>
              <a:rPr dirty="0"/>
              <a:t>l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mp</a:t>
            </a:r>
            <a:r>
              <a:rPr dirty="0"/>
              <a:t>le</a:t>
            </a:r>
            <a:r>
              <a:rPr spc="-5" dirty="0"/>
              <a:t>men</a:t>
            </a:r>
            <a:r>
              <a:rPr dirty="0"/>
              <a:t>tati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856487" y="3422904"/>
            <a:ext cx="1137285" cy="603885"/>
          </a:xfrm>
          <a:custGeom>
            <a:avLst/>
            <a:gdLst/>
            <a:ahLst/>
            <a:cxnLst/>
            <a:rect l="l" t="t" r="r" b="b"/>
            <a:pathLst>
              <a:path w="1137285" h="603885">
                <a:moveTo>
                  <a:pt x="161543" y="0"/>
                </a:moveTo>
                <a:lnTo>
                  <a:pt x="118473" y="5713"/>
                </a:lnTo>
                <a:lnTo>
                  <a:pt x="79652" y="21864"/>
                </a:lnTo>
                <a:lnTo>
                  <a:pt x="46738" y="46970"/>
                </a:lnTo>
                <a:lnTo>
                  <a:pt x="21390" y="79547"/>
                </a:lnTo>
                <a:lnTo>
                  <a:pt x="5265" y="118112"/>
                </a:lnTo>
                <a:lnTo>
                  <a:pt x="0" y="445007"/>
                </a:lnTo>
                <a:lnTo>
                  <a:pt x="680" y="459706"/>
                </a:lnTo>
                <a:lnTo>
                  <a:pt x="10402" y="501181"/>
                </a:lnTo>
                <a:lnTo>
                  <a:pt x="30353" y="537567"/>
                </a:lnTo>
                <a:lnTo>
                  <a:pt x="58875" y="567382"/>
                </a:lnTo>
                <a:lnTo>
                  <a:pt x="94310" y="589143"/>
                </a:lnTo>
                <a:lnTo>
                  <a:pt x="135000" y="601365"/>
                </a:lnTo>
                <a:lnTo>
                  <a:pt x="978407" y="603503"/>
                </a:lnTo>
                <a:lnTo>
                  <a:pt x="993247" y="602838"/>
                </a:lnTo>
                <a:lnTo>
                  <a:pt x="1035085" y="593304"/>
                </a:lnTo>
                <a:lnTo>
                  <a:pt x="1071717" y="573654"/>
                </a:lnTo>
                <a:lnTo>
                  <a:pt x="1101616" y="545413"/>
                </a:lnTo>
                <a:lnTo>
                  <a:pt x="1123256" y="510108"/>
                </a:lnTo>
                <a:lnTo>
                  <a:pt x="1135109" y="469267"/>
                </a:lnTo>
                <a:lnTo>
                  <a:pt x="1136903" y="158495"/>
                </a:lnTo>
                <a:lnTo>
                  <a:pt x="1136238" y="143656"/>
                </a:lnTo>
                <a:lnTo>
                  <a:pt x="1126704" y="101818"/>
                </a:lnTo>
                <a:lnTo>
                  <a:pt x="1107054" y="65186"/>
                </a:lnTo>
                <a:lnTo>
                  <a:pt x="1078813" y="35287"/>
                </a:lnTo>
                <a:lnTo>
                  <a:pt x="1043508" y="13647"/>
                </a:lnTo>
                <a:lnTo>
                  <a:pt x="1002667" y="1794"/>
                </a:lnTo>
                <a:lnTo>
                  <a:pt x="1615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692" y="3551149"/>
            <a:ext cx="112649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ts val="1420"/>
              </a:lnSpc>
            </a:pPr>
            <a:r>
              <a:rPr sz="1300" b="1" spc="-10" dirty="0">
                <a:latin typeface="Arial"/>
                <a:cs typeface="Arial"/>
              </a:rPr>
              <a:t>Requirements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Specification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5583" y="3724655"/>
            <a:ext cx="448309" cy="445134"/>
          </a:xfrm>
          <a:custGeom>
            <a:avLst/>
            <a:gdLst/>
            <a:ahLst/>
            <a:cxnLst/>
            <a:rect l="l" t="t" r="r" b="b"/>
            <a:pathLst>
              <a:path w="448310" h="445135">
                <a:moveTo>
                  <a:pt x="0" y="0"/>
                </a:moveTo>
                <a:lnTo>
                  <a:pt x="3047" y="0"/>
                </a:lnTo>
                <a:lnTo>
                  <a:pt x="39284" y="1488"/>
                </a:lnTo>
                <a:lnTo>
                  <a:pt x="109360" y="13043"/>
                </a:lnTo>
                <a:lnTo>
                  <a:pt x="175450" y="35242"/>
                </a:lnTo>
                <a:lnTo>
                  <a:pt x="236602" y="67133"/>
                </a:lnTo>
                <a:lnTo>
                  <a:pt x="291865" y="107766"/>
                </a:lnTo>
                <a:lnTo>
                  <a:pt x="340289" y="156190"/>
                </a:lnTo>
                <a:lnTo>
                  <a:pt x="380922" y="211453"/>
                </a:lnTo>
                <a:lnTo>
                  <a:pt x="412813" y="272605"/>
                </a:lnTo>
                <a:lnTo>
                  <a:pt x="435012" y="338695"/>
                </a:lnTo>
                <a:lnTo>
                  <a:pt x="446567" y="408771"/>
                </a:lnTo>
                <a:lnTo>
                  <a:pt x="448055" y="4450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5247" y="3974591"/>
            <a:ext cx="106680" cy="180340"/>
          </a:xfrm>
          <a:custGeom>
            <a:avLst/>
            <a:gdLst/>
            <a:ahLst/>
            <a:cxnLst/>
            <a:rect l="l" t="t" r="r" b="b"/>
            <a:pathLst>
              <a:path w="106680" h="180339">
                <a:moveTo>
                  <a:pt x="0" y="21335"/>
                </a:moveTo>
                <a:lnTo>
                  <a:pt x="94487" y="179831"/>
                </a:lnTo>
                <a:lnTo>
                  <a:pt x="101720" y="73151"/>
                </a:lnTo>
                <a:lnTo>
                  <a:pt x="57911" y="73151"/>
                </a:lnTo>
                <a:lnTo>
                  <a:pt x="0" y="21335"/>
                </a:lnTo>
                <a:close/>
              </a:path>
              <a:path w="106680" h="180339">
                <a:moveTo>
                  <a:pt x="106679" y="0"/>
                </a:moveTo>
                <a:lnTo>
                  <a:pt x="57911" y="73151"/>
                </a:lnTo>
                <a:lnTo>
                  <a:pt x="101720" y="73151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3160" y="4047744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24383" y="5791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6495" y="5480303"/>
            <a:ext cx="1137285" cy="603885"/>
          </a:xfrm>
          <a:custGeom>
            <a:avLst/>
            <a:gdLst/>
            <a:ahLst/>
            <a:cxnLst/>
            <a:rect l="l" t="t" r="r" b="b"/>
            <a:pathLst>
              <a:path w="1137285" h="603885">
                <a:moveTo>
                  <a:pt x="158495" y="0"/>
                </a:moveTo>
                <a:lnTo>
                  <a:pt x="115261" y="5821"/>
                </a:lnTo>
                <a:lnTo>
                  <a:pt x="76724" y="22269"/>
                </a:lnTo>
                <a:lnTo>
                  <a:pt x="44411" y="47817"/>
                </a:lnTo>
                <a:lnTo>
                  <a:pt x="19848" y="80936"/>
                </a:lnTo>
                <a:lnTo>
                  <a:pt x="4563" y="120101"/>
                </a:lnTo>
                <a:lnTo>
                  <a:pt x="0" y="445007"/>
                </a:lnTo>
                <a:lnTo>
                  <a:pt x="665" y="459847"/>
                </a:lnTo>
                <a:lnTo>
                  <a:pt x="10199" y="501685"/>
                </a:lnTo>
                <a:lnTo>
                  <a:pt x="29849" y="538317"/>
                </a:lnTo>
                <a:lnTo>
                  <a:pt x="58090" y="568216"/>
                </a:lnTo>
                <a:lnTo>
                  <a:pt x="93395" y="589856"/>
                </a:lnTo>
                <a:lnTo>
                  <a:pt x="134235" y="601709"/>
                </a:lnTo>
                <a:lnTo>
                  <a:pt x="975359" y="603503"/>
                </a:lnTo>
                <a:lnTo>
                  <a:pt x="990086" y="602850"/>
                </a:lnTo>
                <a:lnTo>
                  <a:pt x="1031924" y="593493"/>
                </a:lnTo>
                <a:lnTo>
                  <a:pt x="1068960" y="574192"/>
                </a:lnTo>
                <a:lnTo>
                  <a:pt x="1099536" y="546431"/>
                </a:lnTo>
                <a:lnTo>
                  <a:pt x="1121994" y="511693"/>
                </a:lnTo>
                <a:lnTo>
                  <a:pt x="1134676" y="471462"/>
                </a:lnTo>
                <a:lnTo>
                  <a:pt x="1136903" y="158495"/>
                </a:lnTo>
                <a:lnTo>
                  <a:pt x="1136223" y="143797"/>
                </a:lnTo>
                <a:lnTo>
                  <a:pt x="1126501" y="102322"/>
                </a:lnTo>
                <a:lnTo>
                  <a:pt x="1106550" y="65936"/>
                </a:lnTo>
                <a:lnTo>
                  <a:pt x="1078028" y="36121"/>
                </a:lnTo>
                <a:lnTo>
                  <a:pt x="1042593" y="14360"/>
                </a:lnTo>
                <a:lnTo>
                  <a:pt x="1001903" y="2138"/>
                </a:lnTo>
                <a:lnTo>
                  <a:pt x="15849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89454" y="5608551"/>
            <a:ext cx="61277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20"/>
              </a:lnSpc>
            </a:pPr>
            <a:r>
              <a:rPr sz="1300" b="1" spc="-10" dirty="0">
                <a:latin typeface="Arial"/>
                <a:cs typeface="Arial"/>
              </a:rPr>
              <a:t>System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Testing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7559" y="5020055"/>
            <a:ext cx="448309" cy="445134"/>
          </a:xfrm>
          <a:custGeom>
            <a:avLst/>
            <a:gdLst/>
            <a:ahLst/>
            <a:cxnLst/>
            <a:rect l="l" t="t" r="r" b="b"/>
            <a:pathLst>
              <a:path w="448310" h="445135">
                <a:moveTo>
                  <a:pt x="0" y="0"/>
                </a:moveTo>
                <a:lnTo>
                  <a:pt x="3047" y="0"/>
                </a:lnTo>
                <a:lnTo>
                  <a:pt x="39284" y="1488"/>
                </a:lnTo>
                <a:lnTo>
                  <a:pt x="109360" y="13043"/>
                </a:lnTo>
                <a:lnTo>
                  <a:pt x="175450" y="35242"/>
                </a:lnTo>
                <a:lnTo>
                  <a:pt x="236602" y="67133"/>
                </a:lnTo>
                <a:lnTo>
                  <a:pt x="291865" y="107766"/>
                </a:lnTo>
                <a:lnTo>
                  <a:pt x="340289" y="156190"/>
                </a:lnTo>
                <a:lnTo>
                  <a:pt x="380922" y="211453"/>
                </a:lnTo>
                <a:lnTo>
                  <a:pt x="412813" y="272605"/>
                </a:lnTo>
                <a:lnTo>
                  <a:pt x="435012" y="338695"/>
                </a:lnTo>
                <a:lnTo>
                  <a:pt x="446567" y="408771"/>
                </a:lnTo>
                <a:lnTo>
                  <a:pt x="448055" y="4450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4176" y="5269991"/>
            <a:ext cx="109855" cy="180340"/>
          </a:xfrm>
          <a:custGeom>
            <a:avLst/>
            <a:gdLst/>
            <a:ahLst/>
            <a:cxnLst/>
            <a:rect l="l" t="t" r="r" b="b"/>
            <a:pathLst>
              <a:path w="109854" h="180339">
                <a:moveTo>
                  <a:pt x="0" y="21335"/>
                </a:moveTo>
                <a:lnTo>
                  <a:pt x="97535" y="179831"/>
                </a:lnTo>
                <a:lnTo>
                  <a:pt x="104768" y="73151"/>
                </a:lnTo>
                <a:lnTo>
                  <a:pt x="60959" y="73151"/>
                </a:lnTo>
                <a:lnTo>
                  <a:pt x="0" y="21335"/>
                </a:lnTo>
                <a:close/>
              </a:path>
              <a:path w="109854" h="180339">
                <a:moveTo>
                  <a:pt x="109727" y="0"/>
                </a:moveTo>
                <a:lnTo>
                  <a:pt x="60959" y="73151"/>
                </a:lnTo>
                <a:lnTo>
                  <a:pt x="104768" y="73151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5135" y="5343144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24383" y="5791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7468" y="4307910"/>
            <a:ext cx="71755" cy="66675"/>
          </a:xfrm>
          <a:custGeom>
            <a:avLst/>
            <a:gdLst/>
            <a:ahLst/>
            <a:cxnLst/>
            <a:rect l="l" t="t" r="r" b="b"/>
            <a:pathLst>
              <a:path w="71755" h="66675">
                <a:moveTo>
                  <a:pt x="25760" y="0"/>
                </a:moveTo>
                <a:lnTo>
                  <a:pt x="14817" y="5101"/>
                </a:lnTo>
                <a:lnTo>
                  <a:pt x="6326" y="14319"/>
                </a:lnTo>
                <a:lnTo>
                  <a:pt x="1112" y="27587"/>
                </a:lnTo>
                <a:lnTo>
                  <a:pt x="0" y="44839"/>
                </a:lnTo>
                <a:lnTo>
                  <a:pt x="5946" y="54380"/>
                </a:lnTo>
                <a:lnTo>
                  <a:pt x="16010" y="61616"/>
                </a:lnTo>
                <a:lnTo>
                  <a:pt x="30268" y="65831"/>
                </a:lnTo>
                <a:lnTo>
                  <a:pt x="48797" y="66306"/>
                </a:lnTo>
                <a:lnTo>
                  <a:pt x="60477" y="58802"/>
                </a:lnTo>
                <a:lnTo>
                  <a:pt x="68354" y="47642"/>
                </a:lnTo>
                <a:lnTo>
                  <a:pt x="71243" y="33965"/>
                </a:lnTo>
                <a:lnTo>
                  <a:pt x="70476" y="26875"/>
                </a:lnTo>
                <a:lnTo>
                  <a:pt x="65574" y="15817"/>
                </a:lnTo>
                <a:lnTo>
                  <a:pt x="56336" y="7103"/>
                </a:lnTo>
                <a:lnTo>
                  <a:pt x="42988" y="1556"/>
                </a:lnTo>
                <a:lnTo>
                  <a:pt x="25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7468" y="4307910"/>
            <a:ext cx="71755" cy="66675"/>
          </a:xfrm>
          <a:custGeom>
            <a:avLst/>
            <a:gdLst/>
            <a:ahLst/>
            <a:cxnLst/>
            <a:rect l="l" t="t" r="r" b="b"/>
            <a:pathLst>
              <a:path w="71755" h="66675">
                <a:moveTo>
                  <a:pt x="71243" y="33965"/>
                </a:moveTo>
                <a:lnTo>
                  <a:pt x="68354" y="47642"/>
                </a:lnTo>
                <a:lnTo>
                  <a:pt x="60477" y="58802"/>
                </a:lnTo>
                <a:lnTo>
                  <a:pt x="48797" y="66306"/>
                </a:lnTo>
                <a:lnTo>
                  <a:pt x="30268" y="65831"/>
                </a:lnTo>
                <a:lnTo>
                  <a:pt x="16010" y="61616"/>
                </a:lnTo>
                <a:lnTo>
                  <a:pt x="5946" y="54380"/>
                </a:lnTo>
                <a:lnTo>
                  <a:pt x="0" y="44839"/>
                </a:lnTo>
                <a:lnTo>
                  <a:pt x="1112" y="27587"/>
                </a:lnTo>
                <a:lnTo>
                  <a:pt x="6326" y="14319"/>
                </a:lnTo>
                <a:lnTo>
                  <a:pt x="14817" y="5101"/>
                </a:lnTo>
                <a:lnTo>
                  <a:pt x="25760" y="0"/>
                </a:lnTo>
                <a:lnTo>
                  <a:pt x="42988" y="1556"/>
                </a:lnTo>
                <a:lnTo>
                  <a:pt x="56336" y="7103"/>
                </a:lnTo>
                <a:lnTo>
                  <a:pt x="65574" y="15817"/>
                </a:lnTo>
                <a:lnTo>
                  <a:pt x="70476" y="26875"/>
                </a:lnTo>
                <a:lnTo>
                  <a:pt x="71243" y="3396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5339" y="441359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3853" y="0"/>
                </a:moveTo>
                <a:lnTo>
                  <a:pt x="20559" y="3605"/>
                </a:lnTo>
                <a:lnTo>
                  <a:pt x="9799" y="11789"/>
                </a:lnTo>
                <a:lnTo>
                  <a:pt x="2602" y="23688"/>
                </a:lnTo>
                <a:lnTo>
                  <a:pt x="0" y="38436"/>
                </a:lnTo>
                <a:lnTo>
                  <a:pt x="3409" y="51975"/>
                </a:lnTo>
                <a:lnTo>
                  <a:pt x="11462" y="62970"/>
                </a:lnTo>
                <a:lnTo>
                  <a:pt x="23185" y="70349"/>
                </a:lnTo>
                <a:lnTo>
                  <a:pt x="37606" y="73040"/>
                </a:lnTo>
                <a:lnTo>
                  <a:pt x="51464" y="69872"/>
                </a:lnTo>
                <a:lnTo>
                  <a:pt x="62742" y="61976"/>
                </a:lnTo>
                <a:lnTo>
                  <a:pt x="70325" y="50471"/>
                </a:lnTo>
                <a:lnTo>
                  <a:pt x="73100" y="36479"/>
                </a:lnTo>
                <a:lnTo>
                  <a:pt x="72957" y="33227"/>
                </a:lnTo>
                <a:lnTo>
                  <a:pt x="69193" y="20141"/>
                </a:lnTo>
                <a:lnTo>
                  <a:pt x="60899" y="9573"/>
                </a:lnTo>
                <a:lnTo>
                  <a:pt x="48858" y="2526"/>
                </a:lnTo>
                <a:lnTo>
                  <a:pt x="33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5339" y="441359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00" y="36479"/>
                </a:moveTo>
                <a:lnTo>
                  <a:pt x="70325" y="50471"/>
                </a:lnTo>
                <a:lnTo>
                  <a:pt x="62742" y="61976"/>
                </a:lnTo>
                <a:lnTo>
                  <a:pt x="51464" y="69872"/>
                </a:lnTo>
                <a:lnTo>
                  <a:pt x="37606" y="73040"/>
                </a:lnTo>
                <a:lnTo>
                  <a:pt x="23185" y="70349"/>
                </a:lnTo>
                <a:lnTo>
                  <a:pt x="11462" y="62970"/>
                </a:lnTo>
                <a:lnTo>
                  <a:pt x="3409" y="51975"/>
                </a:lnTo>
                <a:lnTo>
                  <a:pt x="0" y="38436"/>
                </a:lnTo>
                <a:lnTo>
                  <a:pt x="2602" y="23688"/>
                </a:lnTo>
                <a:lnTo>
                  <a:pt x="9799" y="11789"/>
                </a:lnTo>
                <a:lnTo>
                  <a:pt x="20559" y="3605"/>
                </a:lnTo>
                <a:lnTo>
                  <a:pt x="33853" y="0"/>
                </a:lnTo>
                <a:lnTo>
                  <a:pt x="48858" y="2526"/>
                </a:lnTo>
                <a:lnTo>
                  <a:pt x="60899" y="9573"/>
                </a:lnTo>
                <a:lnTo>
                  <a:pt x="69193" y="20141"/>
                </a:lnTo>
                <a:lnTo>
                  <a:pt x="72957" y="33227"/>
                </a:lnTo>
                <a:lnTo>
                  <a:pt x="73100" y="3647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6690" y="4524381"/>
            <a:ext cx="68580" cy="69215"/>
          </a:xfrm>
          <a:custGeom>
            <a:avLst/>
            <a:gdLst/>
            <a:ahLst/>
            <a:cxnLst/>
            <a:rect l="l" t="t" r="r" b="b"/>
            <a:pathLst>
              <a:path w="68580" h="69214">
                <a:moveTo>
                  <a:pt x="24775" y="0"/>
                </a:moveTo>
                <a:lnTo>
                  <a:pt x="14307" y="5314"/>
                </a:lnTo>
                <a:lnTo>
                  <a:pt x="6169" y="14865"/>
                </a:lnTo>
                <a:lnTo>
                  <a:pt x="1140" y="28560"/>
                </a:lnTo>
                <a:lnTo>
                  <a:pt x="0" y="46304"/>
                </a:lnTo>
                <a:lnTo>
                  <a:pt x="5613" y="56438"/>
                </a:lnTo>
                <a:lnTo>
                  <a:pt x="15253" y="64144"/>
                </a:lnTo>
                <a:lnTo>
                  <a:pt x="28996" y="68647"/>
                </a:lnTo>
                <a:lnTo>
                  <a:pt x="46918" y="69170"/>
                </a:lnTo>
                <a:lnTo>
                  <a:pt x="58111" y="61335"/>
                </a:lnTo>
                <a:lnTo>
                  <a:pt x="65660" y="49689"/>
                </a:lnTo>
                <a:lnTo>
                  <a:pt x="68429" y="35426"/>
                </a:lnTo>
                <a:lnTo>
                  <a:pt x="67762" y="28367"/>
                </a:lnTo>
                <a:lnTo>
                  <a:pt x="63133" y="16699"/>
                </a:lnTo>
                <a:lnTo>
                  <a:pt x="54279" y="7499"/>
                </a:lnTo>
                <a:lnTo>
                  <a:pt x="41420" y="1641"/>
                </a:lnTo>
                <a:lnTo>
                  <a:pt x="24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6690" y="4524381"/>
            <a:ext cx="68580" cy="69215"/>
          </a:xfrm>
          <a:custGeom>
            <a:avLst/>
            <a:gdLst/>
            <a:ahLst/>
            <a:cxnLst/>
            <a:rect l="l" t="t" r="r" b="b"/>
            <a:pathLst>
              <a:path w="68580" h="69214">
                <a:moveTo>
                  <a:pt x="68429" y="35426"/>
                </a:moveTo>
                <a:lnTo>
                  <a:pt x="65660" y="49689"/>
                </a:lnTo>
                <a:lnTo>
                  <a:pt x="58111" y="61335"/>
                </a:lnTo>
                <a:lnTo>
                  <a:pt x="46918" y="69170"/>
                </a:lnTo>
                <a:lnTo>
                  <a:pt x="28996" y="68647"/>
                </a:lnTo>
                <a:lnTo>
                  <a:pt x="15253" y="64144"/>
                </a:lnTo>
                <a:lnTo>
                  <a:pt x="5613" y="56438"/>
                </a:lnTo>
                <a:lnTo>
                  <a:pt x="0" y="46304"/>
                </a:lnTo>
                <a:lnTo>
                  <a:pt x="1140" y="28560"/>
                </a:lnTo>
                <a:lnTo>
                  <a:pt x="6169" y="14865"/>
                </a:lnTo>
                <a:lnTo>
                  <a:pt x="14307" y="5314"/>
                </a:lnTo>
                <a:lnTo>
                  <a:pt x="24775" y="0"/>
                </a:lnTo>
                <a:lnTo>
                  <a:pt x="41420" y="1641"/>
                </a:lnTo>
                <a:lnTo>
                  <a:pt x="54279" y="7499"/>
                </a:lnTo>
                <a:lnTo>
                  <a:pt x="63133" y="16699"/>
                </a:lnTo>
                <a:lnTo>
                  <a:pt x="67762" y="28367"/>
                </a:lnTo>
                <a:lnTo>
                  <a:pt x="68429" y="35426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1747" y="463305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3853" y="0"/>
                </a:moveTo>
                <a:lnTo>
                  <a:pt x="20559" y="3605"/>
                </a:lnTo>
                <a:lnTo>
                  <a:pt x="9799" y="11789"/>
                </a:lnTo>
                <a:lnTo>
                  <a:pt x="2602" y="23688"/>
                </a:lnTo>
                <a:lnTo>
                  <a:pt x="0" y="38436"/>
                </a:lnTo>
                <a:lnTo>
                  <a:pt x="3409" y="51975"/>
                </a:lnTo>
                <a:lnTo>
                  <a:pt x="11462" y="62970"/>
                </a:lnTo>
                <a:lnTo>
                  <a:pt x="23185" y="70349"/>
                </a:lnTo>
                <a:lnTo>
                  <a:pt x="37606" y="73040"/>
                </a:lnTo>
                <a:lnTo>
                  <a:pt x="51464" y="69872"/>
                </a:lnTo>
                <a:lnTo>
                  <a:pt x="62742" y="61976"/>
                </a:lnTo>
                <a:lnTo>
                  <a:pt x="70325" y="50471"/>
                </a:lnTo>
                <a:lnTo>
                  <a:pt x="73100" y="36479"/>
                </a:lnTo>
                <a:lnTo>
                  <a:pt x="72957" y="33227"/>
                </a:lnTo>
                <a:lnTo>
                  <a:pt x="69193" y="20141"/>
                </a:lnTo>
                <a:lnTo>
                  <a:pt x="60899" y="9573"/>
                </a:lnTo>
                <a:lnTo>
                  <a:pt x="48858" y="2526"/>
                </a:lnTo>
                <a:lnTo>
                  <a:pt x="33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747" y="463305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00" y="36479"/>
                </a:moveTo>
                <a:lnTo>
                  <a:pt x="70325" y="50471"/>
                </a:lnTo>
                <a:lnTo>
                  <a:pt x="62742" y="61976"/>
                </a:lnTo>
                <a:lnTo>
                  <a:pt x="51464" y="69872"/>
                </a:lnTo>
                <a:lnTo>
                  <a:pt x="37606" y="73040"/>
                </a:lnTo>
                <a:lnTo>
                  <a:pt x="23185" y="70349"/>
                </a:lnTo>
                <a:lnTo>
                  <a:pt x="11462" y="62970"/>
                </a:lnTo>
                <a:lnTo>
                  <a:pt x="3409" y="51975"/>
                </a:lnTo>
                <a:lnTo>
                  <a:pt x="0" y="38436"/>
                </a:lnTo>
                <a:lnTo>
                  <a:pt x="2602" y="23688"/>
                </a:lnTo>
                <a:lnTo>
                  <a:pt x="9799" y="11789"/>
                </a:lnTo>
                <a:lnTo>
                  <a:pt x="20559" y="3605"/>
                </a:lnTo>
                <a:lnTo>
                  <a:pt x="33853" y="0"/>
                </a:lnTo>
                <a:lnTo>
                  <a:pt x="48858" y="2526"/>
                </a:lnTo>
                <a:lnTo>
                  <a:pt x="60899" y="9573"/>
                </a:lnTo>
                <a:lnTo>
                  <a:pt x="69193" y="20141"/>
                </a:lnTo>
                <a:lnTo>
                  <a:pt x="72957" y="33227"/>
                </a:lnTo>
                <a:lnTo>
                  <a:pt x="73100" y="3647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3097" y="4743838"/>
            <a:ext cx="68580" cy="69215"/>
          </a:xfrm>
          <a:custGeom>
            <a:avLst/>
            <a:gdLst/>
            <a:ahLst/>
            <a:cxnLst/>
            <a:rect l="l" t="t" r="r" b="b"/>
            <a:pathLst>
              <a:path w="68580" h="69214">
                <a:moveTo>
                  <a:pt x="24774" y="0"/>
                </a:moveTo>
                <a:lnTo>
                  <a:pt x="14307" y="5315"/>
                </a:lnTo>
                <a:lnTo>
                  <a:pt x="6169" y="14867"/>
                </a:lnTo>
                <a:lnTo>
                  <a:pt x="1140" y="28562"/>
                </a:lnTo>
                <a:lnTo>
                  <a:pt x="0" y="46307"/>
                </a:lnTo>
                <a:lnTo>
                  <a:pt x="5613" y="56443"/>
                </a:lnTo>
                <a:lnTo>
                  <a:pt x="15252" y="64148"/>
                </a:lnTo>
                <a:lnTo>
                  <a:pt x="28995" y="68648"/>
                </a:lnTo>
                <a:lnTo>
                  <a:pt x="46916" y="69172"/>
                </a:lnTo>
                <a:lnTo>
                  <a:pt x="58109" y="61340"/>
                </a:lnTo>
                <a:lnTo>
                  <a:pt x="65660" y="49695"/>
                </a:lnTo>
                <a:lnTo>
                  <a:pt x="68430" y="35425"/>
                </a:lnTo>
                <a:lnTo>
                  <a:pt x="67763" y="28366"/>
                </a:lnTo>
                <a:lnTo>
                  <a:pt x="63131" y="16699"/>
                </a:lnTo>
                <a:lnTo>
                  <a:pt x="54276" y="7499"/>
                </a:lnTo>
                <a:lnTo>
                  <a:pt x="41417" y="1640"/>
                </a:lnTo>
                <a:lnTo>
                  <a:pt x="24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3097" y="4743838"/>
            <a:ext cx="68580" cy="69215"/>
          </a:xfrm>
          <a:custGeom>
            <a:avLst/>
            <a:gdLst/>
            <a:ahLst/>
            <a:cxnLst/>
            <a:rect l="l" t="t" r="r" b="b"/>
            <a:pathLst>
              <a:path w="68580" h="69214">
                <a:moveTo>
                  <a:pt x="68430" y="35425"/>
                </a:moveTo>
                <a:lnTo>
                  <a:pt x="65660" y="49695"/>
                </a:lnTo>
                <a:lnTo>
                  <a:pt x="58109" y="61340"/>
                </a:lnTo>
                <a:lnTo>
                  <a:pt x="46916" y="69172"/>
                </a:lnTo>
                <a:lnTo>
                  <a:pt x="28995" y="68648"/>
                </a:lnTo>
                <a:lnTo>
                  <a:pt x="15252" y="64148"/>
                </a:lnTo>
                <a:lnTo>
                  <a:pt x="5613" y="56443"/>
                </a:lnTo>
                <a:lnTo>
                  <a:pt x="0" y="46307"/>
                </a:lnTo>
                <a:lnTo>
                  <a:pt x="1140" y="28562"/>
                </a:lnTo>
                <a:lnTo>
                  <a:pt x="6169" y="14867"/>
                </a:lnTo>
                <a:lnTo>
                  <a:pt x="14307" y="5315"/>
                </a:lnTo>
                <a:lnTo>
                  <a:pt x="24774" y="0"/>
                </a:lnTo>
                <a:lnTo>
                  <a:pt x="41417" y="1640"/>
                </a:lnTo>
                <a:lnTo>
                  <a:pt x="54276" y="7499"/>
                </a:lnTo>
                <a:lnTo>
                  <a:pt x="63131" y="16699"/>
                </a:lnTo>
                <a:lnTo>
                  <a:pt x="67763" y="28366"/>
                </a:lnTo>
                <a:lnTo>
                  <a:pt x="68430" y="3542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2400" y="4852994"/>
            <a:ext cx="69215" cy="67310"/>
          </a:xfrm>
          <a:custGeom>
            <a:avLst/>
            <a:gdLst/>
            <a:ahLst/>
            <a:cxnLst/>
            <a:rect l="l" t="t" r="r" b="b"/>
            <a:pathLst>
              <a:path w="69214" h="67310">
                <a:moveTo>
                  <a:pt x="27500" y="0"/>
                </a:moveTo>
                <a:lnTo>
                  <a:pt x="16156" y="4545"/>
                </a:lnTo>
                <a:lnTo>
                  <a:pt x="7208" y="13451"/>
                </a:lnTo>
                <a:lnTo>
                  <a:pt x="1531" y="26523"/>
                </a:lnTo>
                <a:lnTo>
                  <a:pt x="0" y="43569"/>
                </a:lnTo>
                <a:lnTo>
                  <a:pt x="5301" y="53816"/>
                </a:lnTo>
                <a:lnTo>
                  <a:pt x="14795" y="61691"/>
                </a:lnTo>
                <a:lnTo>
                  <a:pt x="28516" y="66401"/>
                </a:lnTo>
                <a:lnTo>
                  <a:pt x="46502" y="67154"/>
                </a:lnTo>
                <a:lnTo>
                  <a:pt x="58110" y="59727"/>
                </a:lnTo>
                <a:lnTo>
                  <a:pt x="65966" y="48429"/>
                </a:lnTo>
                <a:lnTo>
                  <a:pt x="68854" y="34473"/>
                </a:lnTo>
                <a:lnTo>
                  <a:pt x="68630" y="30502"/>
                </a:lnTo>
                <a:lnTo>
                  <a:pt x="64717" y="18282"/>
                </a:lnTo>
                <a:lnTo>
                  <a:pt x="56269" y="8491"/>
                </a:lnTo>
                <a:lnTo>
                  <a:pt x="43718" y="2079"/>
                </a:lnTo>
                <a:lnTo>
                  <a:pt x="2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2400" y="4852994"/>
            <a:ext cx="69215" cy="67310"/>
          </a:xfrm>
          <a:custGeom>
            <a:avLst/>
            <a:gdLst/>
            <a:ahLst/>
            <a:cxnLst/>
            <a:rect l="l" t="t" r="r" b="b"/>
            <a:pathLst>
              <a:path w="69214" h="67310">
                <a:moveTo>
                  <a:pt x="68854" y="34473"/>
                </a:moveTo>
                <a:lnTo>
                  <a:pt x="65966" y="48429"/>
                </a:lnTo>
                <a:lnTo>
                  <a:pt x="58110" y="59727"/>
                </a:lnTo>
                <a:lnTo>
                  <a:pt x="46502" y="67154"/>
                </a:lnTo>
                <a:lnTo>
                  <a:pt x="28516" y="66401"/>
                </a:lnTo>
                <a:lnTo>
                  <a:pt x="14795" y="61691"/>
                </a:lnTo>
                <a:lnTo>
                  <a:pt x="5301" y="53816"/>
                </a:lnTo>
                <a:lnTo>
                  <a:pt x="0" y="43569"/>
                </a:lnTo>
                <a:lnTo>
                  <a:pt x="1531" y="26523"/>
                </a:lnTo>
                <a:lnTo>
                  <a:pt x="7208" y="13451"/>
                </a:lnTo>
                <a:lnTo>
                  <a:pt x="16156" y="4545"/>
                </a:lnTo>
                <a:lnTo>
                  <a:pt x="27500" y="0"/>
                </a:lnTo>
                <a:lnTo>
                  <a:pt x="43718" y="2079"/>
                </a:lnTo>
                <a:lnTo>
                  <a:pt x="56269" y="8491"/>
                </a:lnTo>
                <a:lnTo>
                  <a:pt x="64717" y="18282"/>
                </a:lnTo>
                <a:lnTo>
                  <a:pt x="68630" y="30502"/>
                </a:lnTo>
                <a:lnTo>
                  <a:pt x="68854" y="3447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53839" y="1703832"/>
            <a:ext cx="1186180" cy="615950"/>
          </a:xfrm>
          <a:custGeom>
            <a:avLst/>
            <a:gdLst/>
            <a:ahLst/>
            <a:cxnLst/>
            <a:rect l="l" t="t" r="r" b="b"/>
            <a:pathLst>
              <a:path w="1186179" h="615950">
                <a:moveTo>
                  <a:pt x="158495" y="0"/>
                </a:moveTo>
                <a:lnTo>
                  <a:pt x="115261" y="5821"/>
                </a:lnTo>
                <a:lnTo>
                  <a:pt x="76724" y="22269"/>
                </a:lnTo>
                <a:lnTo>
                  <a:pt x="44411" y="47817"/>
                </a:lnTo>
                <a:lnTo>
                  <a:pt x="19848" y="80936"/>
                </a:lnTo>
                <a:lnTo>
                  <a:pt x="4563" y="120101"/>
                </a:lnTo>
                <a:lnTo>
                  <a:pt x="0" y="457199"/>
                </a:lnTo>
                <a:lnTo>
                  <a:pt x="665" y="472039"/>
                </a:lnTo>
                <a:lnTo>
                  <a:pt x="10199" y="513877"/>
                </a:lnTo>
                <a:lnTo>
                  <a:pt x="29849" y="550509"/>
                </a:lnTo>
                <a:lnTo>
                  <a:pt x="58090" y="580408"/>
                </a:lnTo>
                <a:lnTo>
                  <a:pt x="93395" y="602048"/>
                </a:lnTo>
                <a:lnTo>
                  <a:pt x="134235" y="613901"/>
                </a:lnTo>
                <a:lnTo>
                  <a:pt x="1024127" y="615695"/>
                </a:lnTo>
                <a:lnTo>
                  <a:pt x="1038854" y="615042"/>
                </a:lnTo>
                <a:lnTo>
                  <a:pt x="1080692" y="605685"/>
                </a:lnTo>
                <a:lnTo>
                  <a:pt x="1117728" y="586384"/>
                </a:lnTo>
                <a:lnTo>
                  <a:pt x="1148304" y="558623"/>
                </a:lnTo>
                <a:lnTo>
                  <a:pt x="1170762" y="523885"/>
                </a:lnTo>
                <a:lnTo>
                  <a:pt x="1183444" y="483654"/>
                </a:lnTo>
                <a:lnTo>
                  <a:pt x="1185671" y="158495"/>
                </a:lnTo>
                <a:lnTo>
                  <a:pt x="1184991" y="143797"/>
                </a:lnTo>
                <a:lnTo>
                  <a:pt x="1175269" y="102322"/>
                </a:lnTo>
                <a:lnTo>
                  <a:pt x="1155318" y="65936"/>
                </a:lnTo>
                <a:lnTo>
                  <a:pt x="1126796" y="36121"/>
                </a:lnTo>
                <a:lnTo>
                  <a:pt x="1091361" y="14360"/>
                </a:lnTo>
                <a:lnTo>
                  <a:pt x="1050671" y="2138"/>
                </a:lnTo>
                <a:lnTo>
                  <a:pt x="15849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80767" y="1743683"/>
            <a:ext cx="112649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0160" algn="ctr">
              <a:lnSpc>
                <a:spcPts val="1440"/>
              </a:lnSpc>
            </a:pPr>
            <a:r>
              <a:rPr sz="1300" b="1" spc="-10" dirty="0">
                <a:latin typeface="Arial"/>
                <a:cs typeface="Arial"/>
              </a:rPr>
              <a:t>Formal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Requirements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Specification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60847" y="2017776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0" y="0"/>
                </a:moveTo>
                <a:lnTo>
                  <a:pt x="3047" y="0"/>
                </a:lnTo>
                <a:lnTo>
                  <a:pt x="39284" y="1489"/>
                </a:lnTo>
                <a:lnTo>
                  <a:pt x="109360" y="13054"/>
                </a:lnTo>
                <a:lnTo>
                  <a:pt x="175450" y="35290"/>
                </a:lnTo>
                <a:lnTo>
                  <a:pt x="236602" y="67264"/>
                </a:lnTo>
                <a:lnTo>
                  <a:pt x="291865" y="108044"/>
                </a:lnTo>
                <a:lnTo>
                  <a:pt x="340289" y="156697"/>
                </a:lnTo>
                <a:lnTo>
                  <a:pt x="380922" y="212290"/>
                </a:lnTo>
                <a:lnTo>
                  <a:pt x="412813" y="273891"/>
                </a:lnTo>
                <a:lnTo>
                  <a:pt x="435012" y="340567"/>
                </a:lnTo>
                <a:lnTo>
                  <a:pt x="446567" y="411385"/>
                </a:lnTo>
                <a:lnTo>
                  <a:pt x="448055" y="44805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20511" y="2267712"/>
            <a:ext cx="109855" cy="180340"/>
          </a:xfrm>
          <a:custGeom>
            <a:avLst/>
            <a:gdLst/>
            <a:ahLst/>
            <a:cxnLst/>
            <a:rect l="l" t="t" r="r" b="b"/>
            <a:pathLst>
              <a:path w="109854" h="180339">
                <a:moveTo>
                  <a:pt x="0" y="24383"/>
                </a:moveTo>
                <a:lnTo>
                  <a:pt x="97535" y="179831"/>
                </a:lnTo>
                <a:lnTo>
                  <a:pt x="104768" y="73151"/>
                </a:lnTo>
                <a:lnTo>
                  <a:pt x="60959" y="73151"/>
                </a:lnTo>
                <a:lnTo>
                  <a:pt x="0" y="24383"/>
                </a:lnTo>
                <a:close/>
              </a:path>
              <a:path w="109854" h="180339">
                <a:moveTo>
                  <a:pt x="109727" y="0"/>
                </a:moveTo>
                <a:lnTo>
                  <a:pt x="60959" y="73151"/>
                </a:lnTo>
                <a:lnTo>
                  <a:pt x="104768" y="73151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81471" y="2340864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19">
                <a:moveTo>
                  <a:pt x="24383" y="5791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55407" y="3968496"/>
            <a:ext cx="1137285" cy="603885"/>
          </a:xfrm>
          <a:custGeom>
            <a:avLst/>
            <a:gdLst/>
            <a:ahLst/>
            <a:cxnLst/>
            <a:rect l="l" t="t" r="r" b="b"/>
            <a:pathLst>
              <a:path w="1137284" h="603885">
                <a:moveTo>
                  <a:pt x="158495" y="0"/>
                </a:moveTo>
                <a:lnTo>
                  <a:pt x="115261" y="5821"/>
                </a:lnTo>
                <a:lnTo>
                  <a:pt x="76724" y="22269"/>
                </a:lnTo>
                <a:lnTo>
                  <a:pt x="44411" y="47817"/>
                </a:lnTo>
                <a:lnTo>
                  <a:pt x="19848" y="80936"/>
                </a:lnTo>
                <a:lnTo>
                  <a:pt x="4563" y="120101"/>
                </a:lnTo>
                <a:lnTo>
                  <a:pt x="0" y="441959"/>
                </a:lnTo>
                <a:lnTo>
                  <a:pt x="653" y="456686"/>
                </a:lnTo>
                <a:lnTo>
                  <a:pt x="10010" y="498524"/>
                </a:lnTo>
                <a:lnTo>
                  <a:pt x="29311" y="535560"/>
                </a:lnTo>
                <a:lnTo>
                  <a:pt x="57072" y="566136"/>
                </a:lnTo>
                <a:lnTo>
                  <a:pt x="91810" y="588594"/>
                </a:lnTo>
                <a:lnTo>
                  <a:pt x="132041" y="601276"/>
                </a:lnTo>
                <a:lnTo>
                  <a:pt x="975359" y="603503"/>
                </a:lnTo>
                <a:lnTo>
                  <a:pt x="989949" y="602835"/>
                </a:lnTo>
                <a:lnTo>
                  <a:pt x="1031427" y="593289"/>
                </a:lnTo>
                <a:lnTo>
                  <a:pt x="1068212" y="573685"/>
                </a:lnTo>
                <a:lnTo>
                  <a:pt x="1098694" y="545634"/>
                </a:lnTo>
                <a:lnTo>
                  <a:pt x="1121260" y="510749"/>
                </a:lnTo>
                <a:lnTo>
                  <a:pt x="1134299" y="470640"/>
                </a:lnTo>
                <a:lnTo>
                  <a:pt x="1136903" y="158495"/>
                </a:lnTo>
                <a:lnTo>
                  <a:pt x="1136223" y="143797"/>
                </a:lnTo>
                <a:lnTo>
                  <a:pt x="1126501" y="102322"/>
                </a:lnTo>
                <a:lnTo>
                  <a:pt x="1106550" y="65936"/>
                </a:lnTo>
                <a:lnTo>
                  <a:pt x="1078028" y="36121"/>
                </a:lnTo>
                <a:lnTo>
                  <a:pt x="1042593" y="14360"/>
                </a:lnTo>
                <a:lnTo>
                  <a:pt x="1001903" y="2138"/>
                </a:lnTo>
                <a:lnTo>
                  <a:pt x="15849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12991" y="3206496"/>
            <a:ext cx="1140460" cy="603885"/>
          </a:xfrm>
          <a:custGeom>
            <a:avLst/>
            <a:gdLst/>
            <a:ahLst/>
            <a:cxnLst/>
            <a:rect l="l" t="t" r="r" b="b"/>
            <a:pathLst>
              <a:path w="1140459" h="603885">
                <a:moveTo>
                  <a:pt x="161543" y="0"/>
                </a:moveTo>
                <a:lnTo>
                  <a:pt x="118473" y="5713"/>
                </a:lnTo>
                <a:lnTo>
                  <a:pt x="79652" y="21864"/>
                </a:lnTo>
                <a:lnTo>
                  <a:pt x="46738" y="46970"/>
                </a:lnTo>
                <a:lnTo>
                  <a:pt x="21390" y="79547"/>
                </a:lnTo>
                <a:lnTo>
                  <a:pt x="5265" y="118112"/>
                </a:lnTo>
                <a:lnTo>
                  <a:pt x="0" y="441959"/>
                </a:lnTo>
                <a:lnTo>
                  <a:pt x="668" y="456549"/>
                </a:lnTo>
                <a:lnTo>
                  <a:pt x="10214" y="498027"/>
                </a:lnTo>
                <a:lnTo>
                  <a:pt x="29818" y="534812"/>
                </a:lnTo>
                <a:lnTo>
                  <a:pt x="57869" y="565294"/>
                </a:lnTo>
                <a:lnTo>
                  <a:pt x="92754" y="587860"/>
                </a:lnTo>
                <a:lnTo>
                  <a:pt x="132863" y="600899"/>
                </a:lnTo>
                <a:lnTo>
                  <a:pt x="978407" y="603503"/>
                </a:lnTo>
                <a:lnTo>
                  <a:pt x="992997" y="602835"/>
                </a:lnTo>
                <a:lnTo>
                  <a:pt x="1034475" y="593289"/>
                </a:lnTo>
                <a:lnTo>
                  <a:pt x="1071260" y="573685"/>
                </a:lnTo>
                <a:lnTo>
                  <a:pt x="1101742" y="545634"/>
                </a:lnTo>
                <a:lnTo>
                  <a:pt x="1124308" y="510749"/>
                </a:lnTo>
                <a:lnTo>
                  <a:pt x="1137347" y="470640"/>
                </a:lnTo>
                <a:lnTo>
                  <a:pt x="1139951" y="158495"/>
                </a:lnTo>
                <a:lnTo>
                  <a:pt x="1139271" y="143797"/>
                </a:lnTo>
                <a:lnTo>
                  <a:pt x="1129549" y="102322"/>
                </a:lnTo>
                <a:lnTo>
                  <a:pt x="1109598" y="65936"/>
                </a:lnTo>
                <a:lnTo>
                  <a:pt x="1081076" y="36121"/>
                </a:lnTo>
                <a:lnTo>
                  <a:pt x="1045641" y="14360"/>
                </a:lnTo>
                <a:lnTo>
                  <a:pt x="1004951" y="2138"/>
                </a:lnTo>
                <a:lnTo>
                  <a:pt x="1615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25849" y="3331693"/>
            <a:ext cx="1786889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1105535" indent="-36830">
              <a:lnSpc>
                <a:spcPts val="1440"/>
              </a:lnSpc>
            </a:pPr>
            <a:r>
              <a:rPr sz="1300" b="1" spc="-10" dirty="0">
                <a:latin typeface="Arial"/>
                <a:cs typeface="Arial"/>
              </a:rPr>
              <a:t>Working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System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100455" marR="5080" indent="-97790">
              <a:lnSpc>
                <a:spcPts val="1440"/>
              </a:lnSpc>
            </a:pPr>
            <a:r>
              <a:rPr sz="1300" b="1" spc="-10" dirty="0">
                <a:latin typeface="Arial"/>
                <a:cs typeface="Arial"/>
              </a:rPr>
              <a:t>Customer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Testing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62088" y="3508248"/>
            <a:ext cx="448309" cy="445134"/>
          </a:xfrm>
          <a:custGeom>
            <a:avLst/>
            <a:gdLst/>
            <a:ahLst/>
            <a:cxnLst/>
            <a:rect l="l" t="t" r="r" b="b"/>
            <a:pathLst>
              <a:path w="448309" h="445135">
                <a:moveTo>
                  <a:pt x="0" y="0"/>
                </a:moveTo>
                <a:lnTo>
                  <a:pt x="36670" y="1467"/>
                </a:lnTo>
                <a:lnTo>
                  <a:pt x="72539" y="5794"/>
                </a:lnTo>
                <a:lnTo>
                  <a:pt x="141402" y="22579"/>
                </a:lnTo>
                <a:lnTo>
                  <a:pt x="205657" y="49459"/>
                </a:lnTo>
                <a:lnTo>
                  <a:pt x="264371" y="85539"/>
                </a:lnTo>
                <a:lnTo>
                  <a:pt x="316610" y="129920"/>
                </a:lnTo>
                <a:lnTo>
                  <a:pt x="361444" y="181709"/>
                </a:lnTo>
                <a:lnTo>
                  <a:pt x="397937" y="240008"/>
                </a:lnTo>
                <a:lnTo>
                  <a:pt x="425159" y="303922"/>
                </a:lnTo>
                <a:lnTo>
                  <a:pt x="442176" y="372553"/>
                </a:lnTo>
                <a:lnTo>
                  <a:pt x="446566" y="408359"/>
                </a:lnTo>
                <a:lnTo>
                  <a:pt x="448055" y="4450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18703" y="3755135"/>
            <a:ext cx="109855" cy="182880"/>
          </a:xfrm>
          <a:custGeom>
            <a:avLst/>
            <a:gdLst/>
            <a:ahLst/>
            <a:cxnLst/>
            <a:rect l="l" t="t" r="r" b="b"/>
            <a:pathLst>
              <a:path w="109854" h="182879">
                <a:moveTo>
                  <a:pt x="0" y="24383"/>
                </a:moveTo>
                <a:lnTo>
                  <a:pt x="97535" y="182879"/>
                </a:lnTo>
                <a:lnTo>
                  <a:pt x="104851" y="73151"/>
                </a:lnTo>
                <a:lnTo>
                  <a:pt x="60959" y="73151"/>
                </a:lnTo>
                <a:lnTo>
                  <a:pt x="0" y="24383"/>
                </a:lnTo>
                <a:close/>
              </a:path>
              <a:path w="109854" h="182879">
                <a:moveTo>
                  <a:pt x="109727" y="0"/>
                </a:moveTo>
                <a:lnTo>
                  <a:pt x="60959" y="73151"/>
                </a:lnTo>
                <a:lnTo>
                  <a:pt x="104851" y="73151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79664" y="3828288"/>
            <a:ext cx="27940" cy="60960"/>
          </a:xfrm>
          <a:custGeom>
            <a:avLst/>
            <a:gdLst/>
            <a:ahLst/>
            <a:cxnLst/>
            <a:rect l="l" t="t" r="r" b="b"/>
            <a:pathLst>
              <a:path w="27940" h="60960">
                <a:moveTo>
                  <a:pt x="27431" y="6095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5400" y="2453640"/>
            <a:ext cx="1430020" cy="558165"/>
          </a:xfrm>
          <a:custGeom>
            <a:avLst/>
            <a:gdLst/>
            <a:ahLst/>
            <a:cxnLst/>
            <a:rect l="l" t="t" r="r" b="b"/>
            <a:pathLst>
              <a:path w="1430020" h="558164">
                <a:moveTo>
                  <a:pt x="161543" y="0"/>
                </a:moveTo>
                <a:lnTo>
                  <a:pt x="118860" y="5834"/>
                </a:lnTo>
                <a:lnTo>
                  <a:pt x="80332" y="22265"/>
                </a:lnTo>
                <a:lnTo>
                  <a:pt x="47570" y="47679"/>
                </a:lnTo>
                <a:lnTo>
                  <a:pt x="22186" y="80466"/>
                </a:lnTo>
                <a:lnTo>
                  <a:pt x="5792" y="119013"/>
                </a:lnTo>
                <a:lnTo>
                  <a:pt x="0" y="399287"/>
                </a:lnTo>
                <a:lnTo>
                  <a:pt x="680" y="413986"/>
                </a:lnTo>
                <a:lnTo>
                  <a:pt x="10402" y="455461"/>
                </a:lnTo>
                <a:lnTo>
                  <a:pt x="30353" y="491847"/>
                </a:lnTo>
                <a:lnTo>
                  <a:pt x="58875" y="521662"/>
                </a:lnTo>
                <a:lnTo>
                  <a:pt x="94310" y="543423"/>
                </a:lnTo>
                <a:lnTo>
                  <a:pt x="135000" y="555645"/>
                </a:lnTo>
                <a:lnTo>
                  <a:pt x="1267967" y="557783"/>
                </a:lnTo>
                <a:lnTo>
                  <a:pt x="1282694" y="557130"/>
                </a:lnTo>
                <a:lnTo>
                  <a:pt x="1324532" y="547773"/>
                </a:lnTo>
                <a:lnTo>
                  <a:pt x="1361568" y="528472"/>
                </a:lnTo>
                <a:lnTo>
                  <a:pt x="1392144" y="500711"/>
                </a:lnTo>
                <a:lnTo>
                  <a:pt x="1414602" y="465973"/>
                </a:lnTo>
                <a:lnTo>
                  <a:pt x="1427284" y="425742"/>
                </a:lnTo>
                <a:lnTo>
                  <a:pt x="1429511" y="161543"/>
                </a:lnTo>
                <a:lnTo>
                  <a:pt x="1428843" y="146954"/>
                </a:lnTo>
                <a:lnTo>
                  <a:pt x="1419297" y="105476"/>
                </a:lnTo>
                <a:lnTo>
                  <a:pt x="1399693" y="68691"/>
                </a:lnTo>
                <a:lnTo>
                  <a:pt x="1371642" y="38209"/>
                </a:lnTo>
                <a:lnTo>
                  <a:pt x="1336757" y="15643"/>
                </a:lnTo>
                <a:lnTo>
                  <a:pt x="1296648" y="2604"/>
                </a:lnTo>
                <a:lnTo>
                  <a:pt x="1615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35376" y="2569692"/>
            <a:ext cx="132842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3690">
              <a:lnSpc>
                <a:spcPts val="1420"/>
              </a:lnSpc>
            </a:pPr>
            <a:r>
              <a:rPr sz="1300" b="1" spc="-10" dirty="0">
                <a:latin typeface="Arial"/>
                <a:cs typeface="Arial"/>
              </a:rPr>
              <a:t>Series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of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Transformations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44055" y="2758440"/>
            <a:ext cx="451484" cy="445134"/>
          </a:xfrm>
          <a:custGeom>
            <a:avLst/>
            <a:gdLst/>
            <a:ahLst/>
            <a:cxnLst/>
            <a:rect l="l" t="t" r="r" b="b"/>
            <a:pathLst>
              <a:path w="451484" h="445135">
                <a:moveTo>
                  <a:pt x="0" y="0"/>
                </a:moveTo>
                <a:lnTo>
                  <a:pt x="3047" y="0"/>
                </a:lnTo>
                <a:lnTo>
                  <a:pt x="39697" y="1467"/>
                </a:lnTo>
                <a:lnTo>
                  <a:pt x="75505" y="5794"/>
                </a:lnTo>
                <a:lnTo>
                  <a:pt x="144158" y="22579"/>
                </a:lnTo>
                <a:lnTo>
                  <a:pt x="208129" y="49459"/>
                </a:lnTo>
                <a:lnTo>
                  <a:pt x="266541" y="85539"/>
                </a:lnTo>
                <a:lnTo>
                  <a:pt x="318515" y="129920"/>
                </a:lnTo>
                <a:lnTo>
                  <a:pt x="363175" y="181709"/>
                </a:lnTo>
                <a:lnTo>
                  <a:pt x="399641" y="240008"/>
                </a:lnTo>
                <a:lnTo>
                  <a:pt x="427036" y="303922"/>
                </a:lnTo>
                <a:lnTo>
                  <a:pt x="444483" y="372553"/>
                </a:lnTo>
                <a:lnTo>
                  <a:pt x="449202" y="408359"/>
                </a:lnTo>
                <a:lnTo>
                  <a:pt x="451103" y="4450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03719" y="3005328"/>
            <a:ext cx="109855" cy="180340"/>
          </a:xfrm>
          <a:custGeom>
            <a:avLst/>
            <a:gdLst/>
            <a:ahLst/>
            <a:cxnLst/>
            <a:rect l="l" t="t" r="r" b="b"/>
            <a:pathLst>
              <a:path w="109854" h="180339">
                <a:moveTo>
                  <a:pt x="0" y="24383"/>
                </a:moveTo>
                <a:lnTo>
                  <a:pt x="97535" y="179831"/>
                </a:lnTo>
                <a:lnTo>
                  <a:pt x="104768" y="73151"/>
                </a:lnTo>
                <a:lnTo>
                  <a:pt x="60959" y="73151"/>
                </a:lnTo>
                <a:lnTo>
                  <a:pt x="0" y="24383"/>
                </a:lnTo>
                <a:close/>
              </a:path>
              <a:path w="109854" h="180339">
                <a:moveTo>
                  <a:pt x="109727" y="0"/>
                </a:moveTo>
                <a:lnTo>
                  <a:pt x="60959" y="73151"/>
                </a:lnTo>
                <a:lnTo>
                  <a:pt x="104768" y="73151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64679" y="3078480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5" h="60960">
                <a:moveTo>
                  <a:pt x="24383" y="6095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50663" y="2374392"/>
            <a:ext cx="2910840" cy="1920239"/>
          </a:xfrm>
          <a:custGeom>
            <a:avLst/>
            <a:gdLst/>
            <a:ahLst/>
            <a:cxnLst/>
            <a:rect l="l" t="t" r="r" b="b"/>
            <a:pathLst>
              <a:path w="2910840" h="1920239">
                <a:moveTo>
                  <a:pt x="2910839" y="1920239"/>
                </a:moveTo>
                <a:lnTo>
                  <a:pt x="2671871" y="1913898"/>
                </a:lnTo>
                <a:lnTo>
                  <a:pt x="2438265" y="1895203"/>
                </a:lnTo>
                <a:lnTo>
                  <a:pt x="2210768" y="1864649"/>
                </a:lnTo>
                <a:lnTo>
                  <a:pt x="1990124" y="1822728"/>
                </a:lnTo>
                <a:lnTo>
                  <a:pt x="1777079" y="1769935"/>
                </a:lnTo>
                <a:lnTo>
                  <a:pt x="1572377" y="1706764"/>
                </a:lnTo>
                <a:lnTo>
                  <a:pt x="1376765" y="1633708"/>
                </a:lnTo>
                <a:lnTo>
                  <a:pt x="1190987" y="1551261"/>
                </a:lnTo>
                <a:lnTo>
                  <a:pt x="1015789" y="1459917"/>
                </a:lnTo>
                <a:lnTo>
                  <a:pt x="851915" y="1360169"/>
                </a:lnTo>
                <a:lnTo>
                  <a:pt x="700112" y="1252513"/>
                </a:lnTo>
                <a:lnTo>
                  <a:pt x="561124" y="1137440"/>
                </a:lnTo>
                <a:lnTo>
                  <a:pt x="435697" y="1015445"/>
                </a:lnTo>
                <a:lnTo>
                  <a:pt x="324575" y="887022"/>
                </a:lnTo>
                <a:lnTo>
                  <a:pt x="228504" y="752665"/>
                </a:lnTo>
                <a:lnTo>
                  <a:pt x="148230" y="612867"/>
                </a:lnTo>
                <a:lnTo>
                  <a:pt x="84497" y="468122"/>
                </a:lnTo>
                <a:lnTo>
                  <a:pt x="38051" y="318924"/>
                </a:lnTo>
                <a:lnTo>
                  <a:pt x="9637" y="165767"/>
                </a:lnTo>
                <a:lnTo>
                  <a:pt x="0" y="9143"/>
                </a:lnTo>
                <a:lnTo>
                  <a:pt x="0" y="6095"/>
                </a:lnTo>
                <a:lnTo>
                  <a:pt x="0" y="3047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92751" y="2313432"/>
            <a:ext cx="85725" cy="170815"/>
          </a:xfrm>
          <a:custGeom>
            <a:avLst/>
            <a:gdLst/>
            <a:ahLst/>
            <a:cxnLst/>
            <a:rect l="l" t="t" r="r" b="b"/>
            <a:pathLst>
              <a:path w="85725" h="170814">
                <a:moveTo>
                  <a:pt x="51815" y="0"/>
                </a:moveTo>
                <a:lnTo>
                  <a:pt x="0" y="170687"/>
                </a:lnTo>
                <a:lnTo>
                  <a:pt x="85343" y="170687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44567" y="239877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89760" y="3212592"/>
            <a:ext cx="85725" cy="58419"/>
          </a:xfrm>
          <a:custGeom>
            <a:avLst/>
            <a:gdLst/>
            <a:ahLst/>
            <a:cxnLst/>
            <a:rect l="l" t="t" r="r" b="b"/>
            <a:pathLst>
              <a:path w="85725" h="58420">
                <a:moveTo>
                  <a:pt x="0" y="57911"/>
                </a:moveTo>
                <a:lnTo>
                  <a:pt x="853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60447" y="307848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89" h="60960">
                <a:moveTo>
                  <a:pt x="0" y="60959"/>
                </a:moveTo>
                <a:lnTo>
                  <a:pt x="9753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43327" y="2944368"/>
            <a:ext cx="85725" cy="60960"/>
          </a:xfrm>
          <a:custGeom>
            <a:avLst/>
            <a:gdLst/>
            <a:ahLst/>
            <a:cxnLst/>
            <a:rect l="l" t="t" r="r" b="b"/>
            <a:pathLst>
              <a:path w="85725" h="60960">
                <a:moveTo>
                  <a:pt x="0" y="60959"/>
                </a:moveTo>
                <a:lnTo>
                  <a:pt x="853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0967" y="2810256"/>
            <a:ext cx="85725" cy="73660"/>
          </a:xfrm>
          <a:custGeom>
            <a:avLst/>
            <a:gdLst/>
            <a:ahLst/>
            <a:cxnLst/>
            <a:rect l="l" t="t" r="r" b="b"/>
            <a:pathLst>
              <a:path w="85725" h="73660">
                <a:moveTo>
                  <a:pt x="0" y="73151"/>
                </a:moveTo>
                <a:lnTo>
                  <a:pt x="853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93847" y="2691384"/>
            <a:ext cx="85725" cy="60960"/>
          </a:xfrm>
          <a:custGeom>
            <a:avLst/>
            <a:gdLst/>
            <a:ahLst/>
            <a:cxnLst/>
            <a:rect l="l" t="t" r="r" b="b"/>
            <a:pathLst>
              <a:path w="85725" h="60960">
                <a:moveTo>
                  <a:pt x="0" y="60959"/>
                </a:moveTo>
                <a:lnTo>
                  <a:pt x="853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64535" y="2557272"/>
            <a:ext cx="82550" cy="60960"/>
          </a:xfrm>
          <a:custGeom>
            <a:avLst/>
            <a:gdLst/>
            <a:ahLst/>
            <a:cxnLst/>
            <a:rect l="l" t="t" r="r" b="b"/>
            <a:pathLst>
              <a:path w="82550" h="60960">
                <a:moveTo>
                  <a:pt x="0" y="60959"/>
                </a:moveTo>
                <a:lnTo>
                  <a:pt x="8229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44367" y="2423160"/>
            <a:ext cx="85725" cy="60960"/>
          </a:xfrm>
          <a:custGeom>
            <a:avLst/>
            <a:gdLst/>
            <a:ahLst/>
            <a:cxnLst/>
            <a:rect l="l" t="t" r="r" b="b"/>
            <a:pathLst>
              <a:path w="85725" h="60960">
                <a:moveTo>
                  <a:pt x="0" y="60959"/>
                </a:moveTo>
                <a:lnTo>
                  <a:pt x="853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15055" y="2292096"/>
            <a:ext cx="82550" cy="73660"/>
          </a:xfrm>
          <a:custGeom>
            <a:avLst/>
            <a:gdLst/>
            <a:ahLst/>
            <a:cxnLst/>
            <a:rect l="l" t="t" r="r" b="b"/>
            <a:pathLst>
              <a:path w="82550" h="73660">
                <a:moveTo>
                  <a:pt x="0" y="73151"/>
                </a:moveTo>
                <a:lnTo>
                  <a:pt x="8229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82695" y="2157984"/>
            <a:ext cx="97790" cy="73660"/>
          </a:xfrm>
          <a:custGeom>
            <a:avLst/>
            <a:gdLst/>
            <a:ahLst/>
            <a:cxnLst/>
            <a:rect l="l" t="t" r="r" b="b"/>
            <a:pathLst>
              <a:path w="97789" h="73660">
                <a:moveTo>
                  <a:pt x="0" y="73151"/>
                </a:moveTo>
                <a:lnTo>
                  <a:pt x="9753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5576" y="2036064"/>
            <a:ext cx="85725" cy="60960"/>
          </a:xfrm>
          <a:custGeom>
            <a:avLst/>
            <a:gdLst/>
            <a:ahLst/>
            <a:cxnLst/>
            <a:rect l="l" t="t" r="r" b="b"/>
            <a:pathLst>
              <a:path w="85725" h="60960">
                <a:moveTo>
                  <a:pt x="0" y="60959"/>
                </a:moveTo>
                <a:lnTo>
                  <a:pt x="853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36264" y="1901952"/>
            <a:ext cx="82550" cy="60960"/>
          </a:xfrm>
          <a:custGeom>
            <a:avLst/>
            <a:gdLst/>
            <a:ahLst/>
            <a:cxnLst/>
            <a:rect l="l" t="t" r="r" b="b"/>
            <a:pathLst>
              <a:path w="82550" h="60960">
                <a:moveTo>
                  <a:pt x="0" y="60959"/>
                </a:moveTo>
                <a:lnTo>
                  <a:pt x="8229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02479" y="5751576"/>
            <a:ext cx="109855" cy="36830"/>
          </a:xfrm>
          <a:custGeom>
            <a:avLst/>
            <a:gdLst/>
            <a:ahLst/>
            <a:cxnLst/>
            <a:rect l="l" t="t" r="r" b="b"/>
            <a:pathLst>
              <a:path w="109854" h="36829">
                <a:moveTo>
                  <a:pt x="0" y="36575"/>
                </a:moveTo>
                <a:lnTo>
                  <a:pt x="109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09744" y="5693664"/>
            <a:ext cx="109855" cy="36830"/>
          </a:xfrm>
          <a:custGeom>
            <a:avLst/>
            <a:gdLst/>
            <a:ahLst/>
            <a:cxnLst/>
            <a:rect l="l" t="t" r="r" b="b"/>
            <a:pathLst>
              <a:path w="109854" h="36829">
                <a:moveTo>
                  <a:pt x="0" y="36575"/>
                </a:moveTo>
                <a:lnTo>
                  <a:pt x="109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6151" y="5632703"/>
            <a:ext cx="97790" cy="33655"/>
          </a:xfrm>
          <a:custGeom>
            <a:avLst/>
            <a:gdLst/>
            <a:ahLst/>
            <a:cxnLst/>
            <a:rect l="l" t="t" r="r" b="b"/>
            <a:pathLst>
              <a:path w="97789" h="33654">
                <a:moveTo>
                  <a:pt x="0" y="33527"/>
                </a:moveTo>
                <a:lnTo>
                  <a:pt x="9753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33415" y="5571744"/>
            <a:ext cx="94615" cy="36830"/>
          </a:xfrm>
          <a:custGeom>
            <a:avLst/>
            <a:gdLst/>
            <a:ahLst/>
            <a:cxnLst/>
            <a:rect l="l" t="t" r="r" b="b"/>
            <a:pathLst>
              <a:path w="94614" h="36829">
                <a:moveTo>
                  <a:pt x="0" y="36575"/>
                </a:moveTo>
                <a:lnTo>
                  <a:pt x="9448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37632" y="5510784"/>
            <a:ext cx="109855" cy="36830"/>
          </a:xfrm>
          <a:custGeom>
            <a:avLst/>
            <a:gdLst/>
            <a:ahLst/>
            <a:cxnLst/>
            <a:rect l="l" t="t" r="r" b="b"/>
            <a:pathLst>
              <a:path w="109854" h="36829">
                <a:moveTo>
                  <a:pt x="0" y="36575"/>
                </a:moveTo>
                <a:lnTo>
                  <a:pt x="109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44895" y="5449823"/>
            <a:ext cx="106680" cy="36830"/>
          </a:xfrm>
          <a:custGeom>
            <a:avLst/>
            <a:gdLst/>
            <a:ahLst/>
            <a:cxnLst/>
            <a:rect l="l" t="t" r="r" b="b"/>
            <a:pathLst>
              <a:path w="106679" h="36829">
                <a:moveTo>
                  <a:pt x="0" y="36575"/>
                </a:moveTo>
                <a:lnTo>
                  <a:pt x="10667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61303" y="5388864"/>
            <a:ext cx="97790" cy="24765"/>
          </a:xfrm>
          <a:custGeom>
            <a:avLst/>
            <a:gdLst/>
            <a:ahLst/>
            <a:cxnLst/>
            <a:rect l="l" t="t" r="r" b="b"/>
            <a:pathLst>
              <a:path w="97789" h="24764">
                <a:moveTo>
                  <a:pt x="0" y="24383"/>
                </a:moveTo>
                <a:lnTo>
                  <a:pt x="9753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68567" y="5327904"/>
            <a:ext cx="109855" cy="24765"/>
          </a:xfrm>
          <a:custGeom>
            <a:avLst/>
            <a:gdLst/>
            <a:ahLst/>
            <a:cxnLst/>
            <a:rect l="l" t="t" r="r" b="b"/>
            <a:pathLst>
              <a:path w="109854" h="24764">
                <a:moveTo>
                  <a:pt x="0" y="24383"/>
                </a:moveTo>
                <a:lnTo>
                  <a:pt x="109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72783" y="5269991"/>
            <a:ext cx="109855" cy="21590"/>
          </a:xfrm>
          <a:custGeom>
            <a:avLst/>
            <a:gdLst/>
            <a:ahLst/>
            <a:cxnLst/>
            <a:rect l="l" t="t" r="r" b="b"/>
            <a:pathLst>
              <a:path w="109854" h="21589">
                <a:moveTo>
                  <a:pt x="0" y="21335"/>
                </a:moveTo>
                <a:lnTo>
                  <a:pt x="109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80047" y="5209032"/>
            <a:ext cx="106680" cy="24765"/>
          </a:xfrm>
          <a:custGeom>
            <a:avLst/>
            <a:gdLst/>
            <a:ahLst/>
            <a:cxnLst/>
            <a:rect l="l" t="t" r="r" b="b"/>
            <a:pathLst>
              <a:path w="106679" h="24764">
                <a:moveTo>
                  <a:pt x="0" y="24383"/>
                </a:moveTo>
                <a:lnTo>
                  <a:pt x="10667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96455" y="5148072"/>
            <a:ext cx="97790" cy="24765"/>
          </a:xfrm>
          <a:custGeom>
            <a:avLst/>
            <a:gdLst/>
            <a:ahLst/>
            <a:cxnLst/>
            <a:rect l="l" t="t" r="r" b="b"/>
            <a:pathLst>
              <a:path w="97790" h="24764">
                <a:moveTo>
                  <a:pt x="0" y="24383"/>
                </a:moveTo>
                <a:lnTo>
                  <a:pt x="9753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03719" y="5087111"/>
            <a:ext cx="109855" cy="24765"/>
          </a:xfrm>
          <a:custGeom>
            <a:avLst/>
            <a:gdLst/>
            <a:ahLst/>
            <a:cxnLst/>
            <a:rect l="l" t="t" r="r" b="b"/>
            <a:pathLst>
              <a:path w="109854" h="24764">
                <a:moveTo>
                  <a:pt x="0" y="24383"/>
                </a:moveTo>
                <a:lnTo>
                  <a:pt x="109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07935" y="5013960"/>
            <a:ext cx="109855" cy="36830"/>
          </a:xfrm>
          <a:custGeom>
            <a:avLst/>
            <a:gdLst/>
            <a:ahLst/>
            <a:cxnLst/>
            <a:rect l="l" t="t" r="r" b="b"/>
            <a:pathLst>
              <a:path w="109854" h="36829">
                <a:moveTo>
                  <a:pt x="0" y="36575"/>
                </a:moveTo>
                <a:lnTo>
                  <a:pt x="109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15200" y="4956047"/>
            <a:ext cx="109855" cy="33655"/>
          </a:xfrm>
          <a:custGeom>
            <a:avLst/>
            <a:gdLst/>
            <a:ahLst/>
            <a:cxnLst/>
            <a:rect l="l" t="t" r="r" b="b"/>
            <a:pathLst>
              <a:path w="109854" h="33654">
                <a:moveTo>
                  <a:pt x="0" y="33527"/>
                </a:moveTo>
                <a:lnTo>
                  <a:pt x="109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31607" y="4892040"/>
            <a:ext cx="97790" cy="36830"/>
          </a:xfrm>
          <a:custGeom>
            <a:avLst/>
            <a:gdLst/>
            <a:ahLst/>
            <a:cxnLst/>
            <a:rect l="l" t="t" r="r" b="b"/>
            <a:pathLst>
              <a:path w="97790" h="36829">
                <a:moveTo>
                  <a:pt x="0" y="36575"/>
                </a:moveTo>
                <a:lnTo>
                  <a:pt x="9753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38871" y="4831079"/>
            <a:ext cx="109855" cy="36830"/>
          </a:xfrm>
          <a:custGeom>
            <a:avLst/>
            <a:gdLst/>
            <a:ahLst/>
            <a:cxnLst/>
            <a:rect l="l" t="t" r="r" b="b"/>
            <a:pathLst>
              <a:path w="109854" h="36829">
                <a:moveTo>
                  <a:pt x="0" y="36575"/>
                </a:moveTo>
                <a:lnTo>
                  <a:pt x="109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46135" y="4773167"/>
            <a:ext cx="106680" cy="36830"/>
          </a:xfrm>
          <a:custGeom>
            <a:avLst/>
            <a:gdLst/>
            <a:ahLst/>
            <a:cxnLst/>
            <a:rect l="l" t="t" r="r" b="b"/>
            <a:pathLst>
              <a:path w="106679" h="36829">
                <a:moveTo>
                  <a:pt x="0" y="36575"/>
                </a:moveTo>
                <a:lnTo>
                  <a:pt x="10667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895">
              <a:lnSpc>
                <a:spcPct val="100000"/>
              </a:lnSpc>
            </a:pPr>
            <a:r>
              <a:rPr sz="2700" spc="-5" dirty="0"/>
              <a:t>Trans</a:t>
            </a:r>
            <a:r>
              <a:rPr sz="2700" dirty="0"/>
              <a:t>f</a:t>
            </a:r>
            <a:r>
              <a:rPr sz="2700" spc="-5" dirty="0"/>
              <a:t>or</a:t>
            </a:r>
            <a:r>
              <a:rPr sz="2700" spc="-10" dirty="0"/>
              <a:t>m</a:t>
            </a:r>
            <a:r>
              <a:rPr sz="2700" spc="-5" dirty="0"/>
              <a:t>a</a:t>
            </a:r>
            <a:r>
              <a:rPr sz="2700" dirty="0"/>
              <a:t>ti</a:t>
            </a:r>
            <a:r>
              <a:rPr sz="2700" spc="-5" dirty="0"/>
              <a:t>ona</a:t>
            </a:r>
            <a:r>
              <a:rPr sz="2700" dirty="0"/>
              <a:t>l</a:t>
            </a:r>
            <a:r>
              <a:rPr sz="2700" spc="75" dirty="0">
                <a:latin typeface="Times New Roman"/>
                <a:cs typeface="Times New Roman"/>
              </a:rPr>
              <a:t> </a:t>
            </a:r>
            <a:r>
              <a:rPr sz="2700" spc="-10" dirty="0"/>
              <a:t>S</a:t>
            </a:r>
            <a:r>
              <a:rPr sz="2700" spc="-5" dirty="0"/>
              <a:t>pec</a:t>
            </a:r>
            <a:r>
              <a:rPr sz="2700" dirty="0"/>
              <a:t>ifi</a:t>
            </a:r>
            <a:r>
              <a:rPr sz="2700" spc="-5" dirty="0"/>
              <a:t>ca</a:t>
            </a:r>
            <a:r>
              <a:rPr sz="2700" dirty="0"/>
              <a:t>ti</a:t>
            </a:r>
            <a:r>
              <a:rPr sz="2700" spc="-5" dirty="0"/>
              <a:t>o</a:t>
            </a:r>
            <a:r>
              <a:rPr sz="2700" dirty="0"/>
              <a:t>n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-10" dirty="0"/>
              <a:t>P</a:t>
            </a:r>
            <a:r>
              <a:rPr sz="2700" spc="-5" dirty="0"/>
              <a:t>ro</a:t>
            </a:r>
            <a:r>
              <a:rPr sz="2700" dirty="0"/>
              <a:t>s</a:t>
            </a:r>
            <a:r>
              <a:rPr sz="2700" spc="75" dirty="0">
                <a:latin typeface="Times New Roman"/>
                <a:cs typeface="Times New Roman"/>
              </a:rPr>
              <a:t> </a:t>
            </a:r>
            <a:r>
              <a:rPr sz="2700" spc="-5" dirty="0"/>
              <a:t>an</a:t>
            </a:r>
            <a:r>
              <a:rPr sz="2700" dirty="0"/>
              <a:t>d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-10" dirty="0"/>
              <a:t>C</a:t>
            </a:r>
            <a:r>
              <a:rPr sz="2700" spc="-5" dirty="0"/>
              <a:t>on</a:t>
            </a:r>
            <a:r>
              <a:rPr sz="2700" dirty="0"/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540101"/>
            <a:ext cx="7616190" cy="439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Advan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ages</a:t>
            </a:r>
            <a:r>
              <a:rPr sz="2200" b="1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756285" marR="253365" lvl="1" indent="-286385">
              <a:lnSpc>
                <a:spcPts val="2110"/>
              </a:lnSpc>
              <a:spcBef>
                <a:spcPts val="509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ermed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Arial"/>
                <a:cs typeface="Arial"/>
              </a:rPr>
              <a:t>W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erfa</a:t>
            </a:r>
            <a:r>
              <a:rPr sz="2200" b="1" dirty="0">
                <a:latin typeface="Arial"/>
                <a:cs typeface="Arial"/>
              </a:rPr>
              <a:t>ll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phase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des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gn</a:t>
            </a:r>
            <a:r>
              <a:rPr sz="2200" b="1" dirty="0">
                <a:latin typeface="Arial"/>
                <a:cs typeface="Arial"/>
              </a:rPr>
              <a:t>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code</a:t>
            </a:r>
            <a:r>
              <a:rPr sz="2200" b="1" dirty="0">
                <a:latin typeface="Arial"/>
                <a:cs typeface="Arial"/>
              </a:rPr>
              <a:t>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es</a:t>
            </a:r>
            <a:r>
              <a:rPr sz="2200" b="1" dirty="0">
                <a:latin typeface="Arial"/>
                <a:cs typeface="Arial"/>
              </a:rPr>
              <a:t>t)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ar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m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ed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Arial"/>
                <a:cs typeface="Arial"/>
              </a:rPr>
              <a:t>Cus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ome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es</a:t>
            </a:r>
            <a:r>
              <a:rPr sz="2200" b="1" dirty="0">
                <a:latin typeface="Arial"/>
                <a:cs typeface="Arial"/>
              </a:rPr>
              <a:t>ts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vere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sys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ll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ma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enanc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don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spec</a:t>
            </a:r>
            <a:r>
              <a:rPr sz="2200" b="1" dirty="0">
                <a:latin typeface="Arial"/>
                <a:cs typeface="Arial"/>
              </a:rPr>
              <a:t>ifi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sadvan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ages</a:t>
            </a:r>
            <a:r>
              <a:rPr sz="2200" b="1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756285" marR="952500" lvl="1" indent="-286385">
              <a:lnSpc>
                <a:spcPct val="80000"/>
              </a:lnSpc>
              <a:spcBef>
                <a:spcPts val="525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Arial"/>
                <a:cs typeface="Arial"/>
              </a:rPr>
              <a:t>Spec</a:t>
            </a:r>
            <a:r>
              <a:rPr sz="2200" b="1" dirty="0">
                <a:latin typeface="Arial"/>
                <a:cs typeface="Arial"/>
              </a:rPr>
              <a:t>ifi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mus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b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ver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orma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pred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te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cu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us</a:t>
            </a:r>
            <a:r>
              <a:rPr sz="2200" b="1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756285" marR="315595" lvl="1" indent="-286385">
              <a:lnSpc>
                <a:spcPts val="2110"/>
              </a:lnSpc>
              <a:spcBef>
                <a:spcPts val="509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Arial"/>
                <a:cs typeface="Arial"/>
              </a:rPr>
              <a:t>Serie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tr</a:t>
            </a:r>
            <a:r>
              <a:rPr sz="2200" b="1" spc="-5" dirty="0">
                <a:latin typeface="Arial"/>
                <a:cs typeface="Arial"/>
              </a:rPr>
              <a:t>ans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orma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no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we</a:t>
            </a:r>
            <a:r>
              <a:rPr sz="2200" b="1" dirty="0">
                <a:latin typeface="Arial"/>
                <a:cs typeface="Arial"/>
              </a:rPr>
              <a:t>ll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unders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ood</a:t>
            </a:r>
            <a:r>
              <a:rPr sz="2200" b="1" dirty="0">
                <a:latin typeface="Arial"/>
                <a:cs typeface="Arial"/>
              </a:rPr>
              <a:t>;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end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b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spec</a:t>
            </a:r>
            <a:r>
              <a:rPr sz="2200" b="1" dirty="0">
                <a:latin typeface="Arial"/>
                <a:cs typeface="Arial"/>
              </a:rPr>
              <a:t>ific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doma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Arial"/>
                <a:cs typeface="Arial"/>
              </a:rPr>
              <a:t>Ver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m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succes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ar.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Arial"/>
                <a:cs typeface="Arial"/>
              </a:rPr>
              <a:t>Doesn</a:t>
            </a:r>
            <a:r>
              <a:rPr sz="2200" b="1" dirty="0">
                <a:latin typeface="Arial"/>
                <a:cs typeface="Arial"/>
              </a:rPr>
              <a:t>'t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sca</a:t>
            </a:r>
            <a:r>
              <a:rPr sz="2200" b="1" dirty="0">
                <a:latin typeface="Arial"/>
                <a:cs typeface="Arial"/>
              </a:rPr>
              <a:t>le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dirty="0">
                <a:latin typeface="Arial"/>
                <a:cs typeface="Arial"/>
              </a:rPr>
              <a:t>p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we</a:t>
            </a:r>
            <a:r>
              <a:rPr sz="2200" b="1" dirty="0">
                <a:latin typeface="Arial"/>
                <a:cs typeface="Arial"/>
              </a:rPr>
              <a:t>ll.</a:t>
            </a:r>
            <a:endParaRPr sz="2200">
              <a:latin typeface="Arial"/>
              <a:cs typeface="Arial"/>
            </a:endParaRPr>
          </a:p>
          <a:p>
            <a:pPr marL="756285" marR="5080" lvl="1" indent="-286385">
              <a:lnSpc>
                <a:spcPts val="2110"/>
              </a:lnSpc>
              <a:spcBef>
                <a:spcPts val="509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Arial"/>
                <a:cs typeface="Arial"/>
              </a:rPr>
              <a:t>Know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g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wha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chang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orma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spec</a:t>
            </a:r>
            <a:r>
              <a:rPr sz="2200" b="1" dirty="0">
                <a:latin typeface="Arial"/>
                <a:cs typeface="Arial"/>
              </a:rPr>
              <a:t>ifi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iffi</a:t>
            </a:r>
            <a:r>
              <a:rPr sz="2200" b="1" spc="-5" dirty="0">
                <a:latin typeface="Arial"/>
                <a:cs typeface="Arial"/>
              </a:rPr>
              <a:t>cu</a:t>
            </a:r>
            <a:r>
              <a:rPr sz="2200" b="1" dirty="0">
                <a:latin typeface="Arial"/>
                <a:cs typeface="Arial"/>
              </a:rPr>
              <a:t>lt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038" y="850573"/>
            <a:ext cx="280289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gile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Methods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1901343"/>
            <a:ext cx="4987925" cy="3402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Many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flavors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Xtre</a:t>
            </a:r>
            <a:r>
              <a:rPr sz="2000" b="1" spc="-15" dirty="0">
                <a:latin typeface="Arial"/>
                <a:cs typeface="Arial"/>
              </a:rPr>
              <a:t>me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-15" dirty="0">
                <a:latin typeface="Arial"/>
                <a:cs typeface="Arial"/>
              </a:rPr>
              <a:t>rogramm</a:t>
            </a:r>
            <a:r>
              <a:rPr sz="2000" b="1" spc="-10" dirty="0">
                <a:latin typeface="Arial"/>
                <a:cs typeface="Arial"/>
              </a:rPr>
              <a:t>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(XP)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SCRUM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Test-Driven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</a:t>
            </a:r>
            <a:r>
              <a:rPr sz="2000" b="1" spc="-15" dirty="0">
                <a:latin typeface="Arial"/>
                <a:cs typeface="Arial"/>
              </a:rPr>
              <a:t>evelopm</a:t>
            </a:r>
            <a:r>
              <a:rPr sz="2000" b="1" spc="-10" dirty="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Customer-Driven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spc="-15" dirty="0">
                <a:latin typeface="Arial"/>
                <a:cs typeface="Arial"/>
              </a:rPr>
              <a:t>espond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custom</a:t>
            </a:r>
            <a:r>
              <a:rPr sz="2000" b="1" spc="-10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spc="-15" dirty="0">
                <a:latin typeface="Arial"/>
                <a:cs typeface="Arial"/>
              </a:rPr>
              <a:t>educe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unnecessary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effort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Al</a:t>
            </a:r>
            <a:r>
              <a:rPr sz="2000" b="1" spc="-15" dirty="0">
                <a:latin typeface="Arial"/>
                <a:cs typeface="Arial"/>
              </a:rPr>
              <a:t>ways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have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som</a:t>
            </a:r>
            <a:r>
              <a:rPr sz="2000" b="1" spc="-10" dirty="0">
                <a:latin typeface="Arial"/>
                <a:cs typeface="Arial"/>
              </a:rPr>
              <a:t>ething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that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works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373" y="844371"/>
            <a:ext cx="444182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Leng</a:t>
            </a:r>
            <a:r>
              <a:rPr sz="2800" b="1" dirty="0">
                <a:latin typeface="Arial"/>
                <a:cs typeface="Arial"/>
              </a:rPr>
              <a:t>th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Feedbac</a:t>
            </a:r>
            <a:r>
              <a:rPr sz="2800" b="1" dirty="0">
                <a:latin typeface="Arial"/>
                <a:cs typeface="Arial"/>
              </a:rPr>
              <a:t>k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Cycle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Customer/Developer)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339" y="1894332"/>
            <a:ext cx="0" cy="3481070"/>
          </a:xfrm>
          <a:custGeom>
            <a:avLst/>
            <a:gdLst/>
            <a:ahLst/>
            <a:cxnLst/>
            <a:rect l="l" t="t" r="r" b="b"/>
            <a:pathLst>
              <a:path h="3481070">
                <a:moveTo>
                  <a:pt x="0" y="3480815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7572" y="1799844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5" h="97789">
                <a:moveTo>
                  <a:pt x="48767" y="0"/>
                </a:moveTo>
                <a:lnTo>
                  <a:pt x="0" y="97535"/>
                </a:lnTo>
                <a:lnTo>
                  <a:pt x="100583" y="97535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6027" y="5234940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53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1564" y="518617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83"/>
                </a:lnTo>
                <a:lnTo>
                  <a:pt x="100583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3811" y="2290572"/>
            <a:ext cx="6428740" cy="2734310"/>
          </a:xfrm>
          <a:custGeom>
            <a:avLst/>
            <a:gdLst/>
            <a:ahLst/>
            <a:cxnLst/>
            <a:rect l="l" t="t" r="r" b="b"/>
            <a:pathLst>
              <a:path w="6428740" h="2734310">
                <a:moveTo>
                  <a:pt x="6428231" y="2734055"/>
                </a:moveTo>
                <a:lnTo>
                  <a:pt x="5900921" y="2724983"/>
                </a:lnTo>
                <a:lnTo>
                  <a:pt x="5385367" y="2698238"/>
                </a:lnTo>
                <a:lnTo>
                  <a:pt x="4883223" y="2654527"/>
                </a:lnTo>
                <a:lnTo>
                  <a:pt x="4396142" y="2594555"/>
                </a:lnTo>
                <a:lnTo>
                  <a:pt x="3925776" y="2519029"/>
                </a:lnTo>
                <a:lnTo>
                  <a:pt x="3473778" y="2428655"/>
                </a:lnTo>
                <a:lnTo>
                  <a:pt x="3041800" y="2324140"/>
                </a:lnTo>
                <a:lnTo>
                  <a:pt x="2631496" y="2206191"/>
                </a:lnTo>
                <a:lnTo>
                  <a:pt x="2244519" y="2075513"/>
                </a:lnTo>
                <a:lnTo>
                  <a:pt x="1882520" y="1932812"/>
                </a:lnTo>
                <a:lnTo>
                  <a:pt x="1547154" y="1778797"/>
                </a:lnTo>
                <a:lnTo>
                  <a:pt x="1240072" y="1614171"/>
                </a:lnTo>
                <a:lnTo>
                  <a:pt x="962928" y="1439643"/>
                </a:lnTo>
                <a:lnTo>
                  <a:pt x="717374" y="1255919"/>
                </a:lnTo>
                <a:lnTo>
                  <a:pt x="505063" y="1063704"/>
                </a:lnTo>
                <a:lnTo>
                  <a:pt x="327647" y="863705"/>
                </a:lnTo>
                <a:lnTo>
                  <a:pt x="186781" y="656629"/>
                </a:lnTo>
                <a:lnTo>
                  <a:pt x="84115" y="443182"/>
                </a:lnTo>
                <a:lnTo>
                  <a:pt x="21304" y="224070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9587" y="5452362"/>
            <a:ext cx="254000" cy="9912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Waterfall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96888" y="5592570"/>
            <a:ext cx="254000" cy="584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Agile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3935" y="2361591"/>
            <a:ext cx="3107690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600"/>
              </a:lnSpc>
            </a:pPr>
            <a:r>
              <a:rPr sz="2400" b="1" dirty="0">
                <a:latin typeface="Arial"/>
                <a:cs typeface="Arial"/>
              </a:rPr>
              <a:t>Where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would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yo</a:t>
            </a:r>
            <a:r>
              <a:rPr sz="2400" b="1" spc="-15" dirty="0">
                <a:latin typeface="Arial"/>
                <a:cs typeface="Arial"/>
              </a:rPr>
              <a:t>u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put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other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life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cycle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models?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997" rIns="0" bIns="0" rtlCol="0">
            <a:spAutoFit/>
          </a:bodyPr>
          <a:lstStyle/>
          <a:p>
            <a:pPr marL="2560320">
              <a:lnSpc>
                <a:spcPct val="100000"/>
              </a:lnSpc>
            </a:pPr>
            <a:r>
              <a:rPr spc="-5" dirty="0"/>
              <a:t>Hybri</a:t>
            </a:r>
            <a:r>
              <a:rPr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129943"/>
            <a:ext cx="7263765" cy="2595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74955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Becaus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replac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Requirements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specificatio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phase,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rapi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prototyping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executabl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specification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merge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iterative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models.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99600"/>
              </a:lnSpc>
              <a:spcBef>
                <a:spcPts val="58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Agil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Models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highly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iterative,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but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they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typically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combinatio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rapid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prototyping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executabl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specifications.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4053" y="820093"/>
            <a:ext cx="567372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L</a:t>
            </a:r>
            <a:r>
              <a:rPr sz="3200" b="1" spc="-15" dirty="0">
                <a:latin typeface="Arial"/>
                <a:cs typeface="Arial"/>
              </a:rPr>
              <a:t>evels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nd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Life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Cycle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od</a:t>
            </a:r>
            <a:r>
              <a:rPr sz="3200" b="1" spc="-15" dirty="0">
                <a:latin typeface="Arial"/>
                <a:cs typeface="Arial"/>
              </a:rPr>
              <a:t>els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129943"/>
            <a:ext cx="6925309" cy="347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615315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Levels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depend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primarily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softwar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life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cycl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BUT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mos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forms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derived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V-Model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versio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good,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old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Waterfall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 marL="356870" marR="936625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Iterative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model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introduce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need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regressio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356870" marR="1574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System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greatly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enhance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executabl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specificatio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S</a:t>
            </a:r>
            <a:r>
              <a:rPr sz="3200" spc="-15" dirty="0"/>
              <a:t>oft</a:t>
            </a:r>
            <a:r>
              <a:rPr sz="3200" spc="-20" dirty="0"/>
              <a:t>ware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5" dirty="0"/>
              <a:t>Deve</a:t>
            </a:r>
            <a:r>
              <a:rPr sz="3200" spc="-20" dirty="0"/>
              <a:t>lopment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5" dirty="0"/>
              <a:t>Life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5" dirty="0"/>
              <a:t>Cycle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5" dirty="0"/>
              <a:t>M</a:t>
            </a:r>
            <a:r>
              <a:rPr sz="3200" spc="-20" dirty="0"/>
              <a:t>od</a:t>
            </a:r>
            <a:r>
              <a:rPr sz="3200" spc="-15" dirty="0"/>
              <a:t>els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7535" indent="-344170">
              <a:lnSpc>
                <a:spcPts val="2870"/>
              </a:lnSpc>
              <a:buFont typeface="Arial"/>
              <a:buChar char="•"/>
              <a:tabLst>
                <a:tab pos="598170" algn="l"/>
                <a:tab pos="2138680" algn="l"/>
              </a:tabLst>
            </a:pPr>
            <a:r>
              <a:rPr dirty="0"/>
              <a:t>Waterfall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(presumes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perfect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foresight)</a:t>
            </a:r>
          </a:p>
          <a:p>
            <a:pPr marL="597535" indent="-344170">
              <a:lnSpc>
                <a:spcPts val="2870"/>
              </a:lnSpc>
              <a:buFont typeface="Arial"/>
              <a:buChar char="•"/>
              <a:tabLst>
                <a:tab pos="598170" algn="l"/>
                <a:tab pos="2477770" algn="l"/>
              </a:tabLst>
            </a:pPr>
            <a:r>
              <a:rPr dirty="0"/>
              <a:t>Incremental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(delayed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prototypes)</a:t>
            </a:r>
          </a:p>
          <a:p>
            <a:pPr marL="597535" indent="-344170">
              <a:lnSpc>
                <a:spcPct val="100000"/>
              </a:lnSpc>
              <a:buFont typeface="Arial"/>
              <a:buChar char="•"/>
              <a:tabLst>
                <a:tab pos="598170" algn="l"/>
                <a:tab pos="3408679" algn="l"/>
              </a:tabLst>
            </a:pPr>
            <a:r>
              <a:rPr spc="-20" dirty="0"/>
              <a:t>Rapi</a:t>
            </a:r>
            <a:r>
              <a:rPr spc="-15" dirty="0"/>
              <a:t>d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Prototyping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(elicit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user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feedback)</a:t>
            </a:r>
          </a:p>
          <a:p>
            <a:pPr marL="597535" indent="-344170">
              <a:lnSpc>
                <a:spcPct val="100000"/>
              </a:lnSpc>
              <a:buFont typeface="Arial"/>
              <a:buChar char="•"/>
              <a:tabLst>
                <a:tab pos="598170" algn="l"/>
                <a:tab pos="4442460" algn="l"/>
              </a:tabLst>
            </a:pPr>
            <a:r>
              <a:rPr spc="-15" dirty="0"/>
              <a:t>Operational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Specification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(executable)</a:t>
            </a:r>
          </a:p>
          <a:p>
            <a:pPr marL="597535" indent="-344170">
              <a:lnSpc>
                <a:spcPct val="100000"/>
              </a:lnSpc>
              <a:buFont typeface="Arial"/>
              <a:buChar char="•"/>
              <a:tabLst>
                <a:tab pos="598170" algn="l"/>
              </a:tabLst>
            </a:pPr>
            <a:r>
              <a:rPr spc="-15" dirty="0"/>
              <a:t>Transformational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Implementation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(lab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only)</a:t>
            </a:r>
          </a:p>
          <a:p>
            <a:pPr marL="597535" indent="-344170">
              <a:lnSpc>
                <a:spcPct val="100000"/>
              </a:lnSpc>
              <a:buFont typeface="Arial"/>
              <a:buChar char="•"/>
              <a:tabLst>
                <a:tab pos="598170" algn="l"/>
              </a:tabLst>
            </a:pPr>
            <a:r>
              <a:rPr spc="-20" dirty="0"/>
              <a:t>Agil</a:t>
            </a:r>
            <a:r>
              <a:rPr spc="-15" dirty="0"/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1295400" y="4462272"/>
            <a:ext cx="76200" cy="186055"/>
          </a:xfrm>
          <a:custGeom>
            <a:avLst/>
            <a:gdLst/>
            <a:ahLst/>
            <a:cxnLst/>
            <a:rect l="l" t="t" r="r" b="b"/>
            <a:pathLst>
              <a:path w="76200" h="186054">
                <a:moveTo>
                  <a:pt x="76199" y="0"/>
                </a:moveTo>
                <a:lnTo>
                  <a:pt x="0" y="0"/>
                </a:lnTo>
                <a:lnTo>
                  <a:pt x="36575" y="18592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1975" y="1905000"/>
            <a:ext cx="3175" cy="2557780"/>
          </a:xfrm>
          <a:custGeom>
            <a:avLst/>
            <a:gdLst/>
            <a:ahLst/>
            <a:cxnLst/>
            <a:rect l="l" t="t" r="r" b="b"/>
            <a:pathLst>
              <a:path w="3175" h="2557779">
                <a:moveTo>
                  <a:pt x="0" y="0"/>
                </a:moveTo>
                <a:lnTo>
                  <a:pt x="3047" y="255727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4944103"/>
            <a:ext cx="7218045" cy="154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61685" algn="just">
              <a:lnSpc>
                <a:spcPct val="100600"/>
              </a:lnSpc>
            </a:pPr>
            <a:r>
              <a:rPr sz="1800" b="1" spc="-10" dirty="0">
                <a:latin typeface="Arial"/>
                <a:cs typeface="Arial"/>
              </a:rPr>
              <a:t>Increasingly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Operational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views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2603500" marR="508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Ref.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Agresti,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New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aradigms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oftware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Development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IEE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Tutorial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502" y="712622"/>
            <a:ext cx="29044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Waterfall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504" y="704088"/>
            <a:ext cx="1195070" cy="637540"/>
          </a:xfrm>
          <a:custGeom>
            <a:avLst/>
            <a:gdLst/>
            <a:ahLst/>
            <a:cxnLst/>
            <a:rect l="l" t="t" r="r" b="b"/>
            <a:pathLst>
              <a:path w="1195070" h="637540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66343"/>
                </a:lnTo>
                <a:lnTo>
                  <a:pt x="635" y="481228"/>
                </a:lnTo>
                <a:lnTo>
                  <a:pt x="9723" y="523505"/>
                </a:lnTo>
                <a:lnTo>
                  <a:pt x="28436" y="561128"/>
                </a:lnTo>
                <a:lnTo>
                  <a:pt x="55298" y="592694"/>
                </a:lnTo>
                <a:lnTo>
                  <a:pt x="88831" y="616800"/>
                </a:lnTo>
                <a:lnTo>
                  <a:pt x="127557" y="632041"/>
                </a:lnTo>
                <a:lnTo>
                  <a:pt x="1024127" y="637031"/>
                </a:lnTo>
                <a:lnTo>
                  <a:pt x="1038881" y="636407"/>
                </a:lnTo>
                <a:lnTo>
                  <a:pt x="1080812" y="627447"/>
                </a:lnTo>
                <a:lnTo>
                  <a:pt x="1118189" y="608918"/>
                </a:lnTo>
                <a:lnTo>
                  <a:pt x="1149643" y="582188"/>
                </a:lnTo>
                <a:lnTo>
                  <a:pt x="1173810" y="548622"/>
                </a:lnTo>
                <a:lnTo>
                  <a:pt x="1189323" y="509587"/>
                </a:lnTo>
                <a:lnTo>
                  <a:pt x="1194815" y="466448"/>
                </a:lnTo>
                <a:lnTo>
                  <a:pt x="1194815" y="167639"/>
                </a:lnTo>
                <a:lnTo>
                  <a:pt x="1194180" y="153215"/>
                </a:lnTo>
                <a:lnTo>
                  <a:pt x="1185063" y="112037"/>
                </a:lnTo>
                <a:lnTo>
                  <a:pt x="1166222" y="75146"/>
                </a:lnTo>
                <a:lnTo>
                  <a:pt x="1139061" y="44022"/>
                </a:lnTo>
                <a:lnTo>
                  <a:pt x="1104982" y="20141"/>
                </a:lnTo>
                <a:lnTo>
                  <a:pt x="1065390" y="498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708" y="838719"/>
            <a:ext cx="121031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Requirements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peciﬁcation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7463" y="1021080"/>
            <a:ext cx="472440" cy="469900"/>
          </a:xfrm>
          <a:custGeom>
            <a:avLst/>
            <a:gdLst/>
            <a:ahLst/>
            <a:cxnLst/>
            <a:rect l="l" t="t" r="r" b="b"/>
            <a:pathLst>
              <a:path w="472439" h="469900">
                <a:moveTo>
                  <a:pt x="0" y="0"/>
                </a:moveTo>
                <a:lnTo>
                  <a:pt x="3047" y="0"/>
                </a:lnTo>
                <a:lnTo>
                  <a:pt x="41502" y="1557"/>
                </a:lnTo>
                <a:lnTo>
                  <a:pt x="115622" y="13650"/>
                </a:lnTo>
                <a:lnTo>
                  <a:pt x="185261" y="36909"/>
                </a:lnTo>
                <a:lnTo>
                  <a:pt x="249505" y="70363"/>
                </a:lnTo>
                <a:lnTo>
                  <a:pt x="307440" y="113043"/>
                </a:lnTo>
                <a:lnTo>
                  <a:pt x="358151" y="163981"/>
                </a:lnTo>
                <a:lnTo>
                  <a:pt x="400724" y="222206"/>
                </a:lnTo>
                <a:lnTo>
                  <a:pt x="434244" y="286750"/>
                </a:lnTo>
                <a:lnTo>
                  <a:pt x="457798" y="356643"/>
                </a:lnTo>
                <a:lnTo>
                  <a:pt x="470470" y="430915"/>
                </a:lnTo>
                <a:lnTo>
                  <a:pt x="472439" y="4693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5416" y="1283208"/>
            <a:ext cx="113030" cy="189230"/>
          </a:xfrm>
          <a:custGeom>
            <a:avLst/>
            <a:gdLst/>
            <a:ahLst/>
            <a:cxnLst/>
            <a:rect l="l" t="t" r="r" b="b"/>
            <a:pathLst>
              <a:path w="113030" h="189230">
                <a:moveTo>
                  <a:pt x="0" y="24383"/>
                </a:moveTo>
                <a:lnTo>
                  <a:pt x="100583" y="188975"/>
                </a:lnTo>
                <a:lnTo>
                  <a:pt x="107859" y="76199"/>
                </a:lnTo>
                <a:lnTo>
                  <a:pt x="60959" y="76199"/>
                </a:lnTo>
                <a:lnTo>
                  <a:pt x="0" y="24383"/>
                </a:lnTo>
                <a:close/>
              </a:path>
              <a:path w="113030" h="189230">
                <a:moveTo>
                  <a:pt x="112775" y="0"/>
                </a:moveTo>
                <a:lnTo>
                  <a:pt x="60959" y="76199"/>
                </a:lnTo>
                <a:lnTo>
                  <a:pt x="107859" y="76199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6375" y="1359408"/>
            <a:ext cx="27940" cy="64135"/>
          </a:xfrm>
          <a:custGeom>
            <a:avLst/>
            <a:gdLst/>
            <a:ahLst/>
            <a:cxnLst/>
            <a:rect l="l" t="t" r="r" b="b"/>
            <a:pathLst>
              <a:path w="27939" h="64134">
                <a:moveTo>
                  <a:pt x="27431" y="6400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119" y="1478280"/>
            <a:ext cx="1191895" cy="637540"/>
          </a:xfrm>
          <a:custGeom>
            <a:avLst/>
            <a:gdLst/>
            <a:ahLst/>
            <a:cxnLst/>
            <a:rect l="l" t="t" r="r" b="b"/>
            <a:pathLst>
              <a:path w="1191895" h="637539">
                <a:moveTo>
                  <a:pt x="167639" y="0"/>
                </a:moveTo>
                <a:lnTo>
                  <a:pt x="124330" y="5563"/>
                </a:lnTo>
                <a:lnTo>
                  <a:pt x="85523" y="21319"/>
                </a:lnTo>
                <a:lnTo>
                  <a:pt x="52473" y="45862"/>
                </a:lnTo>
                <a:lnTo>
                  <a:pt x="26438" y="77791"/>
                </a:lnTo>
                <a:lnTo>
                  <a:pt x="8671" y="115701"/>
                </a:lnTo>
                <a:lnTo>
                  <a:pt x="429" y="158190"/>
                </a:lnTo>
                <a:lnTo>
                  <a:pt x="0" y="469391"/>
                </a:lnTo>
                <a:lnTo>
                  <a:pt x="621" y="483946"/>
                </a:lnTo>
                <a:lnTo>
                  <a:pt x="9566" y="525472"/>
                </a:lnTo>
                <a:lnTo>
                  <a:pt x="28125" y="562613"/>
                </a:lnTo>
                <a:lnTo>
                  <a:pt x="55010" y="593850"/>
                </a:lnTo>
                <a:lnTo>
                  <a:pt x="88928" y="617666"/>
                </a:lnTo>
                <a:lnTo>
                  <a:pt x="128591" y="632541"/>
                </a:lnTo>
                <a:lnTo>
                  <a:pt x="1024127" y="637031"/>
                </a:lnTo>
                <a:lnTo>
                  <a:pt x="1039121" y="636385"/>
                </a:lnTo>
                <a:lnTo>
                  <a:pt x="1081418" y="627135"/>
                </a:lnTo>
                <a:lnTo>
                  <a:pt x="1118689" y="608102"/>
                </a:lnTo>
                <a:lnTo>
                  <a:pt x="1149642" y="580803"/>
                </a:lnTo>
                <a:lnTo>
                  <a:pt x="1172989" y="546757"/>
                </a:lnTo>
                <a:lnTo>
                  <a:pt x="1187437" y="507481"/>
                </a:lnTo>
                <a:lnTo>
                  <a:pt x="1191767" y="170687"/>
                </a:lnTo>
                <a:lnTo>
                  <a:pt x="1191157" y="155803"/>
                </a:lnTo>
                <a:lnTo>
                  <a:pt x="1182369" y="113526"/>
                </a:lnTo>
                <a:lnTo>
                  <a:pt x="1164124" y="75903"/>
                </a:lnTo>
                <a:lnTo>
                  <a:pt x="1137678" y="44337"/>
                </a:lnTo>
                <a:lnTo>
                  <a:pt x="1104286" y="20231"/>
                </a:lnTo>
                <a:lnTo>
                  <a:pt x="1065203" y="49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6079" y="1798320"/>
            <a:ext cx="472440" cy="466725"/>
          </a:xfrm>
          <a:custGeom>
            <a:avLst/>
            <a:gdLst/>
            <a:ahLst/>
            <a:cxnLst/>
            <a:rect l="l" t="t" r="r" b="b"/>
            <a:pathLst>
              <a:path w="472439" h="466725">
                <a:moveTo>
                  <a:pt x="0" y="0"/>
                </a:moveTo>
                <a:lnTo>
                  <a:pt x="3047" y="0"/>
                </a:lnTo>
                <a:lnTo>
                  <a:pt x="41089" y="1535"/>
                </a:lnTo>
                <a:lnTo>
                  <a:pt x="114631" y="13465"/>
                </a:lnTo>
                <a:lnTo>
                  <a:pt x="183975" y="36433"/>
                </a:lnTo>
                <a:lnTo>
                  <a:pt x="248153" y="69504"/>
                </a:lnTo>
                <a:lnTo>
                  <a:pt x="306195" y="111747"/>
                </a:lnTo>
                <a:lnTo>
                  <a:pt x="357133" y="162229"/>
                </a:lnTo>
                <a:lnTo>
                  <a:pt x="399996" y="220017"/>
                </a:lnTo>
                <a:lnTo>
                  <a:pt x="433816" y="284178"/>
                </a:lnTo>
                <a:lnTo>
                  <a:pt x="457623" y="353780"/>
                </a:lnTo>
                <a:lnTo>
                  <a:pt x="470448" y="427890"/>
                </a:lnTo>
                <a:lnTo>
                  <a:pt x="472439" y="466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0983" y="2057400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30">
                <a:moveTo>
                  <a:pt x="0" y="24383"/>
                </a:moveTo>
                <a:lnTo>
                  <a:pt x="103631" y="188975"/>
                </a:lnTo>
                <a:lnTo>
                  <a:pt x="110907" y="76199"/>
                </a:lnTo>
                <a:lnTo>
                  <a:pt x="64007" y="76199"/>
                </a:lnTo>
                <a:lnTo>
                  <a:pt x="0" y="24383"/>
                </a:lnTo>
                <a:close/>
              </a:path>
              <a:path w="116204" h="189230">
                <a:moveTo>
                  <a:pt x="115823" y="0"/>
                </a:moveTo>
                <a:lnTo>
                  <a:pt x="64007" y="76199"/>
                </a:lnTo>
                <a:lnTo>
                  <a:pt x="110907" y="76199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4991" y="2133600"/>
            <a:ext cx="24765" cy="64135"/>
          </a:xfrm>
          <a:custGeom>
            <a:avLst/>
            <a:gdLst/>
            <a:ahLst/>
            <a:cxnLst/>
            <a:rect l="l" t="t" r="r" b="b"/>
            <a:pathLst>
              <a:path w="24764" h="64135">
                <a:moveTo>
                  <a:pt x="24383" y="6400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7688" y="2228088"/>
            <a:ext cx="1195070" cy="637540"/>
          </a:xfrm>
          <a:custGeom>
            <a:avLst/>
            <a:gdLst/>
            <a:ahLst/>
            <a:cxnLst/>
            <a:rect l="l" t="t" r="r" b="b"/>
            <a:pathLst>
              <a:path w="1195070" h="637539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66343"/>
                </a:lnTo>
                <a:lnTo>
                  <a:pt x="635" y="481228"/>
                </a:lnTo>
                <a:lnTo>
                  <a:pt x="9723" y="523505"/>
                </a:lnTo>
                <a:lnTo>
                  <a:pt x="28436" y="561128"/>
                </a:lnTo>
                <a:lnTo>
                  <a:pt x="55298" y="592694"/>
                </a:lnTo>
                <a:lnTo>
                  <a:pt x="88831" y="616800"/>
                </a:lnTo>
                <a:lnTo>
                  <a:pt x="127557" y="632041"/>
                </a:lnTo>
                <a:lnTo>
                  <a:pt x="1027175" y="637031"/>
                </a:lnTo>
                <a:lnTo>
                  <a:pt x="1041600" y="636396"/>
                </a:lnTo>
                <a:lnTo>
                  <a:pt x="1082778" y="627279"/>
                </a:lnTo>
                <a:lnTo>
                  <a:pt x="1119669" y="608438"/>
                </a:lnTo>
                <a:lnTo>
                  <a:pt x="1150793" y="581277"/>
                </a:lnTo>
                <a:lnTo>
                  <a:pt x="1174674" y="547198"/>
                </a:lnTo>
                <a:lnTo>
                  <a:pt x="1189835" y="507606"/>
                </a:lnTo>
                <a:lnTo>
                  <a:pt x="1194815" y="167639"/>
                </a:lnTo>
                <a:lnTo>
                  <a:pt x="1194169" y="153085"/>
                </a:lnTo>
                <a:lnTo>
                  <a:pt x="1184919" y="111559"/>
                </a:lnTo>
                <a:lnTo>
                  <a:pt x="1165886" y="74418"/>
                </a:lnTo>
                <a:lnTo>
                  <a:pt x="1138587" y="43181"/>
                </a:lnTo>
                <a:lnTo>
                  <a:pt x="1104541" y="19365"/>
                </a:lnTo>
                <a:lnTo>
                  <a:pt x="1065265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4695" y="254508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0"/>
                </a:moveTo>
                <a:lnTo>
                  <a:pt x="38476" y="1557"/>
                </a:lnTo>
                <a:lnTo>
                  <a:pt x="76099" y="6147"/>
                </a:lnTo>
                <a:lnTo>
                  <a:pt x="148303" y="23945"/>
                </a:lnTo>
                <a:lnTo>
                  <a:pt x="215642" y="52422"/>
                </a:lnTo>
                <a:lnTo>
                  <a:pt x="277148" y="90610"/>
                </a:lnTo>
                <a:lnTo>
                  <a:pt x="331850" y="137540"/>
                </a:lnTo>
                <a:lnTo>
                  <a:pt x="378781" y="192243"/>
                </a:lnTo>
                <a:lnTo>
                  <a:pt x="416969" y="253749"/>
                </a:lnTo>
                <a:lnTo>
                  <a:pt x="445446" y="321088"/>
                </a:lnTo>
                <a:lnTo>
                  <a:pt x="463244" y="393292"/>
                </a:lnTo>
                <a:lnTo>
                  <a:pt x="467834" y="430915"/>
                </a:lnTo>
                <a:lnTo>
                  <a:pt x="469391" y="4693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9600" y="2807208"/>
            <a:ext cx="113030" cy="189230"/>
          </a:xfrm>
          <a:custGeom>
            <a:avLst/>
            <a:gdLst/>
            <a:ahLst/>
            <a:cxnLst/>
            <a:rect l="l" t="t" r="r" b="b"/>
            <a:pathLst>
              <a:path w="113029" h="189230">
                <a:moveTo>
                  <a:pt x="0" y="24383"/>
                </a:moveTo>
                <a:lnTo>
                  <a:pt x="100583" y="188975"/>
                </a:lnTo>
                <a:lnTo>
                  <a:pt x="107859" y="76199"/>
                </a:lnTo>
                <a:lnTo>
                  <a:pt x="64007" y="76199"/>
                </a:lnTo>
                <a:lnTo>
                  <a:pt x="0" y="24383"/>
                </a:lnTo>
                <a:close/>
              </a:path>
              <a:path w="113029" h="189230">
                <a:moveTo>
                  <a:pt x="112775" y="0"/>
                </a:moveTo>
                <a:lnTo>
                  <a:pt x="64007" y="76199"/>
                </a:lnTo>
                <a:lnTo>
                  <a:pt x="107859" y="76199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3607" y="2883408"/>
            <a:ext cx="24765" cy="64135"/>
          </a:xfrm>
          <a:custGeom>
            <a:avLst/>
            <a:gdLst/>
            <a:ahLst/>
            <a:cxnLst/>
            <a:rect l="l" t="t" r="r" b="b"/>
            <a:pathLst>
              <a:path w="24764" h="64135">
                <a:moveTo>
                  <a:pt x="24383" y="6400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6303" y="3002280"/>
            <a:ext cx="1195070" cy="637540"/>
          </a:xfrm>
          <a:custGeom>
            <a:avLst/>
            <a:gdLst/>
            <a:ahLst/>
            <a:cxnLst/>
            <a:rect l="l" t="t" r="r" b="b"/>
            <a:pathLst>
              <a:path w="1195070" h="637539">
                <a:moveTo>
                  <a:pt x="167639" y="0"/>
                </a:moveTo>
                <a:lnTo>
                  <a:pt x="125359" y="5563"/>
                </a:lnTo>
                <a:lnTo>
                  <a:pt x="86875" y="21319"/>
                </a:lnTo>
                <a:lnTo>
                  <a:pt x="53665" y="45862"/>
                </a:lnTo>
                <a:lnTo>
                  <a:pt x="27205" y="77791"/>
                </a:lnTo>
                <a:lnTo>
                  <a:pt x="8973" y="115701"/>
                </a:lnTo>
                <a:lnTo>
                  <a:pt x="447" y="158190"/>
                </a:lnTo>
                <a:lnTo>
                  <a:pt x="0" y="469391"/>
                </a:lnTo>
                <a:lnTo>
                  <a:pt x="646" y="483946"/>
                </a:lnTo>
                <a:lnTo>
                  <a:pt x="9896" y="525472"/>
                </a:lnTo>
                <a:lnTo>
                  <a:pt x="28929" y="562613"/>
                </a:lnTo>
                <a:lnTo>
                  <a:pt x="56228" y="593850"/>
                </a:lnTo>
                <a:lnTo>
                  <a:pt x="90274" y="617666"/>
                </a:lnTo>
                <a:lnTo>
                  <a:pt x="129550" y="632541"/>
                </a:lnTo>
                <a:lnTo>
                  <a:pt x="1024127" y="637031"/>
                </a:lnTo>
                <a:lnTo>
                  <a:pt x="1039012" y="636396"/>
                </a:lnTo>
                <a:lnTo>
                  <a:pt x="1081289" y="627308"/>
                </a:lnTo>
                <a:lnTo>
                  <a:pt x="1118912" y="608595"/>
                </a:lnTo>
                <a:lnTo>
                  <a:pt x="1150478" y="581733"/>
                </a:lnTo>
                <a:lnTo>
                  <a:pt x="1174584" y="548200"/>
                </a:lnTo>
                <a:lnTo>
                  <a:pt x="1189825" y="509474"/>
                </a:lnTo>
                <a:lnTo>
                  <a:pt x="1194815" y="170687"/>
                </a:lnTo>
                <a:lnTo>
                  <a:pt x="1194191" y="155934"/>
                </a:lnTo>
                <a:lnTo>
                  <a:pt x="1185231" y="114003"/>
                </a:lnTo>
                <a:lnTo>
                  <a:pt x="1166702" y="76626"/>
                </a:lnTo>
                <a:lnTo>
                  <a:pt x="1139972" y="45171"/>
                </a:lnTo>
                <a:lnTo>
                  <a:pt x="1106406" y="21005"/>
                </a:lnTo>
                <a:lnTo>
                  <a:pt x="1067371" y="5492"/>
                </a:lnTo>
                <a:lnTo>
                  <a:pt x="1024232" y="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0263" y="3322320"/>
            <a:ext cx="472440" cy="466725"/>
          </a:xfrm>
          <a:custGeom>
            <a:avLst/>
            <a:gdLst/>
            <a:ahLst/>
            <a:cxnLst/>
            <a:rect l="l" t="t" r="r" b="b"/>
            <a:pathLst>
              <a:path w="472439" h="466725">
                <a:moveTo>
                  <a:pt x="0" y="0"/>
                </a:moveTo>
                <a:lnTo>
                  <a:pt x="3047" y="0"/>
                </a:lnTo>
                <a:lnTo>
                  <a:pt x="41502" y="1535"/>
                </a:lnTo>
                <a:lnTo>
                  <a:pt x="115622" y="13465"/>
                </a:lnTo>
                <a:lnTo>
                  <a:pt x="185261" y="36433"/>
                </a:lnTo>
                <a:lnTo>
                  <a:pt x="249505" y="69504"/>
                </a:lnTo>
                <a:lnTo>
                  <a:pt x="307440" y="111747"/>
                </a:lnTo>
                <a:lnTo>
                  <a:pt x="358151" y="162229"/>
                </a:lnTo>
                <a:lnTo>
                  <a:pt x="400724" y="220017"/>
                </a:lnTo>
                <a:lnTo>
                  <a:pt x="434244" y="284178"/>
                </a:lnTo>
                <a:lnTo>
                  <a:pt x="457798" y="353780"/>
                </a:lnTo>
                <a:lnTo>
                  <a:pt x="470470" y="427890"/>
                </a:lnTo>
                <a:lnTo>
                  <a:pt x="472439" y="466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38215" y="3581400"/>
            <a:ext cx="113030" cy="189230"/>
          </a:xfrm>
          <a:custGeom>
            <a:avLst/>
            <a:gdLst/>
            <a:ahLst/>
            <a:cxnLst/>
            <a:rect l="l" t="t" r="r" b="b"/>
            <a:pathLst>
              <a:path w="113029" h="189229">
                <a:moveTo>
                  <a:pt x="0" y="24383"/>
                </a:moveTo>
                <a:lnTo>
                  <a:pt x="100583" y="188975"/>
                </a:lnTo>
                <a:lnTo>
                  <a:pt x="107859" y="76199"/>
                </a:lnTo>
                <a:lnTo>
                  <a:pt x="60959" y="76199"/>
                </a:lnTo>
                <a:lnTo>
                  <a:pt x="0" y="24383"/>
                </a:lnTo>
                <a:close/>
              </a:path>
              <a:path w="113029" h="189229">
                <a:moveTo>
                  <a:pt x="112775" y="0"/>
                </a:moveTo>
                <a:lnTo>
                  <a:pt x="60959" y="76199"/>
                </a:lnTo>
                <a:lnTo>
                  <a:pt x="107859" y="76199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9176" y="3657600"/>
            <a:ext cx="27940" cy="64135"/>
          </a:xfrm>
          <a:custGeom>
            <a:avLst/>
            <a:gdLst/>
            <a:ahLst/>
            <a:cxnLst/>
            <a:rect l="l" t="t" r="r" b="b"/>
            <a:pathLst>
              <a:path w="27939" h="64135">
                <a:moveTo>
                  <a:pt x="27431" y="6400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2903" y="5327904"/>
            <a:ext cx="1195070" cy="634365"/>
          </a:xfrm>
          <a:custGeom>
            <a:avLst/>
            <a:gdLst/>
            <a:ahLst/>
            <a:cxnLst/>
            <a:rect l="l" t="t" r="r" b="b"/>
            <a:pathLst>
              <a:path w="1195070" h="634364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66343"/>
                </a:lnTo>
                <a:lnTo>
                  <a:pt x="646" y="481337"/>
                </a:lnTo>
                <a:lnTo>
                  <a:pt x="9896" y="523634"/>
                </a:lnTo>
                <a:lnTo>
                  <a:pt x="28929" y="560905"/>
                </a:lnTo>
                <a:lnTo>
                  <a:pt x="56228" y="591858"/>
                </a:lnTo>
                <a:lnTo>
                  <a:pt x="90274" y="615205"/>
                </a:lnTo>
                <a:lnTo>
                  <a:pt x="129550" y="629653"/>
                </a:lnTo>
                <a:lnTo>
                  <a:pt x="1024127" y="633983"/>
                </a:lnTo>
                <a:lnTo>
                  <a:pt x="1039012" y="633373"/>
                </a:lnTo>
                <a:lnTo>
                  <a:pt x="1081289" y="624585"/>
                </a:lnTo>
                <a:lnTo>
                  <a:pt x="1118912" y="606340"/>
                </a:lnTo>
                <a:lnTo>
                  <a:pt x="1150478" y="579894"/>
                </a:lnTo>
                <a:lnTo>
                  <a:pt x="1174584" y="546502"/>
                </a:lnTo>
                <a:lnTo>
                  <a:pt x="1189825" y="507419"/>
                </a:lnTo>
                <a:lnTo>
                  <a:pt x="1194815" y="167639"/>
                </a:lnTo>
                <a:lnTo>
                  <a:pt x="1194180" y="153215"/>
                </a:lnTo>
                <a:lnTo>
                  <a:pt x="1185063" y="112037"/>
                </a:lnTo>
                <a:lnTo>
                  <a:pt x="1166222" y="75146"/>
                </a:lnTo>
                <a:lnTo>
                  <a:pt x="1139061" y="44022"/>
                </a:lnTo>
                <a:lnTo>
                  <a:pt x="1104982" y="20141"/>
                </a:lnTo>
                <a:lnTo>
                  <a:pt x="1065390" y="498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1719" y="4565904"/>
            <a:ext cx="1191895" cy="634365"/>
          </a:xfrm>
          <a:custGeom>
            <a:avLst/>
            <a:gdLst/>
            <a:ahLst/>
            <a:cxnLst/>
            <a:rect l="l" t="t" r="r" b="b"/>
            <a:pathLst>
              <a:path w="1191895" h="634364">
                <a:moveTo>
                  <a:pt x="167639" y="0"/>
                </a:moveTo>
                <a:lnTo>
                  <a:pt x="123953" y="5650"/>
                </a:lnTo>
                <a:lnTo>
                  <a:pt x="84864" y="21591"/>
                </a:lnTo>
                <a:lnTo>
                  <a:pt x="51661" y="46303"/>
                </a:lnTo>
                <a:lnTo>
                  <a:pt x="25635" y="78270"/>
                </a:lnTo>
                <a:lnTo>
                  <a:pt x="8078" y="115971"/>
                </a:lnTo>
                <a:lnTo>
                  <a:pt x="278" y="157890"/>
                </a:lnTo>
                <a:lnTo>
                  <a:pt x="0" y="466343"/>
                </a:lnTo>
                <a:lnTo>
                  <a:pt x="621" y="481337"/>
                </a:lnTo>
                <a:lnTo>
                  <a:pt x="9566" y="523634"/>
                </a:lnTo>
                <a:lnTo>
                  <a:pt x="28125" y="560905"/>
                </a:lnTo>
                <a:lnTo>
                  <a:pt x="55010" y="591858"/>
                </a:lnTo>
                <a:lnTo>
                  <a:pt x="88928" y="615205"/>
                </a:lnTo>
                <a:lnTo>
                  <a:pt x="128591" y="629653"/>
                </a:lnTo>
                <a:lnTo>
                  <a:pt x="1024127" y="633983"/>
                </a:lnTo>
                <a:lnTo>
                  <a:pt x="1039121" y="633362"/>
                </a:lnTo>
                <a:lnTo>
                  <a:pt x="1081418" y="624417"/>
                </a:lnTo>
                <a:lnTo>
                  <a:pt x="1118689" y="605858"/>
                </a:lnTo>
                <a:lnTo>
                  <a:pt x="1149642" y="578973"/>
                </a:lnTo>
                <a:lnTo>
                  <a:pt x="1172989" y="545055"/>
                </a:lnTo>
                <a:lnTo>
                  <a:pt x="1187437" y="505392"/>
                </a:lnTo>
                <a:lnTo>
                  <a:pt x="1191767" y="167639"/>
                </a:lnTo>
                <a:lnTo>
                  <a:pt x="1191146" y="153085"/>
                </a:lnTo>
                <a:lnTo>
                  <a:pt x="1182201" y="111559"/>
                </a:lnTo>
                <a:lnTo>
                  <a:pt x="1163642" y="74418"/>
                </a:lnTo>
                <a:lnTo>
                  <a:pt x="1136757" y="43181"/>
                </a:lnTo>
                <a:lnTo>
                  <a:pt x="1102839" y="19365"/>
                </a:lnTo>
                <a:lnTo>
                  <a:pt x="1063176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5679" y="4882896"/>
            <a:ext cx="472440" cy="466725"/>
          </a:xfrm>
          <a:custGeom>
            <a:avLst/>
            <a:gdLst/>
            <a:ahLst/>
            <a:cxnLst/>
            <a:rect l="l" t="t" r="r" b="b"/>
            <a:pathLst>
              <a:path w="472440" h="466725">
                <a:moveTo>
                  <a:pt x="0" y="0"/>
                </a:moveTo>
                <a:lnTo>
                  <a:pt x="3047" y="0"/>
                </a:lnTo>
                <a:lnTo>
                  <a:pt x="41089" y="1556"/>
                </a:lnTo>
                <a:lnTo>
                  <a:pt x="114631" y="13640"/>
                </a:lnTo>
                <a:lnTo>
                  <a:pt x="183975" y="36861"/>
                </a:lnTo>
                <a:lnTo>
                  <a:pt x="248153" y="70232"/>
                </a:lnTo>
                <a:lnTo>
                  <a:pt x="306195" y="112766"/>
                </a:lnTo>
                <a:lnTo>
                  <a:pt x="357133" y="163474"/>
                </a:lnTo>
                <a:lnTo>
                  <a:pt x="399996" y="221369"/>
                </a:lnTo>
                <a:lnTo>
                  <a:pt x="433816" y="285464"/>
                </a:lnTo>
                <a:lnTo>
                  <a:pt x="457623" y="354771"/>
                </a:lnTo>
                <a:lnTo>
                  <a:pt x="470448" y="428302"/>
                </a:lnTo>
                <a:lnTo>
                  <a:pt x="472439" y="466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0583" y="5141976"/>
            <a:ext cx="116205" cy="192405"/>
          </a:xfrm>
          <a:custGeom>
            <a:avLst/>
            <a:gdLst/>
            <a:ahLst/>
            <a:cxnLst/>
            <a:rect l="l" t="t" r="r" b="b"/>
            <a:pathLst>
              <a:path w="116204" h="192404">
                <a:moveTo>
                  <a:pt x="0" y="27431"/>
                </a:moveTo>
                <a:lnTo>
                  <a:pt x="103631" y="192023"/>
                </a:lnTo>
                <a:lnTo>
                  <a:pt x="110985" y="76199"/>
                </a:lnTo>
                <a:lnTo>
                  <a:pt x="64007" y="76199"/>
                </a:lnTo>
                <a:lnTo>
                  <a:pt x="0" y="27431"/>
                </a:lnTo>
                <a:close/>
              </a:path>
              <a:path w="116204" h="192404">
                <a:moveTo>
                  <a:pt x="115823" y="0"/>
                </a:moveTo>
                <a:lnTo>
                  <a:pt x="64007" y="76199"/>
                </a:lnTo>
                <a:lnTo>
                  <a:pt x="110985" y="76199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4591" y="5218176"/>
            <a:ext cx="24765" cy="64135"/>
          </a:xfrm>
          <a:custGeom>
            <a:avLst/>
            <a:gdLst/>
            <a:ahLst/>
            <a:cxnLst/>
            <a:rect l="l" t="t" r="r" b="b"/>
            <a:pathLst>
              <a:path w="24765" h="64135">
                <a:moveTo>
                  <a:pt x="24383" y="6400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5295" y="3779520"/>
            <a:ext cx="1195070" cy="634365"/>
          </a:xfrm>
          <a:custGeom>
            <a:avLst/>
            <a:gdLst/>
            <a:ahLst/>
            <a:cxnLst/>
            <a:rect l="l" t="t" r="r" b="b"/>
            <a:pathLst>
              <a:path w="1195070" h="634364">
                <a:moveTo>
                  <a:pt x="167639" y="0"/>
                </a:moveTo>
                <a:lnTo>
                  <a:pt x="124988" y="5452"/>
                </a:lnTo>
                <a:lnTo>
                  <a:pt x="86217" y="20950"/>
                </a:lnTo>
                <a:lnTo>
                  <a:pt x="52843" y="45203"/>
                </a:lnTo>
                <a:lnTo>
                  <a:pt x="26385" y="76920"/>
                </a:lnTo>
                <a:lnTo>
                  <a:pt x="8361" y="114811"/>
                </a:lnTo>
                <a:lnTo>
                  <a:pt x="289" y="157586"/>
                </a:lnTo>
                <a:lnTo>
                  <a:pt x="0" y="466343"/>
                </a:lnTo>
                <a:lnTo>
                  <a:pt x="646" y="480898"/>
                </a:lnTo>
                <a:lnTo>
                  <a:pt x="9896" y="522424"/>
                </a:lnTo>
                <a:lnTo>
                  <a:pt x="28929" y="559565"/>
                </a:lnTo>
                <a:lnTo>
                  <a:pt x="56228" y="590802"/>
                </a:lnTo>
                <a:lnTo>
                  <a:pt x="90274" y="614618"/>
                </a:lnTo>
                <a:lnTo>
                  <a:pt x="129550" y="629493"/>
                </a:lnTo>
                <a:lnTo>
                  <a:pt x="1027175" y="633983"/>
                </a:lnTo>
                <a:lnTo>
                  <a:pt x="1041730" y="633337"/>
                </a:lnTo>
                <a:lnTo>
                  <a:pt x="1083256" y="624087"/>
                </a:lnTo>
                <a:lnTo>
                  <a:pt x="1120397" y="605054"/>
                </a:lnTo>
                <a:lnTo>
                  <a:pt x="1151634" y="577755"/>
                </a:lnTo>
                <a:lnTo>
                  <a:pt x="1175450" y="543709"/>
                </a:lnTo>
                <a:lnTo>
                  <a:pt x="1190325" y="504433"/>
                </a:lnTo>
                <a:lnTo>
                  <a:pt x="1194815" y="167639"/>
                </a:lnTo>
                <a:lnTo>
                  <a:pt x="1194169" y="152646"/>
                </a:lnTo>
                <a:lnTo>
                  <a:pt x="1184919" y="110349"/>
                </a:lnTo>
                <a:lnTo>
                  <a:pt x="1165886" y="73078"/>
                </a:lnTo>
                <a:lnTo>
                  <a:pt x="1138587" y="42125"/>
                </a:lnTo>
                <a:lnTo>
                  <a:pt x="1104541" y="18778"/>
                </a:lnTo>
                <a:lnTo>
                  <a:pt x="1065265" y="433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39255" y="4096511"/>
            <a:ext cx="472440" cy="466725"/>
          </a:xfrm>
          <a:custGeom>
            <a:avLst/>
            <a:gdLst/>
            <a:ahLst/>
            <a:cxnLst/>
            <a:rect l="l" t="t" r="r" b="b"/>
            <a:pathLst>
              <a:path w="472440" h="466725">
                <a:moveTo>
                  <a:pt x="0" y="0"/>
                </a:moveTo>
                <a:lnTo>
                  <a:pt x="3047" y="0"/>
                </a:lnTo>
                <a:lnTo>
                  <a:pt x="41524" y="1535"/>
                </a:lnTo>
                <a:lnTo>
                  <a:pt x="79147" y="6062"/>
                </a:lnTo>
                <a:lnTo>
                  <a:pt x="151351" y="23628"/>
                </a:lnTo>
                <a:lnTo>
                  <a:pt x="218690" y="51764"/>
                </a:lnTo>
                <a:lnTo>
                  <a:pt x="280196" y="89538"/>
                </a:lnTo>
                <a:lnTo>
                  <a:pt x="334898" y="136016"/>
                </a:lnTo>
                <a:lnTo>
                  <a:pt x="381829" y="190268"/>
                </a:lnTo>
                <a:lnTo>
                  <a:pt x="420017" y="251359"/>
                </a:lnTo>
                <a:lnTo>
                  <a:pt x="448494" y="318357"/>
                </a:lnTo>
                <a:lnTo>
                  <a:pt x="466292" y="390329"/>
                </a:lnTo>
                <a:lnTo>
                  <a:pt x="470882" y="427890"/>
                </a:lnTo>
                <a:lnTo>
                  <a:pt x="472439" y="466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17207" y="4355591"/>
            <a:ext cx="113030" cy="192405"/>
          </a:xfrm>
          <a:custGeom>
            <a:avLst/>
            <a:gdLst/>
            <a:ahLst/>
            <a:cxnLst/>
            <a:rect l="l" t="t" r="r" b="b"/>
            <a:pathLst>
              <a:path w="113029" h="192404">
                <a:moveTo>
                  <a:pt x="0" y="24383"/>
                </a:moveTo>
                <a:lnTo>
                  <a:pt x="100583" y="192023"/>
                </a:lnTo>
                <a:lnTo>
                  <a:pt x="107937" y="76199"/>
                </a:lnTo>
                <a:lnTo>
                  <a:pt x="64007" y="76199"/>
                </a:lnTo>
                <a:lnTo>
                  <a:pt x="0" y="24383"/>
                </a:lnTo>
                <a:close/>
              </a:path>
              <a:path w="113029" h="192404">
                <a:moveTo>
                  <a:pt x="112775" y="0"/>
                </a:moveTo>
                <a:lnTo>
                  <a:pt x="64007" y="76199"/>
                </a:lnTo>
                <a:lnTo>
                  <a:pt x="107937" y="76199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1216" y="4431791"/>
            <a:ext cx="24765" cy="64135"/>
          </a:xfrm>
          <a:custGeom>
            <a:avLst/>
            <a:gdLst/>
            <a:ahLst/>
            <a:cxnLst/>
            <a:rect l="l" t="t" r="r" b="b"/>
            <a:pathLst>
              <a:path w="24765" h="64135">
                <a:moveTo>
                  <a:pt x="24383" y="6400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03909" y="1615959"/>
            <a:ext cx="3051175" cy="181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marR="2062480" indent="-189230">
              <a:lnSpc>
                <a:spcPts val="149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reliminary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00">
              <a:latin typeface="Times New Roman"/>
              <a:cs typeface="Times New Roman"/>
            </a:endParaRPr>
          </a:p>
          <a:p>
            <a:pPr marL="1256030" marR="1096010" algn="ctr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Detailed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296920" y="3914153"/>
            <a:ext cx="65722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700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Unit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47896" y="4688346"/>
            <a:ext cx="9429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Integration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06721" y="5462539"/>
            <a:ext cx="6572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ystem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4100" y="4209467"/>
            <a:ext cx="32518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Output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phase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input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next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487" y="1057656"/>
            <a:ext cx="1134110" cy="603885"/>
          </a:xfrm>
          <a:custGeom>
            <a:avLst/>
            <a:gdLst/>
            <a:ahLst/>
            <a:cxnLst/>
            <a:rect l="l" t="t" r="r" b="b"/>
            <a:pathLst>
              <a:path w="1134110" h="603885">
                <a:moveTo>
                  <a:pt x="161543" y="0"/>
                </a:moveTo>
                <a:lnTo>
                  <a:pt x="118860" y="5834"/>
                </a:lnTo>
                <a:lnTo>
                  <a:pt x="80332" y="22265"/>
                </a:lnTo>
                <a:lnTo>
                  <a:pt x="47570" y="47679"/>
                </a:lnTo>
                <a:lnTo>
                  <a:pt x="22186" y="80466"/>
                </a:lnTo>
                <a:lnTo>
                  <a:pt x="5792" y="119013"/>
                </a:lnTo>
                <a:lnTo>
                  <a:pt x="0" y="445007"/>
                </a:lnTo>
                <a:lnTo>
                  <a:pt x="680" y="459249"/>
                </a:lnTo>
                <a:lnTo>
                  <a:pt x="10402" y="499946"/>
                </a:lnTo>
                <a:lnTo>
                  <a:pt x="30353" y="536243"/>
                </a:lnTo>
                <a:lnTo>
                  <a:pt x="58875" y="566394"/>
                </a:lnTo>
                <a:lnTo>
                  <a:pt x="94310" y="588655"/>
                </a:lnTo>
                <a:lnTo>
                  <a:pt x="135000" y="601279"/>
                </a:lnTo>
                <a:lnTo>
                  <a:pt x="975359" y="603503"/>
                </a:lnTo>
                <a:lnTo>
                  <a:pt x="990199" y="602810"/>
                </a:lnTo>
                <a:lnTo>
                  <a:pt x="1032037" y="592941"/>
                </a:lnTo>
                <a:lnTo>
                  <a:pt x="1068669" y="572786"/>
                </a:lnTo>
                <a:lnTo>
                  <a:pt x="1098568" y="544140"/>
                </a:lnTo>
                <a:lnTo>
                  <a:pt x="1120208" y="508801"/>
                </a:lnTo>
                <a:lnTo>
                  <a:pt x="1132061" y="468565"/>
                </a:lnTo>
                <a:lnTo>
                  <a:pt x="1133855" y="161543"/>
                </a:lnTo>
                <a:lnTo>
                  <a:pt x="1133202" y="146817"/>
                </a:lnTo>
                <a:lnTo>
                  <a:pt x="1123845" y="104979"/>
                </a:lnTo>
                <a:lnTo>
                  <a:pt x="1104544" y="67942"/>
                </a:lnTo>
                <a:lnTo>
                  <a:pt x="1076783" y="37367"/>
                </a:lnTo>
                <a:lnTo>
                  <a:pt x="1042045" y="14909"/>
                </a:lnTo>
                <a:lnTo>
                  <a:pt x="1001814" y="2227"/>
                </a:lnTo>
                <a:lnTo>
                  <a:pt x="1615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7692" y="1182851"/>
            <a:ext cx="112649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ts val="1420"/>
              </a:lnSpc>
            </a:pPr>
            <a:r>
              <a:rPr sz="1300" b="1" spc="-10" dirty="0">
                <a:latin typeface="Arial"/>
                <a:cs typeface="Arial"/>
              </a:rPr>
              <a:t>Requirements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Specification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9488" y="1359408"/>
            <a:ext cx="448309" cy="445134"/>
          </a:xfrm>
          <a:custGeom>
            <a:avLst/>
            <a:gdLst/>
            <a:ahLst/>
            <a:cxnLst/>
            <a:rect l="l" t="t" r="r" b="b"/>
            <a:pathLst>
              <a:path w="448310" h="445135">
                <a:moveTo>
                  <a:pt x="0" y="0"/>
                </a:moveTo>
                <a:lnTo>
                  <a:pt x="3047" y="0"/>
                </a:lnTo>
                <a:lnTo>
                  <a:pt x="39284" y="1467"/>
                </a:lnTo>
                <a:lnTo>
                  <a:pt x="109360" y="12869"/>
                </a:lnTo>
                <a:lnTo>
                  <a:pt x="175450" y="34813"/>
                </a:lnTo>
                <a:lnTo>
                  <a:pt x="236602" y="66405"/>
                </a:lnTo>
                <a:lnTo>
                  <a:pt x="291865" y="106748"/>
                </a:lnTo>
                <a:lnTo>
                  <a:pt x="340289" y="154945"/>
                </a:lnTo>
                <a:lnTo>
                  <a:pt x="380922" y="210101"/>
                </a:lnTo>
                <a:lnTo>
                  <a:pt x="412813" y="271319"/>
                </a:lnTo>
                <a:lnTo>
                  <a:pt x="435012" y="337704"/>
                </a:lnTo>
                <a:lnTo>
                  <a:pt x="446567" y="408359"/>
                </a:lnTo>
                <a:lnTo>
                  <a:pt x="448055" y="4450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9151" y="1606296"/>
            <a:ext cx="106680" cy="180340"/>
          </a:xfrm>
          <a:custGeom>
            <a:avLst/>
            <a:gdLst/>
            <a:ahLst/>
            <a:cxnLst/>
            <a:rect l="l" t="t" r="r" b="b"/>
            <a:pathLst>
              <a:path w="106680" h="180339">
                <a:moveTo>
                  <a:pt x="0" y="24383"/>
                </a:moveTo>
                <a:lnTo>
                  <a:pt x="94487" y="179831"/>
                </a:lnTo>
                <a:lnTo>
                  <a:pt x="101720" y="73151"/>
                </a:lnTo>
                <a:lnTo>
                  <a:pt x="60959" y="73151"/>
                </a:lnTo>
                <a:lnTo>
                  <a:pt x="0" y="24383"/>
                </a:lnTo>
                <a:close/>
              </a:path>
              <a:path w="106680" h="180339">
                <a:moveTo>
                  <a:pt x="106679" y="0"/>
                </a:moveTo>
                <a:lnTo>
                  <a:pt x="60959" y="73151"/>
                </a:lnTo>
                <a:lnTo>
                  <a:pt x="101720" y="73151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0111" y="1679448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4" h="60960">
                <a:moveTo>
                  <a:pt x="24383" y="6095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7191" y="1795272"/>
            <a:ext cx="1134110" cy="600710"/>
          </a:xfrm>
          <a:custGeom>
            <a:avLst/>
            <a:gdLst/>
            <a:ahLst/>
            <a:cxnLst/>
            <a:rect l="l" t="t" r="r" b="b"/>
            <a:pathLst>
              <a:path w="1134110" h="600710">
                <a:moveTo>
                  <a:pt x="161543" y="0"/>
                </a:moveTo>
                <a:lnTo>
                  <a:pt x="118473" y="5713"/>
                </a:lnTo>
                <a:lnTo>
                  <a:pt x="79652" y="21864"/>
                </a:lnTo>
                <a:lnTo>
                  <a:pt x="46738" y="46970"/>
                </a:lnTo>
                <a:lnTo>
                  <a:pt x="21390" y="79547"/>
                </a:lnTo>
                <a:lnTo>
                  <a:pt x="5265" y="118112"/>
                </a:lnTo>
                <a:lnTo>
                  <a:pt x="0" y="441959"/>
                </a:lnTo>
                <a:lnTo>
                  <a:pt x="680" y="456658"/>
                </a:lnTo>
                <a:lnTo>
                  <a:pt x="10402" y="498133"/>
                </a:lnTo>
                <a:lnTo>
                  <a:pt x="30353" y="534519"/>
                </a:lnTo>
                <a:lnTo>
                  <a:pt x="58875" y="564334"/>
                </a:lnTo>
                <a:lnTo>
                  <a:pt x="94310" y="586095"/>
                </a:lnTo>
                <a:lnTo>
                  <a:pt x="135000" y="598317"/>
                </a:lnTo>
                <a:lnTo>
                  <a:pt x="975359" y="600455"/>
                </a:lnTo>
                <a:lnTo>
                  <a:pt x="990199" y="599790"/>
                </a:lnTo>
                <a:lnTo>
                  <a:pt x="1032037" y="590256"/>
                </a:lnTo>
                <a:lnTo>
                  <a:pt x="1068669" y="570606"/>
                </a:lnTo>
                <a:lnTo>
                  <a:pt x="1098568" y="542365"/>
                </a:lnTo>
                <a:lnTo>
                  <a:pt x="1120208" y="507060"/>
                </a:lnTo>
                <a:lnTo>
                  <a:pt x="1132061" y="466219"/>
                </a:lnTo>
                <a:lnTo>
                  <a:pt x="1133855" y="158495"/>
                </a:lnTo>
                <a:lnTo>
                  <a:pt x="1133190" y="143656"/>
                </a:lnTo>
                <a:lnTo>
                  <a:pt x="1123656" y="101818"/>
                </a:lnTo>
                <a:lnTo>
                  <a:pt x="1104006" y="65186"/>
                </a:lnTo>
                <a:lnTo>
                  <a:pt x="1075765" y="35287"/>
                </a:lnTo>
                <a:lnTo>
                  <a:pt x="1040460" y="13647"/>
                </a:lnTo>
                <a:lnTo>
                  <a:pt x="999619" y="1794"/>
                </a:lnTo>
                <a:lnTo>
                  <a:pt x="1615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3239" y="2093976"/>
            <a:ext cx="448309" cy="445134"/>
          </a:xfrm>
          <a:custGeom>
            <a:avLst/>
            <a:gdLst/>
            <a:ahLst/>
            <a:cxnLst/>
            <a:rect l="l" t="t" r="r" b="b"/>
            <a:pathLst>
              <a:path w="448310" h="445135">
                <a:moveTo>
                  <a:pt x="0" y="0"/>
                </a:moveTo>
                <a:lnTo>
                  <a:pt x="36649" y="1488"/>
                </a:lnTo>
                <a:lnTo>
                  <a:pt x="72457" y="5876"/>
                </a:lnTo>
                <a:lnTo>
                  <a:pt x="141110" y="22872"/>
                </a:lnTo>
                <a:lnTo>
                  <a:pt x="205081" y="50035"/>
                </a:lnTo>
                <a:lnTo>
                  <a:pt x="263493" y="86416"/>
                </a:lnTo>
                <a:lnTo>
                  <a:pt x="315467" y="131063"/>
                </a:lnTo>
                <a:lnTo>
                  <a:pt x="360127" y="183026"/>
                </a:lnTo>
                <a:lnTo>
                  <a:pt x="396593" y="241352"/>
                </a:lnTo>
                <a:lnTo>
                  <a:pt x="423988" y="305092"/>
                </a:lnTo>
                <a:lnTo>
                  <a:pt x="441435" y="373294"/>
                </a:lnTo>
                <a:lnTo>
                  <a:pt x="446154" y="408771"/>
                </a:lnTo>
                <a:lnTo>
                  <a:pt x="448055" y="4450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9855" y="2343912"/>
            <a:ext cx="109855" cy="180340"/>
          </a:xfrm>
          <a:custGeom>
            <a:avLst/>
            <a:gdLst/>
            <a:ahLst/>
            <a:cxnLst/>
            <a:rect l="l" t="t" r="r" b="b"/>
            <a:pathLst>
              <a:path w="109854" h="180339">
                <a:moveTo>
                  <a:pt x="0" y="24383"/>
                </a:moveTo>
                <a:lnTo>
                  <a:pt x="97535" y="179831"/>
                </a:lnTo>
                <a:lnTo>
                  <a:pt x="104975" y="70103"/>
                </a:lnTo>
                <a:lnTo>
                  <a:pt x="60959" y="70103"/>
                </a:lnTo>
                <a:lnTo>
                  <a:pt x="0" y="24383"/>
                </a:lnTo>
                <a:close/>
              </a:path>
              <a:path w="109854" h="180339">
                <a:moveTo>
                  <a:pt x="109727" y="0"/>
                </a:moveTo>
                <a:lnTo>
                  <a:pt x="60959" y="70103"/>
                </a:lnTo>
                <a:lnTo>
                  <a:pt x="104975" y="70103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0815" y="2414016"/>
            <a:ext cx="21590" cy="60960"/>
          </a:xfrm>
          <a:custGeom>
            <a:avLst/>
            <a:gdLst/>
            <a:ahLst/>
            <a:cxnLst/>
            <a:rect l="l" t="t" r="r" b="b"/>
            <a:pathLst>
              <a:path w="21589" h="60960">
                <a:moveTo>
                  <a:pt x="21335" y="6095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0944" y="2505456"/>
            <a:ext cx="1130935" cy="603885"/>
          </a:xfrm>
          <a:custGeom>
            <a:avLst/>
            <a:gdLst/>
            <a:ahLst/>
            <a:cxnLst/>
            <a:rect l="l" t="t" r="r" b="b"/>
            <a:pathLst>
              <a:path w="1130935" h="603885">
                <a:moveTo>
                  <a:pt x="158495" y="0"/>
                </a:moveTo>
                <a:lnTo>
                  <a:pt x="115261" y="5821"/>
                </a:lnTo>
                <a:lnTo>
                  <a:pt x="76724" y="22269"/>
                </a:lnTo>
                <a:lnTo>
                  <a:pt x="44411" y="47817"/>
                </a:lnTo>
                <a:lnTo>
                  <a:pt x="19848" y="80936"/>
                </a:lnTo>
                <a:lnTo>
                  <a:pt x="4563" y="120101"/>
                </a:lnTo>
                <a:lnTo>
                  <a:pt x="0" y="441959"/>
                </a:lnTo>
                <a:lnTo>
                  <a:pt x="653" y="456686"/>
                </a:lnTo>
                <a:lnTo>
                  <a:pt x="10010" y="498524"/>
                </a:lnTo>
                <a:lnTo>
                  <a:pt x="29311" y="535560"/>
                </a:lnTo>
                <a:lnTo>
                  <a:pt x="57072" y="566136"/>
                </a:lnTo>
                <a:lnTo>
                  <a:pt x="91810" y="588594"/>
                </a:lnTo>
                <a:lnTo>
                  <a:pt x="132041" y="601276"/>
                </a:lnTo>
                <a:lnTo>
                  <a:pt x="972311" y="603503"/>
                </a:lnTo>
                <a:lnTo>
                  <a:pt x="987010" y="602823"/>
                </a:lnTo>
                <a:lnTo>
                  <a:pt x="1028485" y="593101"/>
                </a:lnTo>
                <a:lnTo>
                  <a:pt x="1064871" y="573150"/>
                </a:lnTo>
                <a:lnTo>
                  <a:pt x="1094686" y="544628"/>
                </a:lnTo>
                <a:lnTo>
                  <a:pt x="1116447" y="509193"/>
                </a:lnTo>
                <a:lnTo>
                  <a:pt x="1128669" y="468503"/>
                </a:lnTo>
                <a:lnTo>
                  <a:pt x="1130807" y="158495"/>
                </a:lnTo>
                <a:lnTo>
                  <a:pt x="1130142" y="143656"/>
                </a:lnTo>
                <a:lnTo>
                  <a:pt x="1120608" y="101818"/>
                </a:lnTo>
                <a:lnTo>
                  <a:pt x="1100958" y="65186"/>
                </a:lnTo>
                <a:lnTo>
                  <a:pt x="1072717" y="35287"/>
                </a:lnTo>
                <a:lnTo>
                  <a:pt x="1037412" y="13647"/>
                </a:lnTo>
                <a:lnTo>
                  <a:pt x="996571" y="1794"/>
                </a:lnTo>
                <a:lnTo>
                  <a:pt x="15849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3944" y="2807208"/>
            <a:ext cx="448309" cy="445134"/>
          </a:xfrm>
          <a:custGeom>
            <a:avLst/>
            <a:gdLst/>
            <a:ahLst/>
            <a:cxnLst/>
            <a:rect l="l" t="t" r="r" b="b"/>
            <a:pathLst>
              <a:path w="448310" h="445135">
                <a:moveTo>
                  <a:pt x="0" y="0"/>
                </a:moveTo>
                <a:lnTo>
                  <a:pt x="3047" y="0"/>
                </a:lnTo>
                <a:lnTo>
                  <a:pt x="39284" y="1467"/>
                </a:lnTo>
                <a:lnTo>
                  <a:pt x="109360" y="12869"/>
                </a:lnTo>
                <a:lnTo>
                  <a:pt x="175450" y="34813"/>
                </a:lnTo>
                <a:lnTo>
                  <a:pt x="236602" y="66405"/>
                </a:lnTo>
                <a:lnTo>
                  <a:pt x="291865" y="106748"/>
                </a:lnTo>
                <a:lnTo>
                  <a:pt x="340289" y="154945"/>
                </a:lnTo>
                <a:lnTo>
                  <a:pt x="380922" y="210101"/>
                </a:lnTo>
                <a:lnTo>
                  <a:pt x="412813" y="271319"/>
                </a:lnTo>
                <a:lnTo>
                  <a:pt x="435012" y="337704"/>
                </a:lnTo>
                <a:lnTo>
                  <a:pt x="446567" y="408359"/>
                </a:lnTo>
                <a:lnTo>
                  <a:pt x="448055" y="4450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0559" y="3054096"/>
            <a:ext cx="109855" cy="180340"/>
          </a:xfrm>
          <a:custGeom>
            <a:avLst/>
            <a:gdLst/>
            <a:ahLst/>
            <a:cxnLst/>
            <a:rect l="l" t="t" r="r" b="b"/>
            <a:pathLst>
              <a:path w="109854" h="180339">
                <a:moveTo>
                  <a:pt x="0" y="24383"/>
                </a:moveTo>
                <a:lnTo>
                  <a:pt x="97535" y="179831"/>
                </a:lnTo>
                <a:lnTo>
                  <a:pt x="104768" y="73151"/>
                </a:lnTo>
                <a:lnTo>
                  <a:pt x="60959" y="73151"/>
                </a:lnTo>
                <a:lnTo>
                  <a:pt x="0" y="24383"/>
                </a:lnTo>
                <a:close/>
              </a:path>
              <a:path w="109854" h="180339">
                <a:moveTo>
                  <a:pt x="109727" y="0"/>
                </a:moveTo>
                <a:lnTo>
                  <a:pt x="60959" y="73151"/>
                </a:lnTo>
                <a:lnTo>
                  <a:pt x="104768" y="73151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41520" y="3127248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4" h="60960">
                <a:moveTo>
                  <a:pt x="24383" y="6095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1647" y="3243072"/>
            <a:ext cx="1134110" cy="600710"/>
          </a:xfrm>
          <a:custGeom>
            <a:avLst/>
            <a:gdLst/>
            <a:ahLst/>
            <a:cxnLst/>
            <a:rect l="l" t="t" r="r" b="b"/>
            <a:pathLst>
              <a:path w="1134110" h="600710">
                <a:moveTo>
                  <a:pt x="158495" y="0"/>
                </a:moveTo>
                <a:lnTo>
                  <a:pt x="115261" y="5821"/>
                </a:lnTo>
                <a:lnTo>
                  <a:pt x="76724" y="22269"/>
                </a:lnTo>
                <a:lnTo>
                  <a:pt x="44411" y="47817"/>
                </a:lnTo>
                <a:lnTo>
                  <a:pt x="19848" y="80936"/>
                </a:lnTo>
                <a:lnTo>
                  <a:pt x="4563" y="120101"/>
                </a:lnTo>
                <a:lnTo>
                  <a:pt x="0" y="441959"/>
                </a:lnTo>
                <a:lnTo>
                  <a:pt x="665" y="456799"/>
                </a:lnTo>
                <a:lnTo>
                  <a:pt x="10199" y="498637"/>
                </a:lnTo>
                <a:lnTo>
                  <a:pt x="29849" y="535269"/>
                </a:lnTo>
                <a:lnTo>
                  <a:pt x="58090" y="565168"/>
                </a:lnTo>
                <a:lnTo>
                  <a:pt x="93395" y="586808"/>
                </a:lnTo>
                <a:lnTo>
                  <a:pt x="134235" y="598661"/>
                </a:lnTo>
                <a:lnTo>
                  <a:pt x="975359" y="600455"/>
                </a:lnTo>
                <a:lnTo>
                  <a:pt x="990199" y="599790"/>
                </a:lnTo>
                <a:lnTo>
                  <a:pt x="1032037" y="590256"/>
                </a:lnTo>
                <a:lnTo>
                  <a:pt x="1068669" y="570606"/>
                </a:lnTo>
                <a:lnTo>
                  <a:pt x="1098568" y="542365"/>
                </a:lnTo>
                <a:lnTo>
                  <a:pt x="1120208" y="507060"/>
                </a:lnTo>
                <a:lnTo>
                  <a:pt x="1132061" y="466219"/>
                </a:lnTo>
                <a:lnTo>
                  <a:pt x="1133855" y="158495"/>
                </a:lnTo>
                <a:lnTo>
                  <a:pt x="1133190" y="143656"/>
                </a:lnTo>
                <a:lnTo>
                  <a:pt x="1123656" y="101818"/>
                </a:lnTo>
                <a:lnTo>
                  <a:pt x="1104006" y="65186"/>
                </a:lnTo>
                <a:lnTo>
                  <a:pt x="1075765" y="35287"/>
                </a:lnTo>
                <a:lnTo>
                  <a:pt x="1040460" y="13647"/>
                </a:lnTo>
                <a:lnTo>
                  <a:pt x="999619" y="1794"/>
                </a:lnTo>
                <a:lnTo>
                  <a:pt x="15849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7695" y="3541776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36648" y="1488"/>
                </a:lnTo>
                <a:lnTo>
                  <a:pt x="72454" y="5876"/>
                </a:lnTo>
                <a:lnTo>
                  <a:pt x="141085" y="22872"/>
                </a:lnTo>
                <a:lnTo>
                  <a:pt x="204999" y="50035"/>
                </a:lnTo>
                <a:lnTo>
                  <a:pt x="263298" y="86416"/>
                </a:lnTo>
                <a:lnTo>
                  <a:pt x="315086" y="131063"/>
                </a:lnTo>
                <a:lnTo>
                  <a:pt x="359468" y="183026"/>
                </a:lnTo>
                <a:lnTo>
                  <a:pt x="395548" y="241352"/>
                </a:lnTo>
                <a:lnTo>
                  <a:pt x="422428" y="305092"/>
                </a:lnTo>
                <a:lnTo>
                  <a:pt x="439213" y="373294"/>
                </a:lnTo>
                <a:lnTo>
                  <a:pt x="443540" y="408771"/>
                </a:lnTo>
                <a:lnTo>
                  <a:pt x="445007" y="4450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4311" y="3788664"/>
            <a:ext cx="106680" cy="182880"/>
          </a:xfrm>
          <a:custGeom>
            <a:avLst/>
            <a:gdLst/>
            <a:ahLst/>
            <a:cxnLst/>
            <a:rect l="l" t="t" r="r" b="b"/>
            <a:pathLst>
              <a:path w="106679" h="182879">
                <a:moveTo>
                  <a:pt x="0" y="27431"/>
                </a:moveTo>
                <a:lnTo>
                  <a:pt x="97535" y="182879"/>
                </a:lnTo>
                <a:lnTo>
                  <a:pt x="103022" y="73151"/>
                </a:lnTo>
                <a:lnTo>
                  <a:pt x="60959" y="73151"/>
                </a:lnTo>
                <a:lnTo>
                  <a:pt x="0" y="27431"/>
                </a:lnTo>
                <a:close/>
              </a:path>
              <a:path w="106679" h="182879">
                <a:moveTo>
                  <a:pt x="106679" y="0"/>
                </a:moveTo>
                <a:lnTo>
                  <a:pt x="60959" y="73151"/>
                </a:lnTo>
                <a:lnTo>
                  <a:pt x="103022" y="73151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5271" y="3861816"/>
            <a:ext cx="21590" cy="60960"/>
          </a:xfrm>
          <a:custGeom>
            <a:avLst/>
            <a:gdLst/>
            <a:ahLst/>
            <a:cxnLst/>
            <a:rect l="l" t="t" r="r" b="b"/>
            <a:pathLst>
              <a:path w="21589" h="60960">
                <a:moveTo>
                  <a:pt x="21335" y="6095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53655" y="5446776"/>
            <a:ext cx="1134110" cy="603885"/>
          </a:xfrm>
          <a:custGeom>
            <a:avLst/>
            <a:gdLst/>
            <a:ahLst/>
            <a:cxnLst/>
            <a:rect l="l" t="t" r="r" b="b"/>
            <a:pathLst>
              <a:path w="1134109" h="603885">
                <a:moveTo>
                  <a:pt x="158495" y="0"/>
                </a:moveTo>
                <a:lnTo>
                  <a:pt x="115655" y="5943"/>
                </a:lnTo>
                <a:lnTo>
                  <a:pt x="77408" y="22668"/>
                </a:lnTo>
                <a:lnTo>
                  <a:pt x="45237" y="48517"/>
                </a:lnTo>
                <a:lnTo>
                  <a:pt x="20627" y="81832"/>
                </a:lnTo>
                <a:lnTo>
                  <a:pt x="5061" y="120955"/>
                </a:lnTo>
                <a:lnTo>
                  <a:pt x="0" y="445007"/>
                </a:lnTo>
                <a:lnTo>
                  <a:pt x="665" y="459847"/>
                </a:lnTo>
                <a:lnTo>
                  <a:pt x="10199" y="501685"/>
                </a:lnTo>
                <a:lnTo>
                  <a:pt x="29849" y="538317"/>
                </a:lnTo>
                <a:lnTo>
                  <a:pt x="58090" y="568216"/>
                </a:lnTo>
                <a:lnTo>
                  <a:pt x="93395" y="589856"/>
                </a:lnTo>
                <a:lnTo>
                  <a:pt x="134235" y="601709"/>
                </a:lnTo>
                <a:lnTo>
                  <a:pt x="972311" y="603503"/>
                </a:lnTo>
                <a:lnTo>
                  <a:pt x="987038" y="602850"/>
                </a:lnTo>
                <a:lnTo>
                  <a:pt x="1028876" y="593493"/>
                </a:lnTo>
                <a:lnTo>
                  <a:pt x="1065912" y="574192"/>
                </a:lnTo>
                <a:lnTo>
                  <a:pt x="1096488" y="546431"/>
                </a:lnTo>
                <a:lnTo>
                  <a:pt x="1118946" y="511693"/>
                </a:lnTo>
                <a:lnTo>
                  <a:pt x="1131628" y="471462"/>
                </a:lnTo>
                <a:lnTo>
                  <a:pt x="1133855" y="161543"/>
                </a:lnTo>
                <a:lnTo>
                  <a:pt x="1133187" y="146954"/>
                </a:lnTo>
                <a:lnTo>
                  <a:pt x="1123641" y="105476"/>
                </a:lnTo>
                <a:lnTo>
                  <a:pt x="1104037" y="68691"/>
                </a:lnTo>
                <a:lnTo>
                  <a:pt x="1075986" y="38209"/>
                </a:lnTo>
                <a:lnTo>
                  <a:pt x="1041101" y="15643"/>
                </a:lnTo>
                <a:lnTo>
                  <a:pt x="1000992" y="2604"/>
                </a:lnTo>
                <a:lnTo>
                  <a:pt x="15849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7335" y="4724400"/>
            <a:ext cx="1134110" cy="603885"/>
          </a:xfrm>
          <a:custGeom>
            <a:avLst/>
            <a:gdLst/>
            <a:ahLst/>
            <a:cxnLst/>
            <a:rect l="l" t="t" r="r" b="b"/>
            <a:pathLst>
              <a:path w="1134109" h="603885">
                <a:moveTo>
                  <a:pt x="158495" y="0"/>
                </a:moveTo>
                <a:lnTo>
                  <a:pt x="115261" y="5821"/>
                </a:lnTo>
                <a:lnTo>
                  <a:pt x="76724" y="22269"/>
                </a:lnTo>
                <a:lnTo>
                  <a:pt x="44411" y="47817"/>
                </a:lnTo>
                <a:lnTo>
                  <a:pt x="19848" y="80936"/>
                </a:lnTo>
                <a:lnTo>
                  <a:pt x="4563" y="120101"/>
                </a:lnTo>
                <a:lnTo>
                  <a:pt x="0" y="445007"/>
                </a:lnTo>
                <a:lnTo>
                  <a:pt x="665" y="459386"/>
                </a:lnTo>
                <a:lnTo>
                  <a:pt x="10199" y="500445"/>
                </a:lnTo>
                <a:lnTo>
                  <a:pt x="29849" y="536997"/>
                </a:lnTo>
                <a:lnTo>
                  <a:pt x="58090" y="567243"/>
                </a:lnTo>
                <a:lnTo>
                  <a:pt x="93395" y="589389"/>
                </a:lnTo>
                <a:lnTo>
                  <a:pt x="134235" y="601637"/>
                </a:lnTo>
                <a:lnTo>
                  <a:pt x="972311" y="603503"/>
                </a:lnTo>
                <a:lnTo>
                  <a:pt x="987038" y="602823"/>
                </a:lnTo>
                <a:lnTo>
                  <a:pt x="1028876" y="593135"/>
                </a:lnTo>
                <a:lnTo>
                  <a:pt x="1065912" y="573335"/>
                </a:lnTo>
                <a:lnTo>
                  <a:pt x="1096488" y="545167"/>
                </a:lnTo>
                <a:lnTo>
                  <a:pt x="1118946" y="510377"/>
                </a:lnTo>
                <a:lnTo>
                  <a:pt x="1131628" y="470709"/>
                </a:lnTo>
                <a:lnTo>
                  <a:pt x="1133855" y="158495"/>
                </a:lnTo>
                <a:lnTo>
                  <a:pt x="1133175" y="143797"/>
                </a:lnTo>
                <a:lnTo>
                  <a:pt x="1123453" y="102322"/>
                </a:lnTo>
                <a:lnTo>
                  <a:pt x="1103502" y="65936"/>
                </a:lnTo>
                <a:lnTo>
                  <a:pt x="1074980" y="36121"/>
                </a:lnTo>
                <a:lnTo>
                  <a:pt x="1039545" y="14360"/>
                </a:lnTo>
                <a:lnTo>
                  <a:pt x="998855" y="2138"/>
                </a:lnTo>
                <a:lnTo>
                  <a:pt x="15849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0335" y="5026152"/>
            <a:ext cx="448309" cy="445134"/>
          </a:xfrm>
          <a:custGeom>
            <a:avLst/>
            <a:gdLst/>
            <a:ahLst/>
            <a:cxnLst/>
            <a:rect l="l" t="t" r="r" b="b"/>
            <a:pathLst>
              <a:path w="448309" h="445135">
                <a:moveTo>
                  <a:pt x="0" y="0"/>
                </a:moveTo>
                <a:lnTo>
                  <a:pt x="3047" y="0"/>
                </a:lnTo>
                <a:lnTo>
                  <a:pt x="39696" y="1467"/>
                </a:lnTo>
                <a:lnTo>
                  <a:pt x="75502" y="5794"/>
                </a:lnTo>
                <a:lnTo>
                  <a:pt x="144133" y="22579"/>
                </a:lnTo>
                <a:lnTo>
                  <a:pt x="208047" y="49459"/>
                </a:lnTo>
                <a:lnTo>
                  <a:pt x="266346" y="85539"/>
                </a:lnTo>
                <a:lnTo>
                  <a:pt x="318134" y="129920"/>
                </a:lnTo>
                <a:lnTo>
                  <a:pt x="362516" y="181709"/>
                </a:lnTo>
                <a:lnTo>
                  <a:pt x="398596" y="240008"/>
                </a:lnTo>
                <a:lnTo>
                  <a:pt x="425476" y="303922"/>
                </a:lnTo>
                <a:lnTo>
                  <a:pt x="442261" y="372553"/>
                </a:lnTo>
                <a:lnTo>
                  <a:pt x="446588" y="408359"/>
                </a:lnTo>
                <a:lnTo>
                  <a:pt x="448055" y="4450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16952" y="5273040"/>
            <a:ext cx="109855" cy="182880"/>
          </a:xfrm>
          <a:custGeom>
            <a:avLst/>
            <a:gdLst/>
            <a:ahLst/>
            <a:cxnLst/>
            <a:rect l="l" t="t" r="r" b="b"/>
            <a:pathLst>
              <a:path w="109854" h="182879">
                <a:moveTo>
                  <a:pt x="0" y="24383"/>
                </a:moveTo>
                <a:lnTo>
                  <a:pt x="97535" y="182879"/>
                </a:lnTo>
                <a:lnTo>
                  <a:pt x="104851" y="73151"/>
                </a:lnTo>
                <a:lnTo>
                  <a:pt x="60959" y="73151"/>
                </a:lnTo>
                <a:lnTo>
                  <a:pt x="0" y="24383"/>
                </a:lnTo>
                <a:close/>
              </a:path>
              <a:path w="109854" h="182879">
                <a:moveTo>
                  <a:pt x="109727" y="0"/>
                </a:moveTo>
                <a:lnTo>
                  <a:pt x="60959" y="73151"/>
                </a:lnTo>
                <a:lnTo>
                  <a:pt x="104851" y="73151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77911" y="5346191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5" h="60960">
                <a:moveTo>
                  <a:pt x="24383" y="6095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5776" y="3977640"/>
            <a:ext cx="1134110" cy="603885"/>
          </a:xfrm>
          <a:custGeom>
            <a:avLst/>
            <a:gdLst/>
            <a:ahLst/>
            <a:cxnLst/>
            <a:rect l="l" t="t" r="r" b="b"/>
            <a:pathLst>
              <a:path w="1134110" h="603885">
                <a:moveTo>
                  <a:pt x="161543" y="0"/>
                </a:moveTo>
                <a:lnTo>
                  <a:pt x="118473" y="5713"/>
                </a:lnTo>
                <a:lnTo>
                  <a:pt x="79652" y="21864"/>
                </a:lnTo>
                <a:lnTo>
                  <a:pt x="46738" y="46970"/>
                </a:lnTo>
                <a:lnTo>
                  <a:pt x="21390" y="79547"/>
                </a:lnTo>
                <a:lnTo>
                  <a:pt x="5265" y="118112"/>
                </a:lnTo>
                <a:lnTo>
                  <a:pt x="0" y="441959"/>
                </a:lnTo>
                <a:lnTo>
                  <a:pt x="668" y="456549"/>
                </a:lnTo>
                <a:lnTo>
                  <a:pt x="10214" y="498027"/>
                </a:lnTo>
                <a:lnTo>
                  <a:pt x="29818" y="534812"/>
                </a:lnTo>
                <a:lnTo>
                  <a:pt x="57869" y="565294"/>
                </a:lnTo>
                <a:lnTo>
                  <a:pt x="92754" y="587860"/>
                </a:lnTo>
                <a:lnTo>
                  <a:pt x="132863" y="600899"/>
                </a:lnTo>
                <a:lnTo>
                  <a:pt x="975359" y="603503"/>
                </a:lnTo>
                <a:lnTo>
                  <a:pt x="990058" y="602823"/>
                </a:lnTo>
                <a:lnTo>
                  <a:pt x="1031533" y="593101"/>
                </a:lnTo>
                <a:lnTo>
                  <a:pt x="1067919" y="573150"/>
                </a:lnTo>
                <a:lnTo>
                  <a:pt x="1097734" y="544628"/>
                </a:lnTo>
                <a:lnTo>
                  <a:pt x="1119495" y="509193"/>
                </a:lnTo>
                <a:lnTo>
                  <a:pt x="1131717" y="468503"/>
                </a:lnTo>
                <a:lnTo>
                  <a:pt x="1133855" y="158495"/>
                </a:lnTo>
                <a:lnTo>
                  <a:pt x="1133190" y="143656"/>
                </a:lnTo>
                <a:lnTo>
                  <a:pt x="1123656" y="101818"/>
                </a:lnTo>
                <a:lnTo>
                  <a:pt x="1104006" y="65186"/>
                </a:lnTo>
                <a:lnTo>
                  <a:pt x="1075765" y="35287"/>
                </a:lnTo>
                <a:lnTo>
                  <a:pt x="1040460" y="13647"/>
                </a:lnTo>
                <a:lnTo>
                  <a:pt x="999619" y="1794"/>
                </a:lnTo>
                <a:lnTo>
                  <a:pt x="1615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1823" y="4279391"/>
            <a:ext cx="448309" cy="441959"/>
          </a:xfrm>
          <a:custGeom>
            <a:avLst/>
            <a:gdLst/>
            <a:ahLst/>
            <a:cxnLst/>
            <a:rect l="l" t="t" r="r" b="b"/>
            <a:pathLst>
              <a:path w="448309" h="441960">
                <a:moveTo>
                  <a:pt x="0" y="0"/>
                </a:moveTo>
                <a:lnTo>
                  <a:pt x="3047" y="0"/>
                </a:lnTo>
                <a:lnTo>
                  <a:pt x="39262" y="1466"/>
                </a:lnTo>
                <a:lnTo>
                  <a:pt x="109185" y="12858"/>
                </a:lnTo>
                <a:lnTo>
                  <a:pt x="175021" y="34766"/>
                </a:lnTo>
                <a:lnTo>
                  <a:pt x="235874" y="66274"/>
                </a:lnTo>
                <a:lnTo>
                  <a:pt x="290847" y="106470"/>
                </a:lnTo>
                <a:lnTo>
                  <a:pt x="339044" y="154438"/>
                </a:lnTo>
                <a:lnTo>
                  <a:pt x="379570" y="209264"/>
                </a:lnTo>
                <a:lnTo>
                  <a:pt x="411527" y="270033"/>
                </a:lnTo>
                <a:lnTo>
                  <a:pt x="434021" y="335832"/>
                </a:lnTo>
                <a:lnTo>
                  <a:pt x="446154" y="405745"/>
                </a:lnTo>
                <a:lnTo>
                  <a:pt x="448055" y="4419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68440" y="4526279"/>
            <a:ext cx="109855" cy="180340"/>
          </a:xfrm>
          <a:custGeom>
            <a:avLst/>
            <a:gdLst/>
            <a:ahLst/>
            <a:cxnLst/>
            <a:rect l="l" t="t" r="r" b="b"/>
            <a:pathLst>
              <a:path w="109854" h="180339">
                <a:moveTo>
                  <a:pt x="0" y="24383"/>
                </a:moveTo>
                <a:lnTo>
                  <a:pt x="94487" y="179831"/>
                </a:lnTo>
                <a:lnTo>
                  <a:pt x="103786" y="70103"/>
                </a:lnTo>
                <a:lnTo>
                  <a:pt x="60959" y="70103"/>
                </a:lnTo>
                <a:lnTo>
                  <a:pt x="0" y="24383"/>
                </a:lnTo>
                <a:close/>
              </a:path>
              <a:path w="109854" h="180339">
                <a:moveTo>
                  <a:pt x="109727" y="0"/>
                </a:moveTo>
                <a:lnTo>
                  <a:pt x="60959" y="70103"/>
                </a:lnTo>
                <a:lnTo>
                  <a:pt x="103786" y="70103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9400" y="4596384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5" h="60960">
                <a:moveTo>
                  <a:pt x="24383" y="6095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95933" y="1920468"/>
            <a:ext cx="925194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5080" indent="-180340">
              <a:lnSpc>
                <a:spcPts val="1420"/>
              </a:lnSpc>
            </a:pPr>
            <a:r>
              <a:rPr sz="1300" b="1" spc="-10" dirty="0">
                <a:latin typeface="Arial"/>
                <a:cs typeface="Arial"/>
              </a:rPr>
              <a:t>Preliminary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Design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558" y="2630652"/>
            <a:ext cx="66802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ts val="1420"/>
              </a:lnSpc>
            </a:pPr>
            <a:r>
              <a:rPr sz="1300" b="1" spc="-10" dirty="0">
                <a:latin typeface="Arial"/>
                <a:cs typeface="Arial"/>
              </a:rPr>
              <a:t>Detailed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Design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8031" y="3450565"/>
            <a:ext cx="59372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Coding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2160" y="4102837"/>
            <a:ext cx="61277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985">
              <a:lnSpc>
                <a:spcPts val="1420"/>
              </a:lnSpc>
            </a:pPr>
            <a:r>
              <a:rPr sz="1300" b="1" spc="-10" dirty="0">
                <a:latin typeface="Arial"/>
                <a:cs typeface="Arial"/>
              </a:rPr>
              <a:t>Unit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Testing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17417" y="4837406"/>
            <a:ext cx="87884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 marR="5080" indent="-146685">
              <a:lnSpc>
                <a:spcPts val="1440"/>
              </a:lnSpc>
            </a:pPr>
            <a:r>
              <a:rPr sz="1300" b="1" spc="-10" dirty="0">
                <a:latin typeface="Arial"/>
                <a:cs typeface="Arial"/>
              </a:rPr>
              <a:t>Integration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Testing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12233" y="5575022"/>
            <a:ext cx="61277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20"/>
              </a:lnSpc>
            </a:pPr>
            <a:r>
              <a:rPr sz="1300" b="1" spc="-10" dirty="0">
                <a:latin typeface="Arial"/>
                <a:cs typeface="Arial"/>
              </a:rPr>
              <a:t>System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Testing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11223" y="1670304"/>
            <a:ext cx="502920" cy="472440"/>
          </a:xfrm>
          <a:custGeom>
            <a:avLst/>
            <a:gdLst/>
            <a:ahLst/>
            <a:cxnLst/>
            <a:rect l="l" t="t" r="r" b="b"/>
            <a:pathLst>
              <a:path w="502919" h="472439">
                <a:moveTo>
                  <a:pt x="502919" y="472439"/>
                </a:moveTo>
                <a:lnTo>
                  <a:pt x="461725" y="470882"/>
                </a:lnTo>
                <a:lnTo>
                  <a:pt x="421437" y="466292"/>
                </a:lnTo>
                <a:lnTo>
                  <a:pt x="382188" y="458789"/>
                </a:lnTo>
                <a:lnTo>
                  <a:pt x="344107" y="448494"/>
                </a:lnTo>
                <a:lnTo>
                  <a:pt x="307324" y="435530"/>
                </a:lnTo>
                <a:lnTo>
                  <a:pt x="271969" y="420017"/>
                </a:lnTo>
                <a:lnTo>
                  <a:pt x="238174" y="402076"/>
                </a:lnTo>
                <a:lnTo>
                  <a:pt x="175783" y="359396"/>
                </a:lnTo>
                <a:lnTo>
                  <a:pt x="121191" y="308458"/>
                </a:lnTo>
                <a:lnTo>
                  <a:pt x="75441" y="250233"/>
                </a:lnTo>
                <a:lnTo>
                  <a:pt x="39576" y="185689"/>
                </a:lnTo>
                <a:lnTo>
                  <a:pt x="14638" y="115796"/>
                </a:lnTo>
                <a:lnTo>
                  <a:pt x="1669" y="41524"/>
                </a:lnTo>
                <a:lnTo>
                  <a:pt x="0" y="3047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96311" y="2407920"/>
            <a:ext cx="481965" cy="424180"/>
          </a:xfrm>
          <a:custGeom>
            <a:avLst/>
            <a:gdLst/>
            <a:ahLst/>
            <a:cxnLst/>
            <a:rect l="l" t="t" r="r" b="b"/>
            <a:pathLst>
              <a:path w="481964" h="424180">
                <a:moveTo>
                  <a:pt x="481583" y="423671"/>
                </a:moveTo>
                <a:lnTo>
                  <a:pt x="442194" y="421838"/>
                </a:lnTo>
                <a:lnTo>
                  <a:pt x="403661" y="417323"/>
                </a:lnTo>
                <a:lnTo>
                  <a:pt x="366112" y="410233"/>
                </a:lnTo>
                <a:lnTo>
                  <a:pt x="294465" y="388762"/>
                </a:lnTo>
                <a:lnTo>
                  <a:pt x="228258" y="358285"/>
                </a:lnTo>
                <a:lnTo>
                  <a:pt x="168499" y="319660"/>
                </a:lnTo>
                <a:lnTo>
                  <a:pt x="116191" y="273747"/>
                </a:lnTo>
                <a:lnTo>
                  <a:pt x="72342" y="221406"/>
                </a:lnTo>
                <a:lnTo>
                  <a:pt x="37957" y="163496"/>
                </a:lnTo>
                <a:lnTo>
                  <a:pt x="14041" y="100877"/>
                </a:lnTo>
                <a:lnTo>
                  <a:pt x="1602" y="34409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35679" y="3105912"/>
            <a:ext cx="502920" cy="436245"/>
          </a:xfrm>
          <a:custGeom>
            <a:avLst/>
            <a:gdLst/>
            <a:ahLst/>
            <a:cxnLst/>
            <a:rect l="l" t="t" r="r" b="b"/>
            <a:pathLst>
              <a:path w="502920" h="436245">
                <a:moveTo>
                  <a:pt x="502919" y="435863"/>
                </a:moveTo>
                <a:lnTo>
                  <a:pt x="461725" y="434420"/>
                </a:lnTo>
                <a:lnTo>
                  <a:pt x="421437" y="430164"/>
                </a:lnTo>
                <a:lnTo>
                  <a:pt x="382188" y="423210"/>
                </a:lnTo>
                <a:lnTo>
                  <a:pt x="344107" y="413674"/>
                </a:lnTo>
                <a:lnTo>
                  <a:pt x="307324" y="401669"/>
                </a:lnTo>
                <a:lnTo>
                  <a:pt x="271969" y="387309"/>
                </a:lnTo>
                <a:lnTo>
                  <a:pt x="206069" y="351983"/>
                </a:lnTo>
                <a:lnTo>
                  <a:pt x="147446" y="308609"/>
                </a:lnTo>
                <a:lnTo>
                  <a:pt x="97145" y="258104"/>
                </a:lnTo>
                <a:lnTo>
                  <a:pt x="56208" y="201381"/>
                </a:lnTo>
                <a:lnTo>
                  <a:pt x="25676" y="139354"/>
                </a:lnTo>
                <a:lnTo>
                  <a:pt x="6592" y="72938"/>
                </a:lnTo>
                <a:lnTo>
                  <a:pt x="0" y="3047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94888" y="3115056"/>
            <a:ext cx="1765300" cy="1201420"/>
          </a:xfrm>
          <a:custGeom>
            <a:avLst/>
            <a:gdLst/>
            <a:ahLst/>
            <a:cxnLst/>
            <a:rect l="l" t="t" r="r" b="b"/>
            <a:pathLst>
              <a:path w="1765300" h="1201420">
                <a:moveTo>
                  <a:pt x="1764791" y="1200911"/>
                </a:moveTo>
                <a:lnTo>
                  <a:pt x="1619957" y="1196527"/>
                </a:lnTo>
                <a:lnTo>
                  <a:pt x="1478365" y="1184492"/>
                </a:lnTo>
                <a:lnTo>
                  <a:pt x="1340466" y="1165109"/>
                </a:lnTo>
                <a:lnTo>
                  <a:pt x="1206715" y="1138684"/>
                </a:lnTo>
                <a:lnTo>
                  <a:pt x="1077563" y="1105519"/>
                </a:lnTo>
                <a:lnTo>
                  <a:pt x="953463" y="1065919"/>
                </a:lnTo>
                <a:lnTo>
                  <a:pt x="834867" y="1020188"/>
                </a:lnTo>
                <a:lnTo>
                  <a:pt x="722229" y="968629"/>
                </a:lnTo>
                <a:lnTo>
                  <a:pt x="616001" y="911548"/>
                </a:lnTo>
                <a:lnTo>
                  <a:pt x="516635" y="849248"/>
                </a:lnTo>
                <a:lnTo>
                  <a:pt x="424585" y="782034"/>
                </a:lnTo>
                <a:lnTo>
                  <a:pt x="340303" y="710208"/>
                </a:lnTo>
                <a:lnTo>
                  <a:pt x="264241" y="634075"/>
                </a:lnTo>
                <a:lnTo>
                  <a:pt x="196852" y="553940"/>
                </a:lnTo>
                <a:lnTo>
                  <a:pt x="138588" y="470106"/>
                </a:lnTo>
                <a:lnTo>
                  <a:pt x="89903" y="382877"/>
                </a:lnTo>
                <a:lnTo>
                  <a:pt x="51249" y="292558"/>
                </a:lnTo>
                <a:lnTo>
                  <a:pt x="23079" y="199451"/>
                </a:lnTo>
                <a:lnTo>
                  <a:pt x="5845" y="103863"/>
                </a:lnTo>
                <a:lnTo>
                  <a:pt x="0" y="6095"/>
                </a:lnTo>
                <a:lnTo>
                  <a:pt x="0" y="3047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43327" y="2389632"/>
            <a:ext cx="3868420" cy="2649220"/>
          </a:xfrm>
          <a:custGeom>
            <a:avLst/>
            <a:gdLst/>
            <a:ahLst/>
            <a:cxnLst/>
            <a:rect l="l" t="t" r="r" b="b"/>
            <a:pathLst>
              <a:path w="3868420" h="2649220">
                <a:moveTo>
                  <a:pt x="3867911" y="2648711"/>
                </a:moveTo>
                <a:lnTo>
                  <a:pt x="3550620" y="2639542"/>
                </a:lnTo>
                <a:lnTo>
                  <a:pt x="3240404" y="2613397"/>
                </a:lnTo>
                <a:lnTo>
                  <a:pt x="2938258" y="2570949"/>
                </a:lnTo>
                <a:lnTo>
                  <a:pt x="2645176" y="2512868"/>
                </a:lnTo>
                <a:lnTo>
                  <a:pt x="2362152" y="2439828"/>
                </a:lnTo>
                <a:lnTo>
                  <a:pt x="2090181" y="2352501"/>
                </a:lnTo>
                <a:lnTo>
                  <a:pt x="1830257" y="2251558"/>
                </a:lnTo>
                <a:lnTo>
                  <a:pt x="1583375" y="2137672"/>
                </a:lnTo>
                <a:lnTo>
                  <a:pt x="1350528" y="2011514"/>
                </a:lnTo>
                <a:lnTo>
                  <a:pt x="1132712" y="1873757"/>
                </a:lnTo>
                <a:lnTo>
                  <a:pt x="930922" y="1725074"/>
                </a:lnTo>
                <a:lnTo>
                  <a:pt x="746150" y="1566135"/>
                </a:lnTo>
                <a:lnTo>
                  <a:pt x="579392" y="1397613"/>
                </a:lnTo>
                <a:lnTo>
                  <a:pt x="431642" y="1220181"/>
                </a:lnTo>
                <a:lnTo>
                  <a:pt x="303895" y="1034510"/>
                </a:lnTo>
                <a:lnTo>
                  <a:pt x="197144" y="841272"/>
                </a:lnTo>
                <a:lnTo>
                  <a:pt x="112385" y="641139"/>
                </a:lnTo>
                <a:lnTo>
                  <a:pt x="50612" y="434784"/>
                </a:lnTo>
                <a:lnTo>
                  <a:pt x="12818" y="222879"/>
                </a:lnTo>
                <a:lnTo>
                  <a:pt x="0" y="6095"/>
                </a:lnTo>
                <a:lnTo>
                  <a:pt x="0" y="3047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46047" y="1667256"/>
            <a:ext cx="6002020" cy="4093845"/>
          </a:xfrm>
          <a:custGeom>
            <a:avLst/>
            <a:gdLst/>
            <a:ahLst/>
            <a:cxnLst/>
            <a:rect l="l" t="t" r="r" b="b"/>
            <a:pathLst>
              <a:path w="6002020" h="4093845">
                <a:moveTo>
                  <a:pt x="6001511" y="4093463"/>
                </a:moveTo>
                <a:lnTo>
                  <a:pt x="5509067" y="4079488"/>
                </a:lnTo>
                <a:lnTo>
                  <a:pt x="5027627" y="4039175"/>
                </a:lnTo>
                <a:lnTo>
                  <a:pt x="4558732" y="3973575"/>
                </a:lnTo>
                <a:lnTo>
                  <a:pt x="4103924" y="3883737"/>
                </a:lnTo>
                <a:lnTo>
                  <a:pt x="3664743" y="3770709"/>
                </a:lnTo>
                <a:lnTo>
                  <a:pt x="3242730" y="3635541"/>
                </a:lnTo>
                <a:lnTo>
                  <a:pt x="2839426" y="3479283"/>
                </a:lnTo>
                <a:lnTo>
                  <a:pt x="2456370" y="3302983"/>
                </a:lnTo>
                <a:lnTo>
                  <a:pt x="2095105" y="3107691"/>
                </a:lnTo>
                <a:lnTo>
                  <a:pt x="1757171" y="2894456"/>
                </a:lnTo>
                <a:lnTo>
                  <a:pt x="1444109" y="2664328"/>
                </a:lnTo>
                <a:lnTo>
                  <a:pt x="1157459" y="2418356"/>
                </a:lnTo>
                <a:lnTo>
                  <a:pt x="898762" y="2157588"/>
                </a:lnTo>
                <a:lnTo>
                  <a:pt x="669560" y="1883075"/>
                </a:lnTo>
                <a:lnTo>
                  <a:pt x="471392" y="1595866"/>
                </a:lnTo>
                <a:lnTo>
                  <a:pt x="305799" y="1297009"/>
                </a:lnTo>
                <a:lnTo>
                  <a:pt x="174323" y="987554"/>
                </a:lnTo>
                <a:lnTo>
                  <a:pt x="78504" y="668551"/>
                </a:lnTo>
                <a:lnTo>
                  <a:pt x="19882" y="341048"/>
                </a:lnTo>
                <a:lnTo>
                  <a:pt x="0" y="6095"/>
                </a:lnTo>
                <a:lnTo>
                  <a:pt x="0" y="3047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78991" y="1667256"/>
            <a:ext cx="109855" cy="170815"/>
          </a:xfrm>
          <a:custGeom>
            <a:avLst/>
            <a:gdLst/>
            <a:ahLst/>
            <a:cxnLst/>
            <a:rect l="l" t="t" r="r" b="b"/>
            <a:pathLst>
              <a:path w="109855" h="170814">
                <a:moveTo>
                  <a:pt x="60959" y="0"/>
                </a:moveTo>
                <a:lnTo>
                  <a:pt x="0" y="170687"/>
                </a:lnTo>
                <a:lnTo>
                  <a:pt x="60959" y="109727"/>
                </a:lnTo>
                <a:lnTo>
                  <a:pt x="92310" y="109727"/>
                </a:lnTo>
                <a:lnTo>
                  <a:pt x="60959" y="0"/>
                </a:lnTo>
                <a:close/>
              </a:path>
              <a:path w="109855" h="170814">
                <a:moveTo>
                  <a:pt x="92310" y="109727"/>
                </a:moveTo>
                <a:lnTo>
                  <a:pt x="60959" y="109727"/>
                </a:lnTo>
                <a:lnTo>
                  <a:pt x="109727" y="170687"/>
                </a:lnTo>
                <a:lnTo>
                  <a:pt x="92310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9951" y="17769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4167" y="1655064"/>
            <a:ext cx="121920" cy="167640"/>
          </a:xfrm>
          <a:custGeom>
            <a:avLst/>
            <a:gdLst/>
            <a:ahLst/>
            <a:cxnLst/>
            <a:rect l="l" t="t" r="r" b="b"/>
            <a:pathLst>
              <a:path w="121919" h="167639">
                <a:moveTo>
                  <a:pt x="48767" y="0"/>
                </a:moveTo>
                <a:lnTo>
                  <a:pt x="0" y="167639"/>
                </a:lnTo>
                <a:lnTo>
                  <a:pt x="60959" y="109727"/>
                </a:lnTo>
                <a:lnTo>
                  <a:pt x="96649" y="109727"/>
                </a:lnTo>
                <a:lnTo>
                  <a:pt x="48767" y="0"/>
                </a:lnTo>
                <a:close/>
              </a:path>
              <a:path w="121919" h="167639">
                <a:moveTo>
                  <a:pt x="96649" y="109727"/>
                </a:moveTo>
                <a:lnTo>
                  <a:pt x="60959" y="109727"/>
                </a:lnTo>
                <a:lnTo>
                  <a:pt x="121919" y="167639"/>
                </a:lnTo>
                <a:lnTo>
                  <a:pt x="96649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05127" y="17647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79319" y="2389632"/>
            <a:ext cx="119380" cy="170815"/>
          </a:xfrm>
          <a:custGeom>
            <a:avLst/>
            <a:gdLst/>
            <a:ahLst/>
            <a:cxnLst/>
            <a:rect l="l" t="t" r="r" b="b"/>
            <a:pathLst>
              <a:path w="119380" h="170814">
                <a:moveTo>
                  <a:pt x="45719" y="0"/>
                </a:moveTo>
                <a:lnTo>
                  <a:pt x="0" y="170687"/>
                </a:lnTo>
                <a:lnTo>
                  <a:pt x="57911" y="109727"/>
                </a:lnTo>
                <a:lnTo>
                  <a:pt x="92746" y="109727"/>
                </a:lnTo>
                <a:lnTo>
                  <a:pt x="45719" y="0"/>
                </a:lnTo>
                <a:close/>
              </a:path>
              <a:path w="119380" h="170814">
                <a:moveTo>
                  <a:pt x="92746" y="109727"/>
                </a:moveTo>
                <a:lnTo>
                  <a:pt x="57911" y="109727"/>
                </a:lnTo>
                <a:lnTo>
                  <a:pt x="118871" y="170687"/>
                </a:lnTo>
                <a:lnTo>
                  <a:pt x="9274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37232" y="2462784"/>
            <a:ext cx="3175" cy="36830"/>
          </a:xfrm>
          <a:custGeom>
            <a:avLst/>
            <a:gdLst/>
            <a:ahLst/>
            <a:cxnLst/>
            <a:rect l="l" t="t" r="r" b="b"/>
            <a:pathLst>
              <a:path w="3175" h="36830">
                <a:moveTo>
                  <a:pt x="0" y="0"/>
                </a:moveTo>
                <a:lnTo>
                  <a:pt x="3047" y="3657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65831" y="2389632"/>
            <a:ext cx="109855" cy="182880"/>
          </a:xfrm>
          <a:custGeom>
            <a:avLst/>
            <a:gdLst/>
            <a:ahLst/>
            <a:cxnLst/>
            <a:rect l="l" t="t" r="r" b="b"/>
            <a:pathLst>
              <a:path w="109855" h="182880">
                <a:moveTo>
                  <a:pt x="15239" y="0"/>
                </a:moveTo>
                <a:lnTo>
                  <a:pt x="0" y="182879"/>
                </a:lnTo>
                <a:lnTo>
                  <a:pt x="36575" y="109727"/>
                </a:lnTo>
                <a:lnTo>
                  <a:pt x="86105" y="109727"/>
                </a:lnTo>
                <a:lnTo>
                  <a:pt x="15239" y="0"/>
                </a:lnTo>
                <a:close/>
              </a:path>
              <a:path w="109855" h="182880">
                <a:moveTo>
                  <a:pt x="86105" y="109727"/>
                </a:moveTo>
                <a:lnTo>
                  <a:pt x="36575" y="109727"/>
                </a:lnTo>
                <a:lnTo>
                  <a:pt x="109727" y="146303"/>
                </a:lnTo>
                <a:lnTo>
                  <a:pt x="86105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02407" y="248716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27831" y="3102864"/>
            <a:ext cx="106680" cy="167640"/>
          </a:xfrm>
          <a:custGeom>
            <a:avLst/>
            <a:gdLst/>
            <a:ahLst/>
            <a:cxnLst/>
            <a:rect l="l" t="t" r="r" b="b"/>
            <a:pathLst>
              <a:path w="106679" h="167639">
                <a:moveTo>
                  <a:pt x="60959" y="0"/>
                </a:moveTo>
                <a:lnTo>
                  <a:pt x="0" y="167639"/>
                </a:lnTo>
                <a:lnTo>
                  <a:pt x="60959" y="109727"/>
                </a:lnTo>
                <a:lnTo>
                  <a:pt x="90885" y="109727"/>
                </a:lnTo>
                <a:lnTo>
                  <a:pt x="60959" y="0"/>
                </a:lnTo>
                <a:close/>
              </a:path>
              <a:path w="106679" h="167639">
                <a:moveTo>
                  <a:pt x="90885" y="109727"/>
                </a:moveTo>
                <a:lnTo>
                  <a:pt x="60959" y="109727"/>
                </a:lnTo>
                <a:lnTo>
                  <a:pt x="106679" y="167639"/>
                </a:lnTo>
                <a:lnTo>
                  <a:pt x="90885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82695" y="32004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02151" y="3102864"/>
            <a:ext cx="109855" cy="180340"/>
          </a:xfrm>
          <a:custGeom>
            <a:avLst/>
            <a:gdLst/>
            <a:ahLst/>
            <a:cxnLst/>
            <a:rect l="l" t="t" r="r" b="b"/>
            <a:pathLst>
              <a:path w="109854" h="180339">
                <a:moveTo>
                  <a:pt x="15239" y="0"/>
                </a:moveTo>
                <a:lnTo>
                  <a:pt x="0" y="179831"/>
                </a:lnTo>
                <a:lnTo>
                  <a:pt x="36575" y="109727"/>
                </a:lnTo>
                <a:lnTo>
                  <a:pt x="86105" y="109727"/>
                </a:lnTo>
                <a:lnTo>
                  <a:pt x="15239" y="0"/>
                </a:lnTo>
                <a:close/>
              </a:path>
              <a:path w="109854" h="180339">
                <a:moveTo>
                  <a:pt x="86105" y="109727"/>
                </a:moveTo>
                <a:lnTo>
                  <a:pt x="36575" y="109727"/>
                </a:lnTo>
                <a:lnTo>
                  <a:pt x="109727" y="146303"/>
                </a:lnTo>
                <a:lnTo>
                  <a:pt x="86105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8727" y="3188208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4">
                <a:moveTo>
                  <a:pt x="0" y="0"/>
                </a:moveTo>
                <a:lnTo>
                  <a:pt x="3047" y="243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806702" y="713357"/>
            <a:ext cx="44634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dirty="0">
                <a:latin typeface="Arial"/>
                <a:cs typeface="Arial"/>
              </a:rPr>
              <a:t>The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Arial"/>
                <a:cs typeface="Arial"/>
              </a:rPr>
              <a:t>Waterfal</a:t>
            </a:r>
            <a:r>
              <a:rPr sz="2300" b="1" dirty="0">
                <a:latin typeface="Arial"/>
                <a:cs typeface="Arial"/>
              </a:rPr>
              <a:t>l</a:t>
            </a:r>
            <a:r>
              <a:rPr sz="2300" b="1" spc="6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Model</a:t>
            </a:r>
            <a:r>
              <a:rPr sz="2300" b="1" spc="6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(continued)</a:t>
            </a:r>
            <a:endParaRPr sz="23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358901" y="5121555"/>
            <a:ext cx="178117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Feedbac</a:t>
            </a:r>
            <a:r>
              <a:rPr sz="1700" b="1" dirty="0">
                <a:latin typeface="Arial"/>
                <a:cs typeface="Arial"/>
              </a:rPr>
              <a:t>k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Cycles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58645" y="1243811"/>
            <a:ext cx="40195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what</a:t>
            </a:r>
            <a:endParaRPr sz="13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43734" y="2027148"/>
            <a:ext cx="40195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what</a:t>
            </a:r>
            <a:endParaRPr sz="13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80055" y="2740380"/>
            <a:ext cx="40195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what</a:t>
            </a:r>
            <a:endParaRPr sz="13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55853" y="2149068"/>
            <a:ext cx="3556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how</a:t>
            </a:r>
            <a:endParaRPr sz="13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89710" y="2847060"/>
            <a:ext cx="3556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how</a:t>
            </a:r>
            <a:endParaRPr sz="13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99183" y="3596869"/>
            <a:ext cx="3556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how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648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2400" spc="-15" dirty="0"/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Waterfall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/>
              <a:t>Model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/>
              <a:t>(</a:t>
            </a:r>
            <a:r>
              <a:rPr sz="2400" spc="10" dirty="0"/>
              <a:t>a</a:t>
            </a:r>
            <a:r>
              <a:rPr sz="2400" spc="-5" dirty="0"/>
              <a:t>k</a:t>
            </a:r>
            <a:r>
              <a:rPr sz="2400" dirty="0"/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/>
              <a:t>V-Model)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087" y="2432304"/>
            <a:ext cx="1195070" cy="634365"/>
          </a:xfrm>
          <a:custGeom>
            <a:avLst/>
            <a:gdLst/>
            <a:ahLst/>
            <a:cxnLst/>
            <a:rect l="l" t="t" r="r" b="b"/>
            <a:pathLst>
              <a:path w="1195070" h="634364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66343"/>
                </a:lnTo>
                <a:lnTo>
                  <a:pt x="646" y="481337"/>
                </a:lnTo>
                <a:lnTo>
                  <a:pt x="9896" y="523634"/>
                </a:lnTo>
                <a:lnTo>
                  <a:pt x="28929" y="560905"/>
                </a:lnTo>
                <a:lnTo>
                  <a:pt x="56228" y="591858"/>
                </a:lnTo>
                <a:lnTo>
                  <a:pt x="90274" y="615205"/>
                </a:lnTo>
                <a:lnTo>
                  <a:pt x="129550" y="629653"/>
                </a:lnTo>
                <a:lnTo>
                  <a:pt x="1027175" y="633983"/>
                </a:lnTo>
                <a:lnTo>
                  <a:pt x="1041730" y="633362"/>
                </a:lnTo>
                <a:lnTo>
                  <a:pt x="1083256" y="624417"/>
                </a:lnTo>
                <a:lnTo>
                  <a:pt x="1120397" y="605858"/>
                </a:lnTo>
                <a:lnTo>
                  <a:pt x="1151634" y="578973"/>
                </a:lnTo>
                <a:lnTo>
                  <a:pt x="1175450" y="545055"/>
                </a:lnTo>
                <a:lnTo>
                  <a:pt x="1190325" y="505392"/>
                </a:lnTo>
                <a:lnTo>
                  <a:pt x="1194815" y="167639"/>
                </a:lnTo>
                <a:lnTo>
                  <a:pt x="1194169" y="153085"/>
                </a:lnTo>
                <a:lnTo>
                  <a:pt x="1184919" y="111559"/>
                </a:lnTo>
                <a:lnTo>
                  <a:pt x="1165886" y="74418"/>
                </a:lnTo>
                <a:lnTo>
                  <a:pt x="1138587" y="43181"/>
                </a:lnTo>
                <a:lnTo>
                  <a:pt x="1104541" y="19365"/>
                </a:lnTo>
                <a:lnTo>
                  <a:pt x="1065265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2565909"/>
            <a:ext cx="121031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Requirements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pecification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1095" y="2749296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0" y="0"/>
                </a:moveTo>
                <a:lnTo>
                  <a:pt x="38476" y="1556"/>
                </a:lnTo>
                <a:lnTo>
                  <a:pt x="76099" y="6144"/>
                </a:lnTo>
                <a:lnTo>
                  <a:pt x="148303" y="23920"/>
                </a:lnTo>
                <a:lnTo>
                  <a:pt x="215642" y="52340"/>
                </a:lnTo>
                <a:lnTo>
                  <a:pt x="277148" y="90415"/>
                </a:lnTo>
                <a:lnTo>
                  <a:pt x="331850" y="137159"/>
                </a:lnTo>
                <a:lnTo>
                  <a:pt x="378781" y="191585"/>
                </a:lnTo>
                <a:lnTo>
                  <a:pt x="416969" y="252703"/>
                </a:lnTo>
                <a:lnTo>
                  <a:pt x="445446" y="319527"/>
                </a:lnTo>
                <a:lnTo>
                  <a:pt x="463244" y="391070"/>
                </a:lnTo>
                <a:lnTo>
                  <a:pt x="467834" y="428302"/>
                </a:lnTo>
                <a:lnTo>
                  <a:pt x="469391" y="466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3008376"/>
            <a:ext cx="113030" cy="192405"/>
          </a:xfrm>
          <a:custGeom>
            <a:avLst/>
            <a:gdLst/>
            <a:ahLst/>
            <a:cxnLst/>
            <a:rect l="l" t="t" r="r" b="b"/>
            <a:pathLst>
              <a:path w="113030" h="192405">
                <a:moveTo>
                  <a:pt x="0" y="27431"/>
                </a:moveTo>
                <a:lnTo>
                  <a:pt x="100583" y="192023"/>
                </a:lnTo>
                <a:lnTo>
                  <a:pt x="107937" y="76199"/>
                </a:lnTo>
                <a:lnTo>
                  <a:pt x="64007" y="76199"/>
                </a:lnTo>
                <a:lnTo>
                  <a:pt x="0" y="27431"/>
                </a:lnTo>
                <a:close/>
              </a:path>
              <a:path w="113030" h="192405">
                <a:moveTo>
                  <a:pt x="112775" y="0"/>
                </a:moveTo>
                <a:lnTo>
                  <a:pt x="64007" y="76199"/>
                </a:lnTo>
                <a:lnTo>
                  <a:pt x="107937" y="76199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0007" y="3084576"/>
            <a:ext cx="24765" cy="64135"/>
          </a:xfrm>
          <a:custGeom>
            <a:avLst/>
            <a:gdLst/>
            <a:ahLst/>
            <a:cxnLst/>
            <a:rect l="l" t="t" r="r" b="b"/>
            <a:pathLst>
              <a:path w="24764" h="64135">
                <a:moveTo>
                  <a:pt x="24383" y="6400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2704" y="3206496"/>
            <a:ext cx="1195070" cy="634365"/>
          </a:xfrm>
          <a:custGeom>
            <a:avLst/>
            <a:gdLst/>
            <a:ahLst/>
            <a:cxnLst/>
            <a:rect l="l" t="t" r="r" b="b"/>
            <a:pathLst>
              <a:path w="1195070" h="634364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66343"/>
                </a:lnTo>
                <a:lnTo>
                  <a:pt x="646" y="481337"/>
                </a:lnTo>
                <a:lnTo>
                  <a:pt x="9896" y="523634"/>
                </a:lnTo>
                <a:lnTo>
                  <a:pt x="28929" y="560905"/>
                </a:lnTo>
                <a:lnTo>
                  <a:pt x="56228" y="591858"/>
                </a:lnTo>
                <a:lnTo>
                  <a:pt x="90274" y="615205"/>
                </a:lnTo>
                <a:lnTo>
                  <a:pt x="129550" y="629653"/>
                </a:lnTo>
                <a:lnTo>
                  <a:pt x="1024127" y="633983"/>
                </a:lnTo>
                <a:lnTo>
                  <a:pt x="1039012" y="633373"/>
                </a:lnTo>
                <a:lnTo>
                  <a:pt x="1081289" y="624585"/>
                </a:lnTo>
                <a:lnTo>
                  <a:pt x="1118912" y="606340"/>
                </a:lnTo>
                <a:lnTo>
                  <a:pt x="1150478" y="579894"/>
                </a:lnTo>
                <a:lnTo>
                  <a:pt x="1174584" y="546502"/>
                </a:lnTo>
                <a:lnTo>
                  <a:pt x="1189825" y="507419"/>
                </a:lnTo>
                <a:lnTo>
                  <a:pt x="1194815" y="167639"/>
                </a:lnTo>
                <a:lnTo>
                  <a:pt x="1194180" y="153215"/>
                </a:lnTo>
                <a:lnTo>
                  <a:pt x="1185063" y="112037"/>
                </a:lnTo>
                <a:lnTo>
                  <a:pt x="1166222" y="75146"/>
                </a:lnTo>
                <a:lnTo>
                  <a:pt x="1139061" y="44022"/>
                </a:lnTo>
                <a:lnTo>
                  <a:pt x="1104982" y="20141"/>
                </a:lnTo>
                <a:lnTo>
                  <a:pt x="1065390" y="498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6663" y="3523488"/>
            <a:ext cx="472440" cy="469900"/>
          </a:xfrm>
          <a:custGeom>
            <a:avLst/>
            <a:gdLst/>
            <a:ahLst/>
            <a:cxnLst/>
            <a:rect l="l" t="t" r="r" b="b"/>
            <a:pathLst>
              <a:path w="472439" h="469900">
                <a:moveTo>
                  <a:pt x="0" y="0"/>
                </a:moveTo>
                <a:lnTo>
                  <a:pt x="3047" y="0"/>
                </a:lnTo>
                <a:lnTo>
                  <a:pt x="41502" y="1557"/>
                </a:lnTo>
                <a:lnTo>
                  <a:pt x="115622" y="13650"/>
                </a:lnTo>
                <a:lnTo>
                  <a:pt x="185261" y="36909"/>
                </a:lnTo>
                <a:lnTo>
                  <a:pt x="249505" y="70363"/>
                </a:lnTo>
                <a:lnTo>
                  <a:pt x="307440" y="113043"/>
                </a:lnTo>
                <a:lnTo>
                  <a:pt x="358151" y="163981"/>
                </a:lnTo>
                <a:lnTo>
                  <a:pt x="400724" y="222206"/>
                </a:lnTo>
                <a:lnTo>
                  <a:pt x="434244" y="286750"/>
                </a:lnTo>
                <a:lnTo>
                  <a:pt x="457798" y="356643"/>
                </a:lnTo>
                <a:lnTo>
                  <a:pt x="470470" y="430915"/>
                </a:lnTo>
                <a:lnTo>
                  <a:pt x="472439" y="4693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4615" y="3785616"/>
            <a:ext cx="113030" cy="189230"/>
          </a:xfrm>
          <a:custGeom>
            <a:avLst/>
            <a:gdLst/>
            <a:ahLst/>
            <a:cxnLst/>
            <a:rect l="l" t="t" r="r" b="b"/>
            <a:pathLst>
              <a:path w="113029" h="189229">
                <a:moveTo>
                  <a:pt x="0" y="24383"/>
                </a:moveTo>
                <a:lnTo>
                  <a:pt x="100583" y="188975"/>
                </a:lnTo>
                <a:lnTo>
                  <a:pt x="107859" y="76199"/>
                </a:lnTo>
                <a:lnTo>
                  <a:pt x="60959" y="76199"/>
                </a:lnTo>
                <a:lnTo>
                  <a:pt x="0" y="24383"/>
                </a:lnTo>
                <a:close/>
              </a:path>
              <a:path w="113029" h="189229">
                <a:moveTo>
                  <a:pt x="112775" y="0"/>
                </a:moveTo>
                <a:lnTo>
                  <a:pt x="60959" y="76199"/>
                </a:lnTo>
                <a:lnTo>
                  <a:pt x="107859" y="76199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5576" y="3861816"/>
            <a:ext cx="27940" cy="60960"/>
          </a:xfrm>
          <a:custGeom>
            <a:avLst/>
            <a:gdLst/>
            <a:ahLst/>
            <a:cxnLst/>
            <a:rect l="l" t="t" r="r" b="b"/>
            <a:pathLst>
              <a:path w="27939" h="60960">
                <a:moveTo>
                  <a:pt x="27431" y="6095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1319" y="3956304"/>
            <a:ext cx="1191895" cy="634365"/>
          </a:xfrm>
          <a:custGeom>
            <a:avLst/>
            <a:gdLst/>
            <a:ahLst/>
            <a:cxnLst/>
            <a:rect l="l" t="t" r="r" b="b"/>
            <a:pathLst>
              <a:path w="1191895" h="634364">
                <a:moveTo>
                  <a:pt x="167639" y="0"/>
                </a:moveTo>
                <a:lnTo>
                  <a:pt x="123953" y="5650"/>
                </a:lnTo>
                <a:lnTo>
                  <a:pt x="84864" y="21591"/>
                </a:lnTo>
                <a:lnTo>
                  <a:pt x="51661" y="46303"/>
                </a:lnTo>
                <a:lnTo>
                  <a:pt x="25635" y="78270"/>
                </a:lnTo>
                <a:lnTo>
                  <a:pt x="8078" y="115971"/>
                </a:lnTo>
                <a:lnTo>
                  <a:pt x="278" y="157890"/>
                </a:lnTo>
                <a:lnTo>
                  <a:pt x="0" y="466343"/>
                </a:lnTo>
                <a:lnTo>
                  <a:pt x="621" y="481337"/>
                </a:lnTo>
                <a:lnTo>
                  <a:pt x="9566" y="523634"/>
                </a:lnTo>
                <a:lnTo>
                  <a:pt x="28125" y="560905"/>
                </a:lnTo>
                <a:lnTo>
                  <a:pt x="55010" y="591858"/>
                </a:lnTo>
                <a:lnTo>
                  <a:pt x="88928" y="615205"/>
                </a:lnTo>
                <a:lnTo>
                  <a:pt x="128591" y="629653"/>
                </a:lnTo>
                <a:lnTo>
                  <a:pt x="1024127" y="633983"/>
                </a:lnTo>
                <a:lnTo>
                  <a:pt x="1039121" y="633362"/>
                </a:lnTo>
                <a:lnTo>
                  <a:pt x="1081418" y="624417"/>
                </a:lnTo>
                <a:lnTo>
                  <a:pt x="1118689" y="605858"/>
                </a:lnTo>
                <a:lnTo>
                  <a:pt x="1149642" y="578973"/>
                </a:lnTo>
                <a:lnTo>
                  <a:pt x="1172989" y="545055"/>
                </a:lnTo>
                <a:lnTo>
                  <a:pt x="1187437" y="505392"/>
                </a:lnTo>
                <a:lnTo>
                  <a:pt x="1191767" y="167639"/>
                </a:lnTo>
                <a:lnTo>
                  <a:pt x="1191146" y="153085"/>
                </a:lnTo>
                <a:lnTo>
                  <a:pt x="1182201" y="111559"/>
                </a:lnTo>
                <a:lnTo>
                  <a:pt x="1163642" y="74418"/>
                </a:lnTo>
                <a:lnTo>
                  <a:pt x="1136757" y="43181"/>
                </a:lnTo>
                <a:lnTo>
                  <a:pt x="1102839" y="19365"/>
                </a:lnTo>
                <a:lnTo>
                  <a:pt x="1063176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5279" y="4273296"/>
            <a:ext cx="472440" cy="466725"/>
          </a:xfrm>
          <a:custGeom>
            <a:avLst/>
            <a:gdLst/>
            <a:ahLst/>
            <a:cxnLst/>
            <a:rect l="l" t="t" r="r" b="b"/>
            <a:pathLst>
              <a:path w="472439" h="466725">
                <a:moveTo>
                  <a:pt x="0" y="0"/>
                </a:moveTo>
                <a:lnTo>
                  <a:pt x="3047" y="0"/>
                </a:lnTo>
                <a:lnTo>
                  <a:pt x="41089" y="1556"/>
                </a:lnTo>
                <a:lnTo>
                  <a:pt x="114631" y="13640"/>
                </a:lnTo>
                <a:lnTo>
                  <a:pt x="183975" y="36861"/>
                </a:lnTo>
                <a:lnTo>
                  <a:pt x="248153" y="70232"/>
                </a:lnTo>
                <a:lnTo>
                  <a:pt x="306195" y="112766"/>
                </a:lnTo>
                <a:lnTo>
                  <a:pt x="357133" y="163474"/>
                </a:lnTo>
                <a:lnTo>
                  <a:pt x="399996" y="221369"/>
                </a:lnTo>
                <a:lnTo>
                  <a:pt x="433816" y="285464"/>
                </a:lnTo>
                <a:lnTo>
                  <a:pt x="457623" y="354771"/>
                </a:lnTo>
                <a:lnTo>
                  <a:pt x="470448" y="428302"/>
                </a:lnTo>
                <a:lnTo>
                  <a:pt x="472439" y="466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183" y="4532376"/>
            <a:ext cx="116205" cy="192405"/>
          </a:xfrm>
          <a:custGeom>
            <a:avLst/>
            <a:gdLst/>
            <a:ahLst/>
            <a:cxnLst/>
            <a:rect l="l" t="t" r="r" b="b"/>
            <a:pathLst>
              <a:path w="116204" h="192404">
                <a:moveTo>
                  <a:pt x="0" y="27431"/>
                </a:moveTo>
                <a:lnTo>
                  <a:pt x="103631" y="192023"/>
                </a:lnTo>
                <a:lnTo>
                  <a:pt x="110985" y="76199"/>
                </a:lnTo>
                <a:lnTo>
                  <a:pt x="64007" y="76199"/>
                </a:lnTo>
                <a:lnTo>
                  <a:pt x="0" y="27431"/>
                </a:lnTo>
                <a:close/>
              </a:path>
              <a:path w="116204" h="192404">
                <a:moveTo>
                  <a:pt x="115823" y="0"/>
                </a:moveTo>
                <a:lnTo>
                  <a:pt x="64007" y="76199"/>
                </a:lnTo>
                <a:lnTo>
                  <a:pt x="110985" y="76199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4191" y="4608576"/>
            <a:ext cx="24765" cy="64135"/>
          </a:xfrm>
          <a:custGeom>
            <a:avLst/>
            <a:gdLst/>
            <a:ahLst/>
            <a:cxnLst/>
            <a:rect l="l" t="t" r="r" b="b"/>
            <a:pathLst>
              <a:path w="24764" h="64135">
                <a:moveTo>
                  <a:pt x="24383" y="6400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6888" y="4730496"/>
            <a:ext cx="1195070" cy="634365"/>
          </a:xfrm>
          <a:custGeom>
            <a:avLst/>
            <a:gdLst/>
            <a:ahLst/>
            <a:cxnLst/>
            <a:rect l="l" t="t" r="r" b="b"/>
            <a:pathLst>
              <a:path w="1195070" h="634364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66343"/>
                </a:lnTo>
                <a:lnTo>
                  <a:pt x="646" y="481337"/>
                </a:lnTo>
                <a:lnTo>
                  <a:pt x="9896" y="523634"/>
                </a:lnTo>
                <a:lnTo>
                  <a:pt x="28929" y="560905"/>
                </a:lnTo>
                <a:lnTo>
                  <a:pt x="56228" y="591858"/>
                </a:lnTo>
                <a:lnTo>
                  <a:pt x="90274" y="615205"/>
                </a:lnTo>
                <a:lnTo>
                  <a:pt x="129550" y="629653"/>
                </a:lnTo>
                <a:lnTo>
                  <a:pt x="1027175" y="633983"/>
                </a:lnTo>
                <a:lnTo>
                  <a:pt x="1041730" y="633362"/>
                </a:lnTo>
                <a:lnTo>
                  <a:pt x="1083256" y="624417"/>
                </a:lnTo>
                <a:lnTo>
                  <a:pt x="1120397" y="605858"/>
                </a:lnTo>
                <a:lnTo>
                  <a:pt x="1151634" y="578973"/>
                </a:lnTo>
                <a:lnTo>
                  <a:pt x="1175450" y="545055"/>
                </a:lnTo>
                <a:lnTo>
                  <a:pt x="1190325" y="505392"/>
                </a:lnTo>
                <a:lnTo>
                  <a:pt x="1194815" y="167639"/>
                </a:lnTo>
                <a:lnTo>
                  <a:pt x="1194169" y="153085"/>
                </a:lnTo>
                <a:lnTo>
                  <a:pt x="1184919" y="111559"/>
                </a:lnTo>
                <a:lnTo>
                  <a:pt x="1165886" y="74418"/>
                </a:lnTo>
                <a:lnTo>
                  <a:pt x="1138587" y="43181"/>
                </a:lnTo>
                <a:lnTo>
                  <a:pt x="1104541" y="19365"/>
                </a:lnTo>
                <a:lnTo>
                  <a:pt x="1065265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4493" y="3340101"/>
            <a:ext cx="99314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 marR="5080" indent="-192405">
              <a:lnSpc>
                <a:spcPts val="149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reliminary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1126" y="4089910"/>
            <a:ext cx="71628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Detailed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8511" y="4952494"/>
            <a:ext cx="63690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27319" y="4008120"/>
            <a:ext cx="1191895" cy="634365"/>
          </a:xfrm>
          <a:custGeom>
            <a:avLst/>
            <a:gdLst/>
            <a:ahLst/>
            <a:cxnLst/>
            <a:rect l="l" t="t" r="r" b="b"/>
            <a:pathLst>
              <a:path w="1191895" h="634364">
                <a:moveTo>
                  <a:pt x="167639" y="0"/>
                </a:moveTo>
                <a:lnTo>
                  <a:pt x="123953" y="5452"/>
                </a:lnTo>
                <a:lnTo>
                  <a:pt x="84864" y="20950"/>
                </a:lnTo>
                <a:lnTo>
                  <a:pt x="51661" y="45203"/>
                </a:lnTo>
                <a:lnTo>
                  <a:pt x="25635" y="76920"/>
                </a:lnTo>
                <a:lnTo>
                  <a:pt x="8078" y="114811"/>
                </a:lnTo>
                <a:lnTo>
                  <a:pt x="278" y="157586"/>
                </a:lnTo>
                <a:lnTo>
                  <a:pt x="0" y="466343"/>
                </a:lnTo>
                <a:lnTo>
                  <a:pt x="621" y="480898"/>
                </a:lnTo>
                <a:lnTo>
                  <a:pt x="9566" y="522424"/>
                </a:lnTo>
                <a:lnTo>
                  <a:pt x="28125" y="559565"/>
                </a:lnTo>
                <a:lnTo>
                  <a:pt x="55010" y="590802"/>
                </a:lnTo>
                <a:lnTo>
                  <a:pt x="88928" y="614618"/>
                </a:lnTo>
                <a:lnTo>
                  <a:pt x="128591" y="629493"/>
                </a:lnTo>
                <a:lnTo>
                  <a:pt x="1024127" y="633983"/>
                </a:lnTo>
                <a:lnTo>
                  <a:pt x="1039121" y="633337"/>
                </a:lnTo>
                <a:lnTo>
                  <a:pt x="1081418" y="624087"/>
                </a:lnTo>
                <a:lnTo>
                  <a:pt x="1118689" y="605054"/>
                </a:lnTo>
                <a:lnTo>
                  <a:pt x="1149642" y="577755"/>
                </a:lnTo>
                <a:lnTo>
                  <a:pt x="1172989" y="543709"/>
                </a:lnTo>
                <a:lnTo>
                  <a:pt x="1187437" y="504433"/>
                </a:lnTo>
                <a:lnTo>
                  <a:pt x="1191767" y="167639"/>
                </a:lnTo>
                <a:lnTo>
                  <a:pt x="1191146" y="152646"/>
                </a:lnTo>
                <a:lnTo>
                  <a:pt x="1182201" y="110349"/>
                </a:lnTo>
                <a:lnTo>
                  <a:pt x="1163642" y="73078"/>
                </a:lnTo>
                <a:lnTo>
                  <a:pt x="1136757" y="42125"/>
                </a:lnTo>
                <a:lnTo>
                  <a:pt x="1102839" y="18778"/>
                </a:lnTo>
                <a:lnTo>
                  <a:pt x="1063176" y="433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85896" y="4138678"/>
            <a:ext cx="6572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70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Unit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19088" y="3270504"/>
            <a:ext cx="1195070" cy="634365"/>
          </a:xfrm>
          <a:custGeom>
            <a:avLst/>
            <a:gdLst/>
            <a:ahLst/>
            <a:cxnLst/>
            <a:rect l="l" t="t" r="r" b="b"/>
            <a:pathLst>
              <a:path w="1195070" h="634364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66343"/>
                </a:lnTo>
                <a:lnTo>
                  <a:pt x="646" y="481337"/>
                </a:lnTo>
                <a:lnTo>
                  <a:pt x="9896" y="523634"/>
                </a:lnTo>
                <a:lnTo>
                  <a:pt x="28929" y="560905"/>
                </a:lnTo>
                <a:lnTo>
                  <a:pt x="56228" y="591858"/>
                </a:lnTo>
                <a:lnTo>
                  <a:pt x="90274" y="615205"/>
                </a:lnTo>
                <a:lnTo>
                  <a:pt x="129550" y="629653"/>
                </a:lnTo>
                <a:lnTo>
                  <a:pt x="1027175" y="633983"/>
                </a:lnTo>
                <a:lnTo>
                  <a:pt x="1041730" y="633362"/>
                </a:lnTo>
                <a:lnTo>
                  <a:pt x="1083256" y="624417"/>
                </a:lnTo>
                <a:lnTo>
                  <a:pt x="1120397" y="605858"/>
                </a:lnTo>
                <a:lnTo>
                  <a:pt x="1151634" y="578973"/>
                </a:lnTo>
                <a:lnTo>
                  <a:pt x="1175450" y="545055"/>
                </a:lnTo>
                <a:lnTo>
                  <a:pt x="1190325" y="505392"/>
                </a:lnTo>
                <a:lnTo>
                  <a:pt x="1194815" y="167639"/>
                </a:lnTo>
                <a:lnTo>
                  <a:pt x="1194169" y="153085"/>
                </a:lnTo>
                <a:lnTo>
                  <a:pt x="1184919" y="111559"/>
                </a:lnTo>
                <a:lnTo>
                  <a:pt x="1165886" y="74418"/>
                </a:lnTo>
                <a:lnTo>
                  <a:pt x="1138587" y="43181"/>
                </a:lnTo>
                <a:lnTo>
                  <a:pt x="1104541" y="19365"/>
                </a:lnTo>
                <a:lnTo>
                  <a:pt x="1065265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28313" y="3391917"/>
            <a:ext cx="9429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Integration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77911" y="2456688"/>
            <a:ext cx="1191895" cy="637540"/>
          </a:xfrm>
          <a:custGeom>
            <a:avLst/>
            <a:gdLst/>
            <a:ahLst/>
            <a:cxnLst/>
            <a:rect l="l" t="t" r="r" b="b"/>
            <a:pathLst>
              <a:path w="1191895" h="637539">
                <a:moveTo>
                  <a:pt x="167639" y="0"/>
                </a:moveTo>
                <a:lnTo>
                  <a:pt x="123953" y="5650"/>
                </a:lnTo>
                <a:lnTo>
                  <a:pt x="84864" y="21591"/>
                </a:lnTo>
                <a:lnTo>
                  <a:pt x="51661" y="46303"/>
                </a:lnTo>
                <a:lnTo>
                  <a:pt x="25635" y="78270"/>
                </a:lnTo>
                <a:lnTo>
                  <a:pt x="8078" y="115971"/>
                </a:lnTo>
                <a:lnTo>
                  <a:pt x="278" y="157890"/>
                </a:lnTo>
                <a:lnTo>
                  <a:pt x="0" y="466343"/>
                </a:lnTo>
                <a:lnTo>
                  <a:pt x="610" y="481228"/>
                </a:lnTo>
                <a:lnTo>
                  <a:pt x="9398" y="523505"/>
                </a:lnTo>
                <a:lnTo>
                  <a:pt x="27643" y="561128"/>
                </a:lnTo>
                <a:lnTo>
                  <a:pt x="54089" y="592694"/>
                </a:lnTo>
                <a:lnTo>
                  <a:pt x="87481" y="616800"/>
                </a:lnTo>
                <a:lnTo>
                  <a:pt x="126564" y="632041"/>
                </a:lnTo>
                <a:lnTo>
                  <a:pt x="1024127" y="637031"/>
                </a:lnTo>
                <a:lnTo>
                  <a:pt x="1038987" y="636396"/>
                </a:lnTo>
                <a:lnTo>
                  <a:pt x="1080935" y="627279"/>
                </a:lnTo>
                <a:lnTo>
                  <a:pt x="1117963" y="608438"/>
                </a:lnTo>
                <a:lnTo>
                  <a:pt x="1148814" y="581277"/>
                </a:lnTo>
                <a:lnTo>
                  <a:pt x="1172232" y="547198"/>
                </a:lnTo>
                <a:lnTo>
                  <a:pt x="1186964" y="507606"/>
                </a:lnTo>
                <a:lnTo>
                  <a:pt x="1191767" y="167639"/>
                </a:lnTo>
                <a:lnTo>
                  <a:pt x="1191146" y="153085"/>
                </a:lnTo>
                <a:lnTo>
                  <a:pt x="1182201" y="111559"/>
                </a:lnTo>
                <a:lnTo>
                  <a:pt x="1163642" y="74418"/>
                </a:lnTo>
                <a:lnTo>
                  <a:pt x="1136757" y="43181"/>
                </a:lnTo>
                <a:lnTo>
                  <a:pt x="1102839" y="19365"/>
                </a:lnTo>
                <a:lnTo>
                  <a:pt x="1063176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51730" y="2590293"/>
            <a:ext cx="6572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ystem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82311" y="4337304"/>
            <a:ext cx="441959" cy="390525"/>
          </a:xfrm>
          <a:custGeom>
            <a:avLst/>
            <a:gdLst/>
            <a:ahLst/>
            <a:cxnLst/>
            <a:rect l="l" t="t" r="r" b="b"/>
            <a:pathLst>
              <a:path w="441960" h="390525">
                <a:moveTo>
                  <a:pt x="0" y="390143"/>
                </a:moveTo>
                <a:lnTo>
                  <a:pt x="5791" y="327373"/>
                </a:lnTo>
                <a:lnTo>
                  <a:pt x="22555" y="267638"/>
                </a:lnTo>
                <a:lnTo>
                  <a:pt x="49377" y="211781"/>
                </a:lnTo>
                <a:lnTo>
                  <a:pt x="85343" y="160641"/>
                </a:lnTo>
                <a:lnTo>
                  <a:pt x="129539" y="115061"/>
                </a:lnTo>
                <a:lnTo>
                  <a:pt x="181051" y="75883"/>
                </a:lnTo>
                <a:lnTo>
                  <a:pt x="238963" y="43946"/>
                </a:lnTo>
                <a:lnTo>
                  <a:pt x="302361" y="20092"/>
                </a:lnTo>
                <a:lnTo>
                  <a:pt x="370331" y="5163"/>
                </a:lnTo>
                <a:lnTo>
                  <a:pt x="405745" y="1308"/>
                </a:lnTo>
                <a:lnTo>
                  <a:pt x="44195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85103" y="3599688"/>
            <a:ext cx="619125" cy="417830"/>
          </a:xfrm>
          <a:custGeom>
            <a:avLst/>
            <a:gdLst/>
            <a:ahLst/>
            <a:cxnLst/>
            <a:rect l="l" t="t" r="r" b="b"/>
            <a:pathLst>
              <a:path w="619125" h="417829">
                <a:moveTo>
                  <a:pt x="0" y="417575"/>
                </a:moveTo>
                <a:lnTo>
                  <a:pt x="8848" y="349675"/>
                </a:lnTo>
                <a:lnTo>
                  <a:pt x="32747" y="285487"/>
                </a:lnTo>
                <a:lnTo>
                  <a:pt x="70472" y="225798"/>
                </a:lnTo>
                <a:lnTo>
                  <a:pt x="120798" y="171395"/>
                </a:lnTo>
                <a:lnTo>
                  <a:pt x="150303" y="146420"/>
                </a:lnTo>
                <a:lnTo>
                  <a:pt x="182498" y="123062"/>
                </a:lnTo>
                <a:lnTo>
                  <a:pt x="217232" y="101419"/>
                </a:lnTo>
                <a:lnTo>
                  <a:pt x="254349" y="81588"/>
                </a:lnTo>
                <a:lnTo>
                  <a:pt x="293698" y="63669"/>
                </a:lnTo>
                <a:lnTo>
                  <a:pt x="335124" y="47759"/>
                </a:lnTo>
                <a:lnTo>
                  <a:pt x="378475" y="33956"/>
                </a:lnTo>
                <a:lnTo>
                  <a:pt x="423598" y="22360"/>
                </a:lnTo>
                <a:lnTo>
                  <a:pt x="470340" y="13067"/>
                </a:lnTo>
                <a:lnTo>
                  <a:pt x="518547" y="6178"/>
                </a:lnTo>
                <a:lnTo>
                  <a:pt x="568066" y="1789"/>
                </a:lnTo>
                <a:lnTo>
                  <a:pt x="6187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79919" y="2773680"/>
            <a:ext cx="695325" cy="481965"/>
          </a:xfrm>
          <a:custGeom>
            <a:avLst/>
            <a:gdLst/>
            <a:ahLst/>
            <a:cxnLst/>
            <a:rect l="l" t="t" r="r" b="b"/>
            <a:pathLst>
              <a:path w="695325" h="481964">
                <a:moveTo>
                  <a:pt x="0" y="481583"/>
                </a:moveTo>
                <a:lnTo>
                  <a:pt x="2302" y="442216"/>
                </a:lnTo>
                <a:lnTo>
                  <a:pt x="9089" y="403744"/>
                </a:lnTo>
                <a:lnTo>
                  <a:pt x="20183" y="366287"/>
                </a:lnTo>
                <a:lnTo>
                  <a:pt x="35405" y="329964"/>
                </a:lnTo>
                <a:lnTo>
                  <a:pt x="54578" y="294893"/>
                </a:lnTo>
                <a:lnTo>
                  <a:pt x="77522" y="261195"/>
                </a:lnTo>
                <a:lnTo>
                  <a:pt x="104061" y="228987"/>
                </a:lnTo>
                <a:lnTo>
                  <a:pt x="134014" y="198388"/>
                </a:lnTo>
                <a:lnTo>
                  <a:pt x="167204" y="169517"/>
                </a:lnTo>
                <a:lnTo>
                  <a:pt x="203453" y="142493"/>
                </a:lnTo>
                <a:lnTo>
                  <a:pt x="242583" y="117436"/>
                </a:lnTo>
                <a:lnTo>
                  <a:pt x="284414" y="94463"/>
                </a:lnTo>
                <a:lnTo>
                  <a:pt x="328770" y="73694"/>
                </a:lnTo>
                <a:lnTo>
                  <a:pt x="375470" y="55248"/>
                </a:lnTo>
                <a:lnTo>
                  <a:pt x="424338" y="39242"/>
                </a:lnTo>
                <a:lnTo>
                  <a:pt x="475195" y="25798"/>
                </a:lnTo>
                <a:lnTo>
                  <a:pt x="527862" y="15032"/>
                </a:lnTo>
                <a:lnTo>
                  <a:pt x="582161" y="7065"/>
                </a:lnTo>
                <a:lnTo>
                  <a:pt x="637915" y="2014"/>
                </a:lnTo>
                <a:lnTo>
                  <a:pt x="6949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7007" y="4279391"/>
            <a:ext cx="189230" cy="128270"/>
          </a:xfrm>
          <a:custGeom>
            <a:avLst/>
            <a:gdLst/>
            <a:ahLst/>
            <a:cxnLst/>
            <a:rect l="l" t="t" r="r" b="b"/>
            <a:pathLst>
              <a:path w="189229" h="128270">
                <a:moveTo>
                  <a:pt x="0" y="0"/>
                </a:moveTo>
                <a:lnTo>
                  <a:pt x="64007" y="64007"/>
                </a:lnTo>
                <a:lnTo>
                  <a:pt x="0" y="128015"/>
                </a:lnTo>
                <a:lnTo>
                  <a:pt x="188975" y="640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81015" y="4343400"/>
            <a:ext cx="76200" cy="3175"/>
          </a:xfrm>
          <a:custGeom>
            <a:avLst/>
            <a:gdLst/>
            <a:ahLst/>
            <a:cxnLst/>
            <a:rect l="l" t="t" r="r" b="b"/>
            <a:pathLst>
              <a:path w="76200" h="3175">
                <a:moveTo>
                  <a:pt x="76199" y="0"/>
                </a:moveTo>
                <a:lnTo>
                  <a:pt x="0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96583" y="3557016"/>
            <a:ext cx="192405" cy="113030"/>
          </a:xfrm>
          <a:custGeom>
            <a:avLst/>
            <a:gdLst/>
            <a:ahLst/>
            <a:cxnLst/>
            <a:rect l="l" t="t" r="r" b="b"/>
            <a:pathLst>
              <a:path w="192404" h="113029">
                <a:moveTo>
                  <a:pt x="0" y="0"/>
                </a:moveTo>
                <a:lnTo>
                  <a:pt x="64007" y="48767"/>
                </a:lnTo>
                <a:lnTo>
                  <a:pt x="12191" y="112775"/>
                </a:lnTo>
                <a:lnTo>
                  <a:pt x="192023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60591" y="3605784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0"/>
                </a:moveTo>
                <a:lnTo>
                  <a:pt x="0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791" y="2731008"/>
            <a:ext cx="192405" cy="113030"/>
          </a:xfrm>
          <a:custGeom>
            <a:avLst/>
            <a:gdLst/>
            <a:ahLst/>
            <a:cxnLst/>
            <a:rect l="l" t="t" r="r" b="b"/>
            <a:pathLst>
              <a:path w="192404" h="113030">
                <a:moveTo>
                  <a:pt x="0" y="0"/>
                </a:moveTo>
                <a:lnTo>
                  <a:pt x="64007" y="48767"/>
                </a:lnTo>
                <a:lnTo>
                  <a:pt x="12191" y="112775"/>
                </a:lnTo>
                <a:lnTo>
                  <a:pt x="192023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3800" y="2779776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0"/>
                </a:moveTo>
                <a:lnTo>
                  <a:pt x="0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379726" y="1776476"/>
            <a:ext cx="28784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Levels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Abstraction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27576" y="4151376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6176" y="4151376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84776" y="4151376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13376" y="4151376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120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0608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69208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97808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264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50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836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122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408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94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80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266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552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83807" y="3364992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06311" y="33665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933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219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91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077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363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649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935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221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507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793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079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365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651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937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23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509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795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081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367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653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5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939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5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225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5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51191" y="2615184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5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79791" y="2615184"/>
            <a:ext cx="88900" cy="3175"/>
          </a:xfrm>
          <a:custGeom>
            <a:avLst/>
            <a:gdLst/>
            <a:ahLst/>
            <a:cxnLst/>
            <a:rect l="l" t="t" r="r" b="b"/>
            <a:pathLst>
              <a:path w="88900" h="3175">
                <a:moveTo>
                  <a:pt x="0" y="0"/>
                </a:moveTo>
                <a:lnTo>
                  <a:pt x="8839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1069" y="844371"/>
            <a:ext cx="572897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95700" algn="l"/>
              </a:tabLst>
            </a:pPr>
            <a:r>
              <a:rPr sz="2800" b="1" spc="-5" dirty="0">
                <a:latin typeface="Arial"/>
                <a:cs typeface="Arial"/>
              </a:rPr>
              <a:t>Th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Arial"/>
                <a:cs typeface="Arial"/>
              </a:rPr>
              <a:t>W</a:t>
            </a:r>
            <a:r>
              <a:rPr sz="2800" b="1" spc="-5" dirty="0">
                <a:latin typeface="Arial"/>
                <a:cs typeface="Arial"/>
              </a:rPr>
              <a:t>aterfal</a:t>
            </a:r>
            <a:r>
              <a:rPr sz="2800" b="1" dirty="0">
                <a:latin typeface="Arial"/>
                <a:cs typeface="Arial"/>
              </a:rPr>
              <a:t>l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Model</a:t>
            </a:r>
            <a:r>
              <a:rPr sz="2800" b="1" dirty="0">
                <a:latin typeface="Arial"/>
                <a:cs typeface="Arial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Advan</a:t>
            </a:r>
            <a:r>
              <a:rPr sz="2800" b="1" dirty="0">
                <a:latin typeface="Arial"/>
                <a:cs typeface="Arial"/>
              </a:rPr>
              <a:t>ta</a:t>
            </a:r>
            <a:r>
              <a:rPr sz="2800" b="1" spc="-5" dirty="0">
                <a:latin typeface="Arial"/>
                <a:cs typeface="Arial"/>
              </a:rPr>
              <a:t>ges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825143"/>
            <a:ext cx="6567805" cy="339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Framework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fits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well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levels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abstraction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levels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Arial"/>
                <a:cs typeface="Arial"/>
              </a:rPr>
              <a:t>programming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language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packaging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Phases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have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clearl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defined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Convenien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project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Works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well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Functional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Decomposition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Massive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parallel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517" rIns="0" bIns="0" rtlCol="0">
            <a:spAutoFit/>
          </a:bodyPr>
          <a:lstStyle/>
          <a:p>
            <a:pPr marL="85344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W</a:t>
            </a:r>
            <a:r>
              <a:rPr spc="-5" dirty="0"/>
              <a:t>aterfal</a:t>
            </a:r>
            <a:r>
              <a:rPr dirty="0"/>
              <a:t>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Model</a:t>
            </a:r>
            <a:r>
              <a:rPr dirty="0"/>
              <a:t>: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isa</a:t>
            </a:r>
            <a:r>
              <a:rPr spc="-5" dirty="0"/>
              <a:t>dvan</a:t>
            </a:r>
            <a:r>
              <a:rPr dirty="0"/>
              <a:t>ta</a:t>
            </a:r>
            <a:r>
              <a:rPr spc="-5" dirty="0"/>
              <a:t>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901343"/>
            <a:ext cx="8072755" cy="335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1699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Long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custome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feedback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cycl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esolving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faults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found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during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syste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testing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extremel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expensive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"Exist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convenienc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management"</a:t>
            </a:r>
            <a:endParaRPr sz="2400">
              <a:latin typeface="Arial"/>
              <a:cs typeface="Arial"/>
            </a:endParaRPr>
          </a:p>
          <a:p>
            <a:pPr marL="356870" marR="408305" indent="-3175">
              <a:lnSpc>
                <a:spcPct val="100800"/>
              </a:lnSpc>
              <a:spcBef>
                <a:spcPts val="550"/>
              </a:spcBef>
            </a:pPr>
            <a:r>
              <a:rPr sz="2400" b="1" spc="10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--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M.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Jackson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tifles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creativit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unnecessarily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constraints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designer's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hought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Stresses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analysi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exclusio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synthesis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Hig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peak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Arial"/>
                <a:cs typeface="Arial"/>
              </a:rPr>
              <a:t>manpowe</a:t>
            </a:r>
            <a:r>
              <a:rPr sz="2400" b="1" spc="-10" dirty="0">
                <a:latin typeface="Arial"/>
                <a:cs typeface="Arial"/>
              </a:rPr>
              <a:t>r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loading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profile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  <a:tab pos="4608830" algn="l"/>
              </a:tabLst>
            </a:pPr>
            <a:r>
              <a:rPr sz="2400" b="1" spc="-5" dirty="0">
                <a:latin typeface="Arial"/>
                <a:cs typeface="Arial"/>
              </a:rPr>
              <a:t>"Require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perfect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foresight"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--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William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Agresti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45"/>
              </a:spcBef>
              <a:tabLst>
                <a:tab pos="1665605" algn="l"/>
              </a:tabLst>
            </a:pPr>
            <a:r>
              <a:rPr sz="1800" b="1" spc="-5" dirty="0">
                <a:latin typeface="Arial"/>
                <a:cs typeface="Arial"/>
              </a:rPr>
              <a:t>an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errors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Arial"/>
                <a:cs typeface="Arial"/>
              </a:rPr>
              <a:t>omissions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earl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phases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will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propagate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371600"/>
            <a:ext cx="7379207" cy="5129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36087" y="1435100"/>
            <a:ext cx="121031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Requirements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pecification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7688" y="2221484"/>
            <a:ext cx="99314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 marR="5080" indent="-192405">
              <a:lnSpc>
                <a:spcPts val="151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reliminary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4321" y="3010917"/>
            <a:ext cx="77597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 marR="5080" indent="-100965">
              <a:lnSpc>
                <a:spcPts val="149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eries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Builds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2209292"/>
            <a:ext cx="71628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5080" indent="-52069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Detailed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5493" y="3099309"/>
            <a:ext cx="63690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3526" y="3757677"/>
            <a:ext cx="6572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Unit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4127" y="4507486"/>
            <a:ext cx="94297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Integration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5312" y="5296919"/>
            <a:ext cx="99314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marR="5080" indent="-177165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Regression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6120" y="6043679"/>
            <a:ext cx="106172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marR="5080" indent="-201295">
              <a:lnSpc>
                <a:spcPts val="151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rogression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26207" y="2057400"/>
            <a:ext cx="113030" cy="24765"/>
          </a:xfrm>
          <a:custGeom>
            <a:avLst/>
            <a:gdLst/>
            <a:ahLst/>
            <a:cxnLst/>
            <a:rect l="l" t="t" r="r" b="b"/>
            <a:pathLst>
              <a:path w="113030" h="24764">
                <a:moveTo>
                  <a:pt x="0" y="0"/>
                </a:moveTo>
                <a:lnTo>
                  <a:pt x="112775" y="243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72717" y="663854"/>
            <a:ext cx="5106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Incremental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Software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L</a:t>
            </a:r>
            <a:r>
              <a:rPr spc="-5" dirty="0"/>
              <a:t>evel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813</Words>
  <Application>Microsoft Office PowerPoint</Application>
  <PresentationFormat>Benutzerdefiniert</PresentationFormat>
  <Paragraphs>198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PowerPoint-Präsentation</vt:lpstr>
      <vt:lpstr>PowerPoint-Präsentation</vt:lpstr>
      <vt:lpstr>Software Development Life Cycle Models</vt:lpstr>
      <vt:lpstr>PowerPoint-Präsentation</vt:lpstr>
      <vt:lpstr>PowerPoint-Präsentation</vt:lpstr>
      <vt:lpstr>The Waterfall Model (aka the V-Model)</vt:lpstr>
      <vt:lpstr>PowerPoint-Präsentation</vt:lpstr>
      <vt:lpstr>The Waterfall Model: Disadvantages</vt:lpstr>
      <vt:lpstr>PowerPoint-Präsentation</vt:lpstr>
      <vt:lpstr>PowerPoint-Präsentation</vt:lpstr>
      <vt:lpstr>PowerPoint-Präsentation</vt:lpstr>
      <vt:lpstr>Software Development with an Executable Specification</vt:lpstr>
      <vt:lpstr>Executable Specifications</vt:lpstr>
      <vt:lpstr>Transformational Implementation</vt:lpstr>
      <vt:lpstr>Transformational Specification Pros and Cons</vt:lpstr>
      <vt:lpstr>PowerPoint-Präsentation</vt:lpstr>
      <vt:lpstr>PowerPoint-Präsentation</vt:lpstr>
      <vt:lpstr>Hybrid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2017-02-10T11:23:46Z</dcterms:created>
  <dcterms:modified xsi:type="dcterms:W3CDTF">2017-02-10T10:23:52Z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2017-02-10T00:00:00Z</vt:filetime>
  </property>
  <property fmtid="{D5CDD505-2E9C-101B-9397-08002B2CF9AE}" pid="3" name="LastSaved">
    <vt:filetime>2017-02-10T00:00:00Z</vt:filetime>
  </property>
</Properties>
</file>