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86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45540" y="2308299"/>
            <a:ext cx="4302760" cy="401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53400" y="6068567"/>
            <a:ext cx="1447799" cy="12466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0" y="457200"/>
            <a:ext cx="457200" cy="5621020"/>
          </a:xfrm>
          <a:custGeom>
            <a:avLst/>
            <a:gdLst/>
            <a:ahLst/>
            <a:cxnLst/>
            <a:rect l="l" t="t" r="r" b="b"/>
            <a:pathLst>
              <a:path w="457200" h="5621020">
                <a:moveTo>
                  <a:pt x="0" y="5620511"/>
                </a:moveTo>
                <a:lnTo>
                  <a:pt x="457199" y="5620511"/>
                </a:lnTo>
                <a:lnTo>
                  <a:pt x="457199" y="0"/>
                </a:lnTo>
                <a:lnTo>
                  <a:pt x="0" y="0"/>
                </a:lnTo>
                <a:lnTo>
                  <a:pt x="0" y="5620511"/>
                </a:lnTo>
                <a:close/>
              </a:path>
            </a:pathLst>
          </a:custGeom>
          <a:solidFill>
            <a:srgbClr val="021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45523" y="458724"/>
            <a:ext cx="455930" cy="5621020"/>
          </a:xfrm>
          <a:custGeom>
            <a:avLst/>
            <a:gdLst/>
            <a:ahLst/>
            <a:cxnLst/>
            <a:rect l="l" t="t" r="r" b="b"/>
            <a:pathLst>
              <a:path w="455929" h="5621020">
                <a:moveTo>
                  <a:pt x="0" y="5620511"/>
                </a:moveTo>
                <a:lnTo>
                  <a:pt x="455675" y="5620511"/>
                </a:lnTo>
              </a:path>
              <a:path w="455929" h="5621020">
                <a:moveTo>
                  <a:pt x="455675" y="0"/>
                </a:moveTo>
                <a:lnTo>
                  <a:pt x="0" y="0"/>
                </a:lnTo>
                <a:lnTo>
                  <a:pt x="0" y="562051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91600" y="457200"/>
            <a:ext cx="152400" cy="5617845"/>
          </a:xfrm>
          <a:custGeom>
            <a:avLst/>
            <a:gdLst/>
            <a:ahLst/>
            <a:cxnLst/>
            <a:rect l="l" t="t" r="r" b="b"/>
            <a:pathLst>
              <a:path w="152400" h="5617845">
                <a:moveTo>
                  <a:pt x="0" y="5617463"/>
                </a:moveTo>
                <a:lnTo>
                  <a:pt x="152399" y="5617463"/>
                </a:lnTo>
                <a:lnTo>
                  <a:pt x="152399" y="0"/>
                </a:lnTo>
                <a:lnTo>
                  <a:pt x="0" y="0"/>
                </a:lnTo>
                <a:lnTo>
                  <a:pt x="0" y="5617463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93123" y="458724"/>
            <a:ext cx="152400" cy="5617845"/>
          </a:xfrm>
          <a:custGeom>
            <a:avLst/>
            <a:gdLst/>
            <a:ahLst/>
            <a:cxnLst/>
            <a:rect l="l" t="t" r="r" b="b"/>
            <a:pathLst>
              <a:path w="152400" h="5617845">
                <a:moveTo>
                  <a:pt x="0" y="5617463"/>
                </a:moveTo>
                <a:lnTo>
                  <a:pt x="152399" y="5617463"/>
                </a:lnTo>
                <a:lnTo>
                  <a:pt x="152399" y="0"/>
                </a:lnTo>
                <a:lnTo>
                  <a:pt x="0" y="0"/>
                </a:lnTo>
                <a:lnTo>
                  <a:pt x="0" y="561746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6781800"/>
            <a:ext cx="7693659" cy="533400"/>
          </a:xfrm>
          <a:custGeom>
            <a:avLst/>
            <a:gdLst/>
            <a:ahLst/>
            <a:cxnLst/>
            <a:rect l="l" t="t" r="r" b="b"/>
            <a:pathLst>
              <a:path w="7693659" h="533400">
                <a:moveTo>
                  <a:pt x="0" y="533399"/>
                </a:moveTo>
                <a:lnTo>
                  <a:pt x="7693151" y="533399"/>
                </a:lnTo>
                <a:lnTo>
                  <a:pt x="7693151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021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8723" y="6783323"/>
            <a:ext cx="7693659" cy="532130"/>
          </a:xfrm>
          <a:custGeom>
            <a:avLst/>
            <a:gdLst/>
            <a:ahLst/>
            <a:cxnLst/>
            <a:rect l="l" t="t" r="r" b="b"/>
            <a:pathLst>
              <a:path w="7693659" h="532129">
                <a:moveTo>
                  <a:pt x="7693151" y="531875"/>
                </a:moveTo>
                <a:lnTo>
                  <a:pt x="7693151" y="0"/>
                </a:lnTo>
                <a:lnTo>
                  <a:pt x="0" y="0"/>
                </a:lnTo>
                <a:lnTo>
                  <a:pt x="0" y="53187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57200" y="6629400"/>
            <a:ext cx="7690484" cy="152400"/>
          </a:xfrm>
          <a:custGeom>
            <a:avLst/>
            <a:gdLst/>
            <a:ahLst/>
            <a:cxnLst/>
            <a:rect l="l" t="t" r="r" b="b"/>
            <a:pathLst>
              <a:path w="7690484" h="152400">
                <a:moveTo>
                  <a:pt x="0" y="152399"/>
                </a:moveTo>
                <a:lnTo>
                  <a:pt x="7690103" y="152399"/>
                </a:lnTo>
                <a:lnTo>
                  <a:pt x="7690103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58723" y="6630923"/>
            <a:ext cx="7690484" cy="152400"/>
          </a:xfrm>
          <a:custGeom>
            <a:avLst/>
            <a:gdLst/>
            <a:ahLst/>
            <a:cxnLst/>
            <a:rect l="l" t="t" r="r" b="b"/>
            <a:pathLst>
              <a:path w="7690484" h="152400">
                <a:moveTo>
                  <a:pt x="0" y="152399"/>
                </a:moveTo>
                <a:lnTo>
                  <a:pt x="7690103" y="152399"/>
                </a:lnTo>
                <a:lnTo>
                  <a:pt x="7690103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4493" y="701729"/>
            <a:ext cx="6249413" cy="893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4204" y="1594003"/>
            <a:ext cx="7809990" cy="441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78833" y="6913831"/>
            <a:ext cx="10248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8340" y="6904002"/>
            <a:ext cx="397256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rgbClr val="FF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7198" y="2696091"/>
            <a:ext cx="2602230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35" dirty="0">
                <a:latin typeface="Arial"/>
                <a:cs typeface="Arial"/>
              </a:rPr>
              <a:t>C</a:t>
            </a:r>
            <a:r>
              <a:rPr sz="4400" b="1" spc="-25" dirty="0">
                <a:latin typeface="Arial"/>
                <a:cs typeface="Arial"/>
              </a:rPr>
              <a:t>hap</a:t>
            </a:r>
            <a:r>
              <a:rPr sz="4400" b="1" spc="-20" dirty="0">
                <a:latin typeface="Arial"/>
                <a:cs typeface="Arial"/>
              </a:rPr>
              <a:t>ter</a:t>
            </a:r>
            <a:r>
              <a:rPr sz="4400" b="1" spc="120" dirty="0">
                <a:latin typeface="Times New Roman"/>
                <a:cs typeface="Times New Roman"/>
              </a:rPr>
              <a:t> </a:t>
            </a:r>
            <a:r>
              <a:rPr sz="4400" b="1" spc="-25" dirty="0">
                <a:latin typeface="Arial"/>
                <a:cs typeface="Arial"/>
              </a:rPr>
              <a:t>9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7598" y="4431976"/>
            <a:ext cx="382016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>
                <a:latin typeface="Arial"/>
                <a:cs typeface="Arial"/>
              </a:rPr>
              <a:t>Pa</a:t>
            </a:r>
            <a:r>
              <a:rPr sz="3200" b="1" spc="-20" dirty="0">
                <a:latin typeface="Arial"/>
                <a:cs typeface="Arial"/>
              </a:rPr>
              <a:t>th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estin</a:t>
            </a:r>
            <a:r>
              <a:rPr sz="3200" b="1" spc="-25" dirty="0">
                <a:latin typeface="Arial"/>
                <a:cs typeface="Arial"/>
              </a:rPr>
              <a:t>g</a:t>
            </a:r>
            <a:r>
              <a:rPr sz="3200" b="1" spc="-20" dirty="0">
                <a:latin typeface="Arial"/>
                <a:cs typeface="Arial"/>
              </a:rPr>
              <a:t>–</a:t>
            </a:r>
            <a:r>
              <a:rPr sz="3200" b="1" spc="-15" dirty="0">
                <a:latin typeface="Arial"/>
                <a:cs typeface="Arial"/>
              </a:rPr>
              <a:t>Part</a:t>
            </a:r>
            <a:r>
              <a:rPr sz="3200" b="1" spc="10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913831"/>
            <a:ext cx="33089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Software</a:t>
            </a:r>
            <a:r>
              <a:rPr sz="1200" b="1" i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est</a:t>
            </a: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ing:</a:t>
            </a:r>
            <a:r>
              <a:rPr sz="1200" b="1" i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1200" b="1" i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Craftsma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r>
              <a:rPr sz="1200" b="1" i="1" spc="20" dirty="0">
                <a:solidFill>
                  <a:srgbClr val="FFFC00"/>
                </a:solidFill>
                <a:latin typeface="Arial"/>
                <a:cs typeface="Arial"/>
              </a:rPr>
              <a:t>’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s</a:t>
            </a:r>
            <a:r>
              <a:rPr sz="1200" b="1" i="1" spc="45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1200" b="1" i="1" spc="-15" dirty="0">
                <a:solidFill>
                  <a:srgbClr val="FFFC00"/>
                </a:solidFill>
                <a:latin typeface="Arial"/>
                <a:cs typeface="Arial"/>
              </a:rPr>
              <a:t>p</a:t>
            </a: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p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1200" b="1" i="1" spc="-15" dirty="0">
                <a:solidFill>
                  <a:srgbClr val="FFFC00"/>
                </a:solidFill>
                <a:latin typeface="Arial"/>
                <a:cs typeface="Arial"/>
              </a:rPr>
              <a:t>o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ac</a:t>
            </a:r>
            <a:r>
              <a:rPr sz="1200" b="1" i="1" spc="-15" dirty="0">
                <a:solidFill>
                  <a:srgbClr val="FFFC00"/>
                </a:solidFill>
                <a:latin typeface="Arial"/>
                <a:cs typeface="Arial"/>
              </a:rPr>
              <a:t>h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,</a:t>
            </a:r>
            <a:r>
              <a:rPr sz="1200" b="1" i="1" spc="35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1039" y="6904002"/>
            <a:ext cx="128270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i="1" dirty="0">
                <a:solidFill>
                  <a:srgbClr val="FFFC00"/>
                </a:solidFill>
                <a:latin typeface="Arial"/>
                <a:cs typeface="Arial"/>
              </a:rPr>
              <a:t>rd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8557" y="6913831"/>
            <a:ext cx="4819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Editio</a:t>
            </a:r>
            <a:r>
              <a:rPr sz="1200" b="1" i="1" spc="-490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8833" y="6913831"/>
            <a:ext cx="1024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C00"/>
                </a:solidFill>
                <a:latin typeface="Arial"/>
                <a:cs typeface="Arial"/>
              </a:rPr>
              <a:t>P</a:t>
            </a:r>
            <a:r>
              <a:rPr sz="1200" b="1" spc="-5" dirty="0">
                <a:solidFill>
                  <a:srgbClr val="FFFC00"/>
                </a:solidFill>
                <a:latin typeface="Arial"/>
                <a:cs typeface="Arial"/>
              </a:rPr>
              <a:t>at</a:t>
            </a:r>
            <a:r>
              <a:rPr sz="1200" b="1" dirty="0">
                <a:solidFill>
                  <a:srgbClr val="FFFC00"/>
                </a:solidFill>
                <a:latin typeface="Arial"/>
                <a:cs typeface="Arial"/>
              </a:rPr>
              <a:t>h</a:t>
            </a:r>
            <a:r>
              <a:rPr sz="1200" b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C00"/>
                </a:solidFill>
                <a:latin typeface="Arial"/>
                <a:cs typeface="Arial"/>
              </a:rPr>
              <a:t>Testing</a:t>
            </a:r>
            <a:r>
              <a:rPr sz="1200" b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C0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220" y="1387160"/>
            <a:ext cx="27997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60" dirty="0">
                <a:latin typeface="Times New Roman"/>
                <a:cs typeface="Times New Roman"/>
              </a:rPr>
              <a:t>Progra</a:t>
            </a:r>
            <a:r>
              <a:rPr sz="1400" b="1" spc="9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Times New Roman"/>
                <a:cs typeface="Times New Roman"/>
              </a:rPr>
              <a:t>Triangle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  <a:spcBef>
                <a:spcPts val="105"/>
              </a:spcBef>
            </a:pPr>
            <a:r>
              <a:rPr sz="1400" b="1" spc="-20" dirty="0">
                <a:latin typeface="Times New Roman"/>
                <a:cs typeface="Times New Roman"/>
              </a:rPr>
              <a:t>Di</a:t>
            </a:r>
            <a:r>
              <a:rPr sz="1400" b="1" spc="-3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415" dirty="0">
                <a:latin typeface="Times New Roman"/>
                <a:cs typeface="Times New Roman"/>
              </a:rPr>
              <a:t>a</a:t>
            </a:r>
            <a:r>
              <a:rPr sz="1400" b="1" spc="204" dirty="0">
                <a:latin typeface="Times New Roman"/>
                <a:cs typeface="Times New Roman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5" dirty="0">
                <a:latin typeface="Times New Roman"/>
                <a:cs typeface="Times New Roman"/>
              </a:rPr>
              <a:t>b</a:t>
            </a:r>
            <a:r>
              <a:rPr sz="1400" b="1" spc="165" dirty="0">
                <a:latin typeface="Times New Roman"/>
                <a:cs typeface="Times New Roman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A</a:t>
            </a:r>
            <a:r>
              <a:rPr sz="1400" b="1" spc="3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Integer</a:t>
            </a:r>
            <a:r>
              <a:rPr sz="1400" b="1" spc="120" dirty="0">
                <a:latin typeface="Times New Roman"/>
                <a:cs typeface="Times New Roman"/>
              </a:rPr>
              <a:t>  </a:t>
            </a:r>
            <a:r>
              <a:rPr sz="1400" b="1" spc="-20" dirty="0">
                <a:latin typeface="Times New Roman"/>
                <a:cs typeface="Times New Roman"/>
              </a:rPr>
              <a:t>Di</a:t>
            </a:r>
            <a:r>
              <a:rPr sz="1400" b="1" spc="-3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</a:t>
            </a:r>
            <a:r>
              <a:rPr sz="1400" b="1" spc="28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B</a:t>
            </a:r>
            <a:r>
              <a:rPr sz="1400" b="1" spc="135" dirty="0">
                <a:latin typeface="Times New Roman"/>
                <a:cs typeface="Times New Roman"/>
              </a:rPr>
              <a:t>oo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15" dirty="0">
                <a:latin typeface="Times New Roman"/>
                <a:cs typeface="Times New Roman"/>
              </a:rPr>
              <a:t>e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220" y="1963232"/>
            <a:ext cx="20542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0135" algn="l"/>
              </a:tabLst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5" dirty="0">
                <a:latin typeface="Times New Roman"/>
                <a:cs typeface="Times New Roman"/>
              </a:rPr>
              <a:t>1</a:t>
            </a:r>
            <a:r>
              <a:rPr sz="1400" b="1" spc="200" dirty="0">
                <a:latin typeface="Times New Roman"/>
                <a:cs typeface="Times New Roman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130" dirty="0">
                <a:latin typeface="Times New Roman"/>
                <a:cs typeface="Times New Roman"/>
              </a:rPr>
              <a:t>Ge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5" dirty="0">
                <a:latin typeface="Times New Roman"/>
                <a:cs typeface="Times New Roman"/>
              </a:rPr>
              <a:t>Input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1220" y="2155257"/>
            <a:ext cx="2393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10" dirty="0">
                <a:latin typeface="Times New Roman"/>
                <a:cs typeface="Times New Roman"/>
              </a:rPr>
              <a:t>1.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5108" y="2155257"/>
            <a:ext cx="269494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marR="5080" indent="-76200">
              <a:lnSpc>
                <a:spcPts val="1510"/>
              </a:lnSpc>
            </a:pPr>
            <a:r>
              <a:rPr sz="1400" b="1" spc="120" dirty="0">
                <a:latin typeface="Times New Roman"/>
                <a:cs typeface="Times New Roman"/>
              </a:rPr>
              <a:t>Outpu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70" dirty="0">
                <a:latin typeface="Times New Roman"/>
                <a:cs typeface="Times New Roman"/>
              </a:rPr>
              <a:t>("Ente</a:t>
            </a:r>
            <a:r>
              <a:rPr sz="1400" b="1" spc="15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3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0" dirty="0">
                <a:latin typeface="Times New Roman"/>
                <a:cs typeface="Times New Roman"/>
              </a:rPr>
              <a:t>integers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5" dirty="0">
                <a:latin typeface="Times New Roman"/>
                <a:cs typeface="Times New Roman"/>
              </a:rPr>
              <a:t>o</a:t>
            </a:r>
            <a:r>
              <a:rPr sz="1400" b="1" spc="2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5" dirty="0">
                <a:latin typeface="Times New Roman"/>
                <a:cs typeface="Times New Roman"/>
              </a:rPr>
              <a:t>triangle")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90"/>
              </a:lnSpc>
            </a:pPr>
            <a:r>
              <a:rPr sz="1400" b="1" spc="175" dirty="0">
                <a:latin typeface="Times New Roman"/>
                <a:cs typeface="Times New Roman"/>
              </a:rPr>
              <a:t>Inpu</a:t>
            </a:r>
            <a:r>
              <a:rPr sz="1400" b="1" spc="11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484" dirty="0">
                <a:latin typeface="Times New Roman"/>
                <a:cs typeface="Times New Roman"/>
              </a:rPr>
              <a:t>,</a:t>
            </a:r>
            <a:r>
              <a:rPr sz="1400" b="1" spc="55" dirty="0">
                <a:latin typeface="Times New Roman"/>
                <a:cs typeface="Times New Roman"/>
              </a:rPr>
              <a:t>b</a:t>
            </a:r>
            <a:r>
              <a:rPr sz="1400" b="1" spc="484" dirty="0">
                <a:latin typeface="Times New Roman"/>
                <a:cs typeface="Times New Roman"/>
              </a:rPr>
              <a:t>,</a:t>
            </a:r>
            <a:r>
              <a:rPr sz="1400" b="1" spc="210" dirty="0">
                <a:latin typeface="Times New Roman"/>
                <a:cs typeface="Times New Roman"/>
              </a:rPr>
              <a:t>c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1326" y="2155257"/>
            <a:ext cx="559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14" dirty="0">
                <a:latin typeface="Times New Roman"/>
                <a:cs typeface="Times New Roman"/>
              </a:rPr>
              <a:t>which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1992" y="2155257"/>
            <a:ext cx="98679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90" dirty="0">
                <a:latin typeface="Times New Roman"/>
                <a:cs typeface="Times New Roman"/>
              </a:rPr>
              <a:t>ar</a:t>
            </a:r>
            <a:r>
              <a:rPr sz="1400" b="1" spc="17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60" dirty="0">
                <a:latin typeface="Times New Roman"/>
                <a:cs typeface="Times New Roman"/>
              </a:rPr>
              <a:t>sides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1220" y="2539305"/>
            <a:ext cx="23939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4.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5.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5108" y="2731329"/>
            <a:ext cx="6661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510"/>
              </a:lnSpc>
            </a:pPr>
            <a:r>
              <a:rPr sz="1400" b="1" spc="110" dirty="0">
                <a:latin typeface="Times New Roman"/>
                <a:cs typeface="Times New Roman"/>
              </a:rPr>
              <a:t>Output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2552" y="2731329"/>
            <a:ext cx="6661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99995" y="2731329"/>
            <a:ext cx="98679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indent="-213360">
              <a:lnSpc>
                <a:spcPts val="1595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60" dirty="0">
                <a:latin typeface="Times New Roman"/>
                <a:cs typeface="Times New Roman"/>
              </a:rPr>
              <a:t>",a)</a:t>
            </a:r>
            <a:endParaRPr sz="1400">
              <a:latin typeface="Times New Roman"/>
              <a:cs typeface="Times New Roman"/>
            </a:endParaRPr>
          </a:p>
          <a:p>
            <a:pPr marL="226060" indent="-213360">
              <a:lnSpc>
                <a:spcPts val="1510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0" dirty="0">
                <a:latin typeface="Times New Roman"/>
                <a:cs typeface="Times New Roman"/>
              </a:rPr>
              <a:t>",b)</a:t>
            </a:r>
            <a:endParaRPr sz="1400">
              <a:latin typeface="Times New Roman"/>
              <a:cs typeface="Times New Roman"/>
            </a:endParaRPr>
          </a:p>
          <a:p>
            <a:pPr marL="226060" indent="-213360">
              <a:lnSpc>
                <a:spcPts val="1595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80" dirty="0">
                <a:latin typeface="Times New Roman"/>
                <a:cs typeface="Times New Roman"/>
              </a:rPr>
              <a:t>",c)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1220" y="3307401"/>
            <a:ext cx="880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2: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4621" y="3307401"/>
            <a:ext cx="2694940" cy="116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>
              <a:lnSpc>
                <a:spcPts val="1595"/>
              </a:lnSpc>
            </a:pP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28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85" dirty="0">
                <a:latin typeface="Times New Roman"/>
                <a:cs typeface="Times New Roman"/>
              </a:rPr>
              <a:t>Triangle?</a:t>
            </a:r>
            <a:endParaRPr sz="1400">
              <a:latin typeface="Times New Roman"/>
              <a:cs typeface="Times New Roman"/>
            </a:endParaRPr>
          </a:p>
          <a:p>
            <a:pPr marL="88900" marR="5080" indent="-76200">
              <a:lnSpc>
                <a:spcPts val="1510"/>
              </a:lnSpc>
              <a:spcBef>
                <a:spcPts val="105"/>
              </a:spcBef>
            </a:pPr>
            <a:r>
              <a:rPr sz="1400" b="1" spc="355" dirty="0">
                <a:latin typeface="Times New Roman"/>
                <a:cs typeface="Times New Roman"/>
              </a:rPr>
              <a:t>I</a:t>
            </a:r>
            <a:r>
              <a:rPr sz="1400" b="1" spc="3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Times New Roman"/>
                <a:cs typeface="Times New Roman"/>
              </a:rPr>
              <a:t>(</a:t>
            </a:r>
            <a:r>
              <a:rPr sz="1400" b="1" spc="30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+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0" dirty="0">
                <a:latin typeface="Times New Roman"/>
                <a:cs typeface="Times New Roman"/>
              </a:rPr>
              <a:t>(</a:t>
            </a:r>
            <a:r>
              <a:rPr sz="1400" b="1" spc="26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b)</a:t>
            </a:r>
            <a:endParaRPr sz="1400">
              <a:latin typeface="Times New Roman"/>
              <a:cs typeface="Times New Roman"/>
            </a:endParaRPr>
          </a:p>
          <a:p>
            <a:pPr marL="12700" marR="2139950" indent="76200" algn="just">
              <a:lnSpc>
                <a:spcPts val="1510"/>
              </a:lnSpc>
            </a:pPr>
            <a:r>
              <a:rPr sz="1400" b="1" spc="55" dirty="0">
                <a:latin typeface="Times New Roman"/>
                <a:cs typeface="Times New Roman"/>
              </a:rPr>
              <a:t>Then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Else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65" dirty="0">
                <a:latin typeface="Times New Roman"/>
                <a:cs typeface="Times New Roman"/>
              </a:rPr>
              <a:t>Endif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1220" y="3499425"/>
            <a:ext cx="2393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10" dirty="0">
                <a:latin typeface="Times New Roman"/>
                <a:cs typeface="Times New Roman"/>
              </a:rPr>
              <a:t>6.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81326" y="3499425"/>
            <a:ext cx="18402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Times New Roman"/>
                <a:cs typeface="Times New Roman"/>
              </a:rPr>
              <a:t>+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0" dirty="0">
                <a:latin typeface="Times New Roman"/>
                <a:cs typeface="Times New Roman"/>
              </a:rPr>
              <a:t>(</a:t>
            </a:r>
            <a:r>
              <a:rPr sz="1400" b="1" spc="32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+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1220" y="3883474"/>
            <a:ext cx="23939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7.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8.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9.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4221" y="3883474"/>
            <a:ext cx="205295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T</a:t>
            </a:r>
            <a:r>
              <a:rPr sz="1400" b="1" spc="215" dirty="0">
                <a:latin typeface="Times New Roman"/>
                <a:cs typeface="Times New Roman"/>
              </a:rPr>
              <a:t>r</a:t>
            </a:r>
            <a:r>
              <a:rPr sz="1400" b="1" spc="55" dirty="0">
                <a:latin typeface="Times New Roman"/>
                <a:cs typeface="Times New Roman"/>
              </a:rPr>
              <a:t>u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F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90" dirty="0">
                <a:latin typeface="Times New Roman"/>
                <a:cs typeface="Times New Roman"/>
              </a:rPr>
              <a:t>s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1220" y="4459546"/>
            <a:ext cx="880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3: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38996" y="4459546"/>
            <a:ext cx="248158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35" dirty="0">
                <a:latin typeface="Times New Roman"/>
                <a:cs typeface="Times New Roman"/>
              </a:rPr>
              <a:t>Determin</a:t>
            </a:r>
            <a:r>
              <a:rPr sz="1400" b="1" spc="114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Times New Roman"/>
                <a:cs typeface="Times New Roman"/>
              </a:rPr>
              <a:t>Triangl</a:t>
            </a:r>
            <a:r>
              <a:rPr sz="1400" b="1" spc="18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Type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1220" y="4651571"/>
            <a:ext cx="2238375" cy="58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0"/>
              </a:lnSpc>
              <a:buFont typeface="Times New Roman"/>
              <a:buAutoNum type="arabicPeriod" startAt="10"/>
              <a:tabLst>
                <a:tab pos="440055" algn="l"/>
              </a:tabLst>
            </a:pPr>
            <a:r>
              <a:rPr sz="1400" b="1" spc="355" dirty="0">
                <a:latin typeface="Times New Roman"/>
                <a:cs typeface="Times New Roman"/>
              </a:rPr>
              <a:t>I</a:t>
            </a:r>
            <a:r>
              <a:rPr sz="1400" b="1" spc="3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  <a:spcBef>
                <a:spcPts val="120"/>
              </a:spcBef>
              <a:buFont typeface="Times New Roman"/>
              <a:buAutoNum type="arabicPeriod" startAt="10"/>
              <a:tabLst>
                <a:tab pos="622300" algn="l"/>
              </a:tabLst>
            </a:pPr>
            <a:r>
              <a:rPr sz="1400" b="1" spc="-85" dirty="0">
                <a:latin typeface="Times New Roman"/>
                <a:cs typeface="Times New Roman"/>
              </a:rPr>
              <a:t>T</a:t>
            </a:r>
            <a:r>
              <a:rPr sz="1400" b="1" spc="55" dirty="0">
                <a:latin typeface="Times New Roman"/>
                <a:cs typeface="Times New Roman"/>
              </a:rPr>
              <a:t>h</a:t>
            </a:r>
            <a:r>
              <a:rPr sz="1400" b="1" spc="215" dirty="0">
                <a:latin typeface="Times New Roman"/>
                <a:cs typeface="Times New Roman"/>
              </a:rPr>
              <a:t>e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b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12.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89263" y="4846642"/>
            <a:ext cx="120205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595"/>
              </a:lnSpc>
            </a:pP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5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c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595"/>
              </a:lnSpc>
            </a:pPr>
            <a:r>
              <a:rPr sz="1400" b="1" spc="55" dirty="0">
                <a:latin typeface="Times New Roman"/>
                <a:cs typeface="Times New Roman"/>
              </a:rPr>
              <a:t>The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102235" algn="ctr">
              <a:lnSpc>
                <a:spcPct val="100000"/>
              </a:lnSpc>
            </a:pPr>
            <a:r>
              <a:rPr sz="1400" b="1" spc="215" dirty="0">
                <a:latin typeface="Times New Roman"/>
                <a:cs typeface="Times New Roman"/>
              </a:rPr>
              <a:t>Els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80821" y="5230691"/>
            <a:ext cx="162560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65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225" dirty="0">
                <a:latin typeface="Times New Roman"/>
                <a:cs typeface="Times New Roman"/>
              </a:rPr>
              <a:t>Equilatera</a:t>
            </a:r>
            <a:r>
              <a:rPr sz="1400" b="1" spc="130" dirty="0">
                <a:latin typeface="Times New Roman"/>
                <a:cs typeface="Times New Roman"/>
              </a:rPr>
              <a:t>l”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0" dirty="0">
                <a:latin typeface="Times New Roman"/>
                <a:cs typeface="Times New Roman"/>
              </a:rPr>
              <a:t>(</a:t>
            </a:r>
            <a:r>
              <a:rPr sz="1400" b="1" spc="26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≠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295" dirty="0">
                <a:latin typeface="Times New Roman"/>
                <a:cs typeface="Times New Roman"/>
              </a:rPr>
              <a:t>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1220" y="5422715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13.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67863" y="5422715"/>
            <a:ext cx="13690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≠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65" dirty="0">
                <a:latin typeface="Times New Roman"/>
                <a:cs typeface="Times New Roman"/>
              </a:rPr>
              <a:t>b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≠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1220" y="5806763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14.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18038" y="5806763"/>
            <a:ext cx="4527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5" dirty="0">
                <a:latin typeface="Times New Roman"/>
                <a:cs typeface="Times New Roman"/>
              </a:rPr>
              <a:t>Then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80821" y="5998788"/>
            <a:ext cx="215900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20"/>
              </a:lnSpc>
            </a:pPr>
            <a:r>
              <a:rPr sz="1400" b="1" spc="120" dirty="0">
                <a:latin typeface="Times New Roman"/>
                <a:cs typeface="Times New Roman"/>
              </a:rPr>
              <a:t>Outpu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190" dirty="0">
                <a:latin typeface="Times New Roman"/>
                <a:cs typeface="Times New Roman"/>
              </a:rPr>
              <a:t>Scalen</a:t>
            </a:r>
            <a:r>
              <a:rPr sz="1400" b="1" spc="180" dirty="0">
                <a:latin typeface="Times New Roman"/>
                <a:cs typeface="Times New Roman"/>
              </a:rPr>
              <a:t>e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spc="120" dirty="0">
                <a:latin typeface="Times New Roman"/>
                <a:cs typeface="Times New Roman"/>
              </a:rPr>
              <a:t>Outpu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265" dirty="0">
                <a:latin typeface="Times New Roman"/>
                <a:cs typeface="Times New Roman"/>
              </a:rPr>
              <a:t>Isoscele</a:t>
            </a:r>
            <a:r>
              <a:rPr sz="1400" b="1" spc="245" dirty="0">
                <a:latin typeface="Times New Roman"/>
                <a:cs typeface="Times New Roman"/>
              </a:rPr>
              <a:t>s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1220" y="6190812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15.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24815" y="6190812"/>
            <a:ext cx="4527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5" dirty="0">
                <a:latin typeface="Times New Roman"/>
                <a:cs typeface="Times New Roman"/>
              </a:rPr>
              <a:t>Else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1220" y="6574860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16.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74543" y="6574860"/>
            <a:ext cx="559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0" dirty="0">
                <a:latin typeface="Times New Roman"/>
                <a:cs typeface="Times New Roman"/>
              </a:rPr>
              <a:t>E</a:t>
            </a:r>
            <a:r>
              <a:rPr sz="1400" b="1" spc="55" dirty="0">
                <a:latin typeface="Times New Roman"/>
                <a:cs typeface="Times New Roman"/>
              </a:rPr>
              <a:t>nd</a:t>
            </a:r>
            <a:r>
              <a:rPr sz="1400" b="1" spc="445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1220" y="6766884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17.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54302" y="6766884"/>
            <a:ext cx="5588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0" dirty="0">
                <a:latin typeface="Times New Roman"/>
                <a:cs typeface="Times New Roman"/>
              </a:rPr>
              <a:t>E</a:t>
            </a:r>
            <a:r>
              <a:rPr sz="1400" b="1" spc="55" dirty="0">
                <a:latin typeface="Times New Roman"/>
                <a:cs typeface="Times New Roman"/>
              </a:rPr>
              <a:t>nd</a:t>
            </a:r>
            <a:r>
              <a:rPr sz="1400" b="1" spc="445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1220" y="6958908"/>
            <a:ext cx="109283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135" dirty="0">
                <a:latin typeface="Times New Roman"/>
                <a:cs typeface="Times New Roman"/>
              </a:rPr>
              <a:t>18</a:t>
            </a:r>
            <a:r>
              <a:rPr sz="1400" b="1" spc="-2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  <a:tabLst>
                <a:tab pos="54546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19</a:t>
            </a:r>
            <a:r>
              <a:rPr sz="1400" b="1" spc="150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165" dirty="0">
                <a:latin typeface="Times New Roman"/>
                <a:cs typeface="Times New Roman"/>
              </a:rPr>
              <a:t>Endif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80821" y="6958908"/>
            <a:ext cx="32258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0" dirty="0">
                <a:latin typeface="Times New Roman"/>
                <a:cs typeface="Times New Roman"/>
              </a:rPr>
              <a:t>E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90" dirty="0">
                <a:latin typeface="Times New Roman"/>
                <a:cs typeface="Times New Roman"/>
              </a:rPr>
              <a:t>s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260" dirty="0">
                <a:latin typeface="Times New Roman"/>
                <a:cs typeface="Times New Roman"/>
              </a:rPr>
              <a:t>O</a:t>
            </a:r>
            <a:r>
              <a:rPr sz="1400" b="1" spc="55" dirty="0">
                <a:latin typeface="Times New Roman"/>
                <a:cs typeface="Times New Roman"/>
              </a:rPr>
              <a:t>u</a:t>
            </a:r>
            <a:r>
              <a:rPr sz="1400" b="1" spc="370" dirty="0">
                <a:latin typeface="Times New Roman"/>
                <a:cs typeface="Times New Roman"/>
              </a:rPr>
              <a:t>t</a:t>
            </a:r>
            <a:r>
              <a:rPr sz="1400" b="1" spc="55" dirty="0">
                <a:latin typeface="Times New Roman"/>
                <a:cs typeface="Times New Roman"/>
              </a:rPr>
              <a:t>pu</a:t>
            </a:r>
            <a:r>
              <a:rPr sz="1400" b="1" spc="36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-180" dirty="0">
                <a:latin typeface="Times New Roman"/>
                <a:cs typeface="Times New Roman"/>
              </a:rPr>
              <a:t>N</a:t>
            </a:r>
            <a:r>
              <a:rPr sz="1400" b="1" spc="135" dirty="0">
                <a:latin typeface="Times New Roman"/>
                <a:cs typeface="Times New Roman"/>
              </a:rPr>
              <a:t>o</a:t>
            </a:r>
            <a:r>
              <a:rPr sz="1400" b="1" spc="36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T</a:t>
            </a:r>
            <a:r>
              <a:rPr sz="1400" b="1" spc="215" dirty="0">
                <a:latin typeface="Times New Roman"/>
                <a:cs typeface="Times New Roman"/>
              </a:rPr>
              <a:t>r</a:t>
            </a:r>
            <a:r>
              <a:rPr sz="1400" b="1" spc="445" dirty="0">
                <a:latin typeface="Times New Roman"/>
                <a:cs typeface="Times New Roman"/>
              </a:rPr>
              <a:t>i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55" dirty="0">
                <a:latin typeface="Times New Roman"/>
                <a:cs typeface="Times New Roman"/>
              </a:rPr>
              <a:t>n</a:t>
            </a:r>
            <a:r>
              <a:rPr sz="1400" b="1" spc="135" dirty="0">
                <a:latin typeface="Times New Roman"/>
                <a:cs typeface="Times New Roman"/>
              </a:rPr>
              <a:t>g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00" dirty="0">
                <a:latin typeface="Times New Roman"/>
                <a:cs typeface="Times New Roman"/>
              </a:rPr>
              <a:t>e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70273" y="3756148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193556" y="1497134"/>
            <a:ext cx="2285978" cy="4924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47896" y="1525010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81297" y="1525010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96409" y="1525010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26762" y="1512818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44922" y="1497579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96409" y="2091939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97705" y="2466843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82922" y="2479035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84218" y="2866132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56785" y="3369052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61841" y="455777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56785" y="4155437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85513" y="455777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28058" y="454253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72025" y="4957061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97705" y="5356350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54194" y="455777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284218" y="5743446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284218" y="6246366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20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374" rIns="0" bIns="0" rtlCol="0">
            <a:spAutoFit/>
          </a:bodyPr>
          <a:lstStyle/>
          <a:p>
            <a:pPr marL="4724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Trace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5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b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5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900996"/>
            <a:ext cx="410337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Sof</a:t>
            </a:r>
            <a:r>
              <a:rPr sz="1200" b="1" i="1" spc="-225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1400" b="1" spc="-484" dirty="0">
                <a:latin typeface="Times New Roman"/>
                <a:cs typeface="Times New Roman"/>
              </a:rPr>
              <a:t>1</a:t>
            </a:r>
            <a:r>
              <a:rPr sz="1200" b="1" i="1" spc="-325" dirty="0">
                <a:solidFill>
                  <a:srgbClr val="FFFC00"/>
                </a:solidFill>
                <a:latin typeface="Arial"/>
                <a:cs typeface="Arial"/>
              </a:rPr>
              <a:t>w</a:t>
            </a:r>
            <a:r>
              <a:rPr sz="1400" b="1" spc="-395" dirty="0">
                <a:latin typeface="Times New Roman"/>
                <a:cs typeface="Times New Roman"/>
              </a:rPr>
              <a:t>8</a:t>
            </a:r>
            <a:r>
              <a:rPr sz="1200" b="1" i="1" spc="-14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1400" b="1" spc="-215" dirty="0">
                <a:latin typeface="Times New Roman"/>
                <a:cs typeface="Times New Roman"/>
              </a:rPr>
              <a:t>.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re</a:t>
            </a:r>
            <a:r>
              <a:rPr sz="1200" b="1" i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Te</a:t>
            </a:r>
            <a:r>
              <a:rPr sz="1200" b="1" i="1" spc="-560" dirty="0">
                <a:solidFill>
                  <a:srgbClr val="FFFC00"/>
                </a:solidFill>
                <a:latin typeface="Arial"/>
                <a:cs typeface="Arial"/>
              </a:rPr>
              <a:t>s</a:t>
            </a:r>
            <a:r>
              <a:rPr sz="1400" b="1" spc="-385" dirty="0">
                <a:latin typeface="Times New Roman"/>
                <a:cs typeface="Times New Roman"/>
              </a:rPr>
              <a:t>E</a:t>
            </a:r>
            <a:r>
              <a:rPr sz="1200" b="1" i="1" spc="-120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1400" b="1" spc="-280" dirty="0">
                <a:latin typeface="Times New Roman"/>
                <a:cs typeface="Times New Roman"/>
              </a:rPr>
              <a:t>l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i</a:t>
            </a:r>
            <a:r>
              <a:rPr sz="1200" b="1" i="1" spc="-355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r>
              <a:rPr sz="1400" b="1" spc="-210" dirty="0">
                <a:latin typeface="Times New Roman"/>
                <a:cs typeface="Times New Roman"/>
              </a:rPr>
              <a:t>s</a:t>
            </a:r>
            <a:r>
              <a:rPr sz="1200" b="1" i="1" spc="-250" dirty="0">
                <a:solidFill>
                  <a:srgbClr val="FFFC00"/>
                </a:solidFill>
                <a:latin typeface="Arial"/>
                <a:cs typeface="Arial"/>
              </a:rPr>
              <a:t>g</a:t>
            </a:r>
            <a:r>
              <a:rPr sz="1400" b="1" spc="-390" dirty="0">
                <a:latin typeface="Times New Roman"/>
                <a:cs typeface="Times New Roman"/>
              </a:rPr>
              <a:t>e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:</a:t>
            </a:r>
            <a:r>
              <a:rPr sz="1200" b="1" i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15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1400" b="1" spc="-615" dirty="0">
                <a:latin typeface="Times New Roman"/>
                <a:cs typeface="Times New Roman"/>
              </a:rPr>
              <a:t>O</a:t>
            </a:r>
            <a:r>
              <a:rPr sz="1200" b="1" i="1" spc="-515" dirty="0">
                <a:solidFill>
                  <a:srgbClr val="FFFC00"/>
                </a:solidFill>
                <a:latin typeface="Arial"/>
                <a:cs typeface="Arial"/>
              </a:rPr>
              <a:t>C</a:t>
            </a:r>
            <a:r>
              <a:rPr sz="1400" b="1" spc="-275" dirty="0">
                <a:latin typeface="Times New Roman"/>
                <a:cs typeface="Times New Roman"/>
              </a:rPr>
              <a:t>u</a:t>
            </a:r>
            <a:r>
              <a:rPr sz="1200" b="1" i="1" spc="-140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1400" b="1" spc="-335" dirty="0">
                <a:latin typeface="Times New Roman"/>
                <a:cs typeface="Times New Roman"/>
              </a:rPr>
              <a:t>t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1200" b="1" i="1" spc="-365" dirty="0">
                <a:solidFill>
                  <a:srgbClr val="FFFC00"/>
                </a:solidFill>
                <a:latin typeface="Arial"/>
                <a:cs typeface="Arial"/>
              </a:rPr>
              <a:t>f</a:t>
            </a:r>
            <a:r>
              <a:rPr sz="1400" b="1" spc="-425" dirty="0">
                <a:latin typeface="Times New Roman"/>
                <a:cs typeface="Times New Roman"/>
              </a:rPr>
              <a:t>p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1200" b="1" i="1" spc="-590" dirty="0">
                <a:solidFill>
                  <a:srgbClr val="FFFC00"/>
                </a:solidFill>
                <a:latin typeface="Arial"/>
                <a:cs typeface="Arial"/>
              </a:rPr>
              <a:t>s</a:t>
            </a:r>
            <a:r>
              <a:rPr sz="1400" b="1" spc="-200" dirty="0">
                <a:latin typeface="Times New Roman"/>
                <a:cs typeface="Times New Roman"/>
              </a:rPr>
              <a:t>u</a:t>
            </a:r>
            <a:r>
              <a:rPr sz="1200" b="1" i="1" spc="-819" dirty="0">
                <a:solidFill>
                  <a:srgbClr val="FFFC00"/>
                </a:solidFill>
                <a:latin typeface="Arial"/>
                <a:cs typeface="Arial"/>
              </a:rPr>
              <a:t>m</a:t>
            </a:r>
            <a:r>
              <a:rPr sz="1400" b="1" spc="345" dirty="0">
                <a:latin typeface="Times New Roman"/>
                <a:cs typeface="Times New Roman"/>
              </a:rPr>
              <a:t>t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1200" b="1" i="1" spc="-545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r>
              <a:rPr sz="1400" b="1" spc="70" dirty="0">
                <a:latin typeface="Times New Roman"/>
                <a:cs typeface="Times New Roman"/>
              </a:rPr>
              <a:t>(</a:t>
            </a:r>
            <a:r>
              <a:rPr sz="1200" b="1" i="1" spc="-55" dirty="0">
                <a:solidFill>
                  <a:srgbClr val="FFFC00"/>
                </a:solidFill>
                <a:latin typeface="Arial"/>
                <a:cs typeface="Arial"/>
              </a:rPr>
              <a:t>’</a:t>
            </a:r>
            <a:r>
              <a:rPr sz="1400" b="1" spc="-635" dirty="0">
                <a:latin typeface="Times New Roman"/>
                <a:cs typeface="Times New Roman"/>
              </a:rPr>
              <a:t>“</a:t>
            </a:r>
            <a:r>
              <a:rPr sz="1200" b="1" i="1" spc="100" dirty="0">
                <a:solidFill>
                  <a:srgbClr val="FFFC00"/>
                </a:solidFill>
                <a:latin typeface="Arial"/>
                <a:cs typeface="Arial"/>
              </a:rPr>
              <a:t>s</a:t>
            </a:r>
            <a:r>
              <a:rPr sz="1400" b="1" spc="-775" dirty="0">
                <a:latin typeface="Times New Roman"/>
                <a:cs typeface="Times New Roman"/>
              </a:rPr>
              <a:t>N</a:t>
            </a:r>
            <a:r>
              <a:rPr sz="1200" b="1" i="1" spc="-27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1400" b="1" spc="-440" dirty="0">
                <a:latin typeface="Times New Roman"/>
                <a:cs typeface="Times New Roman"/>
              </a:rPr>
              <a:t>o</a:t>
            </a:r>
            <a:r>
              <a:rPr sz="1200" b="1" i="1" spc="-175" dirty="0">
                <a:solidFill>
                  <a:srgbClr val="FFFC00"/>
                </a:solidFill>
                <a:latin typeface="Arial"/>
                <a:cs typeface="Arial"/>
              </a:rPr>
              <a:t>p</a:t>
            </a:r>
            <a:r>
              <a:rPr sz="1400" b="1" spc="-310" dirty="0">
                <a:latin typeface="Times New Roman"/>
                <a:cs typeface="Times New Roman"/>
              </a:rPr>
              <a:t>t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pr</a:t>
            </a:r>
            <a:r>
              <a:rPr sz="1200" b="1" i="1" spc="-425" dirty="0">
                <a:solidFill>
                  <a:srgbClr val="FFFC00"/>
                </a:solidFill>
                <a:latin typeface="Arial"/>
                <a:cs typeface="Arial"/>
              </a:rPr>
              <a:t>o</a:t>
            </a:r>
            <a:r>
              <a:rPr sz="1400" b="1" spc="-295" dirty="0">
                <a:latin typeface="Times New Roman"/>
                <a:cs typeface="Times New Roman"/>
              </a:rPr>
              <a:t>a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1200" b="1" i="1" spc="-70" dirty="0">
                <a:solidFill>
                  <a:srgbClr val="FFFC00"/>
                </a:solidFill>
                <a:latin typeface="Arial"/>
                <a:cs typeface="Arial"/>
              </a:rPr>
              <a:t>c</a:t>
            </a:r>
            <a:r>
              <a:rPr sz="1400" b="1" spc="-880" dirty="0">
                <a:latin typeface="Times New Roman"/>
                <a:cs typeface="Times New Roman"/>
              </a:rPr>
              <a:t>T</a:t>
            </a:r>
            <a:r>
              <a:rPr sz="1200" b="1" i="1" spc="-15" dirty="0">
                <a:solidFill>
                  <a:srgbClr val="FFFC00"/>
                </a:solidFill>
                <a:latin typeface="Arial"/>
                <a:cs typeface="Arial"/>
              </a:rPr>
              <a:t>h</a:t>
            </a:r>
            <a:r>
              <a:rPr sz="1200" b="1" i="1" spc="-295" dirty="0">
                <a:solidFill>
                  <a:srgbClr val="FFFC00"/>
                </a:solidFill>
                <a:latin typeface="Arial"/>
                <a:cs typeface="Arial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200" b="1" i="1" spc="-455" dirty="0">
                <a:solidFill>
                  <a:srgbClr val="FFFC00"/>
                </a:solidFill>
                <a:latin typeface="Arial"/>
                <a:cs typeface="Arial"/>
              </a:rPr>
              <a:t>3</a:t>
            </a:r>
            <a:r>
              <a:rPr sz="1400" b="1" spc="50" dirty="0">
                <a:latin typeface="Times New Roman"/>
                <a:cs typeface="Times New Roman"/>
              </a:rPr>
              <a:t>i</a:t>
            </a:r>
            <a:r>
              <a:rPr sz="1200" b="1" i="1" baseline="27777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1200" b="1" i="1" spc="-630" baseline="27777" dirty="0">
                <a:solidFill>
                  <a:srgbClr val="FFFC00"/>
                </a:solidFill>
                <a:latin typeface="Arial"/>
                <a:cs typeface="Arial"/>
              </a:rPr>
              <a:t>d</a:t>
            </a:r>
            <a:r>
              <a:rPr sz="1400" b="1" spc="60" dirty="0">
                <a:latin typeface="Times New Roman"/>
                <a:cs typeface="Times New Roman"/>
              </a:rPr>
              <a:t>a</a:t>
            </a:r>
            <a:r>
              <a:rPr sz="1200" b="1" i="1" spc="-740" dirty="0">
                <a:solidFill>
                  <a:srgbClr val="FFFC00"/>
                </a:solidFill>
                <a:latin typeface="Arial"/>
                <a:cs typeface="Arial"/>
              </a:rPr>
              <a:t>E</a:t>
            </a:r>
            <a:r>
              <a:rPr sz="1400" b="1" spc="-60" dirty="0">
                <a:latin typeface="Times New Roman"/>
                <a:cs typeface="Times New Roman"/>
              </a:rPr>
              <a:t>n</a:t>
            </a:r>
            <a:r>
              <a:rPr sz="1200" b="1" i="1" spc="-635" dirty="0">
                <a:solidFill>
                  <a:srgbClr val="FFFC00"/>
                </a:solidFill>
                <a:latin typeface="Arial"/>
                <a:cs typeface="Arial"/>
              </a:rPr>
              <a:t>d</a:t>
            </a:r>
            <a:r>
              <a:rPr sz="1400" b="1" spc="-85" dirty="0">
                <a:latin typeface="Times New Roman"/>
                <a:cs typeface="Times New Roman"/>
              </a:rPr>
              <a:t>g</a:t>
            </a:r>
            <a:r>
              <a:rPr sz="1200" b="1" i="1" spc="-120" dirty="0">
                <a:solidFill>
                  <a:srgbClr val="FFFC00"/>
                </a:solidFill>
                <a:latin typeface="Arial"/>
                <a:cs typeface="Arial"/>
              </a:rPr>
              <a:t>i</a:t>
            </a:r>
            <a:r>
              <a:rPr sz="1400" b="1" spc="-285" dirty="0">
                <a:latin typeface="Times New Roman"/>
                <a:cs typeface="Times New Roman"/>
              </a:rPr>
              <a:t>l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1200" b="1" i="1" spc="-15" dirty="0">
                <a:solidFill>
                  <a:srgbClr val="FFFC00"/>
                </a:solidFill>
                <a:latin typeface="Arial"/>
                <a:cs typeface="Arial"/>
              </a:rPr>
              <a:t>i</a:t>
            </a:r>
            <a:r>
              <a:rPr sz="1400" b="1" spc="-620" dirty="0">
                <a:latin typeface="Times New Roman"/>
                <a:cs typeface="Times New Roman"/>
              </a:rPr>
              <a:t>e</a:t>
            </a: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o</a:t>
            </a:r>
            <a:r>
              <a:rPr sz="1200" b="1" i="1" spc="-655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8833" y="6913831"/>
            <a:ext cx="1024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C00"/>
                </a:solidFill>
                <a:latin typeface="Arial"/>
                <a:cs typeface="Arial"/>
              </a:rPr>
              <a:t>P</a:t>
            </a:r>
            <a:r>
              <a:rPr sz="1200" b="1" spc="-5" dirty="0">
                <a:solidFill>
                  <a:srgbClr val="FFFC00"/>
                </a:solidFill>
                <a:latin typeface="Arial"/>
                <a:cs typeface="Arial"/>
              </a:rPr>
              <a:t>at</a:t>
            </a:r>
            <a:r>
              <a:rPr sz="1200" b="1" dirty="0">
                <a:solidFill>
                  <a:srgbClr val="FFFC00"/>
                </a:solidFill>
                <a:latin typeface="Arial"/>
                <a:cs typeface="Arial"/>
              </a:rPr>
              <a:t>h</a:t>
            </a:r>
            <a:r>
              <a:rPr sz="1200" b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C00"/>
                </a:solidFill>
                <a:latin typeface="Arial"/>
                <a:cs typeface="Arial"/>
              </a:rPr>
              <a:t>Testing</a:t>
            </a:r>
            <a:r>
              <a:rPr sz="1200" b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C0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564" y="1329248"/>
            <a:ext cx="27997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60" dirty="0">
                <a:latin typeface="Times New Roman"/>
                <a:cs typeface="Times New Roman"/>
              </a:rPr>
              <a:t>Progra</a:t>
            </a:r>
            <a:r>
              <a:rPr sz="1400" b="1" spc="9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Times New Roman"/>
                <a:cs typeface="Times New Roman"/>
              </a:rPr>
              <a:t>Triangle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  <a:spcBef>
                <a:spcPts val="105"/>
              </a:spcBef>
            </a:pPr>
            <a:r>
              <a:rPr sz="1400" b="1" spc="-20" dirty="0">
                <a:latin typeface="Times New Roman"/>
                <a:cs typeface="Times New Roman"/>
              </a:rPr>
              <a:t>Di</a:t>
            </a:r>
            <a:r>
              <a:rPr sz="1400" b="1" spc="-3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415" dirty="0">
                <a:latin typeface="Times New Roman"/>
                <a:cs typeface="Times New Roman"/>
              </a:rPr>
              <a:t>a</a:t>
            </a:r>
            <a:r>
              <a:rPr sz="1400" b="1" spc="204" dirty="0">
                <a:latin typeface="Times New Roman"/>
                <a:cs typeface="Times New Roman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5" dirty="0">
                <a:latin typeface="Times New Roman"/>
                <a:cs typeface="Times New Roman"/>
              </a:rPr>
              <a:t>b</a:t>
            </a:r>
            <a:r>
              <a:rPr sz="1400" b="1" spc="165" dirty="0">
                <a:latin typeface="Times New Roman"/>
                <a:cs typeface="Times New Roman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A</a:t>
            </a:r>
            <a:r>
              <a:rPr sz="1400" b="1" spc="3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Integer</a:t>
            </a:r>
            <a:r>
              <a:rPr sz="1400" b="1" spc="120" dirty="0">
                <a:latin typeface="Times New Roman"/>
                <a:cs typeface="Times New Roman"/>
              </a:rPr>
              <a:t>  </a:t>
            </a:r>
            <a:r>
              <a:rPr sz="1400" b="1" spc="-20" dirty="0">
                <a:latin typeface="Times New Roman"/>
                <a:cs typeface="Times New Roman"/>
              </a:rPr>
              <a:t>Di</a:t>
            </a:r>
            <a:r>
              <a:rPr sz="1400" b="1" spc="-3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</a:t>
            </a:r>
            <a:r>
              <a:rPr sz="1400" b="1" spc="28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B</a:t>
            </a:r>
            <a:r>
              <a:rPr sz="1400" b="1" spc="135" dirty="0">
                <a:latin typeface="Times New Roman"/>
                <a:cs typeface="Times New Roman"/>
              </a:rPr>
              <a:t>oo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15" dirty="0">
                <a:latin typeface="Times New Roman"/>
                <a:cs typeface="Times New Roman"/>
              </a:rPr>
              <a:t>e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564" y="1905320"/>
            <a:ext cx="20542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0135" algn="l"/>
              </a:tabLst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5" dirty="0">
                <a:latin typeface="Times New Roman"/>
                <a:cs typeface="Times New Roman"/>
              </a:rPr>
              <a:t>1</a:t>
            </a:r>
            <a:r>
              <a:rPr sz="1400" b="1" spc="200" dirty="0">
                <a:latin typeface="Times New Roman"/>
                <a:cs typeface="Times New Roman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130" dirty="0">
                <a:latin typeface="Times New Roman"/>
                <a:cs typeface="Times New Roman"/>
              </a:rPr>
              <a:t>Ge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5" dirty="0">
                <a:latin typeface="Times New Roman"/>
                <a:cs typeface="Times New Roman"/>
              </a:rPr>
              <a:t>Input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564" y="2097344"/>
            <a:ext cx="2393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10" dirty="0">
                <a:latin typeface="Times New Roman"/>
                <a:cs typeface="Times New Roman"/>
              </a:rPr>
              <a:t>1.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0452" y="2097344"/>
            <a:ext cx="2694940" cy="58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marR="5080" indent="-76200">
              <a:lnSpc>
                <a:spcPts val="1510"/>
              </a:lnSpc>
            </a:pPr>
            <a:r>
              <a:rPr sz="1400" b="1" spc="120" dirty="0">
                <a:latin typeface="Times New Roman"/>
                <a:cs typeface="Times New Roman"/>
              </a:rPr>
              <a:t>Outpu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70" dirty="0">
                <a:latin typeface="Times New Roman"/>
                <a:cs typeface="Times New Roman"/>
              </a:rPr>
              <a:t>("Ente</a:t>
            </a:r>
            <a:r>
              <a:rPr sz="1400" b="1" spc="15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3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0" dirty="0">
                <a:latin typeface="Times New Roman"/>
                <a:cs typeface="Times New Roman"/>
              </a:rPr>
              <a:t>integers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5" dirty="0">
                <a:latin typeface="Times New Roman"/>
                <a:cs typeface="Times New Roman"/>
              </a:rPr>
              <a:t>o</a:t>
            </a:r>
            <a:r>
              <a:rPr sz="1400" b="1" spc="2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5" dirty="0">
                <a:latin typeface="Times New Roman"/>
                <a:cs typeface="Times New Roman"/>
              </a:rPr>
              <a:t>triangle")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5"/>
              </a:lnSpc>
            </a:pPr>
            <a:r>
              <a:rPr sz="1400" b="1" spc="175" dirty="0">
                <a:latin typeface="Times New Roman"/>
                <a:cs typeface="Times New Roman"/>
              </a:rPr>
              <a:t>Inpu</a:t>
            </a:r>
            <a:r>
              <a:rPr sz="1400" b="1" spc="11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484" dirty="0">
                <a:latin typeface="Times New Roman"/>
                <a:cs typeface="Times New Roman"/>
              </a:rPr>
              <a:t>,</a:t>
            </a:r>
            <a:r>
              <a:rPr sz="1400" b="1" spc="55" dirty="0">
                <a:latin typeface="Times New Roman"/>
                <a:cs typeface="Times New Roman"/>
              </a:rPr>
              <a:t>b</a:t>
            </a:r>
            <a:r>
              <a:rPr sz="1400" b="1" spc="484" dirty="0">
                <a:latin typeface="Times New Roman"/>
                <a:cs typeface="Times New Roman"/>
              </a:rPr>
              <a:t>,</a:t>
            </a:r>
            <a:r>
              <a:rPr sz="1400" b="1" spc="210" dirty="0">
                <a:latin typeface="Times New Roman"/>
                <a:cs typeface="Times New Roman"/>
              </a:rPr>
              <a:t>c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6671" y="2097344"/>
            <a:ext cx="559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14" dirty="0">
                <a:latin typeface="Times New Roman"/>
                <a:cs typeface="Times New Roman"/>
              </a:rPr>
              <a:t>which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336" y="2097344"/>
            <a:ext cx="98679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90" dirty="0">
                <a:latin typeface="Times New Roman"/>
                <a:cs typeface="Times New Roman"/>
              </a:rPr>
              <a:t>ar</a:t>
            </a:r>
            <a:r>
              <a:rPr sz="1400" b="1" spc="17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60" dirty="0">
                <a:latin typeface="Times New Roman"/>
                <a:cs typeface="Times New Roman"/>
              </a:rPr>
              <a:t>sides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6564" y="2484441"/>
            <a:ext cx="23939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4.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5.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0452" y="2676465"/>
            <a:ext cx="6661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510"/>
              </a:lnSpc>
            </a:pPr>
            <a:r>
              <a:rPr sz="1400" b="1" spc="110" dirty="0">
                <a:latin typeface="Times New Roman"/>
                <a:cs typeface="Times New Roman"/>
              </a:rPr>
              <a:t>Output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7896" y="2676465"/>
            <a:ext cx="6661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5339" y="2676465"/>
            <a:ext cx="98679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indent="-213360">
              <a:lnSpc>
                <a:spcPts val="1595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60" dirty="0">
                <a:latin typeface="Times New Roman"/>
                <a:cs typeface="Times New Roman"/>
              </a:rPr>
              <a:t>",a)</a:t>
            </a:r>
            <a:endParaRPr sz="1400">
              <a:latin typeface="Times New Roman"/>
              <a:cs typeface="Times New Roman"/>
            </a:endParaRPr>
          </a:p>
          <a:p>
            <a:pPr marL="226060" indent="-213360">
              <a:lnSpc>
                <a:spcPts val="1510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0" dirty="0">
                <a:latin typeface="Times New Roman"/>
                <a:cs typeface="Times New Roman"/>
              </a:rPr>
              <a:t>",b)</a:t>
            </a:r>
            <a:endParaRPr sz="1400">
              <a:latin typeface="Times New Roman"/>
              <a:cs typeface="Times New Roman"/>
            </a:endParaRPr>
          </a:p>
          <a:p>
            <a:pPr marL="226060" indent="-213360">
              <a:lnSpc>
                <a:spcPts val="1595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80" dirty="0">
                <a:latin typeface="Times New Roman"/>
                <a:cs typeface="Times New Roman"/>
              </a:rPr>
              <a:t>",c)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6564" y="3252537"/>
            <a:ext cx="880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2: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9965" y="3252537"/>
            <a:ext cx="2694940" cy="116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>
              <a:lnSpc>
                <a:spcPts val="1595"/>
              </a:lnSpc>
            </a:pP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28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85" dirty="0">
                <a:latin typeface="Times New Roman"/>
                <a:cs typeface="Times New Roman"/>
              </a:rPr>
              <a:t>Triangle?</a:t>
            </a:r>
            <a:endParaRPr sz="1400">
              <a:latin typeface="Times New Roman"/>
              <a:cs typeface="Times New Roman"/>
            </a:endParaRPr>
          </a:p>
          <a:p>
            <a:pPr marL="88900" marR="5080" indent="-76200">
              <a:lnSpc>
                <a:spcPts val="1510"/>
              </a:lnSpc>
              <a:spcBef>
                <a:spcPts val="105"/>
              </a:spcBef>
            </a:pPr>
            <a:r>
              <a:rPr sz="1400" b="1" spc="355" dirty="0">
                <a:latin typeface="Times New Roman"/>
                <a:cs typeface="Times New Roman"/>
              </a:rPr>
              <a:t>I</a:t>
            </a:r>
            <a:r>
              <a:rPr sz="1400" b="1" spc="3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Times New Roman"/>
                <a:cs typeface="Times New Roman"/>
              </a:rPr>
              <a:t>(</a:t>
            </a:r>
            <a:r>
              <a:rPr sz="1400" b="1" spc="30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+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0" dirty="0">
                <a:latin typeface="Times New Roman"/>
                <a:cs typeface="Times New Roman"/>
              </a:rPr>
              <a:t>(</a:t>
            </a:r>
            <a:r>
              <a:rPr sz="1400" b="1" spc="26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b)</a:t>
            </a:r>
            <a:endParaRPr sz="1400">
              <a:latin typeface="Times New Roman"/>
              <a:cs typeface="Times New Roman"/>
            </a:endParaRPr>
          </a:p>
          <a:p>
            <a:pPr marL="12700" marR="2139950" indent="76200" algn="just">
              <a:lnSpc>
                <a:spcPts val="1510"/>
              </a:lnSpc>
            </a:pPr>
            <a:r>
              <a:rPr sz="1400" b="1" spc="55" dirty="0">
                <a:latin typeface="Times New Roman"/>
                <a:cs typeface="Times New Roman"/>
              </a:rPr>
              <a:t>Then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Else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65" dirty="0">
                <a:latin typeface="Times New Roman"/>
                <a:cs typeface="Times New Roman"/>
              </a:rPr>
              <a:t>Endif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6564" y="3444561"/>
            <a:ext cx="2393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10" dirty="0">
                <a:latin typeface="Times New Roman"/>
                <a:cs typeface="Times New Roman"/>
              </a:rPr>
              <a:t>6.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6671" y="3444561"/>
            <a:ext cx="18402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Times New Roman"/>
                <a:cs typeface="Times New Roman"/>
              </a:rPr>
              <a:t>+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0" dirty="0">
                <a:latin typeface="Times New Roman"/>
                <a:cs typeface="Times New Roman"/>
              </a:rPr>
              <a:t>(</a:t>
            </a:r>
            <a:r>
              <a:rPr sz="1400" b="1" spc="32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+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6564" y="3828610"/>
            <a:ext cx="23939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7.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8.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9.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9565" y="3828610"/>
            <a:ext cx="205295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T</a:t>
            </a:r>
            <a:r>
              <a:rPr sz="1400" b="1" spc="215" dirty="0">
                <a:latin typeface="Times New Roman"/>
                <a:cs typeface="Times New Roman"/>
              </a:rPr>
              <a:t>r</a:t>
            </a:r>
            <a:r>
              <a:rPr sz="1400" b="1" spc="55" dirty="0">
                <a:latin typeface="Times New Roman"/>
                <a:cs typeface="Times New Roman"/>
              </a:rPr>
              <a:t>u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F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90" dirty="0">
                <a:latin typeface="Times New Roman"/>
                <a:cs typeface="Times New Roman"/>
              </a:rPr>
              <a:t>s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6564" y="4404682"/>
            <a:ext cx="880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3: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4340" y="4404682"/>
            <a:ext cx="248158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35" dirty="0">
                <a:latin typeface="Times New Roman"/>
                <a:cs typeface="Times New Roman"/>
              </a:rPr>
              <a:t>Determin</a:t>
            </a:r>
            <a:r>
              <a:rPr sz="1400" b="1" spc="114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Times New Roman"/>
                <a:cs typeface="Times New Roman"/>
              </a:rPr>
              <a:t>Triangl</a:t>
            </a:r>
            <a:r>
              <a:rPr sz="1400" b="1" spc="18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Type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6564" y="4596707"/>
            <a:ext cx="223837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  <a:buFont typeface="Times New Roman"/>
              <a:buAutoNum type="arabicPeriod" startAt="10"/>
              <a:tabLst>
                <a:tab pos="440055" algn="l"/>
              </a:tabLst>
            </a:pPr>
            <a:r>
              <a:rPr sz="1400" b="1" spc="355" dirty="0">
                <a:latin typeface="Times New Roman"/>
                <a:cs typeface="Times New Roman"/>
              </a:rPr>
              <a:t>I</a:t>
            </a:r>
            <a:r>
              <a:rPr sz="1400" b="1" spc="3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  <a:spcBef>
                <a:spcPts val="105"/>
              </a:spcBef>
              <a:buFont typeface="Times New Roman"/>
              <a:buAutoNum type="arabicPeriod" startAt="10"/>
              <a:tabLst>
                <a:tab pos="622300" algn="l"/>
              </a:tabLst>
            </a:pPr>
            <a:r>
              <a:rPr sz="1400" b="1" spc="-85" dirty="0">
                <a:latin typeface="Times New Roman"/>
                <a:cs typeface="Times New Roman"/>
              </a:rPr>
              <a:t>T</a:t>
            </a:r>
            <a:r>
              <a:rPr sz="1400" b="1" spc="55" dirty="0">
                <a:latin typeface="Times New Roman"/>
                <a:cs typeface="Times New Roman"/>
              </a:rPr>
              <a:t>h</a:t>
            </a:r>
            <a:r>
              <a:rPr sz="1400" b="1" spc="215" dirty="0">
                <a:latin typeface="Times New Roman"/>
                <a:cs typeface="Times New Roman"/>
              </a:rPr>
              <a:t>e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b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12.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74607" y="4788730"/>
            <a:ext cx="120205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595"/>
              </a:lnSpc>
            </a:pP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5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c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595"/>
              </a:lnSpc>
            </a:pPr>
            <a:r>
              <a:rPr sz="1400" b="1" spc="55" dirty="0">
                <a:latin typeface="Times New Roman"/>
                <a:cs typeface="Times New Roman"/>
              </a:rPr>
              <a:t>The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102235" algn="ctr">
              <a:lnSpc>
                <a:spcPct val="100000"/>
              </a:lnSpc>
            </a:pPr>
            <a:r>
              <a:rPr sz="1400" b="1" spc="215" dirty="0">
                <a:latin typeface="Times New Roman"/>
                <a:cs typeface="Times New Roman"/>
              </a:rPr>
              <a:t>Els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66165" y="5172779"/>
            <a:ext cx="162560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65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225" dirty="0">
                <a:latin typeface="Times New Roman"/>
                <a:cs typeface="Times New Roman"/>
              </a:rPr>
              <a:t>Equilatera</a:t>
            </a:r>
            <a:r>
              <a:rPr sz="1400" b="1" spc="130" dirty="0">
                <a:latin typeface="Times New Roman"/>
                <a:cs typeface="Times New Roman"/>
              </a:rPr>
              <a:t>l”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0" dirty="0">
                <a:latin typeface="Times New Roman"/>
                <a:cs typeface="Times New Roman"/>
              </a:rPr>
              <a:t>(</a:t>
            </a:r>
            <a:r>
              <a:rPr sz="1400" b="1" spc="26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≠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295" dirty="0">
                <a:latin typeface="Times New Roman"/>
                <a:cs typeface="Times New Roman"/>
              </a:rPr>
              <a:t>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6564" y="5364803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13.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3207" y="5364803"/>
            <a:ext cx="13690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≠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65" dirty="0">
                <a:latin typeface="Times New Roman"/>
                <a:cs typeface="Times New Roman"/>
              </a:rPr>
              <a:t>b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≠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6564" y="5748851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14.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3382" y="5748851"/>
            <a:ext cx="4527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5" dirty="0">
                <a:latin typeface="Times New Roman"/>
                <a:cs typeface="Times New Roman"/>
              </a:rPr>
              <a:t>Then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66165" y="5940876"/>
            <a:ext cx="215900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20"/>
              </a:lnSpc>
            </a:pPr>
            <a:r>
              <a:rPr sz="1400" b="1" spc="120" dirty="0">
                <a:latin typeface="Times New Roman"/>
                <a:cs typeface="Times New Roman"/>
              </a:rPr>
              <a:t>Outpu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190" dirty="0">
                <a:latin typeface="Times New Roman"/>
                <a:cs typeface="Times New Roman"/>
              </a:rPr>
              <a:t>Scalen</a:t>
            </a:r>
            <a:r>
              <a:rPr sz="1400" b="1" spc="180" dirty="0">
                <a:latin typeface="Times New Roman"/>
                <a:cs typeface="Times New Roman"/>
              </a:rPr>
              <a:t>e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spc="120" dirty="0">
                <a:latin typeface="Times New Roman"/>
                <a:cs typeface="Times New Roman"/>
              </a:rPr>
              <a:t>Outpu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265" dirty="0">
                <a:latin typeface="Times New Roman"/>
                <a:cs typeface="Times New Roman"/>
              </a:rPr>
              <a:t>Isoscele</a:t>
            </a:r>
            <a:r>
              <a:rPr sz="1400" b="1" spc="245" dirty="0">
                <a:latin typeface="Times New Roman"/>
                <a:cs typeface="Times New Roman"/>
              </a:rPr>
              <a:t>s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6564" y="6132900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15.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10159" y="6132900"/>
            <a:ext cx="4527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5" dirty="0">
                <a:latin typeface="Times New Roman"/>
                <a:cs typeface="Times New Roman"/>
              </a:rPr>
              <a:t>Else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6564" y="6516948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16.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59887" y="6516948"/>
            <a:ext cx="559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0" dirty="0">
                <a:latin typeface="Times New Roman"/>
                <a:cs typeface="Times New Roman"/>
              </a:rPr>
              <a:t>E</a:t>
            </a:r>
            <a:r>
              <a:rPr sz="1400" b="1" spc="55" dirty="0">
                <a:latin typeface="Times New Roman"/>
                <a:cs typeface="Times New Roman"/>
              </a:rPr>
              <a:t>nd</a:t>
            </a:r>
            <a:r>
              <a:rPr sz="1400" b="1" spc="445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6564" y="6708972"/>
            <a:ext cx="234188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9514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17</a:t>
            </a:r>
            <a:r>
              <a:rPr sz="1400" b="1" spc="150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0" dirty="0">
                <a:latin typeface="Times New Roman"/>
                <a:cs typeface="Times New Roman"/>
              </a:rPr>
              <a:t>E</a:t>
            </a:r>
            <a:r>
              <a:rPr sz="1400" b="1" spc="55" dirty="0">
                <a:latin typeface="Times New Roman"/>
                <a:cs typeface="Times New Roman"/>
              </a:rPr>
              <a:t>nd</a:t>
            </a:r>
            <a:r>
              <a:rPr sz="1400" b="1" spc="445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6564" y="7093020"/>
            <a:ext cx="10928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19</a:t>
            </a:r>
            <a:r>
              <a:rPr sz="1400" b="1" spc="150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165" dirty="0">
                <a:latin typeface="Times New Roman"/>
                <a:cs typeface="Times New Roman"/>
              </a:rPr>
              <a:t>Endif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55617" y="3698236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81942" y="1438753"/>
            <a:ext cx="2282937" cy="492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333240" y="1467098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66641" y="1467098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84801" y="1467098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15154" y="1454906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30266" y="1442714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84801" y="2037075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83049" y="2408931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68266" y="2424171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69561" y="2808220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42130" y="3311140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47184" y="4499861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42130" y="4100572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0857" y="4499861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16449" y="4487669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57369" y="4899149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83049" y="5298438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39538" y="4499861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69561" y="5685534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69561" y="6188454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20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854" rIns="0" bIns="0" rtlCol="0">
            <a:spAutoFit/>
          </a:bodyPr>
          <a:lstStyle/>
          <a:p>
            <a:pPr marL="58864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Trace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5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b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5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8484" y="1310960"/>
            <a:ext cx="27997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60" dirty="0">
                <a:latin typeface="Times New Roman"/>
                <a:cs typeface="Times New Roman"/>
              </a:rPr>
              <a:t>Progra</a:t>
            </a:r>
            <a:r>
              <a:rPr sz="1400" b="1" spc="9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Times New Roman"/>
                <a:cs typeface="Times New Roman"/>
              </a:rPr>
              <a:t>Triangle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  <a:spcBef>
                <a:spcPts val="105"/>
              </a:spcBef>
            </a:pPr>
            <a:r>
              <a:rPr sz="1400" b="1" spc="-20" dirty="0">
                <a:latin typeface="Times New Roman"/>
                <a:cs typeface="Times New Roman"/>
              </a:rPr>
              <a:t>Di</a:t>
            </a:r>
            <a:r>
              <a:rPr sz="1400" b="1" spc="-3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415" dirty="0">
                <a:latin typeface="Times New Roman"/>
                <a:cs typeface="Times New Roman"/>
              </a:rPr>
              <a:t>a</a:t>
            </a:r>
            <a:r>
              <a:rPr sz="1400" b="1" spc="204" dirty="0">
                <a:latin typeface="Times New Roman"/>
                <a:cs typeface="Times New Roman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5" dirty="0">
                <a:latin typeface="Times New Roman"/>
                <a:cs typeface="Times New Roman"/>
              </a:rPr>
              <a:t>b</a:t>
            </a:r>
            <a:r>
              <a:rPr sz="1400" b="1" spc="165" dirty="0">
                <a:latin typeface="Times New Roman"/>
                <a:cs typeface="Times New Roman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A</a:t>
            </a:r>
            <a:r>
              <a:rPr sz="1400" b="1" spc="3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Integer</a:t>
            </a:r>
            <a:r>
              <a:rPr sz="1400" b="1" spc="120" dirty="0">
                <a:latin typeface="Times New Roman"/>
                <a:cs typeface="Times New Roman"/>
              </a:rPr>
              <a:t>  </a:t>
            </a:r>
            <a:r>
              <a:rPr sz="1400" b="1" spc="-20" dirty="0">
                <a:latin typeface="Times New Roman"/>
                <a:cs typeface="Times New Roman"/>
              </a:rPr>
              <a:t>Di</a:t>
            </a:r>
            <a:r>
              <a:rPr sz="1400" b="1" spc="-3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</a:t>
            </a:r>
            <a:r>
              <a:rPr sz="1400" b="1" spc="28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B</a:t>
            </a:r>
            <a:r>
              <a:rPr sz="1400" b="1" spc="135" dirty="0">
                <a:latin typeface="Times New Roman"/>
                <a:cs typeface="Times New Roman"/>
              </a:rPr>
              <a:t>oo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15" dirty="0">
                <a:latin typeface="Times New Roman"/>
                <a:cs typeface="Times New Roman"/>
              </a:rPr>
              <a:t>e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8484" y="1887032"/>
            <a:ext cx="20542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0135" algn="l"/>
              </a:tabLst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5" dirty="0">
                <a:latin typeface="Times New Roman"/>
                <a:cs typeface="Times New Roman"/>
              </a:rPr>
              <a:t>1</a:t>
            </a:r>
            <a:r>
              <a:rPr sz="1400" b="1" spc="200" dirty="0">
                <a:latin typeface="Times New Roman"/>
                <a:cs typeface="Times New Roman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130" dirty="0">
                <a:latin typeface="Times New Roman"/>
                <a:cs typeface="Times New Roman"/>
              </a:rPr>
              <a:t>Ge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5" dirty="0">
                <a:latin typeface="Times New Roman"/>
                <a:cs typeface="Times New Roman"/>
              </a:rPr>
              <a:t>Input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484" y="2079056"/>
            <a:ext cx="2393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10" dirty="0">
                <a:latin typeface="Times New Roman"/>
                <a:cs typeface="Times New Roman"/>
              </a:rPr>
              <a:t>1.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2372" y="2079056"/>
            <a:ext cx="269494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marR="5080" indent="-76200">
              <a:lnSpc>
                <a:spcPts val="1510"/>
              </a:lnSpc>
            </a:pPr>
            <a:r>
              <a:rPr sz="1400" b="1" spc="120" dirty="0">
                <a:latin typeface="Times New Roman"/>
                <a:cs typeface="Times New Roman"/>
              </a:rPr>
              <a:t>Outpu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70" dirty="0">
                <a:latin typeface="Times New Roman"/>
                <a:cs typeface="Times New Roman"/>
              </a:rPr>
              <a:t>("Ente</a:t>
            </a:r>
            <a:r>
              <a:rPr sz="1400" b="1" spc="15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3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0" dirty="0">
                <a:latin typeface="Times New Roman"/>
                <a:cs typeface="Times New Roman"/>
              </a:rPr>
              <a:t>integers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5" dirty="0">
                <a:latin typeface="Times New Roman"/>
                <a:cs typeface="Times New Roman"/>
              </a:rPr>
              <a:t>o</a:t>
            </a:r>
            <a:r>
              <a:rPr sz="1400" b="1" spc="2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5" dirty="0">
                <a:latin typeface="Times New Roman"/>
                <a:cs typeface="Times New Roman"/>
              </a:rPr>
              <a:t>triangle")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90"/>
              </a:lnSpc>
            </a:pPr>
            <a:r>
              <a:rPr sz="1400" b="1" spc="175" dirty="0">
                <a:latin typeface="Times New Roman"/>
                <a:cs typeface="Times New Roman"/>
              </a:rPr>
              <a:t>Inpu</a:t>
            </a:r>
            <a:r>
              <a:rPr sz="1400" b="1" spc="11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484" dirty="0">
                <a:latin typeface="Times New Roman"/>
                <a:cs typeface="Times New Roman"/>
              </a:rPr>
              <a:t>,</a:t>
            </a:r>
            <a:r>
              <a:rPr sz="1400" b="1" spc="55" dirty="0">
                <a:latin typeface="Times New Roman"/>
                <a:cs typeface="Times New Roman"/>
              </a:rPr>
              <a:t>b</a:t>
            </a:r>
            <a:r>
              <a:rPr sz="1400" b="1" spc="484" dirty="0">
                <a:latin typeface="Times New Roman"/>
                <a:cs typeface="Times New Roman"/>
              </a:rPr>
              <a:t>,</a:t>
            </a:r>
            <a:r>
              <a:rPr sz="1400" b="1" spc="210" dirty="0">
                <a:latin typeface="Times New Roman"/>
                <a:cs typeface="Times New Roman"/>
              </a:rPr>
              <a:t>c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8591" y="2079056"/>
            <a:ext cx="559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14" dirty="0">
                <a:latin typeface="Times New Roman"/>
                <a:cs typeface="Times New Roman"/>
              </a:rPr>
              <a:t>which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9256" y="2079056"/>
            <a:ext cx="98679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90" dirty="0">
                <a:latin typeface="Times New Roman"/>
                <a:cs typeface="Times New Roman"/>
              </a:rPr>
              <a:t>ar</a:t>
            </a:r>
            <a:r>
              <a:rPr sz="1400" b="1" spc="17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60" dirty="0">
                <a:latin typeface="Times New Roman"/>
                <a:cs typeface="Times New Roman"/>
              </a:rPr>
              <a:t>sides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8484" y="2463105"/>
            <a:ext cx="23939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4.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5.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2372" y="2655129"/>
            <a:ext cx="6661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510"/>
              </a:lnSpc>
            </a:pPr>
            <a:r>
              <a:rPr sz="1400" b="1" spc="110" dirty="0">
                <a:latin typeface="Times New Roman"/>
                <a:cs typeface="Times New Roman"/>
              </a:rPr>
              <a:t>Output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9816" y="2655129"/>
            <a:ext cx="6661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7259" y="2655129"/>
            <a:ext cx="98679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indent="-213360">
              <a:lnSpc>
                <a:spcPts val="1595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60" dirty="0">
                <a:latin typeface="Times New Roman"/>
                <a:cs typeface="Times New Roman"/>
              </a:rPr>
              <a:t>",a)</a:t>
            </a:r>
            <a:endParaRPr sz="1400">
              <a:latin typeface="Times New Roman"/>
              <a:cs typeface="Times New Roman"/>
            </a:endParaRPr>
          </a:p>
          <a:p>
            <a:pPr marL="226060" indent="-213360">
              <a:lnSpc>
                <a:spcPts val="1510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0" dirty="0">
                <a:latin typeface="Times New Roman"/>
                <a:cs typeface="Times New Roman"/>
              </a:rPr>
              <a:t>",b)</a:t>
            </a:r>
            <a:endParaRPr sz="1400">
              <a:latin typeface="Times New Roman"/>
              <a:cs typeface="Times New Roman"/>
            </a:endParaRPr>
          </a:p>
          <a:p>
            <a:pPr marL="226060" indent="-213360">
              <a:lnSpc>
                <a:spcPts val="1595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80" dirty="0">
                <a:latin typeface="Times New Roman"/>
                <a:cs typeface="Times New Roman"/>
              </a:rPr>
              <a:t>",c)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8484" y="3231201"/>
            <a:ext cx="880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2: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6261" y="3231201"/>
            <a:ext cx="216027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28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85" dirty="0">
                <a:latin typeface="Times New Roman"/>
                <a:cs typeface="Times New Roman"/>
              </a:rPr>
              <a:t>Triangle?</a:t>
            </a:r>
            <a:endParaRPr sz="1400">
              <a:latin typeface="Times New Roman"/>
              <a:cs typeface="Times New Roman"/>
            </a:endParaRPr>
          </a:p>
          <a:p>
            <a:pPr marL="119380">
              <a:lnSpc>
                <a:spcPts val="1595"/>
              </a:lnSpc>
            </a:pPr>
            <a:r>
              <a:rPr sz="1400" b="1" spc="30" dirty="0">
                <a:latin typeface="Times New Roman"/>
                <a:cs typeface="Times New Roman"/>
              </a:rPr>
              <a:t>&lt;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+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0" dirty="0">
                <a:latin typeface="Times New Roman"/>
                <a:cs typeface="Times New Roman"/>
              </a:rPr>
              <a:t>(</a:t>
            </a:r>
            <a:r>
              <a:rPr sz="1400" b="1" spc="26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8484" y="3423225"/>
            <a:ext cx="2393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10" dirty="0">
                <a:latin typeface="Times New Roman"/>
                <a:cs typeface="Times New Roman"/>
              </a:rPr>
              <a:t>6.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1885" y="3423225"/>
            <a:ext cx="560070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55" dirty="0">
                <a:latin typeface="Times New Roman"/>
                <a:cs typeface="Times New Roman"/>
              </a:rPr>
              <a:t>I</a:t>
            </a:r>
            <a:r>
              <a:rPr sz="1400" b="1" spc="3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(a</a:t>
            </a:r>
            <a:endParaRPr sz="1400">
              <a:latin typeface="Times New Roman"/>
              <a:cs typeface="Times New Roman"/>
            </a:endParaRPr>
          </a:p>
          <a:p>
            <a:pPr marL="12700" marR="5080" indent="76200" algn="just">
              <a:lnSpc>
                <a:spcPts val="1510"/>
              </a:lnSpc>
              <a:spcBef>
                <a:spcPts val="105"/>
              </a:spcBef>
            </a:pPr>
            <a:r>
              <a:rPr sz="1400" b="1" spc="30" dirty="0">
                <a:latin typeface="Times New Roman"/>
                <a:cs typeface="Times New Roman"/>
              </a:rPr>
              <a:t>+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b)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Then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Else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65" dirty="0">
                <a:latin typeface="Times New Roman"/>
                <a:cs typeface="Times New Roman"/>
              </a:rPr>
              <a:t>Endif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88591" y="3423225"/>
            <a:ext cx="162687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Times New Roman"/>
                <a:cs typeface="Times New Roman"/>
              </a:rPr>
              <a:t>+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0" dirty="0">
                <a:latin typeface="Times New Roman"/>
                <a:cs typeface="Times New Roman"/>
              </a:rPr>
              <a:t>(</a:t>
            </a:r>
            <a:r>
              <a:rPr sz="1400" b="1" spc="32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8484" y="3807274"/>
            <a:ext cx="23939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7.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8.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9.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21485" y="3807274"/>
            <a:ext cx="205295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T</a:t>
            </a:r>
            <a:r>
              <a:rPr sz="1400" b="1" spc="215" dirty="0">
                <a:latin typeface="Times New Roman"/>
                <a:cs typeface="Times New Roman"/>
              </a:rPr>
              <a:t>r</a:t>
            </a:r>
            <a:r>
              <a:rPr sz="1400" b="1" spc="55" dirty="0">
                <a:latin typeface="Times New Roman"/>
                <a:cs typeface="Times New Roman"/>
              </a:rPr>
              <a:t>u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F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90" dirty="0">
                <a:latin typeface="Times New Roman"/>
                <a:cs typeface="Times New Roman"/>
              </a:rPr>
              <a:t>s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8484" y="4383346"/>
            <a:ext cx="880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3: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6261" y="4383346"/>
            <a:ext cx="248158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35" dirty="0">
                <a:latin typeface="Times New Roman"/>
                <a:cs typeface="Times New Roman"/>
              </a:rPr>
              <a:t>Determin</a:t>
            </a:r>
            <a:r>
              <a:rPr sz="1400" b="1" spc="114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Times New Roman"/>
                <a:cs typeface="Times New Roman"/>
              </a:rPr>
              <a:t>Triangl</a:t>
            </a:r>
            <a:r>
              <a:rPr sz="1400" b="1" spc="18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Type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8484" y="4575370"/>
            <a:ext cx="2238375" cy="58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0"/>
              </a:lnSpc>
              <a:buFont typeface="Times New Roman"/>
              <a:buAutoNum type="arabicPeriod" startAt="10"/>
              <a:tabLst>
                <a:tab pos="440055" algn="l"/>
              </a:tabLst>
            </a:pPr>
            <a:r>
              <a:rPr sz="1400" b="1" spc="355" dirty="0">
                <a:latin typeface="Times New Roman"/>
                <a:cs typeface="Times New Roman"/>
              </a:rPr>
              <a:t>I</a:t>
            </a:r>
            <a:r>
              <a:rPr sz="1400" b="1" spc="3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  <a:spcBef>
                <a:spcPts val="120"/>
              </a:spcBef>
              <a:buFont typeface="Times New Roman"/>
              <a:buAutoNum type="arabicPeriod" startAt="10"/>
              <a:tabLst>
                <a:tab pos="622300" algn="l"/>
              </a:tabLst>
            </a:pPr>
            <a:r>
              <a:rPr sz="1400" b="1" spc="-85" dirty="0">
                <a:latin typeface="Times New Roman"/>
                <a:cs typeface="Times New Roman"/>
              </a:rPr>
              <a:t>T</a:t>
            </a:r>
            <a:r>
              <a:rPr sz="1400" b="1" spc="55" dirty="0">
                <a:latin typeface="Times New Roman"/>
                <a:cs typeface="Times New Roman"/>
              </a:rPr>
              <a:t>h</a:t>
            </a:r>
            <a:r>
              <a:rPr sz="1400" b="1" spc="215" dirty="0">
                <a:latin typeface="Times New Roman"/>
                <a:cs typeface="Times New Roman"/>
              </a:rPr>
              <a:t>e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b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12.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96527" y="4770442"/>
            <a:ext cx="120205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ts val="1595"/>
              </a:lnSpc>
            </a:pP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5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c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55" dirty="0">
                <a:latin typeface="Times New Roman"/>
                <a:cs typeface="Times New Roman"/>
              </a:rPr>
              <a:t>The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8085" y="5154491"/>
            <a:ext cx="16256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65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225" dirty="0">
                <a:latin typeface="Times New Roman"/>
                <a:cs typeface="Times New Roman"/>
              </a:rPr>
              <a:t>Equilatera</a:t>
            </a:r>
            <a:r>
              <a:rPr sz="1400" b="1" spc="130" dirty="0">
                <a:latin typeface="Times New Roman"/>
                <a:cs typeface="Times New Roman"/>
              </a:rPr>
              <a:t>l”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8484" y="5346515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13.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03305" y="5346515"/>
            <a:ext cx="10909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5" dirty="0">
                <a:latin typeface="Times New Roman"/>
                <a:cs typeface="Times New Roman"/>
              </a:rPr>
              <a:t>Els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5127" y="5346515"/>
            <a:ext cx="13690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≠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65" dirty="0">
                <a:latin typeface="Times New Roman"/>
                <a:cs typeface="Times New Roman"/>
              </a:rPr>
              <a:t>b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≠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04385" y="3679948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7668" y="1420934"/>
            <a:ext cx="2285978" cy="4924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382009" y="1448810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88085" y="5538539"/>
            <a:ext cx="6661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35528" y="5538539"/>
            <a:ext cx="7372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60" dirty="0">
                <a:latin typeface="Times New Roman"/>
                <a:cs typeface="Times New Roman"/>
              </a:rPr>
              <a:t>(</a:t>
            </a:r>
            <a:r>
              <a:rPr sz="1400" b="1" spc="26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≠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295" dirty="0">
                <a:latin typeface="Times New Roman"/>
                <a:cs typeface="Times New Roman"/>
              </a:rPr>
              <a:t>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418330" y="5667246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78484" y="5730563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14.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25302" y="5730563"/>
            <a:ext cx="4527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5" dirty="0">
                <a:latin typeface="Times New Roman"/>
                <a:cs typeface="Times New Roman"/>
              </a:rPr>
              <a:t>Then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88085" y="5922588"/>
            <a:ext cx="6661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35528" y="5922588"/>
            <a:ext cx="11976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190" dirty="0">
                <a:latin typeface="Times New Roman"/>
                <a:cs typeface="Times New Roman"/>
              </a:rPr>
              <a:t>Scalen</a:t>
            </a:r>
            <a:r>
              <a:rPr sz="1400" b="1" spc="180" dirty="0">
                <a:latin typeface="Times New Roman"/>
                <a:cs typeface="Times New Roman"/>
              </a:rPr>
              <a:t>e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78484" y="6114612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15.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32079" y="6114612"/>
            <a:ext cx="4527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5" dirty="0">
                <a:latin typeface="Times New Roman"/>
                <a:cs typeface="Times New Roman"/>
              </a:rPr>
              <a:t>Else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18330" y="6170166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20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88085" y="6306636"/>
            <a:ext cx="6661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35528" y="6306636"/>
            <a:ext cx="141097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265" dirty="0">
                <a:latin typeface="Times New Roman"/>
                <a:cs typeface="Times New Roman"/>
              </a:rPr>
              <a:t>Isoscele</a:t>
            </a:r>
            <a:r>
              <a:rPr sz="1400" b="1" spc="245" dirty="0">
                <a:latin typeface="Times New Roman"/>
                <a:cs typeface="Times New Roman"/>
              </a:rPr>
              <a:t>s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78484" y="6498660"/>
            <a:ext cx="34607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254" dirty="0">
                <a:latin typeface="Times New Roman"/>
                <a:cs typeface="Times New Roman"/>
              </a:rPr>
              <a:t>16.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254" dirty="0">
                <a:latin typeface="Times New Roman"/>
                <a:cs typeface="Times New Roman"/>
              </a:rPr>
              <a:t>17.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81807" y="6498660"/>
            <a:ext cx="559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0" dirty="0">
                <a:latin typeface="Times New Roman"/>
                <a:cs typeface="Times New Roman"/>
              </a:rPr>
              <a:t>E</a:t>
            </a:r>
            <a:r>
              <a:rPr sz="1400" b="1" spc="55" dirty="0">
                <a:latin typeface="Times New Roman"/>
                <a:cs typeface="Times New Roman"/>
              </a:rPr>
              <a:t>nd</a:t>
            </a:r>
            <a:r>
              <a:rPr sz="1400" b="1" spc="445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61566" y="6690684"/>
            <a:ext cx="5588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0" dirty="0">
                <a:latin typeface="Times New Roman"/>
                <a:cs typeface="Times New Roman"/>
              </a:rPr>
              <a:t>E</a:t>
            </a:r>
            <a:r>
              <a:rPr sz="1400" b="1" spc="55" dirty="0">
                <a:latin typeface="Times New Roman"/>
                <a:cs typeface="Times New Roman"/>
              </a:rPr>
              <a:t>nd</a:t>
            </a:r>
            <a:r>
              <a:rPr sz="1400" b="1" spc="445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8340" y="6882708"/>
            <a:ext cx="422529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Soft</a:t>
            </a:r>
            <a:r>
              <a:rPr sz="1200" b="1" i="1" spc="-204" dirty="0">
                <a:solidFill>
                  <a:srgbClr val="FFFC00"/>
                </a:solidFill>
                <a:latin typeface="Arial"/>
                <a:cs typeface="Arial"/>
              </a:rPr>
              <a:t>w</a:t>
            </a:r>
            <a:r>
              <a:rPr sz="2100" b="1" spc="-772" baseline="5952" dirty="0">
                <a:latin typeface="Times New Roman"/>
                <a:cs typeface="Times New Roman"/>
              </a:rPr>
              <a:t>1</a:t>
            </a:r>
            <a:r>
              <a:rPr sz="1200" b="1" i="1" spc="-2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spc="-1027" baseline="5952" dirty="0">
                <a:latin typeface="Times New Roman"/>
                <a:cs typeface="Times New Roman"/>
              </a:rPr>
              <a:t>8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1200" b="1" i="1" spc="-315" dirty="0">
                <a:solidFill>
                  <a:srgbClr val="FFFC00"/>
                </a:solidFill>
                <a:latin typeface="Arial"/>
                <a:cs typeface="Arial"/>
              </a:rPr>
              <a:t>e</a:t>
            </a:r>
            <a:r>
              <a:rPr sz="2100" b="1" spc="434" baseline="5952" dirty="0">
                <a:latin typeface="Times New Roman"/>
                <a:cs typeface="Times New Roman"/>
              </a:rPr>
              <a:t>.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Test</a:t>
            </a:r>
            <a:r>
              <a:rPr sz="1200" b="1" i="1" spc="-340" dirty="0">
                <a:solidFill>
                  <a:srgbClr val="FFFC00"/>
                </a:solidFill>
                <a:latin typeface="Arial"/>
                <a:cs typeface="Arial"/>
              </a:rPr>
              <a:t>i</a:t>
            </a:r>
            <a:r>
              <a:rPr sz="2100" b="1" spc="-914" baseline="5952" dirty="0">
                <a:latin typeface="Times New Roman"/>
                <a:cs typeface="Times New Roman"/>
              </a:rPr>
              <a:t>E</a:t>
            </a:r>
            <a:r>
              <a:rPr sz="1200" b="1" i="1" spc="-235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r>
              <a:rPr sz="2100" b="1" spc="-262" baseline="5952" dirty="0">
                <a:latin typeface="Times New Roman"/>
                <a:cs typeface="Times New Roman"/>
              </a:rPr>
              <a:t>l</a:t>
            </a:r>
            <a:r>
              <a:rPr sz="1200" b="1" i="1" spc="-130" dirty="0">
                <a:solidFill>
                  <a:srgbClr val="FFFC00"/>
                </a:solidFill>
                <a:latin typeface="Arial"/>
                <a:cs typeface="Arial"/>
              </a:rPr>
              <a:t>g</a:t>
            </a:r>
            <a:r>
              <a:rPr sz="2100" b="1" spc="-652" baseline="5952" dirty="0">
                <a:latin typeface="Times New Roman"/>
                <a:cs typeface="Times New Roman"/>
              </a:rPr>
              <a:t>s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:</a:t>
            </a:r>
            <a:r>
              <a:rPr sz="1200" b="1" i="1" spc="2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2100" b="1" spc="-930" baseline="5952" dirty="0">
                <a:latin typeface="Times New Roman"/>
                <a:cs typeface="Times New Roman"/>
              </a:rPr>
              <a:t>e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1200" b="1" i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395" dirty="0">
                <a:solidFill>
                  <a:srgbClr val="FFFC00"/>
                </a:solidFill>
                <a:latin typeface="Arial"/>
                <a:cs typeface="Arial"/>
              </a:rPr>
              <a:t>C</a:t>
            </a:r>
            <a:r>
              <a:rPr sz="2100" b="1" spc="-1064" baseline="5952" dirty="0">
                <a:latin typeface="Times New Roman"/>
                <a:cs typeface="Times New Roman"/>
              </a:rPr>
              <a:t>O</a:t>
            </a:r>
            <a:r>
              <a:rPr sz="1200" b="1" i="1" spc="-20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2100" b="1" spc="-1155" baseline="5952" dirty="0">
                <a:latin typeface="Times New Roman"/>
                <a:cs typeface="Times New Roman"/>
              </a:rPr>
              <a:t>u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1200" b="1" i="1" spc="-245" dirty="0">
                <a:solidFill>
                  <a:srgbClr val="FFFC00"/>
                </a:solidFill>
                <a:latin typeface="Arial"/>
                <a:cs typeface="Arial"/>
              </a:rPr>
              <a:t>f</a:t>
            </a:r>
            <a:r>
              <a:rPr sz="2100" b="1" spc="-345" baseline="5952" dirty="0">
                <a:latin typeface="Times New Roman"/>
                <a:cs typeface="Times New Roman"/>
              </a:rPr>
              <a:t>t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1200" b="1" i="1" spc="-475" dirty="0">
                <a:solidFill>
                  <a:srgbClr val="FFFC00"/>
                </a:solidFill>
                <a:latin typeface="Arial"/>
                <a:cs typeface="Arial"/>
              </a:rPr>
              <a:t>s</a:t>
            </a:r>
            <a:r>
              <a:rPr sz="2100" b="1" spc="-480" baseline="5952" dirty="0">
                <a:latin typeface="Times New Roman"/>
                <a:cs typeface="Times New Roman"/>
              </a:rPr>
              <a:t>p</a:t>
            </a:r>
            <a:r>
              <a:rPr sz="1200" b="1" i="1" spc="-700" dirty="0">
                <a:solidFill>
                  <a:srgbClr val="FFFC00"/>
                </a:solidFill>
                <a:latin typeface="Arial"/>
                <a:cs typeface="Arial"/>
              </a:rPr>
              <a:t>m</a:t>
            </a:r>
            <a:r>
              <a:rPr sz="2100" b="1" spc="-135" baseline="5952" dirty="0">
                <a:latin typeface="Times New Roman"/>
                <a:cs typeface="Times New Roman"/>
              </a:rPr>
              <a:t>u</a:t>
            </a:r>
            <a:r>
              <a:rPr sz="1200" b="1" i="1" spc="-52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spc="75" baseline="5952" dirty="0">
                <a:latin typeface="Times New Roman"/>
                <a:cs typeface="Times New Roman"/>
              </a:rPr>
              <a:t>t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r>
              <a:rPr sz="1200" b="1" i="1" spc="20" dirty="0">
                <a:solidFill>
                  <a:srgbClr val="FFFC00"/>
                </a:solidFill>
                <a:latin typeface="Arial"/>
                <a:cs typeface="Arial"/>
              </a:rPr>
              <a:t>’</a:t>
            </a:r>
            <a:r>
              <a:rPr sz="1200" b="1" i="1" spc="-615" dirty="0">
                <a:solidFill>
                  <a:srgbClr val="FFFC00"/>
                </a:solidFill>
                <a:latin typeface="Arial"/>
                <a:cs typeface="Arial"/>
              </a:rPr>
              <a:t>s</a:t>
            </a:r>
            <a:r>
              <a:rPr sz="2100" b="1" spc="540" baseline="5952" dirty="0">
                <a:latin typeface="Times New Roman"/>
                <a:cs typeface="Times New Roman"/>
              </a:rPr>
              <a:t>(</a:t>
            </a:r>
            <a:r>
              <a:rPr sz="2100" b="1" spc="-869" baseline="5952" dirty="0">
                <a:latin typeface="Times New Roman"/>
                <a:cs typeface="Times New Roman"/>
              </a:rPr>
              <a:t>“</a:t>
            </a:r>
            <a:r>
              <a:rPr sz="1200" b="1" i="1" spc="-15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spc="-1305" baseline="5952" dirty="0">
                <a:latin typeface="Times New Roman"/>
                <a:cs typeface="Times New Roman"/>
              </a:rPr>
              <a:t>N</a:t>
            </a:r>
            <a:r>
              <a:rPr sz="1200" b="1" i="1" spc="-55" dirty="0">
                <a:solidFill>
                  <a:srgbClr val="FFFC00"/>
                </a:solidFill>
                <a:latin typeface="Arial"/>
                <a:cs typeface="Arial"/>
              </a:rPr>
              <a:t>p</a:t>
            </a:r>
            <a:r>
              <a:rPr sz="2100" b="1" spc="-997" baseline="5952" dirty="0">
                <a:latin typeface="Times New Roman"/>
                <a:cs typeface="Times New Roman"/>
              </a:rPr>
              <a:t>o</a:t>
            </a:r>
            <a:r>
              <a:rPr sz="1200" b="1" i="1" spc="-15" dirty="0">
                <a:solidFill>
                  <a:srgbClr val="FFFC00"/>
                </a:solidFill>
                <a:latin typeface="Arial"/>
                <a:cs typeface="Arial"/>
              </a:rPr>
              <a:t>p</a:t>
            </a:r>
            <a:r>
              <a:rPr sz="1200" b="1" i="1" spc="-405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2100" b="1" spc="-104" baseline="5952" dirty="0">
                <a:latin typeface="Times New Roman"/>
                <a:cs typeface="Times New Roman"/>
              </a:rPr>
              <a:t>t</a:t>
            </a:r>
            <a:r>
              <a:rPr sz="1200" b="1" i="1" spc="-15" dirty="0">
                <a:solidFill>
                  <a:srgbClr val="FFFC00"/>
                </a:solidFill>
                <a:latin typeface="Arial"/>
                <a:cs typeface="Arial"/>
              </a:rPr>
              <a:t>o</a:t>
            </a:r>
            <a:r>
              <a:rPr sz="1200" b="1" i="1" spc="-120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spc="-885" baseline="5952" dirty="0">
                <a:latin typeface="Times New Roman"/>
                <a:cs typeface="Times New Roman"/>
              </a:rPr>
              <a:t>a</a:t>
            </a:r>
            <a:r>
              <a:rPr sz="1200" b="1" i="1" spc="-15" dirty="0">
                <a:solidFill>
                  <a:srgbClr val="FFFC00"/>
                </a:solidFill>
                <a:latin typeface="Arial"/>
                <a:cs typeface="Arial"/>
              </a:rPr>
              <a:t>ch</a:t>
            </a:r>
            <a:r>
              <a:rPr sz="1200" b="1" i="1" spc="-180" dirty="0">
                <a:solidFill>
                  <a:srgbClr val="FFFC00"/>
                </a:solidFill>
                <a:latin typeface="Arial"/>
                <a:cs typeface="Arial"/>
              </a:rPr>
              <a:t>,</a:t>
            </a:r>
            <a:r>
              <a:rPr sz="2100" b="1" spc="-652" baseline="5952" dirty="0">
                <a:latin typeface="Times New Roman"/>
                <a:cs typeface="Times New Roman"/>
              </a:rPr>
              <a:t>T</a:t>
            </a:r>
            <a:r>
              <a:rPr sz="1200" b="1" i="1" spc="-335" dirty="0">
                <a:solidFill>
                  <a:srgbClr val="FFFC00"/>
                </a:solidFill>
                <a:latin typeface="Arial"/>
                <a:cs typeface="Arial"/>
              </a:rPr>
              <a:t>3</a:t>
            </a:r>
            <a:r>
              <a:rPr sz="2100" b="1" spc="-450" baseline="5952" dirty="0">
                <a:latin typeface="Times New Roman"/>
                <a:cs typeface="Times New Roman"/>
              </a:rPr>
              <a:t>r</a:t>
            </a:r>
            <a:r>
              <a:rPr sz="1200" b="1" i="1" baseline="27777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1200" b="1" i="1" spc="-450" baseline="27777" dirty="0">
                <a:solidFill>
                  <a:srgbClr val="FFFC00"/>
                </a:solidFill>
                <a:latin typeface="Arial"/>
                <a:cs typeface="Arial"/>
              </a:rPr>
              <a:t>d</a:t>
            </a:r>
            <a:r>
              <a:rPr sz="2100" b="1" spc="375" baseline="5952" dirty="0">
                <a:latin typeface="Times New Roman"/>
                <a:cs typeface="Times New Roman"/>
              </a:rPr>
              <a:t>i</a:t>
            </a:r>
            <a:r>
              <a:rPr sz="1200" b="1" i="1" spc="-620" dirty="0">
                <a:solidFill>
                  <a:srgbClr val="FFFC00"/>
                </a:solidFill>
                <a:latin typeface="Arial"/>
                <a:cs typeface="Arial"/>
              </a:rPr>
              <a:t>E</a:t>
            </a:r>
            <a:r>
              <a:rPr sz="2100" b="1" spc="-150" baseline="5952" dirty="0">
                <a:latin typeface="Times New Roman"/>
                <a:cs typeface="Times New Roman"/>
              </a:rPr>
              <a:t>a</a:t>
            </a:r>
            <a:r>
              <a:rPr sz="1200" b="1" i="1" spc="-515" dirty="0">
                <a:solidFill>
                  <a:srgbClr val="FFFC00"/>
                </a:solidFill>
                <a:latin typeface="Arial"/>
                <a:cs typeface="Arial"/>
              </a:rPr>
              <a:t>d</a:t>
            </a:r>
            <a:r>
              <a:rPr sz="2100" b="1" spc="-427" baseline="5952" dirty="0">
                <a:latin typeface="Times New Roman"/>
                <a:cs typeface="Times New Roman"/>
              </a:rPr>
              <a:t>n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i</a:t>
            </a:r>
            <a:r>
              <a:rPr sz="1200" b="1" i="1" spc="-395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2100" b="1" spc="-472" baseline="5952" dirty="0">
                <a:latin typeface="Times New Roman"/>
                <a:cs typeface="Times New Roman"/>
              </a:rPr>
              <a:t>g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i</a:t>
            </a:r>
            <a:r>
              <a:rPr sz="1200" b="1" i="1" spc="-635" dirty="0">
                <a:solidFill>
                  <a:srgbClr val="FFFC00"/>
                </a:solidFill>
                <a:latin typeface="Arial"/>
                <a:cs typeface="Arial"/>
              </a:rPr>
              <a:t>o</a:t>
            </a:r>
            <a:r>
              <a:rPr sz="2100" b="1" spc="337" baseline="5952" dirty="0">
                <a:latin typeface="Times New Roman"/>
                <a:cs typeface="Times New Roman"/>
              </a:rPr>
              <a:t>l</a:t>
            </a:r>
            <a:r>
              <a:rPr sz="1200" b="1" i="1" spc="-525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r>
              <a:rPr sz="2100" b="1" spc="300" baseline="5952" dirty="0">
                <a:latin typeface="Times New Roman"/>
                <a:cs typeface="Times New Roman"/>
              </a:rPr>
              <a:t>e</a:t>
            </a:r>
            <a:r>
              <a:rPr sz="2100" b="1" spc="195" baseline="5952" dirty="0">
                <a:latin typeface="Times New Roman"/>
                <a:cs typeface="Times New Roman"/>
              </a:rPr>
              <a:t>”</a:t>
            </a:r>
            <a:r>
              <a:rPr sz="2100" b="1" spc="547" baseline="5952" dirty="0">
                <a:latin typeface="Times New Roman"/>
                <a:cs typeface="Times New Roman"/>
              </a:rPr>
              <a:t>)</a:t>
            </a:r>
            <a:endParaRPr sz="2100" baseline="5952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1078484" y="7074732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19.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11885" y="7074732"/>
            <a:ext cx="559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65" dirty="0">
                <a:latin typeface="Times New Roman"/>
                <a:cs typeface="Times New Roman"/>
              </a:rPr>
              <a:t>Endif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12361" y="1448810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30521" y="1448810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60874" y="1436618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79035" y="1421378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30521" y="2015739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31817" y="2390643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17034" y="2402835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18330" y="2789932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90897" y="3292852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95953" y="448157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90897" y="4079237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19625" y="448157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62170" y="446633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03089" y="4880861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31817" y="5280150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88306" y="448157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05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Trace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b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5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1052" y="1292672"/>
            <a:ext cx="27997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60" dirty="0">
                <a:latin typeface="Times New Roman"/>
                <a:cs typeface="Times New Roman"/>
              </a:rPr>
              <a:t>Progra</a:t>
            </a:r>
            <a:r>
              <a:rPr sz="1400" b="1" spc="9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triangle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  <a:spcBef>
                <a:spcPts val="105"/>
              </a:spcBef>
            </a:pPr>
            <a:r>
              <a:rPr sz="1400" b="1" spc="-20" dirty="0">
                <a:latin typeface="Times New Roman"/>
                <a:cs typeface="Times New Roman"/>
              </a:rPr>
              <a:t>Di</a:t>
            </a:r>
            <a:r>
              <a:rPr sz="1400" b="1" spc="-3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415" dirty="0">
                <a:latin typeface="Times New Roman"/>
                <a:cs typeface="Times New Roman"/>
              </a:rPr>
              <a:t>a</a:t>
            </a:r>
            <a:r>
              <a:rPr sz="1400" b="1" spc="204" dirty="0">
                <a:latin typeface="Times New Roman"/>
                <a:cs typeface="Times New Roman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5" dirty="0">
                <a:latin typeface="Times New Roman"/>
                <a:cs typeface="Times New Roman"/>
              </a:rPr>
              <a:t>b</a:t>
            </a:r>
            <a:r>
              <a:rPr sz="1400" b="1" spc="165" dirty="0">
                <a:latin typeface="Times New Roman"/>
                <a:cs typeface="Times New Roman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A</a:t>
            </a:r>
            <a:r>
              <a:rPr sz="1400" b="1" spc="3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Integer</a:t>
            </a:r>
            <a:r>
              <a:rPr sz="1400" b="1" spc="120" dirty="0">
                <a:latin typeface="Times New Roman"/>
                <a:cs typeface="Times New Roman"/>
              </a:rPr>
              <a:t>  </a:t>
            </a:r>
            <a:r>
              <a:rPr sz="1400" b="1" spc="-20" dirty="0">
                <a:latin typeface="Times New Roman"/>
                <a:cs typeface="Times New Roman"/>
              </a:rPr>
              <a:t>Di</a:t>
            </a:r>
            <a:r>
              <a:rPr sz="1400" b="1" spc="-3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</a:t>
            </a:r>
            <a:r>
              <a:rPr sz="1400" b="1" spc="28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B</a:t>
            </a:r>
            <a:r>
              <a:rPr sz="1400" b="1" spc="135" dirty="0">
                <a:latin typeface="Times New Roman"/>
                <a:cs typeface="Times New Roman"/>
              </a:rPr>
              <a:t>oo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15" dirty="0">
                <a:latin typeface="Times New Roman"/>
                <a:cs typeface="Times New Roman"/>
              </a:rPr>
              <a:t>e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1052" y="1868744"/>
            <a:ext cx="20542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0135" algn="l"/>
              </a:tabLst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5" dirty="0">
                <a:latin typeface="Times New Roman"/>
                <a:cs typeface="Times New Roman"/>
              </a:rPr>
              <a:t>1</a:t>
            </a:r>
            <a:r>
              <a:rPr sz="1400" b="1" spc="200" dirty="0">
                <a:latin typeface="Times New Roman"/>
                <a:cs typeface="Times New Roman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130" dirty="0">
                <a:latin typeface="Times New Roman"/>
                <a:cs typeface="Times New Roman"/>
              </a:rPr>
              <a:t>Ge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5" dirty="0">
                <a:latin typeface="Times New Roman"/>
                <a:cs typeface="Times New Roman"/>
              </a:rPr>
              <a:t>Input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052" y="2060768"/>
            <a:ext cx="2393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10" dirty="0">
                <a:latin typeface="Times New Roman"/>
                <a:cs typeface="Times New Roman"/>
              </a:rPr>
              <a:t>1.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4940" y="2060768"/>
            <a:ext cx="269494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marR="5080" indent="-76200">
              <a:lnSpc>
                <a:spcPts val="1510"/>
              </a:lnSpc>
            </a:pPr>
            <a:r>
              <a:rPr sz="1400" b="1" spc="120" dirty="0">
                <a:latin typeface="Times New Roman"/>
                <a:cs typeface="Times New Roman"/>
              </a:rPr>
              <a:t>Outpu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70" dirty="0">
                <a:latin typeface="Times New Roman"/>
                <a:cs typeface="Times New Roman"/>
              </a:rPr>
              <a:t>("Ente</a:t>
            </a:r>
            <a:r>
              <a:rPr sz="1400" b="1" spc="15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3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0" dirty="0">
                <a:latin typeface="Times New Roman"/>
                <a:cs typeface="Times New Roman"/>
              </a:rPr>
              <a:t>integers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5" dirty="0">
                <a:latin typeface="Times New Roman"/>
                <a:cs typeface="Times New Roman"/>
              </a:rPr>
              <a:t>o</a:t>
            </a:r>
            <a:r>
              <a:rPr sz="1400" b="1" spc="2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5" dirty="0">
                <a:latin typeface="Times New Roman"/>
                <a:cs typeface="Times New Roman"/>
              </a:rPr>
              <a:t>triangle")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90"/>
              </a:lnSpc>
            </a:pPr>
            <a:r>
              <a:rPr sz="1400" b="1" spc="175" dirty="0">
                <a:latin typeface="Times New Roman"/>
                <a:cs typeface="Times New Roman"/>
              </a:rPr>
              <a:t>Inpu</a:t>
            </a:r>
            <a:r>
              <a:rPr sz="1400" b="1" spc="11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484" dirty="0">
                <a:latin typeface="Times New Roman"/>
                <a:cs typeface="Times New Roman"/>
              </a:rPr>
              <a:t>,</a:t>
            </a:r>
            <a:r>
              <a:rPr sz="1400" b="1" spc="55" dirty="0">
                <a:latin typeface="Times New Roman"/>
                <a:cs typeface="Times New Roman"/>
              </a:rPr>
              <a:t>b</a:t>
            </a:r>
            <a:r>
              <a:rPr sz="1400" b="1" spc="484" dirty="0">
                <a:latin typeface="Times New Roman"/>
                <a:cs typeface="Times New Roman"/>
              </a:rPr>
              <a:t>,</a:t>
            </a:r>
            <a:r>
              <a:rPr sz="1400" b="1" spc="210" dirty="0">
                <a:latin typeface="Times New Roman"/>
                <a:cs typeface="Times New Roman"/>
              </a:rPr>
              <a:t>c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1159" y="2060768"/>
            <a:ext cx="559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14" dirty="0">
                <a:latin typeface="Times New Roman"/>
                <a:cs typeface="Times New Roman"/>
              </a:rPr>
              <a:t>which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1824" y="2060768"/>
            <a:ext cx="98679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90" dirty="0">
                <a:latin typeface="Times New Roman"/>
                <a:cs typeface="Times New Roman"/>
              </a:rPr>
              <a:t>ar</a:t>
            </a:r>
            <a:r>
              <a:rPr sz="1400" b="1" spc="17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60" dirty="0">
                <a:latin typeface="Times New Roman"/>
                <a:cs typeface="Times New Roman"/>
              </a:rPr>
              <a:t>sides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1052" y="2444817"/>
            <a:ext cx="23939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4.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5.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4940" y="2636841"/>
            <a:ext cx="6661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510"/>
              </a:lnSpc>
            </a:pPr>
            <a:r>
              <a:rPr sz="1400" b="1" spc="110" dirty="0">
                <a:latin typeface="Times New Roman"/>
                <a:cs typeface="Times New Roman"/>
              </a:rPr>
              <a:t>Output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2384" y="2636841"/>
            <a:ext cx="6661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9827" y="2636841"/>
            <a:ext cx="98679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indent="-213360">
              <a:lnSpc>
                <a:spcPts val="1595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60" dirty="0">
                <a:latin typeface="Times New Roman"/>
                <a:cs typeface="Times New Roman"/>
              </a:rPr>
              <a:t>",a)</a:t>
            </a:r>
            <a:endParaRPr sz="1400">
              <a:latin typeface="Times New Roman"/>
              <a:cs typeface="Times New Roman"/>
            </a:endParaRPr>
          </a:p>
          <a:p>
            <a:pPr marL="226060" indent="-213360">
              <a:lnSpc>
                <a:spcPts val="1510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0" dirty="0">
                <a:latin typeface="Times New Roman"/>
                <a:cs typeface="Times New Roman"/>
              </a:rPr>
              <a:t>",b)</a:t>
            </a:r>
            <a:endParaRPr sz="1400">
              <a:latin typeface="Times New Roman"/>
              <a:cs typeface="Times New Roman"/>
            </a:endParaRPr>
          </a:p>
          <a:p>
            <a:pPr marL="226060" indent="-213360">
              <a:lnSpc>
                <a:spcPts val="1595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80" dirty="0">
                <a:latin typeface="Times New Roman"/>
                <a:cs typeface="Times New Roman"/>
              </a:rPr>
              <a:t>",c)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1052" y="3212913"/>
            <a:ext cx="880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2: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8829" y="3212913"/>
            <a:ext cx="216027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28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85" dirty="0">
                <a:latin typeface="Times New Roman"/>
                <a:cs typeface="Times New Roman"/>
              </a:rPr>
              <a:t>Triangle?</a:t>
            </a:r>
            <a:endParaRPr sz="1400">
              <a:latin typeface="Times New Roman"/>
              <a:cs typeface="Times New Roman"/>
            </a:endParaRPr>
          </a:p>
          <a:p>
            <a:pPr marL="119380">
              <a:lnSpc>
                <a:spcPts val="1595"/>
              </a:lnSpc>
            </a:pPr>
            <a:r>
              <a:rPr sz="1400" b="1" spc="30" dirty="0">
                <a:latin typeface="Times New Roman"/>
                <a:cs typeface="Times New Roman"/>
              </a:rPr>
              <a:t>&lt;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+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0" dirty="0">
                <a:latin typeface="Times New Roman"/>
                <a:cs typeface="Times New Roman"/>
              </a:rPr>
              <a:t>(</a:t>
            </a:r>
            <a:r>
              <a:rPr sz="1400" b="1" spc="26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1052" y="3404937"/>
            <a:ext cx="2393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10" dirty="0">
                <a:latin typeface="Times New Roman"/>
                <a:cs typeface="Times New Roman"/>
              </a:rPr>
              <a:t>6.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4453" y="3404937"/>
            <a:ext cx="560070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55" dirty="0">
                <a:latin typeface="Times New Roman"/>
                <a:cs typeface="Times New Roman"/>
              </a:rPr>
              <a:t>I</a:t>
            </a:r>
            <a:r>
              <a:rPr sz="1400" b="1" spc="3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(a</a:t>
            </a:r>
            <a:endParaRPr sz="1400">
              <a:latin typeface="Times New Roman"/>
              <a:cs typeface="Times New Roman"/>
            </a:endParaRPr>
          </a:p>
          <a:p>
            <a:pPr marL="12700" marR="5080" indent="76200" algn="just">
              <a:lnSpc>
                <a:spcPts val="1510"/>
              </a:lnSpc>
              <a:spcBef>
                <a:spcPts val="105"/>
              </a:spcBef>
            </a:pPr>
            <a:r>
              <a:rPr sz="1400" b="1" spc="30" dirty="0">
                <a:latin typeface="Times New Roman"/>
                <a:cs typeface="Times New Roman"/>
              </a:rPr>
              <a:t>+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b)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Then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Else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65" dirty="0">
                <a:latin typeface="Times New Roman"/>
                <a:cs typeface="Times New Roman"/>
              </a:rPr>
              <a:t>Endif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159" y="3404937"/>
            <a:ext cx="162687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Times New Roman"/>
                <a:cs typeface="Times New Roman"/>
              </a:rPr>
              <a:t>+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0" dirty="0">
                <a:latin typeface="Times New Roman"/>
                <a:cs typeface="Times New Roman"/>
              </a:rPr>
              <a:t>(</a:t>
            </a:r>
            <a:r>
              <a:rPr sz="1400" b="1" spc="32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1052" y="3788986"/>
            <a:ext cx="23939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7.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8.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9.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4053" y="3788986"/>
            <a:ext cx="205295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T</a:t>
            </a:r>
            <a:r>
              <a:rPr sz="1400" b="1" spc="215" dirty="0">
                <a:latin typeface="Times New Roman"/>
                <a:cs typeface="Times New Roman"/>
              </a:rPr>
              <a:t>r</a:t>
            </a:r>
            <a:r>
              <a:rPr sz="1400" b="1" spc="55" dirty="0">
                <a:latin typeface="Times New Roman"/>
                <a:cs typeface="Times New Roman"/>
              </a:rPr>
              <a:t>u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F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90" dirty="0">
                <a:latin typeface="Times New Roman"/>
                <a:cs typeface="Times New Roman"/>
              </a:rPr>
              <a:t>s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1052" y="4365058"/>
            <a:ext cx="880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3: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18829" y="4365058"/>
            <a:ext cx="248158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35" dirty="0">
                <a:latin typeface="Times New Roman"/>
                <a:cs typeface="Times New Roman"/>
              </a:rPr>
              <a:t>Determin</a:t>
            </a:r>
            <a:r>
              <a:rPr sz="1400" b="1" spc="114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Times New Roman"/>
                <a:cs typeface="Times New Roman"/>
              </a:rPr>
              <a:t>Triangl</a:t>
            </a:r>
            <a:r>
              <a:rPr sz="1400" b="1" spc="18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Type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1052" y="4557082"/>
            <a:ext cx="223837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  <a:buFont typeface="Times New Roman"/>
              <a:buAutoNum type="arabicPeriod" startAt="10"/>
              <a:tabLst>
                <a:tab pos="440055" algn="l"/>
              </a:tabLst>
            </a:pPr>
            <a:r>
              <a:rPr sz="1400" b="1" spc="355" dirty="0">
                <a:latin typeface="Times New Roman"/>
                <a:cs typeface="Times New Roman"/>
              </a:rPr>
              <a:t>I</a:t>
            </a:r>
            <a:r>
              <a:rPr sz="1400" b="1" spc="3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  <a:spcBef>
                <a:spcPts val="105"/>
              </a:spcBef>
              <a:buFont typeface="Times New Roman"/>
              <a:buAutoNum type="arabicPeriod" startAt="10"/>
              <a:tabLst>
                <a:tab pos="622300" algn="l"/>
              </a:tabLst>
            </a:pPr>
            <a:r>
              <a:rPr sz="1400" b="1" spc="-85" dirty="0">
                <a:latin typeface="Times New Roman"/>
                <a:cs typeface="Times New Roman"/>
              </a:rPr>
              <a:t>T</a:t>
            </a:r>
            <a:r>
              <a:rPr sz="1400" b="1" spc="55" dirty="0">
                <a:latin typeface="Times New Roman"/>
                <a:cs typeface="Times New Roman"/>
              </a:rPr>
              <a:t>h</a:t>
            </a:r>
            <a:r>
              <a:rPr sz="1400" b="1" spc="215" dirty="0">
                <a:latin typeface="Times New Roman"/>
                <a:cs typeface="Times New Roman"/>
              </a:rPr>
              <a:t>e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-3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b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12.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69095" y="4749107"/>
            <a:ext cx="120205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ts val="1595"/>
              </a:lnSpc>
            </a:pP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5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c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55" dirty="0">
                <a:latin typeface="Times New Roman"/>
                <a:cs typeface="Times New Roman"/>
              </a:rPr>
              <a:t>The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60653" y="5133155"/>
            <a:ext cx="16256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65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225" dirty="0">
                <a:latin typeface="Times New Roman"/>
                <a:cs typeface="Times New Roman"/>
              </a:rPr>
              <a:t>Equilatera</a:t>
            </a:r>
            <a:r>
              <a:rPr sz="1400" b="1" spc="130" dirty="0">
                <a:latin typeface="Times New Roman"/>
                <a:cs typeface="Times New Roman"/>
              </a:rPr>
              <a:t>l”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1052" y="5325179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13.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5873" y="5325179"/>
            <a:ext cx="10909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5" dirty="0">
                <a:latin typeface="Times New Roman"/>
                <a:cs typeface="Times New Roman"/>
              </a:rPr>
              <a:t>Els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47695" y="5325179"/>
            <a:ext cx="13690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≠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65" dirty="0">
                <a:latin typeface="Times New Roman"/>
                <a:cs typeface="Times New Roman"/>
              </a:rPr>
              <a:t>b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≠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76953" y="3661660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00236" y="1399048"/>
            <a:ext cx="2285978" cy="492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354577" y="1430522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60653" y="5517203"/>
            <a:ext cx="6661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08096" y="5517203"/>
            <a:ext cx="7372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60" dirty="0">
                <a:latin typeface="Times New Roman"/>
                <a:cs typeface="Times New Roman"/>
              </a:rPr>
              <a:t>(</a:t>
            </a:r>
            <a:r>
              <a:rPr sz="1400" b="1" spc="26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≠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295" dirty="0">
                <a:latin typeface="Times New Roman"/>
                <a:cs typeface="Times New Roman"/>
              </a:rPr>
              <a:t>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87849" y="5645910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51052" y="5709227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14.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97870" y="5709227"/>
            <a:ext cx="4527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5" dirty="0">
                <a:latin typeface="Times New Roman"/>
                <a:cs typeface="Times New Roman"/>
              </a:rPr>
              <a:t>Then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60653" y="5901251"/>
            <a:ext cx="6661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08096" y="5901251"/>
            <a:ext cx="11976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190" dirty="0">
                <a:latin typeface="Times New Roman"/>
                <a:cs typeface="Times New Roman"/>
              </a:rPr>
              <a:t>Scalen</a:t>
            </a:r>
            <a:r>
              <a:rPr sz="1400" b="1" spc="180" dirty="0">
                <a:latin typeface="Times New Roman"/>
                <a:cs typeface="Times New Roman"/>
              </a:rPr>
              <a:t>e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51052" y="6093276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15.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04647" y="6093276"/>
            <a:ext cx="4527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5" dirty="0">
                <a:latin typeface="Times New Roman"/>
                <a:cs typeface="Times New Roman"/>
              </a:rPr>
              <a:t>Else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87849" y="6151878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20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60653" y="6285300"/>
            <a:ext cx="6661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08096" y="6285300"/>
            <a:ext cx="141097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265" dirty="0">
                <a:latin typeface="Times New Roman"/>
                <a:cs typeface="Times New Roman"/>
              </a:rPr>
              <a:t>Isoscele</a:t>
            </a:r>
            <a:r>
              <a:rPr sz="1400" b="1" spc="245" dirty="0">
                <a:latin typeface="Times New Roman"/>
                <a:cs typeface="Times New Roman"/>
              </a:rPr>
              <a:t>s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51052" y="6477324"/>
            <a:ext cx="34607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254" dirty="0">
                <a:latin typeface="Times New Roman"/>
                <a:cs typeface="Times New Roman"/>
              </a:rPr>
              <a:t>16.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254" dirty="0">
                <a:latin typeface="Times New Roman"/>
                <a:cs typeface="Times New Roman"/>
              </a:rPr>
              <a:t>17.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54375" y="6477324"/>
            <a:ext cx="559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0" dirty="0">
                <a:latin typeface="Times New Roman"/>
                <a:cs typeface="Times New Roman"/>
              </a:rPr>
              <a:t>E</a:t>
            </a:r>
            <a:r>
              <a:rPr sz="1400" b="1" spc="55" dirty="0">
                <a:latin typeface="Times New Roman"/>
                <a:cs typeface="Times New Roman"/>
              </a:rPr>
              <a:t>nd</a:t>
            </a:r>
            <a:r>
              <a:rPr sz="1400" b="1" spc="445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34134" y="6669348"/>
            <a:ext cx="5588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0" dirty="0">
                <a:latin typeface="Times New Roman"/>
                <a:cs typeface="Times New Roman"/>
              </a:rPr>
              <a:t>E</a:t>
            </a:r>
            <a:r>
              <a:rPr sz="1400" b="1" spc="55" dirty="0">
                <a:latin typeface="Times New Roman"/>
                <a:cs typeface="Times New Roman"/>
              </a:rPr>
              <a:t>nd</a:t>
            </a:r>
            <a:r>
              <a:rPr sz="1400" b="1" spc="445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8340" y="6861372"/>
            <a:ext cx="419798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Soft</a:t>
            </a:r>
            <a:r>
              <a:rPr sz="1200" b="1" i="1" spc="-425" dirty="0">
                <a:solidFill>
                  <a:srgbClr val="FFFC00"/>
                </a:solidFill>
                <a:latin typeface="Arial"/>
                <a:cs typeface="Arial"/>
              </a:rPr>
              <a:t>w</a:t>
            </a:r>
            <a:r>
              <a:rPr sz="2100" b="1" spc="-442" baseline="13888" dirty="0">
                <a:latin typeface="Times New Roman"/>
                <a:cs typeface="Times New Roman"/>
              </a:rPr>
              <a:t>1</a:t>
            </a:r>
            <a:r>
              <a:rPr sz="1200" b="1" i="1" spc="-240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spc="-705" baseline="13888" dirty="0">
                <a:latin typeface="Times New Roman"/>
                <a:cs typeface="Times New Roman"/>
              </a:rPr>
              <a:t>8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1200" b="1" i="1" spc="-535" dirty="0">
                <a:solidFill>
                  <a:srgbClr val="FFFC00"/>
                </a:solidFill>
                <a:latin typeface="Arial"/>
                <a:cs typeface="Arial"/>
              </a:rPr>
              <a:t>e</a:t>
            </a:r>
            <a:r>
              <a:rPr sz="2100" b="1" spc="757" baseline="13888" dirty="0">
                <a:latin typeface="Times New Roman"/>
                <a:cs typeface="Times New Roman"/>
              </a:rPr>
              <a:t>.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Tes</a:t>
            </a:r>
            <a:r>
              <a:rPr sz="1200" b="1" i="1" spc="-215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2100" b="1" spc="-1095" baseline="13888" dirty="0">
                <a:latin typeface="Times New Roman"/>
                <a:cs typeface="Times New Roman"/>
              </a:rPr>
              <a:t>E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i</a:t>
            </a:r>
            <a:r>
              <a:rPr sz="1200" b="1" i="1" spc="-455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r>
              <a:rPr sz="2100" b="1" spc="67" baseline="13888" dirty="0">
                <a:latin typeface="Times New Roman"/>
                <a:cs typeface="Times New Roman"/>
              </a:rPr>
              <a:t>l</a:t>
            </a:r>
            <a:r>
              <a:rPr sz="1200" b="1" i="1" spc="-345" dirty="0">
                <a:solidFill>
                  <a:srgbClr val="FFFC00"/>
                </a:solidFill>
                <a:latin typeface="Arial"/>
                <a:cs typeface="Arial"/>
              </a:rPr>
              <a:t>g</a:t>
            </a:r>
            <a:r>
              <a:rPr sz="2100" b="1" spc="-330" baseline="13888" dirty="0">
                <a:latin typeface="Times New Roman"/>
                <a:cs typeface="Times New Roman"/>
              </a:rPr>
              <a:t>s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:</a:t>
            </a:r>
            <a:r>
              <a:rPr sz="1200" b="1" i="1" spc="-195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2100" b="1" spc="-607" baseline="13888" dirty="0">
                <a:latin typeface="Times New Roman"/>
                <a:cs typeface="Times New Roman"/>
              </a:rPr>
              <a:t>e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1200" b="1" i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610" dirty="0">
                <a:solidFill>
                  <a:srgbClr val="FFFC00"/>
                </a:solidFill>
                <a:latin typeface="Arial"/>
                <a:cs typeface="Arial"/>
              </a:rPr>
              <a:t>C</a:t>
            </a:r>
            <a:r>
              <a:rPr sz="2100" b="1" spc="-742" baseline="13888" dirty="0">
                <a:latin typeface="Times New Roman"/>
                <a:cs typeface="Times New Roman"/>
              </a:rPr>
              <a:t>O</a:t>
            </a:r>
            <a:r>
              <a:rPr sz="1200" b="1" i="1" spc="-235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2100" b="1" spc="-832" baseline="13888" dirty="0">
                <a:latin typeface="Times New Roman"/>
                <a:cs typeface="Times New Roman"/>
              </a:rPr>
              <a:t>u</a:t>
            </a:r>
            <a:r>
              <a:rPr sz="1200" b="1" i="1" spc="-6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spc="-615" baseline="13888" dirty="0">
                <a:latin typeface="Times New Roman"/>
                <a:cs typeface="Times New Roman"/>
              </a:rPr>
              <a:t>t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f</a:t>
            </a:r>
            <a:r>
              <a:rPr sz="1200" b="1" i="1" spc="-20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2100" b="1" spc="-1155" baseline="13888" dirty="0">
                <a:latin typeface="Times New Roman"/>
                <a:cs typeface="Times New Roman"/>
              </a:rPr>
              <a:t>p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s</a:t>
            </a:r>
            <a:r>
              <a:rPr sz="1200" b="1" i="1" spc="-915" dirty="0">
                <a:solidFill>
                  <a:srgbClr val="FFFC00"/>
                </a:solidFill>
                <a:latin typeface="Arial"/>
                <a:cs typeface="Arial"/>
              </a:rPr>
              <a:t>m</a:t>
            </a:r>
            <a:r>
              <a:rPr sz="2100" b="1" spc="82" baseline="13888" dirty="0">
                <a:latin typeface="Times New Roman"/>
                <a:cs typeface="Times New Roman"/>
              </a:rPr>
              <a:t>u</a:t>
            </a:r>
            <a:r>
              <a:rPr sz="2100" b="1" spc="-600" baseline="13888" dirty="0">
                <a:latin typeface="Times New Roman"/>
                <a:cs typeface="Times New Roman"/>
              </a:rPr>
              <a:t>t</a:t>
            </a:r>
            <a:r>
              <a:rPr sz="1200" b="1" i="1" spc="-1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r>
              <a:rPr sz="1200" b="1" i="1" spc="-140" dirty="0">
                <a:solidFill>
                  <a:srgbClr val="FFFC00"/>
                </a:solidFill>
                <a:latin typeface="Arial"/>
                <a:cs typeface="Arial"/>
              </a:rPr>
              <a:t>’</a:t>
            </a:r>
            <a:r>
              <a:rPr sz="2100" b="1" spc="-472" baseline="13888" dirty="0">
                <a:latin typeface="Times New Roman"/>
                <a:cs typeface="Times New Roman"/>
              </a:rPr>
              <a:t>(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s</a:t>
            </a:r>
            <a:r>
              <a:rPr sz="2100" b="1" spc="-547" baseline="13888" dirty="0">
                <a:latin typeface="Times New Roman"/>
                <a:cs typeface="Times New Roman"/>
              </a:rPr>
              <a:t>“</a:t>
            </a:r>
            <a:r>
              <a:rPr sz="1200" b="1" i="1" spc="-370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spc="-982" baseline="13888" dirty="0">
                <a:latin typeface="Times New Roman"/>
                <a:cs typeface="Times New Roman"/>
              </a:rPr>
              <a:t>N</a:t>
            </a:r>
            <a:r>
              <a:rPr sz="1200" b="1" i="1" spc="-270" dirty="0">
                <a:solidFill>
                  <a:srgbClr val="FFFC00"/>
                </a:solidFill>
                <a:latin typeface="Arial"/>
                <a:cs typeface="Arial"/>
              </a:rPr>
              <a:t>p</a:t>
            </a:r>
            <a:r>
              <a:rPr sz="2100" b="1" spc="-675" baseline="13888" dirty="0">
                <a:latin typeface="Times New Roman"/>
                <a:cs typeface="Times New Roman"/>
              </a:rPr>
              <a:t>o</a:t>
            </a:r>
            <a:r>
              <a:rPr sz="1200" b="1" i="1" spc="-165" dirty="0">
                <a:solidFill>
                  <a:srgbClr val="FFFC00"/>
                </a:solidFill>
                <a:latin typeface="Arial"/>
                <a:cs typeface="Arial"/>
              </a:rPr>
              <a:t>p</a:t>
            </a:r>
            <a:r>
              <a:rPr sz="2100" b="1" spc="-480" baseline="13888" dirty="0">
                <a:latin typeface="Times New Roman"/>
                <a:cs typeface="Times New Roman"/>
              </a:rPr>
              <a:t>t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ro</a:t>
            </a:r>
            <a:r>
              <a:rPr sz="1200" b="1" i="1" spc="-340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spc="-562" baseline="13888" dirty="0">
                <a:latin typeface="Times New Roman"/>
                <a:cs typeface="Times New Roman"/>
              </a:rPr>
              <a:t>a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c</a:t>
            </a:r>
            <a:r>
              <a:rPr sz="1200" b="1" i="1" spc="-65" dirty="0">
                <a:solidFill>
                  <a:srgbClr val="FFFC00"/>
                </a:solidFill>
                <a:latin typeface="Arial"/>
                <a:cs typeface="Arial"/>
              </a:rPr>
              <a:t>h</a:t>
            </a:r>
            <a:r>
              <a:rPr sz="2100" b="1" spc="-1335" baseline="13888" dirty="0">
                <a:latin typeface="Times New Roman"/>
                <a:cs typeface="Times New Roman"/>
              </a:rPr>
              <a:t>T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,</a:t>
            </a:r>
            <a:r>
              <a:rPr sz="1200" b="1" i="1" spc="35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555" dirty="0">
                <a:solidFill>
                  <a:srgbClr val="FFFC00"/>
                </a:solidFill>
                <a:latin typeface="Arial"/>
                <a:cs typeface="Arial"/>
              </a:rPr>
              <a:t>3</a:t>
            </a:r>
            <a:r>
              <a:rPr sz="2100" b="1" spc="-120" baseline="13888" dirty="0">
                <a:latin typeface="Times New Roman"/>
                <a:cs typeface="Times New Roman"/>
              </a:rPr>
              <a:t>r</a:t>
            </a:r>
            <a:r>
              <a:rPr sz="1200" b="1" i="1" spc="-30" baseline="27777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2100" b="1" spc="-562" baseline="13888" dirty="0">
                <a:latin typeface="Times New Roman"/>
                <a:cs typeface="Times New Roman"/>
              </a:rPr>
              <a:t>i</a:t>
            </a:r>
            <a:r>
              <a:rPr sz="1200" b="1" i="1" spc="-15" baseline="27777" dirty="0">
                <a:solidFill>
                  <a:srgbClr val="FFFC00"/>
                </a:solidFill>
                <a:latin typeface="Arial"/>
                <a:cs typeface="Arial"/>
              </a:rPr>
              <a:t>d</a:t>
            </a:r>
            <a:r>
              <a:rPr sz="1200" b="1" i="1" baseline="27777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97" baseline="27777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2100" b="1" spc="-1019" baseline="13888" dirty="0">
                <a:latin typeface="Times New Roman"/>
                <a:cs typeface="Times New Roman"/>
              </a:rPr>
              <a:t>a</a:t>
            </a: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E</a:t>
            </a:r>
            <a:r>
              <a:rPr sz="1200" b="1" i="1" spc="-730" dirty="0">
                <a:solidFill>
                  <a:srgbClr val="FFFC00"/>
                </a:solidFill>
                <a:latin typeface="Arial"/>
                <a:cs typeface="Arial"/>
              </a:rPr>
              <a:t>d</a:t>
            </a:r>
            <a:r>
              <a:rPr sz="2100" b="1" spc="-104" baseline="13888" dirty="0">
                <a:latin typeface="Times New Roman"/>
                <a:cs typeface="Times New Roman"/>
              </a:rPr>
              <a:t>n</a:t>
            </a:r>
            <a:r>
              <a:rPr sz="1200" b="1" i="1" spc="-220" dirty="0">
                <a:solidFill>
                  <a:srgbClr val="FFFC00"/>
                </a:solidFill>
                <a:latin typeface="Arial"/>
                <a:cs typeface="Arial"/>
              </a:rPr>
              <a:t>i</a:t>
            </a:r>
            <a:r>
              <a:rPr sz="2100" b="1" spc="-742" baseline="13888" dirty="0">
                <a:latin typeface="Times New Roman"/>
                <a:cs typeface="Times New Roman"/>
              </a:rPr>
              <a:t>g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1200" b="1" i="1" spc="-110" dirty="0">
                <a:solidFill>
                  <a:srgbClr val="FFFC00"/>
                </a:solidFill>
                <a:latin typeface="Arial"/>
                <a:cs typeface="Arial"/>
              </a:rPr>
              <a:t>i</a:t>
            </a:r>
            <a:r>
              <a:rPr sz="2100" b="1" spc="-442" baseline="13888" dirty="0">
                <a:latin typeface="Times New Roman"/>
                <a:cs typeface="Times New Roman"/>
              </a:rPr>
              <a:t>l</a:t>
            </a: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o</a:t>
            </a:r>
            <a:r>
              <a:rPr sz="1200" b="1" i="1" spc="-740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r>
              <a:rPr sz="2100" b="1" spc="300" baseline="13888" dirty="0">
                <a:latin typeface="Times New Roman"/>
                <a:cs typeface="Times New Roman"/>
              </a:rPr>
              <a:t>e</a:t>
            </a:r>
            <a:r>
              <a:rPr sz="2100" b="1" spc="195" baseline="13888" dirty="0">
                <a:latin typeface="Times New Roman"/>
                <a:cs typeface="Times New Roman"/>
              </a:rPr>
              <a:t>”</a:t>
            </a:r>
            <a:r>
              <a:rPr sz="2100" b="1" spc="547" baseline="13888" dirty="0">
                <a:latin typeface="Times New Roman"/>
                <a:cs typeface="Times New Roman"/>
              </a:rPr>
              <a:t>)</a:t>
            </a:r>
            <a:endParaRPr sz="2100" baseline="13888">
              <a:latin typeface="Times New Roman"/>
              <a:cs typeface="Times New Roman"/>
            </a:endParaRPr>
          </a:p>
          <a:p>
            <a:pPr marL="375285">
              <a:lnSpc>
                <a:spcPts val="1440"/>
              </a:lnSpc>
              <a:tabLst>
                <a:tab pos="90868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19</a:t>
            </a:r>
            <a:r>
              <a:rPr sz="1400" b="1" spc="150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165" dirty="0">
                <a:latin typeface="Times New Roman"/>
                <a:cs typeface="Times New Roman"/>
              </a:rPr>
              <a:t>Endif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884929" y="1430522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03089" y="1430522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33442" y="1415282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51602" y="1403090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03089" y="1997451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01337" y="2369307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89601" y="2384547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87849" y="2771644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60418" y="3274564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68521" y="4460237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60418" y="4060949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89145" y="4460237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34737" y="4448045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75657" y="486257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01337" y="5261862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60874" y="4460237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230" rIns="0" bIns="0" rtlCol="0">
            <a:spAutoFit/>
          </a:bodyPr>
          <a:lstStyle/>
          <a:p>
            <a:pPr marL="75946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Trace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b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4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134" rIns="0" bIns="0" rtlCol="0">
            <a:spAutoFit/>
          </a:bodyPr>
          <a:lstStyle/>
          <a:p>
            <a:pPr marL="52451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Trace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b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220" y="1283528"/>
            <a:ext cx="27997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60" dirty="0">
                <a:latin typeface="Times New Roman"/>
                <a:cs typeface="Times New Roman"/>
              </a:rPr>
              <a:t>Progra</a:t>
            </a:r>
            <a:r>
              <a:rPr sz="1400" b="1" spc="9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triangle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  <a:spcBef>
                <a:spcPts val="105"/>
              </a:spcBef>
            </a:pPr>
            <a:r>
              <a:rPr sz="1400" b="1" spc="-20" dirty="0">
                <a:latin typeface="Times New Roman"/>
                <a:cs typeface="Times New Roman"/>
              </a:rPr>
              <a:t>Di</a:t>
            </a:r>
            <a:r>
              <a:rPr sz="1400" b="1" spc="-3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415" dirty="0">
                <a:latin typeface="Times New Roman"/>
                <a:cs typeface="Times New Roman"/>
              </a:rPr>
              <a:t>a</a:t>
            </a:r>
            <a:r>
              <a:rPr sz="1400" b="1" spc="204" dirty="0">
                <a:latin typeface="Times New Roman"/>
                <a:cs typeface="Times New Roman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5" dirty="0">
                <a:latin typeface="Times New Roman"/>
                <a:cs typeface="Times New Roman"/>
              </a:rPr>
              <a:t>b</a:t>
            </a:r>
            <a:r>
              <a:rPr sz="1400" b="1" spc="165" dirty="0">
                <a:latin typeface="Times New Roman"/>
                <a:cs typeface="Times New Roman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A</a:t>
            </a:r>
            <a:r>
              <a:rPr sz="1400" b="1" spc="3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Integer</a:t>
            </a:r>
            <a:r>
              <a:rPr sz="1400" b="1" spc="120" dirty="0">
                <a:latin typeface="Times New Roman"/>
                <a:cs typeface="Times New Roman"/>
              </a:rPr>
              <a:t>  </a:t>
            </a:r>
            <a:r>
              <a:rPr sz="1400" b="1" spc="-20" dirty="0">
                <a:latin typeface="Times New Roman"/>
                <a:cs typeface="Times New Roman"/>
              </a:rPr>
              <a:t>Di</a:t>
            </a:r>
            <a:r>
              <a:rPr sz="1400" b="1" spc="-3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</a:t>
            </a:r>
            <a:r>
              <a:rPr sz="1400" b="1" spc="28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B</a:t>
            </a:r>
            <a:r>
              <a:rPr sz="1400" b="1" spc="135" dirty="0">
                <a:latin typeface="Times New Roman"/>
                <a:cs typeface="Times New Roman"/>
              </a:rPr>
              <a:t>oo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15" dirty="0">
                <a:latin typeface="Times New Roman"/>
                <a:cs typeface="Times New Roman"/>
              </a:rPr>
              <a:t>e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20" y="1859600"/>
            <a:ext cx="20542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0135" algn="l"/>
              </a:tabLst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5" dirty="0">
                <a:latin typeface="Times New Roman"/>
                <a:cs typeface="Times New Roman"/>
              </a:rPr>
              <a:t>1</a:t>
            </a:r>
            <a:r>
              <a:rPr sz="1400" b="1" spc="200" dirty="0">
                <a:latin typeface="Times New Roman"/>
                <a:cs typeface="Times New Roman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130" dirty="0">
                <a:latin typeface="Times New Roman"/>
                <a:cs typeface="Times New Roman"/>
              </a:rPr>
              <a:t>Ge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5" dirty="0">
                <a:latin typeface="Times New Roman"/>
                <a:cs typeface="Times New Roman"/>
              </a:rPr>
              <a:t>Input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20" y="2051624"/>
            <a:ext cx="2393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10" dirty="0">
                <a:latin typeface="Times New Roman"/>
                <a:cs typeface="Times New Roman"/>
              </a:rPr>
              <a:t>1.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108" y="2051624"/>
            <a:ext cx="269494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marR="5080" indent="-76200">
              <a:lnSpc>
                <a:spcPts val="1510"/>
              </a:lnSpc>
            </a:pPr>
            <a:r>
              <a:rPr sz="1400" b="1" spc="120" dirty="0">
                <a:latin typeface="Times New Roman"/>
                <a:cs typeface="Times New Roman"/>
              </a:rPr>
              <a:t>Outpu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70" dirty="0">
                <a:latin typeface="Times New Roman"/>
                <a:cs typeface="Times New Roman"/>
              </a:rPr>
              <a:t>("Ente</a:t>
            </a:r>
            <a:r>
              <a:rPr sz="1400" b="1" spc="15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3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0" dirty="0">
                <a:latin typeface="Times New Roman"/>
                <a:cs typeface="Times New Roman"/>
              </a:rPr>
              <a:t>integers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5" dirty="0">
                <a:latin typeface="Times New Roman"/>
                <a:cs typeface="Times New Roman"/>
              </a:rPr>
              <a:t>o</a:t>
            </a:r>
            <a:r>
              <a:rPr sz="1400" b="1" spc="2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5" dirty="0">
                <a:latin typeface="Times New Roman"/>
                <a:cs typeface="Times New Roman"/>
              </a:rPr>
              <a:t>triangle")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90"/>
              </a:lnSpc>
            </a:pPr>
            <a:r>
              <a:rPr sz="1400" b="1" spc="175" dirty="0">
                <a:latin typeface="Times New Roman"/>
                <a:cs typeface="Times New Roman"/>
              </a:rPr>
              <a:t>Inpu</a:t>
            </a:r>
            <a:r>
              <a:rPr sz="1400" b="1" spc="11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484" dirty="0">
                <a:latin typeface="Times New Roman"/>
                <a:cs typeface="Times New Roman"/>
              </a:rPr>
              <a:t>,</a:t>
            </a:r>
            <a:r>
              <a:rPr sz="1400" b="1" spc="55" dirty="0">
                <a:latin typeface="Times New Roman"/>
                <a:cs typeface="Times New Roman"/>
              </a:rPr>
              <a:t>b</a:t>
            </a:r>
            <a:r>
              <a:rPr sz="1400" b="1" spc="484" dirty="0">
                <a:latin typeface="Times New Roman"/>
                <a:cs typeface="Times New Roman"/>
              </a:rPr>
              <a:t>,</a:t>
            </a:r>
            <a:r>
              <a:rPr sz="1400" b="1" spc="210" dirty="0">
                <a:latin typeface="Times New Roman"/>
                <a:cs typeface="Times New Roman"/>
              </a:rPr>
              <a:t>c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1326" y="2051624"/>
            <a:ext cx="559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14" dirty="0">
                <a:latin typeface="Times New Roman"/>
                <a:cs typeface="Times New Roman"/>
              </a:rPr>
              <a:t>which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1992" y="2051624"/>
            <a:ext cx="98679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90" dirty="0">
                <a:latin typeface="Times New Roman"/>
                <a:cs typeface="Times New Roman"/>
              </a:rPr>
              <a:t>ar</a:t>
            </a:r>
            <a:r>
              <a:rPr sz="1400" b="1" spc="17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60" dirty="0">
                <a:latin typeface="Times New Roman"/>
                <a:cs typeface="Times New Roman"/>
              </a:rPr>
              <a:t>sides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1220" y="2435673"/>
            <a:ext cx="23939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4.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5.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5108" y="2627697"/>
            <a:ext cx="6661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510"/>
              </a:lnSpc>
            </a:pPr>
            <a:r>
              <a:rPr sz="1400" b="1" spc="110" dirty="0">
                <a:latin typeface="Times New Roman"/>
                <a:cs typeface="Times New Roman"/>
              </a:rPr>
              <a:t>Output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2552" y="2627697"/>
            <a:ext cx="6661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9995" y="2627697"/>
            <a:ext cx="98679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indent="-213360">
              <a:lnSpc>
                <a:spcPts val="1595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60" dirty="0">
                <a:latin typeface="Times New Roman"/>
                <a:cs typeface="Times New Roman"/>
              </a:rPr>
              <a:t>",a)</a:t>
            </a:r>
            <a:endParaRPr sz="1400">
              <a:latin typeface="Times New Roman"/>
              <a:cs typeface="Times New Roman"/>
            </a:endParaRPr>
          </a:p>
          <a:p>
            <a:pPr marL="226060" indent="-213360">
              <a:lnSpc>
                <a:spcPts val="1510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0" dirty="0">
                <a:latin typeface="Times New Roman"/>
                <a:cs typeface="Times New Roman"/>
              </a:rPr>
              <a:t>",b)</a:t>
            </a:r>
            <a:endParaRPr sz="1400">
              <a:latin typeface="Times New Roman"/>
              <a:cs typeface="Times New Roman"/>
            </a:endParaRPr>
          </a:p>
          <a:p>
            <a:pPr marL="226060" indent="-213360">
              <a:lnSpc>
                <a:spcPts val="1595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80" dirty="0">
                <a:latin typeface="Times New Roman"/>
                <a:cs typeface="Times New Roman"/>
              </a:rPr>
              <a:t>",c)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220" y="3203769"/>
            <a:ext cx="880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2: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8996" y="3203769"/>
            <a:ext cx="216027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28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85" dirty="0">
                <a:latin typeface="Times New Roman"/>
                <a:cs typeface="Times New Roman"/>
              </a:rPr>
              <a:t>Triangle?</a:t>
            </a:r>
            <a:endParaRPr sz="1400">
              <a:latin typeface="Times New Roman"/>
              <a:cs typeface="Times New Roman"/>
            </a:endParaRPr>
          </a:p>
          <a:p>
            <a:pPr marL="119380">
              <a:lnSpc>
                <a:spcPts val="1595"/>
              </a:lnSpc>
            </a:pPr>
            <a:r>
              <a:rPr sz="1400" b="1" spc="30" dirty="0">
                <a:latin typeface="Times New Roman"/>
                <a:cs typeface="Times New Roman"/>
              </a:rPr>
              <a:t>&lt;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+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0" dirty="0">
                <a:latin typeface="Times New Roman"/>
                <a:cs typeface="Times New Roman"/>
              </a:rPr>
              <a:t>(</a:t>
            </a:r>
            <a:r>
              <a:rPr sz="1400" b="1" spc="26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1220" y="3395793"/>
            <a:ext cx="2393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10" dirty="0">
                <a:latin typeface="Times New Roman"/>
                <a:cs typeface="Times New Roman"/>
              </a:rPr>
              <a:t>6.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4621" y="3395793"/>
            <a:ext cx="560070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55" dirty="0">
                <a:latin typeface="Times New Roman"/>
                <a:cs typeface="Times New Roman"/>
              </a:rPr>
              <a:t>I</a:t>
            </a:r>
            <a:r>
              <a:rPr sz="1400" b="1" spc="3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(a</a:t>
            </a:r>
            <a:endParaRPr sz="1400">
              <a:latin typeface="Times New Roman"/>
              <a:cs typeface="Times New Roman"/>
            </a:endParaRPr>
          </a:p>
          <a:p>
            <a:pPr marL="12700" marR="5080" indent="76200" algn="just">
              <a:lnSpc>
                <a:spcPts val="1510"/>
              </a:lnSpc>
              <a:spcBef>
                <a:spcPts val="105"/>
              </a:spcBef>
            </a:pPr>
            <a:r>
              <a:rPr sz="1400" b="1" spc="30" dirty="0">
                <a:latin typeface="Times New Roman"/>
                <a:cs typeface="Times New Roman"/>
              </a:rPr>
              <a:t>+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b)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Then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Else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65" dirty="0">
                <a:latin typeface="Times New Roman"/>
                <a:cs typeface="Times New Roman"/>
              </a:rPr>
              <a:t>Endif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1326" y="3395793"/>
            <a:ext cx="162687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latin typeface="Times New Roman"/>
                <a:cs typeface="Times New Roman"/>
              </a:rPr>
              <a:t>+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0" dirty="0">
                <a:latin typeface="Times New Roman"/>
                <a:cs typeface="Times New Roman"/>
              </a:rPr>
              <a:t>(</a:t>
            </a:r>
            <a:r>
              <a:rPr sz="1400" b="1" spc="32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1220" y="3779842"/>
            <a:ext cx="23939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7.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8.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9.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4221" y="3779842"/>
            <a:ext cx="205295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T</a:t>
            </a:r>
            <a:r>
              <a:rPr sz="1400" b="1" spc="215" dirty="0">
                <a:latin typeface="Times New Roman"/>
                <a:cs typeface="Times New Roman"/>
              </a:rPr>
              <a:t>r</a:t>
            </a:r>
            <a:r>
              <a:rPr sz="1400" b="1" spc="55" dirty="0">
                <a:latin typeface="Times New Roman"/>
                <a:cs typeface="Times New Roman"/>
              </a:rPr>
              <a:t>u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F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90" dirty="0">
                <a:latin typeface="Times New Roman"/>
                <a:cs typeface="Times New Roman"/>
              </a:rPr>
              <a:t>s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1220" y="4355914"/>
            <a:ext cx="880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3: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8996" y="4355914"/>
            <a:ext cx="248158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35" dirty="0">
                <a:latin typeface="Times New Roman"/>
                <a:cs typeface="Times New Roman"/>
              </a:rPr>
              <a:t>Determin</a:t>
            </a:r>
            <a:r>
              <a:rPr sz="1400" b="1" spc="114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Times New Roman"/>
                <a:cs typeface="Times New Roman"/>
              </a:rPr>
              <a:t>Triangl</a:t>
            </a:r>
            <a:r>
              <a:rPr sz="1400" b="1" spc="18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Type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1220" y="4547938"/>
            <a:ext cx="223837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  <a:buFont typeface="Times New Roman"/>
              <a:buAutoNum type="arabicPeriod" startAt="10"/>
              <a:tabLst>
                <a:tab pos="440055" algn="l"/>
              </a:tabLst>
            </a:pPr>
            <a:r>
              <a:rPr sz="1400" b="1" spc="355" dirty="0">
                <a:latin typeface="Times New Roman"/>
                <a:cs typeface="Times New Roman"/>
              </a:rPr>
              <a:t>I</a:t>
            </a:r>
            <a:r>
              <a:rPr sz="1400" b="1" spc="3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  <a:spcBef>
                <a:spcPts val="105"/>
              </a:spcBef>
              <a:buFont typeface="Times New Roman"/>
              <a:buAutoNum type="arabicPeriod" startAt="10"/>
              <a:tabLst>
                <a:tab pos="622300" algn="l"/>
              </a:tabLst>
            </a:pPr>
            <a:r>
              <a:rPr sz="1400" b="1" spc="-85" dirty="0">
                <a:latin typeface="Times New Roman"/>
                <a:cs typeface="Times New Roman"/>
              </a:rPr>
              <a:t>T</a:t>
            </a:r>
            <a:r>
              <a:rPr sz="1400" b="1" spc="55" dirty="0">
                <a:latin typeface="Times New Roman"/>
                <a:cs typeface="Times New Roman"/>
              </a:rPr>
              <a:t>h</a:t>
            </a:r>
            <a:r>
              <a:rPr sz="1400" b="1" spc="215" dirty="0">
                <a:latin typeface="Times New Roman"/>
                <a:cs typeface="Times New Roman"/>
              </a:rPr>
              <a:t>e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-3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b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12.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9263" y="4739963"/>
            <a:ext cx="120205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ts val="1595"/>
              </a:lnSpc>
            </a:pP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5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c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55" dirty="0">
                <a:latin typeface="Times New Roman"/>
                <a:cs typeface="Times New Roman"/>
              </a:rPr>
              <a:t>The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0821" y="5124011"/>
            <a:ext cx="16256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65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225" dirty="0">
                <a:latin typeface="Times New Roman"/>
                <a:cs typeface="Times New Roman"/>
              </a:rPr>
              <a:t>Equilatera</a:t>
            </a:r>
            <a:r>
              <a:rPr sz="1400" b="1" spc="130" dirty="0">
                <a:latin typeface="Times New Roman"/>
                <a:cs typeface="Times New Roman"/>
              </a:rPr>
              <a:t>l”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1220" y="5316035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13.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96040" y="5316035"/>
            <a:ext cx="10909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5" dirty="0">
                <a:latin typeface="Times New Roman"/>
                <a:cs typeface="Times New Roman"/>
              </a:rPr>
              <a:t>Els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67863" y="5316035"/>
            <a:ext cx="13690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≠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65" dirty="0">
                <a:latin typeface="Times New Roman"/>
                <a:cs typeface="Times New Roman"/>
              </a:rPr>
              <a:t>b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≠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94073" y="3652516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17356" y="1390812"/>
            <a:ext cx="2285978" cy="4927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71696" y="1418330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80821" y="5508059"/>
            <a:ext cx="6661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28264" y="5508059"/>
            <a:ext cx="7372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60" dirty="0">
                <a:latin typeface="Times New Roman"/>
                <a:cs typeface="Times New Roman"/>
              </a:rPr>
              <a:t>(</a:t>
            </a:r>
            <a:r>
              <a:rPr sz="1400" b="1" spc="26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≠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295" dirty="0">
                <a:latin typeface="Times New Roman"/>
                <a:cs typeface="Times New Roman"/>
              </a:rPr>
              <a:t>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08017" y="5636766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1220" y="5700083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14.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18038" y="5700083"/>
            <a:ext cx="4527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5" dirty="0">
                <a:latin typeface="Times New Roman"/>
                <a:cs typeface="Times New Roman"/>
              </a:rPr>
              <a:t>Then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80821" y="5892107"/>
            <a:ext cx="6661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28264" y="5892107"/>
            <a:ext cx="11976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190" dirty="0">
                <a:latin typeface="Times New Roman"/>
                <a:cs typeface="Times New Roman"/>
              </a:rPr>
              <a:t>Scalen</a:t>
            </a:r>
            <a:r>
              <a:rPr sz="1400" b="1" spc="180" dirty="0">
                <a:latin typeface="Times New Roman"/>
                <a:cs typeface="Times New Roman"/>
              </a:rPr>
              <a:t>e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1220" y="6084132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15.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24815" y="6084132"/>
            <a:ext cx="4527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5" dirty="0">
                <a:latin typeface="Times New Roman"/>
                <a:cs typeface="Times New Roman"/>
              </a:rPr>
              <a:t>Else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08017" y="6139686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20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80821" y="6276156"/>
            <a:ext cx="6661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28264" y="6276156"/>
            <a:ext cx="141097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265" dirty="0">
                <a:latin typeface="Times New Roman"/>
                <a:cs typeface="Times New Roman"/>
              </a:rPr>
              <a:t>Isoscele</a:t>
            </a:r>
            <a:r>
              <a:rPr sz="1400" b="1" spc="245" dirty="0">
                <a:latin typeface="Times New Roman"/>
                <a:cs typeface="Times New Roman"/>
              </a:rPr>
              <a:t>s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71220" y="6468180"/>
            <a:ext cx="34607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254" dirty="0">
                <a:latin typeface="Times New Roman"/>
                <a:cs typeface="Times New Roman"/>
              </a:rPr>
              <a:t>16.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254" dirty="0">
                <a:latin typeface="Times New Roman"/>
                <a:cs typeface="Times New Roman"/>
              </a:rPr>
              <a:t>17.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74543" y="6468180"/>
            <a:ext cx="559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0" dirty="0">
                <a:latin typeface="Times New Roman"/>
                <a:cs typeface="Times New Roman"/>
              </a:rPr>
              <a:t>E</a:t>
            </a:r>
            <a:r>
              <a:rPr sz="1400" b="1" spc="55" dirty="0">
                <a:latin typeface="Times New Roman"/>
                <a:cs typeface="Times New Roman"/>
              </a:rPr>
              <a:t>nd</a:t>
            </a:r>
            <a:r>
              <a:rPr sz="1400" b="1" spc="445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54302" y="6660204"/>
            <a:ext cx="5588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0" dirty="0">
                <a:latin typeface="Times New Roman"/>
                <a:cs typeface="Times New Roman"/>
              </a:rPr>
              <a:t>E</a:t>
            </a:r>
            <a:r>
              <a:rPr sz="1400" b="1" spc="55" dirty="0">
                <a:latin typeface="Times New Roman"/>
                <a:cs typeface="Times New Roman"/>
              </a:rPr>
              <a:t>nd</a:t>
            </a:r>
            <a:r>
              <a:rPr sz="1400" b="1" spc="445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8340" y="6852229"/>
            <a:ext cx="4018279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0"/>
              </a:lnSpc>
            </a:pP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S</a:t>
            </a:r>
            <a:r>
              <a:rPr sz="1200" b="1" i="1" spc="-105" dirty="0">
                <a:solidFill>
                  <a:srgbClr val="FFFC00"/>
                </a:solidFill>
                <a:latin typeface="Arial"/>
                <a:cs typeface="Arial"/>
              </a:rPr>
              <a:t>o</a:t>
            </a:r>
            <a:r>
              <a:rPr sz="2100" b="1" spc="-922" baseline="15873" dirty="0">
                <a:latin typeface="Times New Roman"/>
                <a:cs typeface="Times New Roman"/>
              </a:rPr>
              <a:t>1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f</a:t>
            </a:r>
            <a:r>
              <a:rPr sz="1200" b="1" i="1" spc="-55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2100" b="1" spc="-982" baseline="15873" dirty="0">
                <a:latin typeface="Times New Roman"/>
                <a:cs typeface="Times New Roman"/>
              </a:rPr>
              <a:t>8</a:t>
            </a:r>
            <a:r>
              <a:rPr sz="1200" b="1" i="1" spc="-155" dirty="0">
                <a:solidFill>
                  <a:srgbClr val="FFFC00"/>
                </a:solidFill>
                <a:latin typeface="Arial"/>
                <a:cs typeface="Arial"/>
              </a:rPr>
              <a:t>w</a:t>
            </a:r>
            <a:r>
              <a:rPr sz="2100" b="1" spc="-322" baseline="15873" dirty="0">
                <a:latin typeface="Times New Roman"/>
                <a:cs typeface="Times New Roman"/>
              </a:rPr>
              <a:t>.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are</a:t>
            </a:r>
            <a:r>
              <a:rPr sz="1200" b="1" i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1200" b="1" i="1" spc="-565" dirty="0">
                <a:solidFill>
                  <a:srgbClr val="FFFC00"/>
                </a:solidFill>
                <a:latin typeface="Arial"/>
                <a:cs typeface="Arial"/>
              </a:rPr>
              <a:t>e</a:t>
            </a:r>
            <a:r>
              <a:rPr sz="2100" b="1" spc="-569" baseline="15873" dirty="0">
                <a:latin typeface="Times New Roman"/>
                <a:cs typeface="Times New Roman"/>
              </a:rPr>
              <a:t>E</a:t>
            </a:r>
            <a:r>
              <a:rPr sz="1200" b="1" i="1" spc="-390" dirty="0">
                <a:solidFill>
                  <a:srgbClr val="FFFC00"/>
                </a:solidFill>
                <a:latin typeface="Arial"/>
                <a:cs typeface="Arial"/>
              </a:rPr>
              <a:t>s</a:t>
            </a:r>
            <a:r>
              <a:rPr sz="2100" b="1" spc="-15" baseline="15873" dirty="0">
                <a:latin typeface="Times New Roman"/>
                <a:cs typeface="Times New Roman"/>
              </a:rPr>
              <a:t>l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1200" b="1" i="1" spc="-290" dirty="0">
                <a:solidFill>
                  <a:srgbClr val="FFFC00"/>
                </a:solidFill>
                <a:latin typeface="Arial"/>
                <a:cs typeface="Arial"/>
              </a:rPr>
              <a:t>i</a:t>
            </a:r>
            <a:r>
              <a:rPr sz="2100" b="1" spc="-405" baseline="15873" dirty="0">
                <a:latin typeface="Times New Roman"/>
                <a:cs typeface="Times New Roman"/>
              </a:rPr>
              <a:t>s</a:t>
            </a:r>
            <a:r>
              <a:rPr sz="1200" b="1" i="1" spc="-190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r>
              <a:rPr sz="2100" b="1" spc="-675" baseline="15873" dirty="0">
                <a:latin typeface="Times New Roman"/>
                <a:cs typeface="Times New Roman"/>
              </a:rPr>
              <a:t>e</a:t>
            </a: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g:</a:t>
            </a:r>
            <a:r>
              <a:rPr sz="1200" b="1" i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82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spc="-390" baseline="15873" dirty="0">
                <a:latin typeface="Times New Roman"/>
                <a:cs typeface="Times New Roman"/>
              </a:rPr>
              <a:t>O</a:t>
            </a:r>
            <a:r>
              <a:rPr sz="2100" b="1" spc="-705" baseline="15873" dirty="0">
                <a:latin typeface="Times New Roman"/>
                <a:cs typeface="Times New Roman"/>
              </a:rPr>
              <a:t>u</a:t>
            </a:r>
            <a:r>
              <a:rPr sz="1200" b="1" i="1" spc="-345" dirty="0">
                <a:solidFill>
                  <a:srgbClr val="FFFC00"/>
                </a:solidFill>
                <a:latin typeface="Arial"/>
                <a:cs typeface="Arial"/>
              </a:rPr>
              <a:t>C</a:t>
            </a:r>
            <a:r>
              <a:rPr sz="2100" b="1" spc="-195" baseline="15873" dirty="0">
                <a:latin typeface="Times New Roman"/>
                <a:cs typeface="Times New Roman"/>
              </a:rPr>
              <a:t>t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1200" b="1" i="1" spc="-640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spc="-225" baseline="15873" dirty="0">
                <a:latin typeface="Times New Roman"/>
                <a:cs typeface="Times New Roman"/>
              </a:rPr>
              <a:t>p</a:t>
            </a:r>
            <a:r>
              <a:rPr sz="1200" b="1" i="1" spc="-200" dirty="0">
                <a:solidFill>
                  <a:srgbClr val="FFFC00"/>
                </a:solidFill>
                <a:latin typeface="Arial"/>
                <a:cs typeface="Arial"/>
              </a:rPr>
              <a:t>f</a:t>
            </a:r>
            <a:r>
              <a:rPr sz="2100" b="1" spc="-892" baseline="15873" dirty="0">
                <a:latin typeface="Times New Roman"/>
                <a:cs typeface="Times New Roman"/>
              </a:rPr>
              <a:t>u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1200" b="1" i="1" spc="-425" dirty="0">
                <a:solidFill>
                  <a:srgbClr val="FFFC00"/>
                </a:solidFill>
                <a:latin typeface="Arial"/>
                <a:cs typeface="Arial"/>
              </a:rPr>
              <a:t>s</a:t>
            </a:r>
            <a:r>
              <a:rPr sz="2100" b="1" spc="-75" baseline="15873" dirty="0">
                <a:latin typeface="Times New Roman"/>
                <a:cs typeface="Times New Roman"/>
              </a:rPr>
              <a:t>t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m</a:t>
            </a:r>
            <a:r>
              <a:rPr sz="1200" b="1" i="1" spc="-47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baseline="15873" dirty="0">
                <a:latin typeface="Times New Roman"/>
                <a:cs typeface="Times New Roman"/>
              </a:rPr>
              <a:t>(</a:t>
            </a:r>
            <a:r>
              <a:rPr sz="1200" b="1" i="1" spc="-385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r>
              <a:rPr sz="2100" b="1" spc="-487" baseline="15873" dirty="0">
                <a:latin typeface="Times New Roman"/>
                <a:cs typeface="Times New Roman"/>
              </a:rPr>
              <a:t>“</a:t>
            </a:r>
            <a:r>
              <a:rPr sz="1200" b="1" i="1" spc="20" dirty="0">
                <a:solidFill>
                  <a:srgbClr val="FFFC00"/>
                </a:solidFill>
                <a:latin typeface="Arial"/>
                <a:cs typeface="Arial"/>
              </a:rPr>
              <a:t>’</a:t>
            </a:r>
            <a:r>
              <a:rPr sz="1200" b="1" i="1" spc="-575" dirty="0">
                <a:solidFill>
                  <a:srgbClr val="FFFC00"/>
                </a:solidFill>
                <a:latin typeface="Arial"/>
                <a:cs typeface="Arial"/>
              </a:rPr>
              <a:t>s</a:t>
            </a:r>
            <a:r>
              <a:rPr sz="2100" b="1" spc="-270" baseline="15873" dirty="0">
                <a:latin typeface="Times New Roman"/>
                <a:cs typeface="Times New Roman"/>
              </a:rPr>
              <a:t>N</a:t>
            </a:r>
            <a:r>
              <a:rPr sz="2100" b="1" spc="-944" baseline="15873" dirty="0">
                <a:latin typeface="Times New Roman"/>
                <a:cs typeface="Times New Roman"/>
              </a:rPr>
              <a:t>o</a:t>
            </a:r>
            <a:r>
              <a:rPr sz="1200" b="1" i="1" spc="-10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spc="-555" baseline="15873" dirty="0">
                <a:latin typeface="Times New Roman"/>
                <a:cs typeface="Times New Roman"/>
              </a:rPr>
              <a:t>t</a:t>
            </a:r>
            <a:r>
              <a:rPr sz="1200" b="1" i="1" spc="-15" dirty="0">
                <a:solidFill>
                  <a:srgbClr val="FFFC00"/>
                </a:solidFill>
                <a:latin typeface="Arial"/>
                <a:cs typeface="Arial"/>
              </a:rPr>
              <a:t>p</a:t>
            </a: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p</a:t>
            </a:r>
            <a:r>
              <a:rPr sz="1200" b="1" i="1" spc="-355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2100" b="1" spc="-532" baseline="15873" dirty="0">
                <a:latin typeface="Times New Roman"/>
                <a:cs typeface="Times New Roman"/>
              </a:rPr>
              <a:t>a</a:t>
            </a:r>
            <a:r>
              <a:rPr sz="1200" b="1" i="1" spc="-15" dirty="0">
                <a:solidFill>
                  <a:srgbClr val="FFFC00"/>
                </a:solidFill>
                <a:latin typeface="Arial"/>
                <a:cs typeface="Arial"/>
              </a:rPr>
              <a:t>o</a:t>
            </a:r>
            <a:r>
              <a:rPr sz="1200" b="1" i="1" spc="-7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spc="-1312" baseline="15873" dirty="0">
                <a:latin typeface="Times New Roman"/>
                <a:cs typeface="Times New Roman"/>
              </a:rPr>
              <a:t>T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c</a:t>
            </a:r>
            <a:r>
              <a:rPr sz="1200" b="1" i="1" spc="-640" dirty="0">
                <a:solidFill>
                  <a:srgbClr val="FFFC00"/>
                </a:solidFill>
                <a:latin typeface="Arial"/>
                <a:cs typeface="Arial"/>
              </a:rPr>
              <a:t>h</a:t>
            </a:r>
            <a:r>
              <a:rPr sz="2100" b="1" baseline="15873" dirty="0">
                <a:latin typeface="Times New Roman"/>
                <a:cs typeface="Times New Roman"/>
              </a:rPr>
              <a:t>r</a:t>
            </a:r>
            <a:r>
              <a:rPr sz="1200" b="1" i="1" spc="-130" dirty="0">
                <a:solidFill>
                  <a:srgbClr val="FFFC00"/>
                </a:solidFill>
                <a:latin typeface="Arial"/>
                <a:cs typeface="Arial"/>
              </a:rPr>
              <a:t>,</a:t>
            </a:r>
            <a:r>
              <a:rPr sz="2100" b="1" spc="89" baseline="15873" dirty="0">
                <a:latin typeface="Times New Roman"/>
                <a:cs typeface="Times New Roman"/>
              </a:rPr>
              <a:t>i</a:t>
            </a:r>
            <a:r>
              <a:rPr sz="1200" b="1" i="1" spc="-285" dirty="0">
                <a:solidFill>
                  <a:srgbClr val="FFFC00"/>
                </a:solidFill>
                <a:latin typeface="Arial"/>
                <a:cs typeface="Arial"/>
              </a:rPr>
              <a:t>3</a:t>
            </a:r>
            <a:r>
              <a:rPr sz="2100" b="1" spc="-644" baseline="15873" dirty="0">
                <a:latin typeface="Times New Roman"/>
                <a:cs typeface="Times New Roman"/>
              </a:rPr>
              <a:t>a</a:t>
            </a:r>
            <a:r>
              <a:rPr sz="1200" b="1" i="1" baseline="27777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1200" b="1" i="1" spc="-375" baseline="27777" dirty="0">
                <a:solidFill>
                  <a:srgbClr val="FFFC00"/>
                </a:solidFill>
                <a:latin typeface="Arial"/>
                <a:cs typeface="Arial"/>
              </a:rPr>
              <a:t>d</a:t>
            </a:r>
            <a:r>
              <a:rPr sz="2100" b="1" spc="-277" baseline="15873" dirty="0">
                <a:latin typeface="Times New Roman"/>
                <a:cs typeface="Times New Roman"/>
              </a:rPr>
              <a:t>n</a:t>
            </a:r>
            <a:r>
              <a:rPr sz="1200" b="1" i="1" spc="-575" dirty="0">
                <a:solidFill>
                  <a:srgbClr val="FFFC00"/>
                </a:solidFill>
                <a:latin typeface="Arial"/>
                <a:cs typeface="Arial"/>
              </a:rPr>
              <a:t>E</a:t>
            </a:r>
            <a:r>
              <a:rPr sz="2100" b="1" spc="-217" baseline="15873" dirty="0">
                <a:latin typeface="Times New Roman"/>
                <a:cs typeface="Times New Roman"/>
              </a:rPr>
              <a:t>g</a:t>
            </a:r>
            <a:r>
              <a:rPr sz="1200" b="1" i="1" spc="-465" dirty="0">
                <a:solidFill>
                  <a:srgbClr val="FFFC00"/>
                </a:solidFill>
                <a:latin typeface="Arial"/>
                <a:cs typeface="Arial"/>
              </a:rPr>
              <a:t>d</a:t>
            </a:r>
            <a:r>
              <a:rPr sz="2100" b="1" spc="82" baseline="15873" dirty="0">
                <a:latin typeface="Times New Roman"/>
                <a:cs typeface="Times New Roman"/>
              </a:rPr>
              <a:t>l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i</a:t>
            </a:r>
            <a:r>
              <a:rPr sz="1200" b="1" i="1" spc="-350" dirty="0">
                <a:solidFill>
                  <a:srgbClr val="FFFC00"/>
                </a:solidFill>
                <a:latin typeface="Arial"/>
                <a:cs typeface="Arial"/>
              </a:rPr>
              <a:t>t</a:t>
            </a:r>
            <a:r>
              <a:rPr sz="2100" b="1" spc="-419" baseline="15873" dirty="0">
                <a:latin typeface="Times New Roman"/>
                <a:cs typeface="Times New Roman"/>
              </a:rPr>
              <a:t>e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i</a:t>
            </a:r>
            <a:r>
              <a:rPr sz="1200" b="1" i="1" spc="-595" dirty="0">
                <a:solidFill>
                  <a:srgbClr val="FFFC00"/>
                </a:solidFill>
                <a:latin typeface="Arial"/>
                <a:cs typeface="Arial"/>
              </a:rPr>
              <a:t>o</a:t>
            </a:r>
            <a:r>
              <a:rPr sz="2100" b="1" spc="-187" baseline="15873" dirty="0">
                <a:latin typeface="Times New Roman"/>
                <a:cs typeface="Times New Roman"/>
              </a:rPr>
              <a:t>”</a:t>
            </a:r>
            <a:r>
              <a:rPr sz="1200" b="1" i="1" spc="-490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r>
              <a:rPr sz="2100" b="1" spc="547" baseline="15873" dirty="0">
                <a:latin typeface="Times New Roman"/>
                <a:cs typeface="Times New Roman"/>
              </a:rPr>
              <a:t>)</a:t>
            </a:r>
            <a:endParaRPr sz="2100" baseline="15873">
              <a:latin typeface="Times New Roman"/>
              <a:cs typeface="Times New Roman"/>
            </a:endParaRPr>
          </a:p>
          <a:p>
            <a:pPr marL="195580">
              <a:lnSpc>
                <a:spcPts val="1390"/>
              </a:lnSpc>
              <a:tabLst>
                <a:tab pos="72834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19</a:t>
            </a:r>
            <a:r>
              <a:rPr sz="1400" b="1" spc="150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165" dirty="0">
                <a:latin typeface="Times New Roman"/>
                <a:cs typeface="Times New Roman"/>
              </a:rPr>
              <a:t>Endif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705097" y="1418330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20209" y="1418330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50562" y="1406138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68722" y="1393946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20209" y="1988307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21505" y="2360163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06721" y="2375403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08017" y="2762499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80585" y="3265420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85641" y="445109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80585" y="4051805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09313" y="445109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51858" y="4438901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95825" y="4850381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21505" y="5252718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77994" y="445109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18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5853" y="722364"/>
            <a:ext cx="68345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yo</a:t>
            </a:r>
            <a:r>
              <a:rPr sz="2400" b="1" spc="-15" dirty="0">
                <a:latin typeface="Arial"/>
                <a:cs typeface="Arial"/>
              </a:rPr>
              <a:t>u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ﬁnd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value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suc</a:t>
            </a:r>
            <a:r>
              <a:rPr sz="2400" b="1" spc="-15" dirty="0">
                <a:latin typeface="Arial"/>
                <a:cs typeface="Arial"/>
              </a:rPr>
              <a:t>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3346" rIns="0" bIns="0" rtlCol="0">
            <a:spAutoFit/>
          </a:bodyPr>
          <a:lstStyle/>
          <a:p>
            <a:pPr marL="59182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path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traverses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nodes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7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an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18?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40" y="1512128"/>
            <a:ext cx="27997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60" dirty="0">
                <a:latin typeface="Times New Roman"/>
                <a:cs typeface="Times New Roman"/>
              </a:rPr>
              <a:t>Progra</a:t>
            </a:r>
            <a:r>
              <a:rPr sz="1400" b="1" spc="9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triangle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  <a:spcBef>
                <a:spcPts val="105"/>
              </a:spcBef>
            </a:pPr>
            <a:r>
              <a:rPr sz="1400" b="1" spc="-20" dirty="0">
                <a:latin typeface="Times New Roman"/>
                <a:cs typeface="Times New Roman"/>
              </a:rPr>
              <a:t>Di</a:t>
            </a:r>
            <a:r>
              <a:rPr sz="1400" b="1" spc="-3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415" dirty="0">
                <a:latin typeface="Times New Roman"/>
                <a:cs typeface="Times New Roman"/>
              </a:rPr>
              <a:t>a</a:t>
            </a:r>
            <a:r>
              <a:rPr sz="1400" b="1" spc="204" dirty="0">
                <a:latin typeface="Times New Roman"/>
                <a:cs typeface="Times New Roman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5" dirty="0">
                <a:latin typeface="Times New Roman"/>
                <a:cs typeface="Times New Roman"/>
              </a:rPr>
              <a:t>b</a:t>
            </a:r>
            <a:r>
              <a:rPr sz="1400" b="1" spc="165" dirty="0">
                <a:latin typeface="Times New Roman"/>
                <a:cs typeface="Times New Roman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75" dirty="0">
                <a:latin typeface="Times New Roman"/>
                <a:cs typeface="Times New Roman"/>
              </a:rPr>
              <a:t>A</a:t>
            </a:r>
            <a:r>
              <a:rPr sz="1400" b="1" spc="3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Integer</a:t>
            </a:r>
            <a:r>
              <a:rPr sz="1400" b="1" spc="120" dirty="0">
                <a:latin typeface="Times New Roman"/>
                <a:cs typeface="Times New Roman"/>
              </a:rPr>
              <a:t>  </a:t>
            </a:r>
            <a:r>
              <a:rPr sz="1400" b="1" spc="-20" dirty="0">
                <a:latin typeface="Times New Roman"/>
                <a:cs typeface="Times New Roman"/>
              </a:rPr>
              <a:t>Di</a:t>
            </a:r>
            <a:r>
              <a:rPr sz="1400" b="1" spc="-3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</a:t>
            </a:r>
            <a:r>
              <a:rPr sz="1400" b="1" spc="16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</a:t>
            </a:r>
            <a:r>
              <a:rPr sz="1400" b="1" spc="28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B</a:t>
            </a:r>
            <a:r>
              <a:rPr sz="1400" b="1" spc="135" dirty="0">
                <a:latin typeface="Times New Roman"/>
                <a:cs typeface="Times New Roman"/>
              </a:rPr>
              <a:t>oo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15" dirty="0">
                <a:latin typeface="Times New Roman"/>
                <a:cs typeface="Times New Roman"/>
              </a:rPr>
              <a:t>e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40" y="2088200"/>
            <a:ext cx="20542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0135" algn="l"/>
              </a:tabLst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5" dirty="0">
                <a:latin typeface="Times New Roman"/>
                <a:cs typeface="Times New Roman"/>
              </a:rPr>
              <a:t>1</a:t>
            </a:r>
            <a:r>
              <a:rPr sz="1400" b="1" spc="200" dirty="0">
                <a:latin typeface="Times New Roman"/>
                <a:cs typeface="Times New Roman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130" dirty="0">
                <a:latin typeface="Times New Roman"/>
                <a:cs typeface="Times New Roman"/>
              </a:rPr>
              <a:t>Ge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5" dirty="0">
                <a:latin typeface="Times New Roman"/>
                <a:cs typeface="Times New Roman"/>
              </a:rPr>
              <a:t>Input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40" y="2280224"/>
            <a:ext cx="2393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10" dirty="0">
                <a:latin typeface="Times New Roman"/>
                <a:cs typeface="Times New Roman"/>
              </a:rPr>
              <a:t>1.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9429" y="2280224"/>
            <a:ext cx="269494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marR="5080" indent="-76200">
              <a:lnSpc>
                <a:spcPts val="1510"/>
              </a:lnSpc>
            </a:pPr>
            <a:r>
              <a:rPr sz="1400" b="1" spc="120" dirty="0">
                <a:latin typeface="Times New Roman"/>
                <a:cs typeface="Times New Roman"/>
              </a:rPr>
              <a:t>Outpu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70" dirty="0">
                <a:latin typeface="Times New Roman"/>
                <a:cs typeface="Times New Roman"/>
              </a:rPr>
              <a:t>("Ente</a:t>
            </a:r>
            <a:r>
              <a:rPr sz="1400" b="1" spc="15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3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0" dirty="0">
                <a:latin typeface="Times New Roman"/>
                <a:cs typeface="Times New Roman"/>
              </a:rPr>
              <a:t>integers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5" dirty="0">
                <a:latin typeface="Times New Roman"/>
                <a:cs typeface="Times New Roman"/>
              </a:rPr>
              <a:t>o</a:t>
            </a:r>
            <a:r>
              <a:rPr sz="1400" b="1" spc="2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5" dirty="0">
                <a:latin typeface="Times New Roman"/>
                <a:cs typeface="Times New Roman"/>
              </a:rPr>
              <a:t>triangle")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90"/>
              </a:lnSpc>
            </a:pPr>
            <a:r>
              <a:rPr sz="1400" b="1" spc="175" dirty="0">
                <a:latin typeface="Times New Roman"/>
                <a:cs typeface="Times New Roman"/>
              </a:rPr>
              <a:t>Inpu</a:t>
            </a:r>
            <a:r>
              <a:rPr sz="1400" b="1" spc="11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484" dirty="0">
                <a:latin typeface="Times New Roman"/>
                <a:cs typeface="Times New Roman"/>
              </a:rPr>
              <a:t>,</a:t>
            </a:r>
            <a:r>
              <a:rPr sz="1400" b="1" spc="55" dirty="0">
                <a:latin typeface="Times New Roman"/>
                <a:cs typeface="Times New Roman"/>
              </a:rPr>
              <a:t>b</a:t>
            </a:r>
            <a:r>
              <a:rPr sz="1400" b="1" spc="484" dirty="0">
                <a:latin typeface="Times New Roman"/>
                <a:cs typeface="Times New Roman"/>
              </a:rPr>
              <a:t>,</a:t>
            </a:r>
            <a:r>
              <a:rPr sz="1400" b="1" spc="210" dirty="0">
                <a:latin typeface="Times New Roman"/>
                <a:cs typeface="Times New Roman"/>
              </a:rPr>
              <a:t>c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5647" y="2280224"/>
            <a:ext cx="559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14" dirty="0">
                <a:latin typeface="Times New Roman"/>
                <a:cs typeface="Times New Roman"/>
              </a:rPr>
              <a:t>which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6312" y="2280224"/>
            <a:ext cx="98679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90" dirty="0">
                <a:latin typeface="Times New Roman"/>
                <a:cs typeface="Times New Roman"/>
              </a:rPr>
              <a:t>ar</a:t>
            </a:r>
            <a:r>
              <a:rPr sz="1400" b="1" spc="17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60" dirty="0">
                <a:latin typeface="Times New Roman"/>
                <a:cs typeface="Times New Roman"/>
              </a:rPr>
              <a:t>sides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540" y="2664273"/>
            <a:ext cx="23939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4.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5.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9429" y="2856297"/>
            <a:ext cx="6661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510"/>
              </a:lnSpc>
            </a:pPr>
            <a:r>
              <a:rPr sz="1400" b="1" spc="110" dirty="0">
                <a:latin typeface="Times New Roman"/>
                <a:cs typeface="Times New Roman"/>
              </a:rPr>
              <a:t>Output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26872" y="2856297"/>
            <a:ext cx="66611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200" dirty="0">
                <a:latin typeface="Times New Roman"/>
                <a:cs typeface="Times New Roman"/>
              </a:rPr>
              <a:t>("Side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4315" y="2856297"/>
            <a:ext cx="98679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indent="-213360">
              <a:lnSpc>
                <a:spcPts val="1595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60" dirty="0">
                <a:latin typeface="Times New Roman"/>
                <a:cs typeface="Times New Roman"/>
              </a:rPr>
              <a:t>",a)</a:t>
            </a:r>
            <a:endParaRPr sz="1400">
              <a:latin typeface="Times New Roman"/>
              <a:cs typeface="Times New Roman"/>
            </a:endParaRPr>
          </a:p>
          <a:p>
            <a:pPr marL="226060" indent="-213360">
              <a:lnSpc>
                <a:spcPts val="1510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40" dirty="0">
                <a:latin typeface="Times New Roman"/>
                <a:cs typeface="Times New Roman"/>
              </a:rPr>
              <a:t>",b)</a:t>
            </a:r>
            <a:endParaRPr sz="1400">
              <a:latin typeface="Times New Roman"/>
              <a:cs typeface="Times New Roman"/>
            </a:endParaRPr>
          </a:p>
          <a:p>
            <a:pPr marL="226060" indent="-213360">
              <a:lnSpc>
                <a:spcPts val="1595"/>
              </a:lnSpc>
              <a:buFont typeface="Times New Roman"/>
              <a:buAutoNum type="alphaUcPeriod"/>
              <a:tabLst>
                <a:tab pos="226695" algn="l"/>
              </a:tabLst>
            </a:pPr>
            <a:r>
              <a:rPr sz="1400" b="1" spc="305" dirty="0">
                <a:latin typeface="Times New Roman"/>
                <a:cs typeface="Times New Roman"/>
              </a:rPr>
              <a:t>i</a:t>
            </a:r>
            <a:r>
              <a:rPr sz="1400" b="1" spc="42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80" dirty="0">
                <a:latin typeface="Times New Roman"/>
                <a:cs typeface="Times New Roman"/>
              </a:rPr>
              <a:t>",c)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5540" y="3432369"/>
            <a:ext cx="880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2: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41" y="3432369"/>
            <a:ext cx="2481580" cy="116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>
              <a:lnSpc>
                <a:spcPts val="1595"/>
              </a:lnSpc>
            </a:pP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28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85" dirty="0">
                <a:latin typeface="Times New Roman"/>
                <a:cs typeface="Times New Roman"/>
              </a:rPr>
              <a:t>Triangle?</a:t>
            </a:r>
            <a:endParaRPr sz="1400">
              <a:latin typeface="Times New Roman"/>
              <a:cs typeface="Times New Roman"/>
            </a:endParaRPr>
          </a:p>
          <a:p>
            <a:pPr marL="88900" marR="5080" indent="-76200">
              <a:lnSpc>
                <a:spcPts val="1510"/>
              </a:lnSpc>
              <a:spcBef>
                <a:spcPts val="105"/>
              </a:spcBef>
            </a:pPr>
            <a:r>
              <a:rPr sz="1400" b="1" spc="355" dirty="0">
                <a:latin typeface="Times New Roman"/>
                <a:cs typeface="Times New Roman"/>
              </a:rPr>
              <a:t>I</a:t>
            </a:r>
            <a:r>
              <a:rPr sz="1400" b="1" spc="3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04" dirty="0">
                <a:latin typeface="Times New Roman"/>
                <a:cs typeface="Times New Roman"/>
              </a:rPr>
              <a:t>(</a:t>
            </a:r>
            <a:r>
              <a:rPr sz="1400" b="1" spc="30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+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0" dirty="0">
                <a:latin typeface="Times New Roman"/>
                <a:cs typeface="Times New Roman"/>
              </a:rPr>
              <a:t>(</a:t>
            </a:r>
            <a:r>
              <a:rPr sz="1400" b="1" spc="26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b)</a:t>
            </a:r>
            <a:endParaRPr sz="1400">
              <a:latin typeface="Times New Roman"/>
              <a:cs typeface="Times New Roman"/>
            </a:endParaRPr>
          </a:p>
          <a:p>
            <a:pPr marL="12700" marR="1926589" indent="76200" algn="just">
              <a:lnSpc>
                <a:spcPts val="1510"/>
              </a:lnSpc>
            </a:pPr>
            <a:r>
              <a:rPr sz="1400" b="1" spc="55" dirty="0">
                <a:latin typeface="Times New Roman"/>
                <a:cs typeface="Times New Roman"/>
              </a:rPr>
              <a:t>Then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Else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165" dirty="0">
                <a:latin typeface="Times New Roman"/>
                <a:cs typeface="Times New Roman"/>
              </a:rPr>
              <a:t>Endif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5540" y="3624394"/>
            <a:ext cx="2393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10" dirty="0">
                <a:latin typeface="Times New Roman"/>
                <a:cs typeface="Times New Roman"/>
              </a:rPr>
              <a:t>6.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42092" y="3624394"/>
            <a:ext cx="2053589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30" dirty="0">
                <a:latin typeface="Times New Roman"/>
                <a:cs typeface="Times New Roman"/>
              </a:rPr>
              <a:t>a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+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0" dirty="0">
                <a:latin typeface="Times New Roman"/>
                <a:cs typeface="Times New Roman"/>
              </a:rPr>
              <a:t>(</a:t>
            </a:r>
            <a:r>
              <a:rPr sz="1400" b="1" spc="32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+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5540" y="4008442"/>
            <a:ext cx="23939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7.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400" b="1" spc="310" dirty="0">
                <a:latin typeface="Times New Roman"/>
                <a:cs typeface="Times New Roman"/>
              </a:rPr>
              <a:t>8.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310" dirty="0">
                <a:latin typeface="Times New Roman"/>
                <a:cs typeface="Times New Roman"/>
              </a:rPr>
              <a:t>9.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8541" y="4008442"/>
            <a:ext cx="12001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180" dirty="0">
                <a:latin typeface="Times New Roman"/>
                <a:cs typeface="Times New Roman"/>
              </a:rPr>
              <a:t>IsATriangle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68976" y="4008442"/>
            <a:ext cx="77216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30" dirty="0">
                <a:latin typeface="Times New Roman"/>
                <a:cs typeface="Times New Roman"/>
              </a:rPr>
              <a:t>=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T</a:t>
            </a:r>
            <a:r>
              <a:rPr sz="1400" b="1" spc="215" dirty="0">
                <a:latin typeface="Times New Roman"/>
                <a:cs typeface="Times New Roman"/>
              </a:rPr>
              <a:t>r</a:t>
            </a:r>
            <a:r>
              <a:rPr sz="1400" b="1" spc="55" dirty="0">
                <a:latin typeface="Times New Roman"/>
                <a:cs typeface="Times New Roman"/>
              </a:rPr>
              <a:t>u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b="1" spc="30" dirty="0">
                <a:latin typeface="Times New Roman"/>
                <a:cs typeface="Times New Roman"/>
              </a:rPr>
              <a:t>=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F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90" dirty="0">
                <a:latin typeface="Times New Roman"/>
                <a:cs typeface="Times New Roman"/>
              </a:rPr>
              <a:t>s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5540" y="4584514"/>
            <a:ext cx="880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0" dirty="0">
                <a:latin typeface="Times New Roman"/>
                <a:cs typeface="Times New Roman"/>
              </a:rPr>
              <a:t>'Ste</a:t>
            </a:r>
            <a:r>
              <a:rPr sz="1400" b="1" spc="28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3: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3317" y="4584514"/>
            <a:ext cx="248158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35" dirty="0">
                <a:latin typeface="Times New Roman"/>
                <a:cs typeface="Times New Roman"/>
              </a:rPr>
              <a:t>Determin</a:t>
            </a:r>
            <a:r>
              <a:rPr sz="1400" b="1" spc="114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95" dirty="0">
                <a:latin typeface="Times New Roman"/>
                <a:cs typeface="Times New Roman"/>
              </a:rPr>
              <a:t>Triangl</a:t>
            </a:r>
            <a:r>
              <a:rPr sz="1400" b="1" spc="18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Type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5540" y="4776539"/>
            <a:ext cx="223837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  <a:buFont typeface="Times New Roman"/>
              <a:buAutoNum type="arabicPeriod" startAt="10"/>
              <a:tabLst>
                <a:tab pos="440055" algn="l"/>
              </a:tabLst>
            </a:pPr>
            <a:r>
              <a:rPr sz="1400" b="1" spc="355" dirty="0">
                <a:latin typeface="Times New Roman"/>
                <a:cs typeface="Times New Roman"/>
              </a:rPr>
              <a:t>I</a:t>
            </a:r>
            <a:r>
              <a:rPr sz="1400" b="1" spc="30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0" dirty="0">
                <a:latin typeface="Times New Roman"/>
                <a:cs typeface="Times New Roman"/>
              </a:rPr>
              <a:t> </a:t>
            </a:r>
            <a:r>
              <a:rPr sz="1400" b="1" spc="180" dirty="0">
                <a:latin typeface="Times New Roman"/>
                <a:cs typeface="Times New Roman"/>
              </a:rPr>
              <a:t>IsATriangle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  <a:spcBef>
                <a:spcPts val="105"/>
              </a:spcBef>
              <a:buFont typeface="Times New Roman"/>
              <a:buAutoNum type="arabicPeriod" startAt="10"/>
              <a:tabLst>
                <a:tab pos="622300" algn="l"/>
              </a:tabLst>
            </a:pPr>
            <a:r>
              <a:rPr sz="1400" b="1" spc="-85" dirty="0">
                <a:latin typeface="Times New Roman"/>
                <a:cs typeface="Times New Roman"/>
              </a:rPr>
              <a:t>T</a:t>
            </a:r>
            <a:r>
              <a:rPr sz="1400" b="1" spc="55" dirty="0">
                <a:latin typeface="Times New Roman"/>
                <a:cs typeface="Times New Roman"/>
              </a:rPr>
              <a:t>h</a:t>
            </a:r>
            <a:r>
              <a:rPr sz="1400" b="1" spc="215" dirty="0">
                <a:latin typeface="Times New Roman"/>
                <a:cs typeface="Times New Roman"/>
              </a:rPr>
              <a:t>e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-3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b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spc="254" dirty="0">
                <a:latin typeface="Times New Roman"/>
                <a:cs typeface="Times New Roman"/>
              </a:rPr>
              <a:t>12.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63583" y="4968563"/>
            <a:ext cx="120205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595"/>
              </a:lnSpc>
            </a:pP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5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c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595"/>
              </a:lnSpc>
            </a:pPr>
            <a:r>
              <a:rPr sz="1400" b="1" spc="55" dirty="0">
                <a:latin typeface="Times New Roman"/>
                <a:cs typeface="Times New Roman"/>
              </a:rPr>
              <a:t>The</a:t>
            </a:r>
            <a:r>
              <a:rPr sz="1400" b="1" spc="5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102235" algn="ctr">
              <a:lnSpc>
                <a:spcPct val="100000"/>
              </a:lnSpc>
            </a:pPr>
            <a:r>
              <a:rPr sz="1400" b="1" spc="215" dirty="0">
                <a:latin typeface="Times New Roman"/>
                <a:cs typeface="Times New Roman"/>
              </a:rPr>
              <a:t>Els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55141" y="5352611"/>
            <a:ext cx="162560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65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225" dirty="0">
                <a:latin typeface="Times New Roman"/>
                <a:cs typeface="Times New Roman"/>
              </a:rPr>
              <a:t>Equilatera</a:t>
            </a:r>
            <a:r>
              <a:rPr sz="1400" b="1" spc="130" dirty="0">
                <a:latin typeface="Times New Roman"/>
                <a:cs typeface="Times New Roman"/>
              </a:rPr>
              <a:t>l”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330" dirty="0">
                <a:latin typeface="Times New Roman"/>
                <a:cs typeface="Times New Roman"/>
              </a:rPr>
              <a:t>c</a:t>
            </a:r>
            <a:r>
              <a:rPr sz="1400" b="1" spc="24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60" dirty="0">
                <a:latin typeface="Times New Roman"/>
                <a:cs typeface="Times New Roman"/>
              </a:rPr>
              <a:t>(</a:t>
            </a:r>
            <a:r>
              <a:rPr sz="1400" b="1" spc="26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≠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295" dirty="0">
                <a:latin typeface="Times New Roman"/>
                <a:cs typeface="Times New Roman"/>
              </a:rPr>
              <a:t>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5540" y="5544635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13.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42183" y="5544635"/>
            <a:ext cx="13690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≠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65" dirty="0">
                <a:latin typeface="Times New Roman"/>
                <a:cs typeface="Times New Roman"/>
              </a:rPr>
              <a:t>b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80" dirty="0">
                <a:latin typeface="Times New Roman"/>
                <a:cs typeface="Times New Roman"/>
              </a:rPr>
              <a:t>AN</a:t>
            </a:r>
            <a:r>
              <a:rPr sz="1400" b="1" spc="-18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7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≠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5540" y="5928683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14.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92358" y="5928683"/>
            <a:ext cx="4527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5" dirty="0">
                <a:latin typeface="Times New Roman"/>
                <a:cs typeface="Times New Roman"/>
              </a:rPr>
              <a:t>Then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55141" y="6120708"/>
            <a:ext cx="215900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20"/>
              </a:lnSpc>
            </a:pPr>
            <a:r>
              <a:rPr sz="1400" b="1" spc="120" dirty="0">
                <a:latin typeface="Times New Roman"/>
                <a:cs typeface="Times New Roman"/>
              </a:rPr>
              <a:t>Outpu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190" dirty="0">
                <a:latin typeface="Times New Roman"/>
                <a:cs typeface="Times New Roman"/>
              </a:rPr>
              <a:t>Scalen</a:t>
            </a:r>
            <a:r>
              <a:rPr sz="1400" b="1" spc="180" dirty="0">
                <a:latin typeface="Times New Roman"/>
                <a:cs typeface="Times New Roman"/>
              </a:rPr>
              <a:t>e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spc="120" dirty="0">
                <a:latin typeface="Times New Roman"/>
                <a:cs typeface="Times New Roman"/>
              </a:rPr>
              <a:t>Outpu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265" dirty="0">
                <a:latin typeface="Times New Roman"/>
                <a:cs typeface="Times New Roman"/>
              </a:rPr>
              <a:t>Isoscele</a:t>
            </a:r>
            <a:r>
              <a:rPr sz="1400" b="1" spc="245" dirty="0">
                <a:latin typeface="Times New Roman"/>
                <a:cs typeface="Times New Roman"/>
              </a:rPr>
              <a:t>s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45540" y="6312732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15.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99136" y="6312732"/>
            <a:ext cx="4527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5" dirty="0">
                <a:latin typeface="Times New Roman"/>
                <a:cs typeface="Times New Roman"/>
              </a:rPr>
              <a:t>Else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45540" y="6696780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16.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48863" y="6696780"/>
            <a:ext cx="559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0" dirty="0">
                <a:latin typeface="Times New Roman"/>
                <a:cs typeface="Times New Roman"/>
              </a:rPr>
              <a:t>E</a:t>
            </a:r>
            <a:r>
              <a:rPr sz="1400" b="1" spc="55" dirty="0">
                <a:latin typeface="Times New Roman"/>
                <a:cs typeface="Times New Roman"/>
              </a:rPr>
              <a:t>nd</a:t>
            </a:r>
            <a:r>
              <a:rPr sz="1400" b="1" spc="445" dirty="0">
                <a:latin typeface="Times New Roman"/>
                <a:cs typeface="Times New Roman"/>
              </a:rPr>
              <a:t>i</a:t>
            </a:r>
            <a:r>
              <a:rPr sz="1400" b="1" spc="365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47642" y="3783580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70996" y="1524566"/>
            <a:ext cx="2285907" cy="4927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25265" y="1540251"/>
            <a:ext cx="166243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2925" algn="l"/>
                <a:tab pos="1061085" algn="l"/>
                <a:tab pos="1591310" algn="l"/>
              </a:tabLst>
            </a:pPr>
            <a:r>
              <a:rPr sz="900" dirty="0">
                <a:latin typeface="Times New Roman"/>
                <a:cs typeface="Times New Roman"/>
              </a:rPr>
              <a:t>1	2	3	</a:t>
            </a:r>
            <a:r>
              <a:rPr sz="1350" baseline="6172" dirty="0">
                <a:latin typeface="Times New Roman"/>
                <a:cs typeface="Times New Roman"/>
              </a:rPr>
              <a:t>4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8340" y="6888805"/>
            <a:ext cx="39725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Softw</a:t>
            </a:r>
            <a:r>
              <a:rPr sz="1200" b="1" i="1" spc="-33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spc="-562" baseline="3968" dirty="0">
                <a:latin typeface="Times New Roman"/>
                <a:cs typeface="Times New Roman"/>
              </a:rPr>
              <a:t>1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1200" b="1" i="1" spc="-630" dirty="0">
                <a:solidFill>
                  <a:srgbClr val="FFFC00"/>
                </a:solidFill>
                <a:latin typeface="Arial"/>
                <a:cs typeface="Arial"/>
              </a:rPr>
              <a:t>e</a:t>
            </a:r>
            <a:r>
              <a:rPr sz="2100" b="1" spc="202" baseline="3968" dirty="0">
                <a:latin typeface="Times New Roman"/>
                <a:cs typeface="Times New Roman"/>
              </a:rPr>
              <a:t>7</a:t>
            </a:r>
            <a:r>
              <a:rPr sz="2100" b="1" spc="-359" baseline="3968" dirty="0">
                <a:latin typeface="Times New Roman"/>
                <a:cs typeface="Times New Roman"/>
              </a:rPr>
              <a:t>.</a:t>
            </a: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Testing:</a:t>
            </a:r>
            <a:r>
              <a:rPr sz="1200" b="1" i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1200" b="1" i="1" spc="30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Craftsma</a:t>
            </a:r>
            <a:r>
              <a:rPr sz="1200" b="1" i="1" spc="5" dirty="0">
                <a:solidFill>
                  <a:srgbClr val="FFFC00"/>
                </a:solidFill>
                <a:latin typeface="Arial"/>
                <a:cs typeface="Arial"/>
              </a:rPr>
              <a:t>n</a:t>
            </a:r>
            <a:r>
              <a:rPr sz="1200" b="1" i="1" spc="-245" dirty="0">
                <a:solidFill>
                  <a:srgbClr val="FFFC00"/>
                </a:solidFill>
                <a:latin typeface="Arial"/>
                <a:cs typeface="Arial"/>
              </a:rPr>
              <a:t>’</a:t>
            </a:r>
            <a:r>
              <a:rPr sz="2100" b="1" spc="-1019" baseline="3968" dirty="0">
                <a:latin typeface="Times New Roman"/>
                <a:cs typeface="Times New Roman"/>
              </a:rPr>
              <a:t>E</a:t>
            </a:r>
            <a:r>
              <a:rPr sz="1200" b="1" i="1" spc="-90" dirty="0">
                <a:solidFill>
                  <a:srgbClr val="FFFC00"/>
                </a:solidFill>
                <a:latin typeface="Arial"/>
                <a:cs typeface="Arial"/>
              </a:rPr>
              <a:t>s</a:t>
            </a:r>
            <a:r>
              <a:rPr sz="2100" b="1" spc="-525" baseline="3968" dirty="0">
                <a:latin typeface="Times New Roman"/>
                <a:cs typeface="Times New Roman"/>
              </a:rPr>
              <a:t>n</a:t>
            </a:r>
            <a:r>
              <a:rPr sz="1200" b="1" i="1" spc="-465" dirty="0">
                <a:solidFill>
                  <a:srgbClr val="FFFC00"/>
                </a:solidFill>
                <a:latin typeface="Arial"/>
                <a:cs typeface="Arial"/>
              </a:rPr>
              <a:t>A</a:t>
            </a:r>
            <a:r>
              <a:rPr sz="2100" b="1" spc="-487" baseline="3968" dirty="0">
                <a:latin typeface="Times New Roman"/>
                <a:cs typeface="Times New Roman"/>
              </a:rPr>
              <a:t>d</a:t>
            </a:r>
            <a:r>
              <a:rPr sz="1200" b="1" i="1" spc="-365" dirty="0">
                <a:solidFill>
                  <a:srgbClr val="FFFC00"/>
                </a:solidFill>
                <a:latin typeface="Arial"/>
                <a:cs typeface="Arial"/>
              </a:rPr>
              <a:t>p</a:t>
            </a:r>
            <a:r>
              <a:rPr sz="2100" b="1" spc="-67" baseline="3968" dirty="0">
                <a:latin typeface="Times New Roman"/>
                <a:cs typeface="Times New Roman"/>
              </a:rPr>
              <a:t>i</a:t>
            </a:r>
            <a:r>
              <a:rPr sz="1200" b="1" i="1" spc="-260" dirty="0">
                <a:solidFill>
                  <a:srgbClr val="FFFC00"/>
                </a:solidFill>
                <a:latin typeface="Arial"/>
                <a:cs typeface="Arial"/>
              </a:rPr>
              <a:t>p</a:t>
            </a:r>
            <a:r>
              <a:rPr sz="2100" b="1" spc="-345" baseline="3968" dirty="0">
                <a:latin typeface="Times New Roman"/>
                <a:cs typeface="Times New Roman"/>
              </a:rPr>
              <a:t>f</a:t>
            </a:r>
            <a:r>
              <a:rPr sz="1200" b="1" i="1" spc="-15" dirty="0">
                <a:solidFill>
                  <a:srgbClr val="FFFC00"/>
                </a:solidFill>
                <a:latin typeface="Arial"/>
                <a:cs typeface="Arial"/>
              </a:rPr>
              <a:t>roach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,</a:t>
            </a:r>
            <a:r>
              <a:rPr sz="1200" b="1" i="1" spc="35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5" dirty="0">
                <a:solidFill>
                  <a:srgbClr val="FFFC00"/>
                </a:solidFill>
                <a:latin typeface="Arial"/>
                <a:cs typeface="Arial"/>
              </a:rPr>
              <a:t>3</a:t>
            </a:r>
            <a:r>
              <a:rPr sz="1200" b="1" i="1" baseline="27777" dirty="0">
                <a:solidFill>
                  <a:srgbClr val="FFFC00"/>
                </a:solidFill>
                <a:latin typeface="Arial"/>
                <a:cs typeface="Arial"/>
              </a:rPr>
              <a:t>r</a:t>
            </a:r>
            <a:r>
              <a:rPr sz="1200" b="1" i="1" spc="-7" baseline="27777" dirty="0">
                <a:solidFill>
                  <a:srgbClr val="FFFC00"/>
                </a:solidFill>
                <a:latin typeface="Arial"/>
                <a:cs typeface="Arial"/>
              </a:rPr>
              <a:t>d</a:t>
            </a:r>
            <a:r>
              <a:rPr sz="1200" b="1" i="1" baseline="27777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60" baseline="27777" dirty="0">
                <a:solidFill>
                  <a:srgbClr val="FFFC00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FFFC00"/>
                </a:solidFill>
                <a:latin typeface="Arial"/>
                <a:cs typeface="Arial"/>
              </a:rPr>
              <a:t>Edition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145540" y="7080829"/>
            <a:ext cx="346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4" dirty="0">
                <a:latin typeface="Times New Roman"/>
                <a:cs typeface="Times New Roman"/>
              </a:rPr>
              <a:t>18.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55141" y="7080829"/>
            <a:ext cx="32258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15" dirty="0">
                <a:latin typeface="Times New Roman"/>
                <a:cs typeface="Times New Roman"/>
              </a:rPr>
              <a:t>Els</a:t>
            </a:r>
            <a:r>
              <a:rPr sz="1400" b="1" spc="2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20" dirty="0">
                <a:latin typeface="Times New Roman"/>
                <a:cs typeface="Times New Roman"/>
              </a:rPr>
              <a:t>Outpu</a:t>
            </a:r>
            <a:r>
              <a:rPr sz="1400" b="1" spc="7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360" dirty="0">
                <a:latin typeface="Times New Roman"/>
                <a:cs typeface="Times New Roman"/>
              </a:rPr>
              <a:t>(</a:t>
            </a:r>
            <a:r>
              <a:rPr sz="1400" b="1" spc="130" dirty="0">
                <a:latin typeface="Times New Roman"/>
                <a:cs typeface="Times New Roman"/>
              </a:rPr>
              <a:t>“</a:t>
            </a:r>
            <a:r>
              <a:rPr sz="1400" b="1" spc="-180" dirty="0">
                <a:latin typeface="Times New Roman"/>
                <a:cs typeface="Times New Roman"/>
              </a:rPr>
              <a:t>N</a:t>
            </a:r>
            <a:r>
              <a:rPr sz="1400" b="1" spc="135" dirty="0">
                <a:latin typeface="Times New Roman"/>
                <a:cs typeface="Times New Roman"/>
              </a:rPr>
              <a:t>o</a:t>
            </a:r>
            <a:r>
              <a:rPr sz="1400" b="1" spc="36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13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T</a:t>
            </a:r>
            <a:r>
              <a:rPr sz="1400" b="1" spc="215" dirty="0">
                <a:latin typeface="Times New Roman"/>
                <a:cs typeface="Times New Roman"/>
              </a:rPr>
              <a:t>r</a:t>
            </a:r>
            <a:r>
              <a:rPr sz="1400" b="1" spc="445" dirty="0">
                <a:latin typeface="Times New Roman"/>
                <a:cs typeface="Times New Roman"/>
              </a:rPr>
              <a:t>i</a:t>
            </a:r>
            <a:r>
              <a:rPr sz="1400" b="1" spc="135" dirty="0">
                <a:latin typeface="Times New Roman"/>
                <a:cs typeface="Times New Roman"/>
              </a:rPr>
              <a:t>a</a:t>
            </a:r>
            <a:r>
              <a:rPr sz="1400" b="1" spc="55" dirty="0">
                <a:latin typeface="Times New Roman"/>
                <a:cs typeface="Times New Roman"/>
              </a:rPr>
              <a:t>n</a:t>
            </a:r>
            <a:r>
              <a:rPr sz="1400" b="1" spc="135" dirty="0">
                <a:latin typeface="Times New Roman"/>
                <a:cs typeface="Times New Roman"/>
              </a:rPr>
              <a:t>g</a:t>
            </a:r>
            <a:r>
              <a:rPr sz="1400" b="1" spc="445" dirty="0">
                <a:latin typeface="Times New Roman"/>
                <a:cs typeface="Times New Roman"/>
              </a:rPr>
              <a:t>l</a:t>
            </a:r>
            <a:r>
              <a:rPr sz="1400" b="1" spc="200" dirty="0">
                <a:latin typeface="Times New Roman"/>
                <a:cs typeface="Times New Roman"/>
              </a:rPr>
              <a:t>e</a:t>
            </a:r>
            <a:r>
              <a:rPr sz="1400" b="1" spc="130" dirty="0">
                <a:latin typeface="Times New Roman"/>
                <a:cs typeface="Times New Roman"/>
              </a:rPr>
              <a:t>”</a:t>
            </a:r>
            <a:r>
              <a:rPr sz="1400" b="1" spc="36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22290" y="1528059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73778" y="2122419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75073" y="2494275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60289" y="2509515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58537" y="2893564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34154" y="3396484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39209" y="4585205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34154" y="4185916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59833" y="4585205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05425" y="457301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46346" y="498449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75073" y="5383782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31562" y="4585205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58537" y="5770878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58537" y="6273798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20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188" y="1429688"/>
            <a:ext cx="8275955" cy="266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0830">
              <a:lnSpc>
                <a:spcPts val="3820"/>
              </a:lnSpc>
              <a:tabLst>
                <a:tab pos="3708400" algn="l"/>
              </a:tabLst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DD-Pat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(decision-to-decision)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chain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program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graph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suc</a:t>
            </a:r>
            <a:r>
              <a:rPr sz="1800" b="1" spc="-15" dirty="0">
                <a:latin typeface="Arial"/>
                <a:cs typeface="Arial"/>
              </a:rPr>
              <a:t>h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Cas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consist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singl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node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with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indegree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=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,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b="1" spc="-5" dirty="0">
                <a:latin typeface="Arial"/>
                <a:cs typeface="Arial"/>
              </a:rPr>
              <a:t>Cas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consist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singl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node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with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utdegree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=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,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Cas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consist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singl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node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with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indegree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&gt;=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utdegree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&gt;=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,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12700" marR="93980">
              <a:lnSpc>
                <a:spcPct val="175600"/>
              </a:lnSpc>
              <a:spcBef>
                <a:spcPts val="20"/>
              </a:spcBef>
            </a:pPr>
            <a:r>
              <a:rPr sz="1800" b="1" spc="-5" dirty="0">
                <a:latin typeface="Arial"/>
                <a:cs typeface="Arial"/>
              </a:rPr>
              <a:t>Cas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consist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singl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node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with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indegree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=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utdegree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=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,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Cas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5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maxima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chain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length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&gt;=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756" rIns="0" bIns="0" rtlCol="0">
            <a:spAutoFit/>
          </a:bodyPr>
          <a:lstStyle/>
          <a:p>
            <a:pPr marL="2054860">
              <a:lnSpc>
                <a:spcPct val="100000"/>
              </a:lnSpc>
            </a:pPr>
            <a:r>
              <a:rPr sz="2400" spc="-5" dirty="0"/>
              <a:t>DD-Paths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719295" y="5376673"/>
            <a:ext cx="240665" cy="240665"/>
          </a:xfrm>
          <a:custGeom>
            <a:avLst/>
            <a:gdLst/>
            <a:ahLst/>
            <a:cxnLst/>
            <a:rect l="l" t="t" r="r" b="b"/>
            <a:pathLst>
              <a:path w="240664" h="240664">
                <a:moveTo>
                  <a:pt x="240312" y="120394"/>
                </a:moveTo>
                <a:lnTo>
                  <a:pt x="232678" y="162673"/>
                </a:lnTo>
                <a:lnTo>
                  <a:pt x="211627" y="198396"/>
                </a:lnTo>
                <a:lnTo>
                  <a:pt x="179937" y="224783"/>
                </a:lnTo>
                <a:lnTo>
                  <a:pt x="140383" y="239057"/>
                </a:lnTo>
                <a:lnTo>
                  <a:pt x="125932" y="240642"/>
                </a:lnTo>
                <a:lnTo>
                  <a:pt x="110424" y="239833"/>
                </a:lnTo>
                <a:lnTo>
                  <a:pt x="68257" y="228074"/>
                </a:lnTo>
                <a:lnTo>
                  <a:pt x="34332" y="204327"/>
                </a:lnTo>
                <a:lnTo>
                  <a:pt x="10847" y="171177"/>
                </a:lnTo>
                <a:lnTo>
                  <a:pt x="0" y="131205"/>
                </a:lnTo>
                <a:lnTo>
                  <a:pt x="709" y="115062"/>
                </a:lnTo>
                <a:lnTo>
                  <a:pt x="11853" y="71563"/>
                </a:lnTo>
                <a:lnTo>
                  <a:pt x="34623" y="36845"/>
                </a:lnTo>
                <a:lnTo>
                  <a:pt x="66577" y="12691"/>
                </a:lnTo>
                <a:lnTo>
                  <a:pt x="105272" y="884"/>
                </a:lnTo>
                <a:lnTo>
                  <a:pt x="119246" y="0"/>
                </a:lnTo>
                <a:lnTo>
                  <a:pt x="133996" y="877"/>
                </a:lnTo>
                <a:lnTo>
                  <a:pt x="174603" y="13225"/>
                </a:lnTo>
                <a:lnTo>
                  <a:pt x="207635" y="38005"/>
                </a:lnTo>
                <a:lnTo>
                  <a:pt x="230382" y="72463"/>
                </a:lnTo>
                <a:lnTo>
                  <a:pt x="240137" y="113845"/>
                </a:lnTo>
                <a:lnTo>
                  <a:pt x="240312" y="120394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4679" y="5431535"/>
            <a:ext cx="180340" cy="128270"/>
          </a:xfrm>
          <a:custGeom>
            <a:avLst/>
            <a:gdLst/>
            <a:ahLst/>
            <a:cxnLst/>
            <a:rect l="l" t="t" r="r" b="b"/>
            <a:pathLst>
              <a:path w="180339" h="128270">
                <a:moveTo>
                  <a:pt x="0" y="0"/>
                </a:moveTo>
                <a:lnTo>
                  <a:pt x="51815" y="64007"/>
                </a:lnTo>
                <a:lnTo>
                  <a:pt x="0" y="128015"/>
                </a:lnTo>
                <a:lnTo>
                  <a:pt x="179831" y="640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3511" y="5495544"/>
            <a:ext cx="253365" cy="3175"/>
          </a:xfrm>
          <a:custGeom>
            <a:avLst/>
            <a:gdLst/>
            <a:ahLst/>
            <a:cxnLst/>
            <a:rect l="l" t="t" r="r" b="b"/>
            <a:pathLst>
              <a:path w="253364" h="3175">
                <a:moveTo>
                  <a:pt x="0" y="0"/>
                </a:moveTo>
                <a:lnTo>
                  <a:pt x="2529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1087" y="5376673"/>
            <a:ext cx="240665" cy="240665"/>
          </a:xfrm>
          <a:custGeom>
            <a:avLst/>
            <a:gdLst/>
            <a:ahLst/>
            <a:cxnLst/>
            <a:rect l="l" t="t" r="r" b="b"/>
            <a:pathLst>
              <a:path w="240664" h="240664">
                <a:moveTo>
                  <a:pt x="240312" y="120394"/>
                </a:moveTo>
                <a:lnTo>
                  <a:pt x="232679" y="162673"/>
                </a:lnTo>
                <a:lnTo>
                  <a:pt x="211631" y="198396"/>
                </a:lnTo>
                <a:lnTo>
                  <a:pt x="179942" y="224783"/>
                </a:lnTo>
                <a:lnTo>
                  <a:pt x="140387" y="239057"/>
                </a:lnTo>
                <a:lnTo>
                  <a:pt x="125933" y="240642"/>
                </a:lnTo>
                <a:lnTo>
                  <a:pt x="110423" y="239833"/>
                </a:lnTo>
                <a:lnTo>
                  <a:pt x="68252" y="228074"/>
                </a:lnTo>
                <a:lnTo>
                  <a:pt x="34328" y="204328"/>
                </a:lnTo>
                <a:lnTo>
                  <a:pt x="10846" y="171177"/>
                </a:lnTo>
                <a:lnTo>
                  <a:pt x="0" y="131206"/>
                </a:lnTo>
                <a:lnTo>
                  <a:pt x="709" y="115062"/>
                </a:lnTo>
                <a:lnTo>
                  <a:pt x="11851" y="71563"/>
                </a:lnTo>
                <a:lnTo>
                  <a:pt x="34618" y="36845"/>
                </a:lnTo>
                <a:lnTo>
                  <a:pt x="66571" y="12691"/>
                </a:lnTo>
                <a:lnTo>
                  <a:pt x="105269" y="884"/>
                </a:lnTo>
                <a:lnTo>
                  <a:pt x="119245" y="0"/>
                </a:lnTo>
                <a:lnTo>
                  <a:pt x="133998" y="877"/>
                </a:lnTo>
                <a:lnTo>
                  <a:pt x="174608" y="13225"/>
                </a:lnTo>
                <a:lnTo>
                  <a:pt x="207639" y="38004"/>
                </a:lnTo>
                <a:lnTo>
                  <a:pt x="230384" y="72462"/>
                </a:lnTo>
                <a:lnTo>
                  <a:pt x="240137" y="113845"/>
                </a:lnTo>
                <a:lnTo>
                  <a:pt x="240312" y="120394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9520" y="5431535"/>
            <a:ext cx="177165" cy="116205"/>
          </a:xfrm>
          <a:custGeom>
            <a:avLst/>
            <a:gdLst/>
            <a:ahLst/>
            <a:cxnLst/>
            <a:rect l="l" t="t" r="r" b="b"/>
            <a:pathLst>
              <a:path w="177164" h="116204">
                <a:moveTo>
                  <a:pt x="0" y="0"/>
                </a:moveTo>
                <a:lnTo>
                  <a:pt x="60959" y="64007"/>
                </a:lnTo>
                <a:lnTo>
                  <a:pt x="0" y="115823"/>
                </a:lnTo>
                <a:lnTo>
                  <a:pt x="176783" y="640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7495" y="5495544"/>
            <a:ext cx="253365" cy="3175"/>
          </a:xfrm>
          <a:custGeom>
            <a:avLst/>
            <a:gdLst/>
            <a:ahLst/>
            <a:cxnLst/>
            <a:rect l="l" t="t" r="r" b="b"/>
            <a:pathLst>
              <a:path w="253364" h="3175">
                <a:moveTo>
                  <a:pt x="0" y="0"/>
                </a:moveTo>
                <a:lnTo>
                  <a:pt x="252983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5071" y="5376673"/>
            <a:ext cx="240665" cy="240665"/>
          </a:xfrm>
          <a:custGeom>
            <a:avLst/>
            <a:gdLst/>
            <a:ahLst/>
            <a:cxnLst/>
            <a:rect l="l" t="t" r="r" b="b"/>
            <a:pathLst>
              <a:path w="240664" h="240664">
                <a:moveTo>
                  <a:pt x="240312" y="120394"/>
                </a:moveTo>
                <a:lnTo>
                  <a:pt x="232679" y="162673"/>
                </a:lnTo>
                <a:lnTo>
                  <a:pt x="211631" y="198396"/>
                </a:lnTo>
                <a:lnTo>
                  <a:pt x="179942" y="224783"/>
                </a:lnTo>
                <a:lnTo>
                  <a:pt x="140387" y="239057"/>
                </a:lnTo>
                <a:lnTo>
                  <a:pt x="125933" y="240642"/>
                </a:lnTo>
                <a:lnTo>
                  <a:pt x="110423" y="239833"/>
                </a:lnTo>
                <a:lnTo>
                  <a:pt x="68252" y="228074"/>
                </a:lnTo>
                <a:lnTo>
                  <a:pt x="34328" y="204328"/>
                </a:lnTo>
                <a:lnTo>
                  <a:pt x="10846" y="171177"/>
                </a:lnTo>
                <a:lnTo>
                  <a:pt x="0" y="131206"/>
                </a:lnTo>
                <a:lnTo>
                  <a:pt x="709" y="115062"/>
                </a:lnTo>
                <a:lnTo>
                  <a:pt x="11851" y="71563"/>
                </a:lnTo>
                <a:lnTo>
                  <a:pt x="34618" y="36845"/>
                </a:lnTo>
                <a:lnTo>
                  <a:pt x="66571" y="12691"/>
                </a:lnTo>
                <a:lnTo>
                  <a:pt x="105269" y="884"/>
                </a:lnTo>
                <a:lnTo>
                  <a:pt x="119245" y="0"/>
                </a:lnTo>
                <a:lnTo>
                  <a:pt x="133998" y="877"/>
                </a:lnTo>
                <a:lnTo>
                  <a:pt x="174608" y="13225"/>
                </a:lnTo>
                <a:lnTo>
                  <a:pt x="207639" y="38004"/>
                </a:lnTo>
                <a:lnTo>
                  <a:pt x="230384" y="72462"/>
                </a:lnTo>
                <a:lnTo>
                  <a:pt x="240137" y="113845"/>
                </a:lnTo>
                <a:lnTo>
                  <a:pt x="240312" y="120394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3503" y="5431535"/>
            <a:ext cx="177165" cy="116205"/>
          </a:xfrm>
          <a:custGeom>
            <a:avLst/>
            <a:gdLst/>
            <a:ahLst/>
            <a:cxnLst/>
            <a:rect l="l" t="t" r="r" b="b"/>
            <a:pathLst>
              <a:path w="177164" h="116204">
                <a:moveTo>
                  <a:pt x="0" y="0"/>
                </a:moveTo>
                <a:lnTo>
                  <a:pt x="51815" y="51815"/>
                </a:lnTo>
                <a:lnTo>
                  <a:pt x="0" y="115823"/>
                </a:lnTo>
                <a:lnTo>
                  <a:pt x="176783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9288" y="548335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97087" y="5376728"/>
            <a:ext cx="243204" cy="240665"/>
          </a:xfrm>
          <a:custGeom>
            <a:avLst/>
            <a:gdLst/>
            <a:ahLst/>
            <a:cxnLst/>
            <a:rect l="l" t="t" r="r" b="b"/>
            <a:pathLst>
              <a:path w="243204" h="240664">
                <a:moveTo>
                  <a:pt x="243136" y="120339"/>
                </a:moveTo>
                <a:lnTo>
                  <a:pt x="235499" y="162369"/>
                </a:lnTo>
                <a:lnTo>
                  <a:pt x="214428" y="197943"/>
                </a:lnTo>
                <a:lnTo>
                  <a:pt x="182684" y="224333"/>
                </a:lnTo>
                <a:lnTo>
                  <a:pt x="143027" y="238814"/>
                </a:lnTo>
                <a:lnTo>
                  <a:pt x="128527" y="240522"/>
                </a:lnTo>
                <a:lnTo>
                  <a:pt x="112762" y="239745"/>
                </a:lnTo>
                <a:lnTo>
                  <a:pt x="69963" y="228282"/>
                </a:lnTo>
                <a:lnTo>
                  <a:pt x="35520" y="205060"/>
                </a:lnTo>
                <a:lnTo>
                  <a:pt x="11507" y="172577"/>
                </a:lnTo>
                <a:lnTo>
                  <a:pt x="0" y="133329"/>
                </a:lnTo>
                <a:lnTo>
                  <a:pt x="652" y="117001"/>
                </a:lnTo>
                <a:lnTo>
                  <a:pt x="11510" y="73130"/>
                </a:lnTo>
                <a:lnTo>
                  <a:pt x="33872" y="38152"/>
                </a:lnTo>
                <a:lnTo>
                  <a:pt x="65365" y="13648"/>
                </a:lnTo>
                <a:lnTo>
                  <a:pt x="103614" y="1198"/>
                </a:lnTo>
                <a:lnTo>
                  <a:pt x="117455" y="0"/>
                </a:lnTo>
                <a:lnTo>
                  <a:pt x="132736" y="833"/>
                </a:lnTo>
                <a:lnTo>
                  <a:pt x="174530" y="12707"/>
                </a:lnTo>
                <a:lnTo>
                  <a:pt x="208386" y="36620"/>
                </a:lnTo>
                <a:lnTo>
                  <a:pt x="231910" y="69969"/>
                </a:lnTo>
                <a:lnTo>
                  <a:pt x="242705" y="110153"/>
                </a:lnTo>
                <a:lnTo>
                  <a:pt x="243136" y="12033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5295" y="5431535"/>
            <a:ext cx="177165" cy="116205"/>
          </a:xfrm>
          <a:custGeom>
            <a:avLst/>
            <a:gdLst/>
            <a:ahLst/>
            <a:cxnLst/>
            <a:rect l="l" t="t" r="r" b="b"/>
            <a:pathLst>
              <a:path w="177164" h="116204">
                <a:moveTo>
                  <a:pt x="0" y="0"/>
                </a:moveTo>
                <a:lnTo>
                  <a:pt x="64007" y="51815"/>
                </a:lnTo>
                <a:lnTo>
                  <a:pt x="0" y="115823"/>
                </a:lnTo>
                <a:lnTo>
                  <a:pt x="176783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46320" y="5483352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3895" y="5376673"/>
            <a:ext cx="240665" cy="240665"/>
          </a:xfrm>
          <a:custGeom>
            <a:avLst/>
            <a:gdLst/>
            <a:ahLst/>
            <a:cxnLst/>
            <a:rect l="l" t="t" r="r" b="b"/>
            <a:pathLst>
              <a:path w="240664" h="240664">
                <a:moveTo>
                  <a:pt x="240312" y="120394"/>
                </a:moveTo>
                <a:lnTo>
                  <a:pt x="232679" y="162673"/>
                </a:lnTo>
                <a:lnTo>
                  <a:pt x="211631" y="198396"/>
                </a:lnTo>
                <a:lnTo>
                  <a:pt x="179942" y="224783"/>
                </a:lnTo>
                <a:lnTo>
                  <a:pt x="140387" y="239057"/>
                </a:lnTo>
                <a:lnTo>
                  <a:pt x="125933" y="240642"/>
                </a:lnTo>
                <a:lnTo>
                  <a:pt x="110423" y="239833"/>
                </a:lnTo>
                <a:lnTo>
                  <a:pt x="68252" y="228074"/>
                </a:lnTo>
                <a:lnTo>
                  <a:pt x="34328" y="204328"/>
                </a:lnTo>
                <a:lnTo>
                  <a:pt x="10846" y="171177"/>
                </a:lnTo>
                <a:lnTo>
                  <a:pt x="0" y="131206"/>
                </a:lnTo>
                <a:lnTo>
                  <a:pt x="709" y="115062"/>
                </a:lnTo>
                <a:lnTo>
                  <a:pt x="11851" y="71563"/>
                </a:lnTo>
                <a:lnTo>
                  <a:pt x="34618" y="36845"/>
                </a:lnTo>
                <a:lnTo>
                  <a:pt x="66571" y="12691"/>
                </a:lnTo>
                <a:lnTo>
                  <a:pt x="105269" y="884"/>
                </a:lnTo>
                <a:lnTo>
                  <a:pt x="119245" y="0"/>
                </a:lnTo>
                <a:lnTo>
                  <a:pt x="133998" y="877"/>
                </a:lnTo>
                <a:lnTo>
                  <a:pt x="174608" y="13225"/>
                </a:lnTo>
                <a:lnTo>
                  <a:pt x="207639" y="38004"/>
                </a:lnTo>
                <a:lnTo>
                  <a:pt x="230384" y="72462"/>
                </a:lnTo>
                <a:lnTo>
                  <a:pt x="240137" y="113845"/>
                </a:lnTo>
                <a:lnTo>
                  <a:pt x="240312" y="120394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9279" y="5419344"/>
            <a:ext cx="180340" cy="128270"/>
          </a:xfrm>
          <a:custGeom>
            <a:avLst/>
            <a:gdLst/>
            <a:ahLst/>
            <a:cxnLst/>
            <a:rect l="l" t="t" r="r" b="b"/>
            <a:pathLst>
              <a:path w="180339" h="128270">
                <a:moveTo>
                  <a:pt x="0" y="0"/>
                </a:moveTo>
                <a:lnTo>
                  <a:pt x="64007" y="64007"/>
                </a:lnTo>
                <a:lnTo>
                  <a:pt x="0" y="128015"/>
                </a:lnTo>
                <a:lnTo>
                  <a:pt x="179831" y="640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8111" y="5483352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5889" y="5361492"/>
            <a:ext cx="240665" cy="243840"/>
          </a:xfrm>
          <a:custGeom>
            <a:avLst/>
            <a:gdLst/>
            <a:ahLst/>
            <a:cxnLst/>
            <a:rect l="l" t="t" r="r" b="b"/>
            <a:pathLst>
              <a:path w="240664" h="243839">
                <a:moveTo>
                  <a:pt x="240110" y="121859"/>
                </a:moveTo>
                <a:lnTo>
                  <a:pt x="232571" y="164423"/>
                </a:lnTo>
                <a:lnTo>
                  <a:pt x="211768" y="200447"/>
                </a:lnTo>
                <a:lnTo>
                  <a:pt x="180423" y="227170"/>
                </a:lnTo>
                <a:lnTo>
                  <a:pt x="141258" y="241833"/>
                </a:lnTo>
                <a:lnTo>
                  <a:pt x="126936" y="243563"/>
                </a:lnTo>
                <a:lnTo>
                  <a:pt x="111354" y="242775"/>
                </a:lnTo>
                <a:lnTo>
                  <a:pt x="69059" y="231152"/>
                </a:lnTo>
                <a:lnTo>
                  <a:pt x="35035" y="207607"/>
                </a:lnTo>
                <a:lnTo>
                  <a:pt x="11332" y="174674"/>
                </a:lnTo>
                <a:lnTo>
                  <a:pt x="0" y="134885"/>
                </a:lnTo>
                <a:lnTo>
                  <a:pt x="645" y="118385"/>
                </a:lnTo>
                <a:lnTo>
                  <a:pt x="11357" y="74036"/>
                </a:lnTo>
                <a:lnTo>
                  <a:pt x="33414" y="38657"/>
                </a:lnTo>
                <a:lnTo>
                  <a:pt x="64479" y="13853"/>
                </a:lnTo>
                <a:lnTo>
                  <a:pt x="102217" y="1226"/>
                </a:lnTo>
                <a:lnTo>
                  <a:pt x="115876" y="0"/>
                </a:lnTo>
                <a:lnTo>
                  <a:pt x="130992" y="842"/>
                </a:lnTo>
                <a:lnTo>
                  <a:pt x="172318" y="12860"/>
                </a:lnTo>
                <a:lnTo>
                  <a:pt x="205777" y="37067"/>
                </a:lnTo>
                <a:lnTo>
                  <a:pt x="229017" y="70829"/>
                </a:lnTo>
                <a:lnTo>
                  <a:pt x="239683" y="111515"/>
                </a:lnTo>
                <a:lnTo>
                  <a:pt x="240110" y="12185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94119" y="5419344"/>
            <a:ext cx="177165" cy="128270"/>
          </a:xfrm>
          <a:custGeom>
            <a:avLst/>
            <a:gdLst/>
            <a:ahLst/>
            <a:cxnLst/>
            <a:rect l="l" t="t" r="r" b="b"/>
            <a:pathLst>
              <a:path w="177164" h="128270">
                <a:moveTo>
                  <a:pt x="0" y="0"/>
                </a:moveTo>
                <a:lnTo>
                  <a:pt x="60959" y="64007"/>
                </a:lnTo>
                <a:lnTo>
                  <a:pt x="0" y="128015"/>
                </a:lnTo>
                <a:lnTo>
                  <a:pt x="176783" y="640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2095" y="5483352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89872" y="5361492"/>
            <a:ext cx="240665" cy="243840"/>
          </a:xfrm>
          <a:custGeom>
            <a:avLst/>
            <a:gdLst/>
            <a:ahLst/>
            <a:cxnLst/>
            <a:rect l="l" t="t" r="r" b="b"/>
            <a:pathLst>
              <a:path w="240665" h="243839">
                <a:moveTo>
                  <a:pt x="240110" y="121859"/>
                </a:moveTo>
                <a:lnTo>
                  <a:pt x="232571" y="164423"/>
                </a:lnTo>
                <a:lnTo>
                  <a:pt x="211768" y="200447"/>
                </a:lnTo>
                <a:lnTo>
                  <a:pt x="180423" y="227170"/>
                </a:lnTo>
                <a:lnTo>
                  <a:pt x="141258" y="241833"/>
                </a:lnTo>
                <a:lnTo>
                  <a:pt x="126936" y="243563"/>
                </a:lnTo>
                <a:lnTo>
                  <a:pt x="111354" y="242775"/>
                </a:lnTo>
                <a:lnTo>
                  <a:pt x="69059" y="231152"/>
                </a:lnTo>
                <a:lnTo>
                  <a:pt x="35035" y="207607"/>
                </a:lnTo>
                <a:lnTo>
                  <a:pt x="11332" y="174674"/>
                </a:lnTo>
                <a:lnTo>
                  <a:pt x="0" y="134885"/>
                </a:lnTo>
                <a:lnTo>
                  <a:pt x="645" y="118385"/>
                </a:lnTo>
                <a:lnTo>
                  <a:pt x="11357" y="74036"/>
                </a:lnTo>
                <a:lnTo>
                  <a:pt x="33414" y="38657"/>
                </a:lnTo>
                <a:lnTo>
                  <a:pt x="64479" y="13853"/>
                </a:lnTo>
                <a:lnTo>
                  <a:pt x="102217" y="1226"/>
                </a:lnTo>
                <a:lnTo>
                  <a:pt x="115876" y="0"/>
                </a:lnTo>
                <a:lnTo>
                  <a:pt x="130992" y="842"/>
                </a:lnTo>
                <a:lnTo>
                  <a:pt x="172318" y="12860"/>
                </a:lnTo>
                <a:lnTo>
                  <a:pt x="205777" y="37067"/>
                </a:lnTo>
                <a:lnTo>
                  <a:pt x="229017" y="70829"/>
                </a:lnTo>
                <a:lnTo>
                  <a:pt x="239683" y="111515"/>
                </a:lnTo>
                <a:lnTo>
                  <a:pt x="240110" y="12185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08582" y="4848862"/>
            <a:ext cx="489584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240">
              <a:lnSpc>
                <a:spcPts val="1490"/>
              </a:lnSpc>
            </a:pPr>
            <a:r>
              <a:rPr sz="1400" b="1" spc="-10" dirty="0">
                <a:latin typeface="Arial"/>
                <a:cs typeface="Arial"/>
              </a:rPr>
              <a:t>Initial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3617" y="4848862"/>
            <a:ext cx="76581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 marR="5080" indent="-140335">
              <a:lnSpc>
                <a:spcPts val="1490"/>
              </a:lnSpc>
            </a:pPr>
            <a:r>
              <a:rPr sz="1400" b="1" spc="-10" dirty="0">
                <a:latin typeface="Arial"/>
                <a:cs typeface="Arial"/>
              </a:rPr>
              <a:t>Terminal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77007" y="4848862"/>
            <a:ext cx="63754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>
              <a:lnSpc>
                <a:spcPts val="1490"/>
              </a:lnSpc>
            </a:pPr>
            <a:r>
              <a:rPr sz="1400" b="1" spc="-10" dirty="0">
                <a:latin typeface="Arial"/>
                <a:cs typeface="Arial"/>
              </a:rPr>
              <a:t>Interior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Nodes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59479" y="5291328"/>
            <a:ext cx="116205" cy="40005"/>
          </a:xfrm>
          <a:custGeom>
            <a:avLst/>
            <a:gdLst/>
            <a:ahLst/>
            <a:cxnLst/>
            <a:rect l="l" t="t" r="r" b="b"/>
            <a:pathLst>
              <a:path w="116204" h="40004">
                <a:moveTo>
                  <a:pt x="0" y="39623"/>
                </a:moveTo>
                <a:lnTo>
                  <a:pt x="11582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8079" y="5242560"/>
            <a:ext cx="104139" cy="24765"/>
          </a:xfrm>
          <a:custGeom>
            <a:avLst/>
            <a:gdLst/>
            <a:ahLst/>
            <a:cxnLst/>
            <a:rect l="l" t="t" r="r" b="b"/>
            <a:pathLst>
              <a:path w="104139" h="24764">
                <a:moveTo>
                  <a:pt x="0" y="24383"/>
                </a:moveTo>
                <a:lnTo>
                  <a:pt x="10363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04488" y="5190744"/>
            <a:ext cx="116205" cy="24765"/>
          </a:xfrm>
          <a:custGeom>
            <a:avLst/>
            <a:gdLst/>
            <a:ahLst/>
            <a:cxnLst/>
            <a:rect l="l" t="t" r="r" b="b"/>
            <a:pathLst>
              <a:path w="116204" h="24764">
                <a:moveTo>
                  <a:pt x="0" y="24383"/>
                </a:moveTo>
                <a:lnTo>
                  <a:pt x="11582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33088" y="5126735"/>
            <a:ext cx="104139" cy="27940"/>
          </a:xfrm>
          <a:custGeom>
            <a:avLst/>
            <a:gdLst/>
            <a:ahLst/>
            <a:cxnLst/>
            <a:rect l="l" t="t" r="r" b="b"/>
            <a:pathLst>
              <a:path w="104139" h="27939">
                <a:moveTo>
                  <a:pt x="0" y="27431"/>
                </a:moveTo>
                <a:lnTo>
                  <a:pt x="10363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9495" y="5077967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4" h="24764">
                <a:moveTo>
                  <a:pt x="0" y="24383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98720" y="5050535"/>
            <a:ext cx="100965" cy="27940"/>
          </a:xfrm>
          <a:custGeom>
            <a:avLst/>
            <a:gdLst/>
            <a:ahLst/>
            <a:cxnLst/>
            <a:rect l="l" t="t" r="r" b="b"/>
            <a:pathLst>
              <a:path w="100964" h="27939">
                <a:moveTo>
                  <a:pt x="0" y="0"/>
                </a:moveTo>
                <a:lnTo>
                  <a:pt x="100583" y="274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12079" y="5102352"/>
            <a:ext cx="116205" cy="36830"/>
          </a:xfrm>
          <a:custGeom>
            <a:avLst/>
            <a:gdLst/>
            <a:ahLst/>
            <a:cxnLst/>
            <a:rect l="l" t="t" r="r" b="b"/>
            <a:pathLst>
              <a:path w="116204" h="36829">
                <a:moveTo>
                  <a:pt x="0" y="0"/>
                </a:moveTo>
                <a:lnTo>
                  <a:pt x="115823" y="3657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0679" y="5166360"/>
            <a:ext cx="104139" cy="24765"/>
          </a:xfrm>
          <a:custGeom>
            <a:avLst/>
            <a:gdLst/>
            <a:ahLst/>
            <a:cxnLst/>
            <a:rect l="l" t="t" r="r" b="b"/>
            <a:pathLst>
              <a:path w="104139" h="24764">
                <a:moveTo>
                  <a:pt x="0" y="0"/>
                </a:moveTo>
                <a:lnTo>
                  <a:pt x="103631" y="243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57088" y="5215128"/>
            <a:ext cx="116205" cy="27940"/>
          </a:xfrm>
          <a:custGeom>
            <a:avLst/>
            <a:gdLst/>
            <a:ahLst/>
            <a:cxnLst/>
            <a:rect l="l" t="t" r="r" b="b"/>
            <a:pathLst>
              <a:path w="116204" h="27939">
                <a:moveTo>
                  <a:pt x="0" y="0"/>
                </a:moveTo>
                <a:lnTo>
                  <a:pt x="115823" y="274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85688" y="5279135"/>
            <a:ext cx="104139" cy="27940"/>
          </a:xfrm>
          <a:custGeom>
            <a:avLst/>
            <a:gdLst/>
            <a:ahLst/>
            <a:cxnLst/>
            <a:rect l="l" t="t" r="r" b="b"/>
            <a:pathLst>
              <a:path w="104139" h="27939">
                <a:moveTo>
                  <a:pt x="0" y="0"/>
                </a:moveTo>
                <a:lnTo>
                  <a:pt x="103631" y="274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55799" y="5787647"/>
            <a:ext cx="173355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2-connected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chain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544" rIns="0" bIns="0" rtlCol="0">
            <a:spAutoFit/>
          </a:bodyPr>
          <a:lstStyle/>
          <a:p>
            <a:pPr marL="1438910">
              <a:lnSpc>
                <a:spcPts val="3804"/>
              </a:lnSpc>
            </a:pPr>
            <a:r>
              <a:rPr spc="-20" dirty="0"/>
              <a:t>DD</a:t>
            </a:r>
            <a:r>
              <a:rPr spc="-15" dirty="0"/>
              <a:t>-Pa</a:t>
            </a:r>
            <a:r>
              <a:rPr spc="-20" dirty="0"/>
              <a:t>th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G</a:t>
            </a:r>
            <a:r>
              <a:rPr spc="-15" dirty="0"/>
              <a:t>ra</a:t>
            </a:r>
            <a:r>
              <a:rPr spc="-20" dirty="0"/>
              <a:t>ph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658011"/>
            <a:ext cx="7466330" cy="3932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034">
              <a:lnSpc>
                <a:spcPct val="89800"/>
              </a:lnSpc>
              <a:tabLst>
                <a:tab pos="2755900" algn="l"/>
              </a:tabLst>
            </a:pPr>
            <a:r>
              <a:rPr sz="2400" b="1" spc="-15" dirty="0">
                <a:latin typeface="Arial"/>
                <a:cs typeface="Arial"/>
              </a:rPr>
              <a:t>Given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written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imperative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language,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its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b="1" i="1" spc="10" dirty="0">
                <a:latin typeface="Arial"/>
                <a:cs typeface="Arial"/>
              </a:rPr>
              <a:t>D</a:t>
            </a:r>
            <a:r>
              <a:rPr sz="2400" b="1" i="1" spc="-5" dirty="0">
                <a:latin typeface="Arial"/>
                <a:cs typeface="Arial"/>
              </a:rPr>
              <a:t>D-Pat</a:t>
            </a:r>
            <a:r>
              <a:rPr sz="2400" b="1" i="1" dirty="0">
                <a:latin typeface="Arial"/>
                <a:cs typeface="Arial"/>
              </a:rPr>
              <a:t>h</a:t>
            </a:r>
            <a:r>
              <a:rPr sz="2400" b="1" i="1" spc="70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graph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directed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which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DD-Path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its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edge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represen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contro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flow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between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successor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DD-Paths.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605790" indent="-593090">
              <a:lnSpc>
                <a:spcPts val="2735"/>
              </a:lnSpc>
              <a:buFont typeface="Arial"/>
              <a:buChar char="•"/>
              <a:tabLst>
                <a:tab pos="62801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condensatio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endParaRPr sz="2400">
              <a:latin typeface="Arial"/>
              <a:cs typeface="Arial"/>
            </a:endParaRPr>
          </a:p>
          <a:p>
            <a:pPr marL="605790" marR="461645" indent="-593090">
              <a:lnSpc>
                <a:spcPts val="2590"/>
              </a:lnSpc>
              <a:spcBef>
                <a:spcPts val="185"/>
              </a:spcBef>
              <a:buFont typeface="Arial"/>
              <a:buChar char="•"/>
              <a:tabLst>
                <a:tab pos="628015" algn="l"/>
              </a:tabLst>
            </a:pPr>
            <a:r>
              <a:rPr sz="2400" b="1" spc="-5" dirty="0">
                <a:latin typeface="Arial"/>
                <a:cs typeface="Arial"/>
              </a:rPr>
              <a:t>2-connecte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component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collapse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individual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627380" indent="-614680">
              <a:lnSpc>
                <a:spcPts val="2385"/>
              </a:lnSpc>
              <a:buFont typeface="Arial"/>
              <a:buChar char="•"/>
              <a:tabLst>
                <a:tab pos="628015" algn="l"/>
              </a:tabLst>
            </a:pPr>
            <a:r>
              <a:rPr sz="2400" b="1" spc="-20" dirty="0">
                <a:latin typeface="Arial"/>
                <a:cs typeface="Arial"/>
              </a:rPr>
              <a:t>singl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DD-Path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(corresponding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  <a:p>
            <a:pPr marL="605790" marR="297815">
              <a:lnSpc>
                <a:spcPts val="2590"/>
              </a:lnSpc>
              <a:spcBef>
                <a:spcPts val="185"/>
              </a:spcBef>
            </a:pP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preserve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conventio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fragment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exactl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one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DD-Path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2542" y="774373"/>
            <a:ext cx="2938145" cy="166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DD</a:t>
            </a:r>
            <a:r>
              <a:rPr sz="3200" b="1" spc="-15" dirty="0">
                <a:latin typeface="Arial"/>
                <a:cs typeface="Arial"/>
              </a:rPr>
              <a:t>-Pa</a:t>
            </a:r>
            <a:r>
              <a:rPr sz="3200" b="1" spc="-20" dirty="0">
                <a:latin typeface="Arial"/>
                <a:cs typeface="Arial"/>
              </a:rPr>
              <a:t>th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G</a:t>
            </a:r>
            <a:r>
              <a:rPr sz="3200" b="1" spc="-15" dirty="0">
                <a:latin typeface="Arial"/>
                <a:cs typeface="Arial"/>
              </a:rPr>
              <a:t>ra</a:t>
            </a:r>
            <a:r>
              <a:rPr sz="3200" b="1" spc="-20" dirty="0">
                <a:latin typeface="Arial"/>
                <a:cs typeface="Arial"/>
              </a:rPr>
              <a:t>ph</a:t>
            </a:r>
            <a:endParaRPr sz="3200">
              <a:latin typeface="Arial"/>
              <a:cs typeface="Arial"/>
            </a:endParaRPr>
          </a:p>
          <a:p>
            <a:pPr marL="12700" marR="10795">
              <a:lnSpc>
                <a:spcPct val="100000"/>
              </a:lnSpc>
              <a:spcBef>
                <a:spcPts val="70"/>
              </a:spcBef>
            </a:pPr>
            <a:r>
              <a:rPr sz="2000" b="1" spc="-10" dirty="0">
                <a:latin typeface="Arial"/>
                <a:cs typeface="Arial"/>
              </a:rPr>
              <a:t>(not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much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compression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because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this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exam</a:t>
            </a:r>
            <a:r>
              <a:rPr sz="2000" b="1" spc="-10" dirty="0">
                <a:latin typeface="Arial"/>
                <a:cs typeface="Arial"/>
              </a:rPr>
              <a:t>ple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control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intensive,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ith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little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sequential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code.)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90" y="1488163"/>
            <a:ext cx="2617623" cy="4795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7851" y="3292649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5529" y="3673369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3276" y="4079465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2394" y="4066778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8254" y="4498261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7372" y="4472873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2873" y="4904356"/>
            <a:ext cx="106743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19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20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900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5585" y="3698757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52" y="1528655"/>
            <a:ext cx="831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5194" y="1528655"/>
            <a:ext cx="831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9725" y="1528655"/>
            <a:ext cx="831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69681" y="1528655"/>
            <a:ext cx="831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9637" y="1528655"/>
            <a:ext cx="831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2047" y="2416996"/>
            <a:ext cx="483234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80"/>
              </a:spcBef>
            </a:pP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5151" y="2010900"/>
            <a:ext cx="831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90129" y="2378921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05585" y="6109968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10983" y="1246632"/>
            <a:ext cx="1475231" cy="5062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18913" y="3292852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835906" y="3673852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43297" y="4079237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04130" y="4067045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48098" y="4496813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08930" y="4472429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14113" y="4905245"/>
            <a:ext cx="1066800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19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20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900" spc="-10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26305" y="3698236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08601" y="1296410"/>
            <a:ext cx="45910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20" marR="5080" indent="-186055">
              <a:lnSpc>
                <a:spcPct val="100000"/>
              </a:lnSpc>
            </a:pPr>
            <a:r>
              <a:rPr sz="900" b="1" spc="-5" dirty="0">
                <a:latin typeface="Times New Roman"/>
                <a:cs typeface="Times New Roman"/>
              </a:rPr>
              <a:t>DD-Pat</a:t>
            </a:r>
            <a:r>
              <a:rPr sz="900" b="1" spc="5" dirty="0">
                <a:latin typeface="Times New Roman"/>
                <a:cs typeface="Times New Roman"/>
              </a:rPr>
              <a:t>h</a:t>
            </a:r>
            <a:r>
              <a:rPr sz="900" b="1" dirty="0">
                <a:latin typeface="Times New Roman"/>
                <a:cs typeface="Times New Roman"/>
              </a:rPr>
              <a:t> 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62297" y="2418075"/>
            <a:ext cx="48450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70"/>
              </a:spcBef>
            </a:pPr>
            <a:r>
              <a:rPr sz="900" spc="-1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06721" y="2009643"/>
            <a:ext cx="8382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11522" y="2378451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26305" y="6112254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061" y="716615"/>
            <a:ext cx="3330173" cy="5668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0121" y="2369671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1878" y="3532687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9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1878" y="4695716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3</a:t>
            </a:r>
            <a:r>
              <a:rPr sz="1150" b="1" spc="2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398" y="760046"/>
            <a:ext cx="110489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5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0153" y="760046"/>
            <a:ext cx="110489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5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386" y="760046"/>
            <a:ext cx="110489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5" dirty="0">
                <a:latin typeface="Arial"/>
                <a:cs typeface="Arial"/>
              </a:rPr>
              <a:t>3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8132" y="760046"/>
            <a:ext cx="110489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5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1878" y="760046"/>
            <a:ext cx="110489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5" dirty="0">
                <a:latin typeface="Arial"/>
                <a:cs typeface="Arial"/>
              </a:rPr>
              <a:t>5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3148" y="760046"/>
            <a:ext cx="110489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5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7394" y="760046"/>
            <a:ext cx="110489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5" dirty="0">
                <a:latin typeface="Arial"/>
                <a:cs typeface="Arial"/>
              </a:rPr>
              <a:t>7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1878" y="2686003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5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6992" y="1299695"/>
            <a:ext cx="110489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5" dirty="0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8258" y="1299695"/>
            <a:ext cx="110489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5" dirty="0">
                <a:latin typeface="Arial"/>
                <a:cs typeface="Arial"/>
              </a:rPr>
              <a:t>9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02004" y="1299695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1</a:t>
            </a:r>
            <a:r>
              <a:rPr sz="1150" b="1" spc="2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3761" y="1299695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1</a:t>
            </a:r>
            <a:r>
              <a:rPr sz="1150" b="1" spc="25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5030" y="1299695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1</a:t>
            </a:r>
            <a:r>
              <a:rPr sz="1150" b="1" spc="25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6312" y="1299695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1</a:t>
            </a:r>
            <a:r>
              <a:rPr sz="1150" b="1" spc="25" dirty="0">
                <a:latin typeface="Arial"/>
                <a:cs typeface="Arial"/>
              </a:rPr>
              <a:t>3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0121" y="3532687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7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30121" y="4063027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0121" y="2993051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31328" y="4286331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1328" y="2686003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31328" y="3216343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31328" y="3755992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3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30121" y="5095792"/>
            <a:ext cx="534098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3</a:t>
            </a:r>
            <a:r>
              <a:rPr sz="1150" b="1" spc="25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85"/>
              </a:spcBef>
            </a:pPr>
            <a:r>
              <a:rPr sz="1150" b="1" spc="30" dirty="0">
                <a:latin typeface="Arial"/>
                <a:cs typeface="Arial"/>
              </a:rPr>
              <a:t>3</a:t>
            </a:r>
            <a:r>
              <a:rPr sz="1150" b="1" spc="2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3</a:t>
            </a:r>
            <a:r>
              <a:rPr sz="1150" b="1" spc="25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250">
              <a:latin typeface="Times New Roman"/>
              <a:cs typeface="Times New Roman"/>
            </a:endParaRPr>
          </a:p>
          <a:p>
            <a:pPr marR="631825" algn="r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3</a:t>
            </a:r>
            <a:r>
              <a:rPr sz="1150" b="1" spc="25" dirty="0">
                <a:latin typeface="Arial"/>
                <a:cs typeface="Arial"/>
              </a:rPr>
              <a:t>1</a:t>
            </a:r>
            <a:r>
              <a:rPr sz="1150" b="1" spc="9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Arial"/>
                <a:cs typeface="Arial"/>
              </a:rPr>
              <a:t>-</a:t>
            </a:r>
            <a:r>
              <a:rPr sz="1150" b="1" spc="-15" dirty="0">
                <a:latin typeface="Times New Roman"/>
                <a:cs typeface="Times New Roman"/>
              </a:rPr>
              <a:t> </a:t>
            </a:r>
            <a:r>
              <a:rPr sz="1150" b="1" spc="30" dirty="0">
                <a:latin typeface="Arial"/>
                <a:cs typeface="Arial"/>
              </a:rPr>
              <a:t>3</a:t>
            </a:r>
            <a:r>
              <a:rPr sz="1150" b="1" spc="25" dirty="0">
                <a:latin typeface="Arial"/>
                <a:cs typeface="Arial"/>
              </a:rPr>
              <a:t>3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b="1" spc="30" dirty="0">
                <a:latin typeface="Arial"/>
                <a:cs typeface="Arial"/>
              </a:rPr>
              <a:t>3</a:t>
            </a:r>
            <a:r>
              <a:rPr sz="1150" b="1" spc="25" dirty="0">
                <a:latin typeface="Arial"/>
                <a:cs typeface="Arial"/>
              </a:rPr>
              <a:t>3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8976" y="1830035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1</a:t>
            </a:r>
            <a:r>
              <a:rPr sz="1150" b="1" spc="25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31735" y="1830035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1</a:t>
            </a:r>
            <a:r>
              <a:rPr sz="1150" b="1" spc="25" dirty="0">
                <a:latin typeface="Arial"/>
                <a:cs typeface="Arial"/>
              </a:rPr>
              <a:t>5</a:t>
            </a:r>
            <a:endParaRPr sz="11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73492" y="1830035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1</a:t>
            </a:r>
            <a:r>
              <a:rPr sz="1150" b="1" spc="25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24761" y="1830035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1</a:t>
            </a:r>
            <a:r>
              <a:rPr sz="1150" b="1" spc="25" dirty="0">
                <a:latin typeface="Arial"/>
                <a:cs typeface="Arial"/>
              </a:rPr>
              <a:t>7</a:t>
            </a:r>
            <a:endParaRPr sz="1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95030" y="1830035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1</a:t>
            </a:r>
            <a:r>
              <a:rPr sz="1150" b="1" spc="25" dirty="0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46312" y="1830035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1</a:t>
            </a:r>
            <a:r>
              <a:rPr sz="1150" b="1" spc="25" dirty="0">
                <a:latin typeface="Arial"/>
                <a:cs typeface="Arial"/>
              </a:rPr>
              <a:t>9</a:t>
            </a:r>
            <a:endParaRPr sz="11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20628" y="1526717"/>
            <a:ext cx="3101546" cy="4728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287776" y="758342"/>
            <a:ext cx="3159125" cy="103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8956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DD-Pat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Commissio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R="215265" algn="ctr">
              <a:lnSpc>
                <a:spcPct val="100000"/>
              </a:lnSpc>
              <a:spcBef>
                <a:spcPts val="1255"/>
              </a:spcBef>
            </a:pPr>
            <a:r>
              <a:rPr sz="1150" b="1" spc="25" dirty="0">
                <a:latin typeface="Arial"/>
                <a:cs typeface="Arial"/>
              </a:rPr>
              <a:t>1</a:t>
            </a:r>
            <a:r>
              <a:rPr sz="1150" b="1" spc="15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Arial"/>
                <a:cs typeface="Arial"/>
              </a:rPr>
              <a:t>-</a:t>
            </a:r>
            <a:r>
              <a:rPr sz="1150" b="1" spc="60" dirty="0">
                <a:latin typeface="Times New Roman"/>
                <a:cs typeface="Times New Roman"/>
              </a:rPr>
              <a:t> </a:t>
            </a:r>
            <a:r>
              <a:rPr sz="1150" b="1" spc="25" dirty="0">
                <a:latin typeface="Arial"/>
                <a:cs typeface="Arial"/>
              </a:rPr>
              <a:t>7</a:t>
            </a:r>
            <a:endParaRPr sz="115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695851" y="2286937"/>
            <a:ext cx="110489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5" dirty="0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65154" y="2286937"/>
            <a:ext cx="45212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5" dirty="0">
                <a:latin typeface="Arial"/>
                <a:cs typeface="Arial"/>
              </a:rPr>
              <a:t>9</a:t>
            </a:r>
            <a:r>
              <a:rPr sz="1150" b="1" spc="90" dirty="0">
                <a:latin typeface="Times New Roman"/>
                <a:cs typeface="Times New Roman"/>
              </a:rPr>
              <a:t> </a:t>
            </a:r>
            <a:r>
              <a:rPr sz="1150" b="1" spc="25" dirty="0">
                <a:latin typeface="Arial"/>
                <a:cs typeface="Arial"/>
              </a:rPr>
              <a:t>–</a:t>
            </a:r>
            <a:r>
              <a:rPr sz="1150" b="1" spc="15" dirty="0">
                <a:latin typeface="Times New Roman"/>
                <a:cs typeface="Times New Roman"/>
              </a:rPr>
              <a:t> </a:t>
            </a:r>
            <a:r>
              <a:rPr sz="1150" b="1" spc="30" dirty="0">
                <a:latin typeface="Arial"/>
                <a:cs typeface="Arial"/>
              </a:rPr>
              <a:t>1</a:t>
            </a:r>
            <a:r>
              <a:rPr sz="1150" b="1" spc="25" dirty="0">
                <a:latin typeface="Arial"/>
                <a:cs typeface="Arial"/>
              </a:rPr>
              <a:t>3</a:t>
            </a:r>
            <a:endParaRPr sz="11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05770" y="3003103"/>
            <a:ext cx="499745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1</a:t>
            </a:r>
            <a:r>
              <a:rPr sz="1150" b="1" spc="25" dirty="0">
                <a:latin typeface="Arial"/>
                <a:cs typeface="Arial"/>
              </a:rPr>
              <a:t>4</a:t>
            </a:r>
            <a:r>
              <a:rPr sz="1150" b="1" spc="15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Arial"/>
                <a:cs typeface="Arial"/>
              </a:rPr>
              <a:t>-</a:t>
            </a:r>
            <a:r>
              <a:rPr sz="1150" b="1" spc="60" dirty="0">
                <a:latin typeface="Times New Roman"/>
                <a:cs typeface="Times New Roman"/>
              </a:rPr>
              <a:t> </a:t>
            </a:r>
            <a:r>
              <a:rPr sz="1150" b="1" spc="30" dirty="0">
                <a:latin typeface="Arial"/>
                <a:cs typeface="Arial"/>
              </a:rPr>
              <a:t>1</a:t>
            </a:r>
            <a:r>
              <a:rPr sz="1150" b="1" spc="25" dirty="0">
                <a:latin typeface="Arial"/>
                <a:cs typeface="Arial"/>
              </a:rPr>
              <a:t>9</a:t>
            </a:r>
            <a:endParaRPr sz="11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7827" y="3719269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93478" y="4742344"/>
            <a:ext cx="499745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1</a:t>
            </a:r>
            <a:r>
              <a:rPr sz="1150" b="1" spc="15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Arial"/>
                <a:cs typeface="Arial"/>
              </a:rPr>
              <a:t>-</a:t>
            </a:r>
            <a:r>
              <a:rPr sz="1150" b="1" spc="60" dirty="0">
                <a:latin typeface="Times New Roman"/>
                <a:cs typeface="Times New Roman"/>
              </a:rPr>
              <a:t> </a:t>
            </a: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75098" y="4212195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5</a:t>
            </a:r>
            <a:endParaRPr sz="11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43794" y="4751640"/>
            <a:ext cx="499745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6</a:t>
            </a:r>
            <a:r>
              <a:rPr sz="1150" b="1" spc="9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Arial"/>
                <a:cs typeface="Arial"/>
              </a:rPr>
              <a:t>-</a:t>
            </a:r>
            <a:r>
              <a:rPr sz="1150" b="1" spc="-15" dirty="0">
                <a:latin typeface="Times New Roman"/>
                <a:cs typeface="Times New Roman"/>
              </a:rPr>
              <a:t> </a:t>
            </a: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06847" y="4751640"/>
            <a:ext cx="19558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0" dirty="0">
                <a:latin typeface="Arial"/>
                <a:cs typeface="Arial"/>
              </a:rPr>
              <a:t>2</a:t>
            </a:r>
            <a:r>
              <a:rPr sz="1150" b="1" spc="25" dirty="0">
                <a:latin typeface="Arial"/>
                <a:cs typeface="Arial"/>
              </a:rPr>
              <a:t>9</a:t>
            </a:r>
            <a:endParaRPr sz="11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98471" y="2443203"/>
            <a:ext cx="1901825" cy="88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(better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exam</a:t>
            </a:r>
            <a:r>
              <a:rPr sz="2000" b="1" spc="-10" dirty="0">
                <a:latin typeface="Arial"/>
                <a:cs typeface="Arial"/>
              </a:rPr>
              <a:t>ple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DD-Path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</a:t>
            </a:r>
            <a:r>
              <a:rPr sz="2000" b="1" spc="-10" dirty="0">
                <a:latin typeface="Arial"/>
                <a:cs typeface="Arial"/>
              </a:rPr>
              <a:t>pression)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9421" y="939473"/>
            <a:ext cx="625856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-15" dirty="0">
                <a:latin typeface="Arial"/>
                <a:cs typeface="Arial"/>
              </a:rPr>
              <a:t>tructura</a:t>
            </a:r>
            <a:r>
              <a:rPr sz="3200" b="1" spc="-10" dirty="0">
                <a:latin typeface="Arial"/>
                <a:cs typeface="Arial"/>
              </a:rPr>
              <a:t>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(</a:t>
            </a:r>
            <a:r>
              <a:rPr sz="3200" b="1" spc="-20" dirty="0">
                <a:latin typeface="Arial"/>
                <a:cs typeface="Arial"/>
              </a:rPr>
              <a:t>Cod</a:t>
            </a:r>
            <a:r>
              <a:rPr sz="3200" b="1" spc="-15" dirty="0">
                <a:latin typeface="Arial"/>
                <a:cs typeface="Arial"/>
              </a:rPr>
              <a:t>e-Base</a:t>
            </a:r>
            <a:r>
              <a:rPr sz="3200" b="1" spc="-20" dirty="0">
                <a:latin typeface="Arial"/>
                <a:cs typeface="Arial"/>
              </a:rPr>
              <a:t>d)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41" y="1705201"/>
            <a:ext cx="6227445" cy="428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Comp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emen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f/to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Func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ona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Tes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Base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mp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emen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ts val="2430"/>
              </a:lnSpc>
              <a:spcBef>
                <a:spcPts val="1585"/>
              </a:spcBef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Powerfu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ma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hema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ca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-5" dirty="0">
                <a:latin typeface="Arial"/>
                <a:cs typeface="Arial"/>
              </a:rPr>
              <a:t>ormu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ts val="1735"/>
              </a:lnSpc>
              <a:buFont typeface="Arial"/>
              <a:buChar char="–"/>
              <a:tabLst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program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graph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ts val="1730"/>
              </a:lnSpc>
              <a:buFont typeface="Arial"/>
              <a:buChar char="–"/>
              <a:tabLst>
                <a:tab pos="756920" algn="l"/>
              </a:tabLst>
            </a:pPr>
            <a:r>
              <a:rPr sz="1800" b="1" spc="-10" dirty="0">
                <a:latin typeface="Arial"/>
                <a:cs typeface="Arial"/>
              </a:rPr>
              <a:t>define-use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path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ts val="1945"/>
              </a:lnSpc>
              <a:buFont typeface="Arial"/>
              <a:buChar char="–"/>
              <a:tabLst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Program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lices</a:t>
            </a:r>
            <a:endParaRPr sz="1800">
              <a:latin typeface="Arial"/>
              <a:cs typeface="Arial"/>
            </a:endParaRPr>
          </a:p>
          <a:p>
            <a:pPr marL="356870" marR="5080" indent="-344170">
              <a:lnSpc>
                <a:spcPct val="84200"/>
              </a:lnSpc>
              <a:spcBef>
                <a:spcPts val="1410"/>
              </a:spcBef>
              <a:buSzPct val="81818"/>
              <a:buFont typeface="Arial"/>
              <a:buChar char="•"/>
              <a:tabLst>
                <a:tab pos="421640" algn="l"/>
              </a:tabLst>
            </a:pPr>
            <a:r>
              <a:rPr sz="2200" b="1" spc="15" dirty="0">
                <a:latin typeface="Arial"/>
                <a:cs typeface="Arial"/>
              </a:rPr>
              <a:t>B</a:t>
            </a:r>
            <a:r>
              <a:rPr sz="2200" b="1" spc="-5" dirty="0">
                <a:latin typeface="Arial"/>
                <a:cs typeface="Arial"/>
              </a:rPr>
              <a:t>as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Coverag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Me</a:t>
            </a:r>
            <a:r>
              <a:rPr sz="2200" b="1" dirty="0">
                <a:latin typeface="Arial"/>
                <a:cs typeface="Arial"/>
              </a:rPr>
              <a:t>tri</a:t>
            </a:r>
            <a:r>
              <a:rPr sz="2200" b="1" spc="-5" dirty="0">
                <a:latin typeface="Arial"/>
                <a:cs typeface="Arial"/>
              </a:rPr>
              <a:t>c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(a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better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answe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gaps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redundancies)</a:t>
            </a:r>
            <a:endParaRPr sz="1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Usua</a:t>
            </a:r>
            <a:r>
              <a:rPr sz="2200" b="1" dirty="0">
                <a:latin typeface="Arial"/>
                <a:cs typeface="Arial"/>
              </a:rPr>
              <a:t>lly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don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un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eve</a:t>
            </a:r>
            <a:r>
              <a:rPr sz="2200" b="1" dirty="0"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No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ver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he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p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-5" dirty="0">
                <a:latin typeface="Arial"/>
                <a:cs typeface="Arial"/>
              </a:rPr>
              <a:t>u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den</a:t>
            </a:r>
            <a:r>
              <a:rPr sz="2200" b="1" dirty="0">
                <a:latin typeface="Arial"/>
                <a:cs typeface="Arial"/>
              </a:rPr>
              <a:t>tify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case</a:t>
            </a: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ts val="2620"/>
              </a:lnSpc>
              <a:spcBef>
                <a:spcPts val="1800"/>
              </a:spcBef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Ex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ens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v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commerc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oo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support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41" y="832793"/>
            <a:ext cx="639635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-15" dirty="0">
                <a:latin typeface="Arial"/>
                <a:cs typeface="Arial"/>
              </a:rPr>
              <a:t>tructura</a:t>
            </a:r>
            <a:r>
              <a:rPr sz="3200" b="1" spc="-10" dirty="0">
                <a:latin typeface="Arial"/>
                <a:cs typeface="Arial"/>
              </a:rPr>
              <a:t>l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Co</a:t>
            </a:r>
            <a:r>
              <a:rPr sz="3200" b="1" spc="-15" dirty="0">
                <a:latin typeface="Arial"/>
                <a:cs typeface="Arial"/>
              </a:rPr>
              <a:t>vera</a:t>
            </a:r>
            <a:r>
              <a:rPr sz="3200" b="1" spc="-20" dirty="0">
                <a:latin typeface="Arial"/>
                <a:cs typeface="Arial"/>
              </a:rPr>
              <a:t>ge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Me</a:t>
            </a:r>
            <a:r>
              <a:rPr sz="3200" b="1" spc="-15" dirty="0">
                <a:latin typeface="Arial"/>
                <a:cs typeface="Arial"/>
              </a:rPr>
              <a:t>tric</a:t>
            </a:r>
            <a:r>
              <a:rPr sz="3200" b="1" spc="-2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973" y="1296084"/>
            <a:ext cx="6464300" cy="452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(E.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F.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Miller,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197</a:t>
            </a:r>
            <a:r>
              <a:rPr sz="1800" b="1" dirty="0">
                <a:latin typeface="Arial"/>
                <a:cs typeface="Arial"/>
              </a:rPr>
              <a:t>7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dissertation)</a:t>
            </a:r>
            <a:endParaRPr sz="1800">
              <a:latin typeface="Arial"/>
              <a:cs typeface="Arial"/>
            </a:endParaRPr>
          </a:p>
          <a:p>
            <a:pPr marL="1259840" indent="-1247140">
              <a:lnSpc>
                <a:spcPct val="100000"/>
              </a:lnSpc>
              <a:spcBef>
                <a:spcPts val="1590"/>
              </a:spcBef>
              <a:buFont typeface="Arial"/>
              <a:buChar char="•"/>
              <a:tabLst>
                <a:tab pos="357505" algn="l"/>
                <a:tab pos="1225550" algn="l"/>
              </a:tabLst>
            </a:pPr>
            <a:r>
              <a:rPr sz="2200" b="1" spc="-15" dirty="0">
                <a:latin typeface="Arial"/>
                <a:cs typeface="Arial"/>
              </a:rPr>
              <a:t>C</a:t>
            </a:r>
            <a:r>
              <a:rPr sz="2250" b="1" spc="-7" baseline="-22222" dirty="0">
                <a:latin typeface="Arial"/>
                <a:cs typeface="Arial"/>
              </a:rPr>
              <a:t>0</a:t>
            </a:r>
            <a:r>
              <a:rPr sz="2200" b="1" dirty="0">
                <a:latin typeface="Arial"/>
                <a:cs typeface="Arial"/>
              </a:rPr>
              <a:t>: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5" dirty="0">
                <a:latin typeface="Arial"/>
                <a:cs typeface="Arial"/>
              </a:rPr>
              <a:t>ver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emen</a:t>
            </a:r>
            <a:r>
              <a:rPr sz="2200" b="1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  <a:tab pos="1228090" algn="l"/>
              </a:tabLst>
            </a:pPr>
            <a:r>
              <a:rPr sz="2200" b="1" spc="-15" dirty="0">
                <a:latin typeface="Arial"/>
                <a:cs typeface="Arial"/>
              </a:rPr>
              <a:t>C</a:t>
            </a:r>
            <a:r>
              <a:rPr sz="2250" b="1" spc="-7" baseline="-22222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: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latin typeface="Arial"/>
                <a:cs typeface="Arial"/>
              </a:rPr>
              <a:t>Ever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DD</a:t>
            </a:r>
            <a:r>
              <a:rPr sz="2200" b="1" dirty="0">
                <a:latin typeface="Arial"/>
                <a:cs typeface="Arial"/>
              </a:rPr>
              <a:t>-</a:t>
            </a:r>
            <a:r>
              <a:rPr sz="2200" b="1" spc="-5" dirty="0">
                <a:latin typeface="Arial"/>
                <a:cs typeface="Arial"/>
              </a:rPr>
              <a:t>Pa</a:t>
            </a:r>
            <a:r>
              <a:rPr sz="2200" b="1" dirty="0">
                <a:latin typeface="Arial"/>
                <a:cs typeface="Arial"/>
              </a:rPr>
              <a:t>th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  <a:tab pos="1263650" algn="l"/>
              </a:tabLst>
            </a:pPr>
            <a:r>
              <a:rPr sz="2200" b="1" spc="-15" dirty="0">
                <a:latin typeface="Arial"/>
                <a:cs typeface="Arial"/>
              </a:rPr>
              <a:t>C</a:t>
            </a:r>
            <a:r>
              <a:rPr sz="2250" b="1" spc="-7" baseline="-22222" dirty="0">
                <a:latin typeface="Arial"/>
                <a:cs typeface="Arial"/>
              </a:rPr>
              <a:t>1</a:t>
            </a:r>
            <a:r>
              <a:rPr sz="2250" b="1" spc="-22" baseline="-22222" dirty="0">
                <a:latin typeface="Arial"/>
                <a:cs typeface="Arial"/>
              </a:rPr>
              <a:t>p</a:t>
            </a:r>
            <a:r>
              <a:rPr sz="2200" b="1" dirty="0">
                <a:latin typeface="Arial"/>
                <a:cs typeface="Arial"/>
              </a:rPr>
              <a:t>: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latin typeface="Arial"/>
                <a:cs typeface="Arial"/>
              </a:rPr>
              <a:t>Ever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pred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ca</a:t>
            </a:r>
            <a:r>
              <a:rPr sz="2200" b="1" dirty="0">
                <a:latin typeface="Arial"/>
                <a:cs typeface="Arial"/>
              </a:rPr>
              <a:t>te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ou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com</a:t>
            </a:r>
            <a:r>
              <a:rPr sz="2200" b="1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  <a:tab pos="1225550" algn="l"/>
              </a:tabLst>
            </a:pPr>
            <a:r>
              <a:rPr sz="2200" b="1" spc="-15" dirty="0">
                <a:latin typeface="Arial"/>
                <a:cs typeface="Arial"/>
              </a:rPr>
              <a:t>C</a:t>
            </a:r>
            <a:r>
              <a:rPr sz="2250" b="1" spc="-7" baseline="-22222" dirty="0">
                <a:latin typeface="Arial"/>
                <a:cs typeface="Arial"/>
              </a:rPr>
              <a:t>2</a:t>
            </a:r>
            <a:r>
              <a:rPr sz="2200" b="1" dirty="0">
                <a:latin typeface="Arial"/>
                <a:cs typeface="Arial"/>
              </a:rPr>
              <a:t>: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15" dirty="0">
                <a:latin typeface="Arial"/>
                <a:cs typeface="Arial"/>
              </a:rPr>
              <a:t>C</a:t>
            </a:r>
            <a:r>
              <a:rPr sz="2250" b="1" baseline="-22222" dirty="0">
                <a:latin typeface="Arial"/>
                <a:cs typeface="Arial"/>
              </a:rPr>
              <a:t>1</a:t>
            </a:r>
            <a:r>
              <a:rPr sz="2250" b="1" baseline="-22222" dirty="0">
                <a:latin typeface="Times New Roman"/>
                <a:cs typeface="Times New Roman"/>
              </a:rPr>
              <a:t> </a:t>
            </a:r>
            <a:r>
              <a:rPr sz="2250" b="1" spc="-195" baseline="-22222" dirty="0">
                <a:latin typeface="Times New Roman"/>
                <a:cs typeface="Times New Roman"/>
              </a:rPr>
              <a:t> 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00" b="1" spc="-5" dirty="0">
                <a:latin typeface="Arial"/>
                <a:cs typeface="Arial"/>
              </a:rPr>
              <a:t>overag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+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oo</a:t>
            </a:r>
            <a:r>
              <a:rPr sz="2200" b="1" dirty="0">
                <a:latin typeface="Arial"/>
                <a:cs typeface="Arial"/>
              </a:rPr>
              <a:t>p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coverag</a:t>
            </a:r>
            <a:r>
              <a:rPr sz="2200" b="1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59840" marR="197485" indent="-1247140">
              <a:lnSpc>
                <a:spcPct val="100000"/>
              </a:lnSpc>
              <a:buFont typeface="Arial"/>
              <a:buChar char="•"/>
              <a:tabLst>
                <a:tab pos="357505" algn="l"/>
                <a:tab pos="1234440" algn="l"/>
              </a:tabLst>
            </a:pPr>
            <a:r>
              <a:rPr sz="2200" b="1" spc="-15" dirty="0">
                <a:latin typeface="Arial"/>
                <a:cs typeface="Arial"/>
              </a:rPr>
              <a:t>C</a:t>
            </a:r>
            <a:r>
              <a:rPr sz="2250" b="1" spc="-22" baseline="-22222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: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50" b="1" baseline="-22222" dirty="0">
                <a:latin typeface="Arial"/>
                <a:cs typeface="Arial"/>
              </a:rPr>
              <a:t>1</a:t>
            </a:r>
            <a:r>
              <a:rPr sz="2250" b="1" baseline="-22222" dirty="0">
                <a:latin typeface="Times New Roman"/>
                <a:cs typeface="Times New Roman"/>
              </a:rPr>
              <a:t> </a:t>
            </a:r>
            <a:r>
              <a:rPr sz="2250" b="1" spc="-157" baseline="-22222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coverag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+ever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pa</a:t>
            </a:r>
            <a:r>
              <a:rPr sz="2200" b="1" dirty="0">
                <a:latin typeface="Arial"/>
                <a:cs typeface="Arial"/>
              </a:rPr>
              <a:t>ir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dependen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DD</a:t>
            </a:r>
            <a:r>
              <a:rPr sz="2200" b="1" dirty="0">
                <a:latin typeface="Arial"/>
                <a:cs typeface="Arial"/>
              </a:rPr>
              <a:t>-</a:t>
            </a:r>
            <a:r>
              <a:rPr sz="2200" b="1" spc="-5" dirty="0">
                <a:latin typeface="Arial"/>
                <a:cs typeface="Arial"/>
              </a:rPr>
              <a:t>Pa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  <a:tab pos="1320165" algn="l"/>
              </a:tabLst>
            </a:pPr>
            <a:r>
              <a:rPr sz="2200" b="1" spc="-15" dirty="0">
                <a:latin typeface="Arial"/>
                <a:cs typeface="Arial"/>
              </a:rPr>
              <a:t>C</a:t>
            </a:r>
            <a:r>
              <a:rPr sz="2250" b="1" spc="-7" baseline="-22222" dirty="0">
                <a:latin typeface="Arial"/>
                <a:cs typeface="Arial"/>
              </a:rPr>
              <a:t>M</a:t>
            </a:r>
            <a:r>
              <a:rPr sz="2250" b="1" spc="-15" baseline="-22222" dirty="0">
                <a:latin typeface="Arial"/>
                <a:cs typeface="Arial"/>
              </a:rPr>
              <a:t>C</a:t>
            </a:r>
            <a:r>
              <a:rPr sz="2250" b="1" spc="-7" baseline="-22222" dirty="0">
                <a:latin typeface="Arial"/>
                <a:cs typeface="Arial"/>
              </a:rPr>
              <a:t>C</a:t>
            </a:r>
            <a:r>
              <a:rPr sz="2200" b="1" dirty="0">
                <a:latin typeface="Arial"/>
                <a:cs typeface="Arial"/>
              </a:rPr>
              <a:t>: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dirty="0">
                <a:latin typeface="Arial"/>
                <a:cs typeface="Arial"/>
              </a:rPr>
              <a:t>M</a:t>
            </a:r>
            <a:r>
              <a:rPr sz="2200" b="1" spc="-5" dirty="0">
                <a:latin typeface="Arial"/>
                <a:cs typeface="Arial"/>
              </a:rPr>
              <a:t>u</a:t>
            </a:r>
            <a:r>
              <a:rPr sz="2200" b="1" dirty="0">
                <a:latin typeface="Arial"/>
                <a:cs typeface="Arial"/>
              </a:rPr>
              <a:t>lti</a:t>
            </a:r>
            <a:r>
              <a:rPr sz="2200" b="1" spc="-5" dirty="0">
                <a:latin typeface="Arial"/>
                <a:cs typeface="Arial"/>
              </a:rPr>
              <a:t>p</a:t>
            </a:r>
            <a:r>
              <a:rPr sz="2200" b="1" dirty="0">
                <a:latin typeface="Arial"/>
                <a:cs typeface="Arial"/>
              </a:rPr>
              <a:t>le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cond</a:t>
            </a:r>
            <a:r>
              <a:rPr sz="2200" b="1" dirty="0">
                <a:latin typeface="Arial"/>
                <a:cs typeface="Arial"/>
              </a:rPr>
              <a:t>iti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coverag</a:t>
            </a:r>
            <a:r>
              <a:rPr sz="2200" b="1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59840" marR="5080" indent="-1247140">
              <a:lnSpc>
                <a:spcPct val="100000"/>
              </a:lnSpc>
              <a:buFont typeface="Arial"/>
              <a:buChar char="•"/>
              <a:tabLst>
                <a:tab pos="357505" algn="l"/>
                <a:tab pos="1276985" algn="l"/>
              </a:tabLst>
            </a:pPr>
            <a:r>
              <a:rPr sz="2200" b="1" spc="-15" dirty="0">
                <a:latin typeface="Arial"/>
                <a:cs typeface="Arial"/>
              </a:rPr>
              <a:t>C</a:t>
            </a:r>
            <a:r>
              <a:rPr sz="2250" b="1" baseline="-22222" dirty="0">
                <a:latin typeface="Arial"/>
                <a:cs typeface="Arial"/>
              </a:rPr>
              <a:t>i</a:t>
            </a:r>
            <a:r>
              <a:rPr sz="2250" b="1" spc="-22" baseline="-22222" dirty="0">
                <a:latin typeface="Arial"/>
                <a:cs typeface="Arial"/>
              </a:rPr>
              <a:t>k</a:t>
            </a:r>
            <a:r>
              <a:rPr sz="2200" b="1" dirty="0">
                <a:latin typeface="Arial"/>
                <a:cs typeface="Arial"/>
              </a:rPr>
              <a:t>:</a:t>
            </a:r>
            <a:r>
              <a:rPr sz="2200" b="1" dirty="0">
                <a:latin typeface="Times New Roman"/>
                <a:cs typeface="Times New Roman"/>
              </a:rPr>
              <a:t>		</a:t>
            </a:r>
            <a:r>
              <a:rPr sz="2200" b="1" spc="10" dirty="0">
                <a:latin typeface="Arial"/>
                <a:cs typeface="Arial"/>
              </a:rPr>
              <a:t>E</a:t>
            </a:r>
            <a:r>
              <a:rPr sz="2200" b="1" spc="-5" dirty="0">
                <a:latin typeface="Arial"/>
                <a:cs typeface="Arial"/>
              </a:rPr>
              <a:t>ver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progra</a:t>
            </a:r>
            <a:r>
              <a:rPr sz="2200" b="1" dirty="0">
                <a:latin typeface="Arial"/>
                <a:cs typeface="Arial"/>
              </a:rPr>
              <a:t>m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pa</a:t>
            </a:r>
            <a:r>
              <a:rPr sz="2200" b="1" dirty="0">
                <a:latin typeface="Arial"/>
                <a:cs typeface="Arial"/>
              </a:rPr>
              <a:t>th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ha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con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u</a:t>
            </a:r>
            <a:r>
              <a:rPr sz="2200" b="1" dirty="0">
                <a:latin typeface="Arial"/>
                <a:cs typeface="Arial"/>
              </a:rPr>
              <a:t>p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k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repe</a:t>
            </a:r>
            <a:r>
              <a:rPr sz="2200" b="1" dirty="0">
                <a:latin typeface="Arial"/>
                <a:cs typeface="Arial"/>
              </a:rPr>
              <a:t>titi</a:t>
            </a:r>
            <a:r>
              <a:rPr sz="2200" b="1" spc="-5" dirty="0">
                <a:latin typeface="Arial"/>
                <a:cs typeface="Arial"/>
              </a:rPr>
              <a:t>on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oo</a:t>
            </a:r>
            <a:r>
              <a:rPr sz="2200" b="1" dirty="0">
                <a:latin typeface="Arial"/>
                <a:cs typeface="Arial"/>
              </a:rPr>
              <a:t>p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(</a:t>
            </a:r>
            <a:r>
              <a:rPr sz="2200" b="1" spc="-5" dirty="0">
                <a:latin typeface="Arial"/>
                <a:cs typeface="Arial"/>
              </a:rPr>
              <a:t>usua</a:t>
            </a:r>
            <a:r>
              <a:rPr sz="2200" b="1" dirty="0">
                <a:latin typeface="Arial"/>
                <a:cs typeface="Arial"/>
              </a:rPr>
              <a:t>lly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k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=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2</a:t>
            </a:r>
            <a:r>
              <a:rPr sz="2200" b="1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59840" marR="484505" indent="-1247140">
              <a:lnSpc>
                <a:spcPts val="2640"/>
              </a:lnSpc>
              <a:spcBef>
                <a:spcPts val="65"/>
              </a:spcBef>
              <a:buFont typeface="Arial"/>
              <a:buChar char="•"/>
              <a:tabLst>
                <a:tab pos="357505" algn="l"/>
                <a:tab pos="1222375" algn="l"/>
              </a:tabLst>
            </a:pPr>
            <a:r>
              <a:rPr sz="2200" b="1" spc="-15" dirty="0">
                <a:latin typeface="Arial"/>
                <a:cs typeface="Arial"/>
              </a:rPr>
              <a:t>C</a:t>
            </a:r>
            <a:r>
              <a:rPr sz="2250" b="1" spc="-7" baseline="-22222" dirty="0">
                <a:latin typeface="Arial"/>
                <a:cs typeface="Arial"/>
              </a:rPr>
              <a:t>sta</a:t>
            </a:r>
            <a:r>
              <a:rPr sz="2250" b="1" spc="-30" baseline="-22222" dirty="0">
                <a:latin typeface="Arial"/>
                <a:cs typeface="Arial"/>
              </a:rPr>
              <a:t>t</a:t>
            </a:r>
            <a:r>
              <a:rPr sz="2200" b="1" dirty="0">
                <a:latin typeface="Arial"/>
                <a:cs typeface="Arial"/>
              </a:rPr>
              <a:t>: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dirty="0">
                <a:latin typeface="Arial"/>
                <a:cs typeface="Arial"/>
              </a:rPr>
              <a:t>"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ca</a:t>
            </a:r>
            <a:r>
              <a:rPr sz="2200" b="1" dirty="0">
                <a:latin typeface="Arial"/>
                <a:cs typeface="Arial"/>
              </a:rPr>
              <a:t>lly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gn</a:t>
            </a:r>
            <a:r>
              <a:rPr sz="2200" b="1" dirty="0">
                <a:latin typeface="Arial"/>
                <a:cs typeface="Arial"/>
              </a:rPr>
              <a:t>ifi</a:t>
            </a:r>
            <a:r>
              <a:rPr sz="2200" b="1" spc="-5" dirty="0">
                <a:latin typeface="Arial"/>
                <a:cs typeface="Arial"/>
              </a:rPr>
              <a:t>can</a:t>
            </a:r>
            <a:r>
              <a:rPr sz="2200" b="1" dirty="0">
                <a:latin typeface="Arial"/>
                <a:cs typeface="Arial"/>
              </a:rPr>
              <a:t>t"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fr</a:t>
            </a:r>
            <a:r>
              <a:rPr sz="2200" b="1" spc="-5" dirty="0">
                <a:latin typeface="Arial"/>
                <a:cs typeface="Arial"/>
              </a:rPr>
              <a:t>ac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pa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ts val="2550"/>
              </a:lnSpc>
              <a:buFont typeface="Arial"/>
              <a:buChar char="•"/>
              <a:tabLst>
                <a:tab pos="357505" algn="l"/>
                <a:tab pos="1256030" algn="l"/>
              </a:tabLst>
            </a:pPr>
            <a:r>
              <a:rPr sz="2200" b="1" spc="-15" dirty="0">
                <a:latin typeface="Arial"/>
                <a:cs typeface="Arial"/>
              </a:rPr>
              <a:t>C</a:t>
            </a:r>
            <a:r>
              <a:rPr sz="2250" b="1" baseline="-22222" dirty="0">
                <a:latin typeface="Arial"/>
                <a:cs typeface="Arial"/>
              </a:rPr>
              <a:t>∞</a:t>
            </a:r>
            <a:r>
              <a:rPr sz="2200" b="1" dirty="0">
                <a:latin typeface="Arial"/>
                <a:cs typeface="Arial"/>
              </a:rPr>
              <a:t>: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ll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poss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b</a:t>
            </a:r>
            <a:r>
              <a:rPr sz="2200" b="1" dirty="0">
                <a:latin typeface="Arial"/>
                <a:cs typeface="Arial"/>
              </a:rPr>
              <a:t>le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execu</a:t>
            </a:r>
            <a:r>
              <a:rPr sz="2200" b="1" dirty="0">
                <a:latin typeface="Arial"/>
                <a:cs typeface="Arial"/>
              </a:rPr>
              <a:t>ti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pa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8125" y="2017167"/>
            <a:ext cx="5581650" cy="287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 indent="-457200">
              <a:lnSpc>
                <a:spcPct val="100000"/>
              </a:lnSpc>
              <a:buFont typeface="Arial"/>
              <a:buAutoNum type="arabicPeriod"/>
              <a:tabLst>
                <a:tab pos="1253490" algn="l"/>
              </a:tabLst>
            </a:pPr>
            <a:r>
              <a:rPr sz="2400" b="1" dirty="0">
                <a:latin typeface="Arial"/>
                <a:cs typeface="Arial"/>
              </a:rPr>
              <a:t>Every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1252855" indent="-457200">
              <a:lnSpc>
                <a:spcPct val="100000"/>
              </a:lnSpc>
              <a:spcBef>
                <a:spcPts val="935"/>
              </a:spcBef>
              <a:buFont typeface="Arial"/>
              <a:buAutoNum type="arabicPeriod"/>
              <a:tabLst>
                <a:tab pos="1253490" algn="l"/>
              </a:tabLst>
            </a:pPr>
            <a:r>
              <a:rPr sz="2400" b="1" dirty="0">
                <a:latin typeface="Arial"/>
                <a:cs typeface="Arial"/>
              </a:rPr>
              <a:t>Every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edge</a:t>
            </a:r>
            <a:endParaRPr sz="2400">
              <a:latin typeface="Arial"/>
              <a:cs typeface="Arial"/>
            </a:endParaRPr>
          </a:p>
          <a:p>
            <a:pPr marL="1252855" indent="-457200">
              <a:lnSpc>
                <a:spcPct val="100000"/>
              </a:lnSpc>
              <a:spcBef>
                <a:spcPts val="910"/>
              </a:spcBef>
              <a:buFont typeface="Arial"/>
              <a:buAutoNum type="arabicPeriod"/>
              <a:tabLst>
                <a:tab pos="1253490" algn="l"/>
              </a:tabLst>
            </a:pPr>
            <a:r>
              <a:rPr sz="2400" b="1" dirty="0">
                <a:latin typeface="Arial"/>
                <a:cs typeface="Arial"/>
              </a:rPr>
              <a:t>Successive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pairs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edges</a:t>
            </a:r>
            <a:endParaRPr sz="2400">
              <a:latin typeface="Arial"/>
              <a:cs typeface="Arial"/>
            </a:endParaRPr>
          </a:p>
          <a:p>
            <a:pPr marL="1252855" indent="-457200">
              <a:lnSpc>
                <a:spcPct val="100000"/>
              </a:lnSpc>
              <a:spcBef>
                <a:spcPts val="910"/>
              </a:spcBef>
              <a:buFont typeface="Arial"/>
              <a:buAutoNum type="arabicPeriod"/>
              <a:tabLst>
                <a:tab pos="1253490" algn="l"/>
              </a:tabLst>
            </a:pPr>
            <a:r>
              <a:rPr sz="2400" b="1" dirty="0">
                <a:latin typeface="Arial"/>
                <a:cs typeface="Arial"/>
              </a:rPr>
              <a:t>Every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537335" algn="l"/>
              </a:tabLst>
            </a:pPr>
            <a:r>
              <a:rPr sz="2400" b="1" dirty="0">
                <a:latin typeface="Arial"/>
                <a:cs typeface="Arial"/>
              </a:rPr>
              <a:t>Exercise: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Arial"/>
                <a:cs typeface="Arial"/>
              </a:rPr>
              <a:t>Ho</a:t>
            </a:r>
            <a:r>
              <a:rPr sz="2400" b="1" spc="-20" dirty="0">
                <a:latin typeface="Arial"/>
                <a:cs typeface="Arial"/>
              </a:rPr>
              <a:t>w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these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compar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structura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coverag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metrics?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324" rIns="0" bIns="0" rtlCol="0">
            <a:spAutoFit/>
          </a:bodyPr>
          <a:lstStyle/>
          <a:p>
            <a:pPr marL="116205">
              <a:lnSpc>
                <a:spcPct val="100000"/>
              </a:lnSpc>
            </a:pPr>
            <a:r>
              <a:rPr spc="-20" dirty="0"/>
              <a:t>G</a:t>
            </a:r>
            <a:r>
              <a:rPr spc="-15" dirty="0"/>
              <a:t>ra</a:t>
            </a:r>
            <a:r>
              <a:rPr spc="-20" dirty="0"/>
              <a:t>ph-</a:t>
            </a:r>
            <a:r>
              <a:rPr spc="-15" dirty="0"/>
              <a:t>Base</a:t>
            </a:r>
            <a:r>
              <a:rPr spc="-20" dirty="0"/>
              <a:t>d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Co</a:t>
            </a:r>
            <a:r>
              <a:rPr spc="-15" dirty="0"/>
              <a:t>vera</a:t>
            </a:r>
            <a:r>
              <a:rPr spc="-20" dirty="0"/>
              <a:t>ge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Me</a:t>
            </a:r>
            <a:r>
              <a:rPr spc="-15" dirty="0"/>
              <a:t>tric</a:t>
            </a:r>
            <a:r>
              <a:rPr spc="-20" dirty="0"/>
              <a:t>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301" y="1867815"/>
            <a:ext cx="6682105" cy="320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45435" algn="l"/>
              </a:tabLst>
            </a:pPr>
            <a:r>
              <a:rPr sz="2400" b="1" spc="-20" dirty="0">
                <a:latin typeface="Arial"/>
                <a:cs typeface="Arial"/>
              </a:rPr>
              <a:t>Huang'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Theorem: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Arial"/>
                <a:cs typeface="Arial"/>
              </a:rPr>
              <a:t>(Paraphrased)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5" dirty="0">
                <a:latin typeface="Arial"/>
                <a:cs typeface="Arial"/>
              </a:rPr>
              <a:t>Everything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interesting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will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happen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two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loop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traversals: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normal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loop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traversal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exi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loop.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latin typeface="Arial"/>
                <a:cs typeface="Arial"/>
              </a:rPr>
              <a:t>Exercise:</a:t>
            </a:r>
            <a:endParaRPr sz="2400">
              <a:latin typeface="Arial"/>
              <a:cs typeface="Arial"/>
            </a:endParaRPr>
          </a:p>
          <a:p>
            <a:pPr marL="12700" marR="270510">
              <a:lnSpc>
                <a:spcPts val="2880"/>
              </a:lnSpc>
              <a:spcBef>
                <a:spcPts val="85"/>
              </a:spcBef>
            </a:pPr>
            <a:r>
              <a:rPr sz="2400" b="1" spc="-5" dirty="0">
                <a:latin typeface="Arial"/>
                <a:cs typeface="Arial"/>
              </a:rPr>
              <a:t>Discus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Huang'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Theorem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terms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based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coverag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metrics.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708" rIns="0" bIns="0" rtlCol="0">
            <a:spAutoFit/>
          </a:bodyPr>
          <a:lstStyle/>
          <a:p>
            <a:pPr marL="1777364">
              <a:lnSpc>
                <a:spcPct val="100000"/>
              </a:lnSpc>
            </a:pPr>
            <a:r>
              <a:rPr spc="-20" dirty="0"/>
              <a:t>T</a:t>
            </a:r>
            <a:r>
              <a:rPr spc="-15" dirty="0"/>
              <a:t>esting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Loops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9111" y="2380488"/>
            <a:ext cx="426720" cy="421005"/>
          </a:xfrm>
          <a:custGeom>
            <a:avLst/>
            <a:gdLst/>
            <a:ahLst/>
            <a:cxnLst/>
            <a:rect l="l" t="t" r="r" b="b"/>
            <a:pathLst>
              <a:path w="426719" h="421005">
                <a:moveTo>
                  <a:pt x="426719" y="210311"/>
                </a:moveTo>
                <a:lnTo>
                  <a:pt x="420519" y="260854"/>
                </a:lnTo>
                <a:lnTo>
                  <a:pt x="402905" y="306965"/>
                </a:lnTo>
                <a:lnTo>
                  <a:pt x="375360" y="347183"/>
                </a:lnTo>
                <a:lnTo>
                  <a:pt x="339367" y="380048"/>
                </a:lnTo>
                <a:lnTo>
                  <a:pt x="296409" y="404097"/>
                </a:lnTo>
                <a:lnTo>
                  <a:pt x="247968" y="417871"/>
                </a:lnTo>
                <a:lnTo>
                  <a:pt x="213359" y="420623"/>
                </a:lnTo>
                <a:lnTo>
                  <a:pt x="195861" y="419926"/>
                </a:lnTo>
                <a:lnTo>
                  <a:pt x="145921" y="409902"/>
                </a:lnTo>
                <a:lnTo>
                  <a:pt x="100970" y="389116"/>
                </a:lnTo>
                <a:lnTo>
                  <a:pt x="62491" y="359027"/>
                </a:lnTo>
                <a:lnTo>
                  <a:pt x="31966" y="321098"/>
                </a:lnTo>
                <a:lnTo>
                  <a:pt x="10877" y="276789"/>
                </a:lnTo>
                <a:lnTo>
                  <a:pt x="707" y="227561"/>
                </a:lnTo>
                <a:lnTo>
                  <a:pt x="0" y="210311"/>
                </a:lnTo>
                <a:lnTo>
                  <a:pt x="707" y="193062"/>
                </a:lnTo>
                <a:lnTo>
                  <a:pt x="10877" y="143834"/>
                </a:lnTo>
                <a:lnTo>
                  <a:pt x="31966" y="99525"/>
                </a:lnTo>
                <a:lnTo>
                  <a:pt x="62491" y="61596"/>
                </a:lnTo>
                <a:lnTo>
                  <a:pt x="100970" y="31507"/>
                </a:lnTo>
                <a:lnTo>
                  <a:pt x="145921" y="10721"/>
                </a:lnTo>
                <a:lnTo>
                  <a:pt x="195861" y="697"/>
                </a:lnTo>
                <a:lnTo>
                  <a:pt x="213359" y="0"/>
                </a:lnTo>
                <a:lnTo>
                  <a:pt x="230858" y="697"/>
                </a:lnTo>
                <a:lnTo>
                  <a:pt x="280798" y="10721"/>
                </a:lnTo>
                <a:lnTo>
                  <a:pt x="325749" y="31507"/>
                </a:lnTo>
                <a:lnTo>
                  <a:pt x="364228" y="61596"/>
                </a:lnTo>
                <a:lnTo>
                  <a:pt x="394753" y="99525"/>
                </a:lnTo>
                <a:lnTo>
                  <a:pt x="415842" y="143834"/>
                </a:lnTo>
                <a:lnTo>
                  <a:pt x="426012" y="193062"/>
                </a:lnTo>
                <a:lnTo>
                  <a:pt x="426719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12341" y="2469888"/>
            <a:ext cx="1276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9111" y="3261360"/>
            <a:ext cx="426720" cy="421005"/>
          </a:xfrm>
          <a:custGeom>
            <a:avLst/>
            <a:gdLst/>
            <a:ahLst/>
            <a:cxnLst/>
            <a:rect l="l" t="t" r="r" b="b"/>
            <a:pathLst>
              <a:path w="426719" h="421004">
                <a:moveTo>
                  <a:pt x="426719" y="210311"/>
                </a:moveTo>
                <a:lnTo>
                  <a:pt x="420519" y="260854"/>
                </a:lnTo>
                <a:lnTo>
                  <a:pt x="402905" y="306965"/>
                </a:lnTo>
                <a:lnTo>
                  <a:pt x="375360" y="347183"/>
                </a:lnTo>
                <a:lnTo>
                  <a:pt x="339367" y="380048"/>
                </a:lnTo>
                <a:lnTo>
                  <a:pt x="296409" y="404097"/>
                </a:lnTo>
                <a:lnTo>
                  <a:pt x="247968" y="417871"/>
                </a:lnTo>
                <a:lnTo>
                  <a:pt x="213359" y="420623"/>
                </a:lnTo>
                <a:lnTo>
                  <a:pt x="195861" y="419926"/>
                </a:lnTo>
                <a:lnTo>
                  <a:pt x="145921" y="409902"/>
                </a:lnTo>
                <a:lnTo>
                  <a:pt x="100970" y="389116"/>
                </a:lnTo>
                <a:lnTo>
                  <a:pt x="62491" y="359027"/>
                </a:lnTo>
                <a:lnTo>
                  <a:pt x="31966" y="321098"/>
                </a:lnTo>
                <a:lnTo>
                  <a:pt x="10877" y="276789"/>
                </a:lnTo>
                <a:lnTo>
                  <a:pt x="707" y="227561"/>
                </a:lnTo>
                <a:lnTo>
                  <a:pt x="0" y="210311"/>
                </a:lnTo>
                <a:lnTo>
                  <a:pt x="707" y="193062"/>
                </a:lnTo>
                <a:lnTo>
                  <a:pt x="10877" y="143834"/>
                </a:lnTo>
                <a:lnTo>
                  <a:pt x="31966" y="99525"/>
                </a:lnTo>
                <a:lnTo>
                  <a:pt x="62491" y="61596"/>
                </a:lnTo>
                <a:lnTo>
                  <a:pt x="100970" y="31507"/>
                </a:lnTo>
                <a:lnTo>
                  <a:pt x="145921" y="10721"/>
                </a:lnTo>
                <a:lnTo>
                  <a:pt x="195861" y="697"/>
                </a:lnTo>
                <a:lnTo>
                  <a:pt x="213359" y="0"/>
                </a:lnTo>
                <a:lnTo>
                  <a:pt x="230858" y="697"/>
                </a:lnTo>
                <a:lnTo>
                  <a:pt x="280798" y="10721"/>
                </a:lnTo>
                <a:lnTo>
                  <a:pt x="325749" y="31507"/>
                </a:lnTo>
                <a:lnTo>
                  <a:pt x="364228" y="61596"/>
                </a:lnTo>
                <a:lnTo>
                  <a:pt x="394753" y="99525"/>
                </a:lnTo>
                <a:lnTo>
                  <a:pt x="415842" y="143834"/>
                </a:lnTo>
                <a:lnTo>
                  <a:pt x="426012" y="193062"/>
                </a:lnTo>
                <a:lnTo>
                  <a:pt x="426719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3197" y="3359905"/>
            <a:ext cx="1276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9111" y="4062984"/>
            <a:ext cx="426720" cy="421005"/>
          </a:xfrm>
          <a:custGeom>
            <a:avLst/>
            <a:gdLst/>
            <a:ahLst/>
            <a:cxnLst/>
            <a:rect l="l" t="t" r="r" b="b"/>
            <a:pathLst>
              <a:path w="426719" h="421004">
                <a:moveTo>
                  <a:pt x="426719" y="210311"/>
                </a:moveTo>
                <a:lnTo>
                  <a:pt x="420519" y="260854"/>
                </a:lnTo>
                <a:lnTo>
                  <a:pt x="402905" y="306965"/>
                </a:lnTo>
                <a:lnTo>
                  <a:pt x="375360" y="347183"/>
                </a:lnTo>
                <a:lnTo>
                  <a:pt x="339367" y="380048"/>
                </a:lnTo>
                <a:lnTo>
                  <a:pt x="296409" y="404097"/>
                </a:lnTo>
                <a:lnTo>
                  <a:pt x="247968" y="417871"/>
                </a:lnTo>
                <a:lnTo>
                  <a:pt x="213359" y="420623"/>
                </a:lnTo>
                <a:lnTo>
                  <a:pt x="195861" y="419926"/>
                </a:lnTo>
                <a:lnTo>
                  <a:pt x="145921" y="409902"/>
                </a:lnTo>
                <a:lnTo>
                  <a:pt x="100970" y="389116"/>
                </a:lnTo>
                <a:lnTo>
                  <a:pt x="62491" y="359027"/>
                </a:lnTo>
                <a:lnTo>
                  <a:pt x="31966" y="321098"/>
                </a:lnTo>
                <a:lnTo>
                  <a:pt x="10877" y="276789"/>
                </a:lnTo>
                <a:lnTo>
                  <a:pt x="707" y="227561"/>
                </a:lnTo>
                <a:lnTo>
                  <a:pt x="0" y="210311"/>
                </a:lnTo>
                <a:lnTo>
                  <a:pt x="707" y="193062"/>
                </a:lnTo>
                <a:lnTo>
                  <a:pt x="10877" y="143834"/>
                </a:lnTo>
                <a:lnTo>
                  <a:pt x="31966" y="99525"/>
                </a:lnTo>
                <a:lnTo>
                  <a:pt x="62491" y="61596"/>
                </a:lnTo>
                <a:lnTo>
                  <a:pt x="100970" y="31507"/>
                </a:lnTo>
                <a:lnTo>
                  <a:pt x="145921" y="10721"/>
                </a:lnTo>
                <a:lnTo>
                  <a:pt x="195861" y="697"/>
                </a:lnTo>
                <a:lnTo>
                  <a:pt x="213359" y="0"/>
                </a:lnTo>
                <a:lnTo>
                  <a:pt x="230858" y="697"/>
                </a:lnTo>
                <a:lnTo>
                  <a:pt x="280798" y="10721"/>
                </a:lnTo>
                <a:lnTo>
                  <a:pt x="325749" y="31507"/>
                </a:lnTo>
                <a:lnTo>
                  <a:pt x="364228" y="61596"/>
                </a:lnTo>
                <a:lnTo>
                  <a:pt x="394753" y="99525"/>
                </a:lnTo>
                <a:lnTo>
                  <a:pt x="415842" y="143834"/>
                </a:lnTo>
                <a:lnTo>
                  <a:pt x="426012" y="193062"/>
                </a:lnTo>
                <a:lnTo>
                  <a:pt x="426719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12341" y="4170674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39111" y="4882896"/>
            <a:ext cx="426720" cy="421005"/>
          </a:xfrm>
          <a:custGeom>
            <a:avLst/>
            <a:gdLst/>
            <a:ahLst/>
            <a:cxnLst/>
            <a:rect l="l" t="t" r="r" b="b"/>
            <a:pathLst>
              <a:path w="426719" h="421004">
                <a:moveTo>
                  <a:pt x="426719" y="210311"/>
                </a:moveTo>
                <a:lnTo>
                  <a:pt x="420519" y="260849"/>
                </a:lnTo>
                <a:lnTo>
                  <a:pt x="402905" y="306958"/>
                </a:lnTo>
                <a:lnTo>
                  <a:pt x="375360" y="347177"/>
                </a:lnTo>
                <a:lnTo>
                  <a:pt x="339367" y="380043"/>
                </a:lnTo>
                <a:lnTo>
                  <a:pt x="296409" y="404095"/>
                </a:lnTo>
                <a:lnTo>
                  <a:pt x="247968" y="417871"/>
                </a:lnTo>
                <a:lnTo>
                  <a:pt x="213359" y="420623"/>
                </a:lnTo>
                <a:lnTo>
                  <a:pt x="195861" y="419926"/>
                </a:lnTo>
                <a:lnTo>
                  <a:pt x="145921" y="409901"/>
                </a:lnTo>
                <a:lnTo>
                  <a:pt x="100970" y="389112"/>
                </a:lnTo>
                <a:lnTo>
                  <a:pt x="62491" y="359022"/>
                </a:lnTo>
                <a:lnTo>
                  <a:pt x="31966" y="321091"/>
                </a:lnTo>
                <a:lnTo>
                  <a:pt x="10877" y="276783"/>
                </a:lnTo>
                <a:lnTo>
                  <a:pt x="707" y="227559"/>
                </a:lnTo>
                <a:lnTo>
                  <a:pt x="0" y="210311"/>
                </a:lnTo>
                <a:lnTo>
                  <a:pt x="707" y="193062"/>
                </a:lnTo>
                <a:lnTo>
                  <a:pt x="10877" y="143835"/>
                </a:lnTo>
                <a:lnTo>
                  <a:pt x="31966" y="99526"/>
                </a:lnTo>
                <a:lnTo>
                  <a:pt x="62491" y="61597"/>
                </a:lnTo>
                <a:lnTo>
                  <a:pt x="100970" y="31508"/>
                </a:lnTo>
                <a:lnTo>
                  <a:pt x="145921" y="10721"/>
                </a:lnTo>
                <a:lnTo>
                  <a:pt x="195861" y="697"/>
                </a:lnTo>
                <a:lnTo>
                  <a:pt x="213359" y="0"/>
                </a:lnTo>
                <a:lnTo>
                  <a:pt x="230858" y="697"/>
                </a:lnTo>
                <a:lnTo>
                  <a:pt x="280798" y="10721"/>
                </a:lnTo>
                <a:lnTo>
                  <a:pt x="325749" y="31508"/>
                </a:lnTo>
                <a:lnTo>
                  <a:pt x="364228" y="61597"/>
                </a:lnTo>
                <a:lnTo>
                  <a:pt x="394753" y="99526"/>
                </a:lnTo>
                <a:lnTo>
                  <a:pt x="415842" y="143835"/>
                </a:lnTo>
                <a:lnTo>
                  <a:pt x="426012" y="193062"/>
                </a:lnTo>
                <a:lnTo>
                  <a:pt x="426719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21485" y="4990586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8879" y="3014472"/>
            <a:ext cx="548640" cy="451484"/>
          </a:xfrm>
          <a:custGeom>
            <a:avLst/>
            <a:gdLst/>
            <a:ahLst/>
            <a:cxnLst/>
            <a:rect l="l" t="t" r="r" b="b"/>
            <a:pathLst>
              <a:path w="548639" h="451485">
                <a:moveTo>
                  <a:pt x="548639" y="0"/>
                </a:moveTo>
                <a:lnTo>
                  <a:pt x="548639" y="3047"/>
                </a:lnTo>
                <a:lnTo>
                  <a:pt x="546812" y="39718"/>
                </a:lnTo>
                <a:lnTo>
                  <a:pt x="532623" y="110536"/>
                </a:lnTo>
                <a:lnTo>
                  <a:pt x="505348" y="177212"/>
                </a:lnTo>
                <a:lnTo>
                  <a:pt x="466141" y="238813"/>
                </a:lnTo>
                <a:lnTo>
                  <a:pt x="416153" y="294406"/>
                </a:lnTo>
                <a:lnTo>
                  <a:pt x="387476" y="319658"/>
                </a:lnTo>
                <a:lnTo>
                  <a:pt x="356537" y="343059"/>
                </a:lnTo>
                <a:lnTo>
                  <a:pt x="323478" y="364492"/>
                </a:lnTo>
                <a:lnTo>
                  <a:pt x="288444" y="383839"/>
                </a:lnTo>
                <a:lnTo>
                  <a:pt x="251578" y="400985"/>
                </a:lnTo>
                <a:lnTo>
                  <a:pt x="213026" y="415813"/>
                </a:lnTo>
                <a:lnTo>
                  <a:pt x="172931" y="428207"/>
                </a:lnTo>
                <a:lnTo>
                  <a:pt x="131436" y="438049"/>
                </a:lnTo>
                <a:lnTo>
                  <a:pt x="88687" y="445224"/>
                </a:lnTo>
                <a:lnTo>
                  <a:pt x="44827" y="449614"/>
                </a:lnTo>
                <a:lnTo>
                  <a:pt x="0" y="4511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8879" y="2566416"/>
            <a:ext cx="548640" cy="448309"/>
          </a:xfrm>
          <a:custGeom>
            <a:avLst/>
            <a:gdLst/>
            <a:ahLst/>
            <a:cxnLst/>
            <a:rect l="l" t="t" r="r" b="b"/>
            <a:pathLst>
              <a:path w="548639" h="448310">
                <a:moveTo>
                  <a:pt x="0" y="0"/>
                </a:moveTo>
                <a:lnTo>
                  <a:pt x="44805" y="1467"/>
                </a:lnTo>
                <a:lnTo>
                  <a:pt x="88605" y="5797"/>
                </a:lnTo>
                <a:lnTo>
                  <a:pt x="131262" y="12879"/>
                </a:lnTo>
                <a:lnTo>
                  <a:pt x="172638" y="22603"/>
                </a:lnTo>
                <a:lnTo>
                  <a:pt x="212597" y="34861"/>
                </a:lnTo>
                <a:lnTo>
                  <a:pt x="251002" y="49542"/>
                </a:lnTo>
                <a:lnTo>
                  <a:pt x="287715" y="66536"/>
                </a:lnTo>
                <a:lnTo>
                  <a:pt x="322600" y="85734"/>
                </a:lnTo>
                <a:lnTo>
                  <a:pt x="355518" y="107025"/>
                </a:lnTo>
                <a:lnTo>
                  <a:pt x="386333" y="130301"/>
                </a:lnTo>
                <a:lnTo>
                  <a:pt x="441106" y="182367"/>
                </a:lnTo>
                <a:lnTo>
                  <a:pt x="485820" y="241054"/>
                </a:lnTo>
                <a:lnTo>
                  <a:pt x="519379" y="305482"/>
                </a:lnTo>
                <a:lnTo>
                  <a:pt x="540684" y="374775"/>
                </a:lnTo>
                <a:lnTo>
                  <a:pt x="546399" y="410972"/>
                </a:lnTo>
                <a:lnTo>
                  <a:pt x="548639" y="44805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1447" y="2529840"/>
            <a:ext cx="143510" cy="91440"/>
          </a:xfrm>
          <a:custGeom>
            <a:avLst/>
            <a:gdLst/>
            <a:ahLst/>
            <a:cxnLst/>
            <a:rect l="l" t="t" r="r" b="b"/>
            <a:pathLst>
              <a:path w="143510" h="91439">
                <a:moveTo>
                  <a:pt x="143255" y="0"/>
                </a:moveTo>
                <a:lnTo>
                  <a:pt x="0" y="30479"/>
                </a:lnTo>
                <a:lnTo>
                  <a:pt x="134111" y="91439"/>
                </a:lnTo>
                <a:lnTo>
                  <a:pt x="94487" y="39623"/>
                </a:lnTo>
                <a:lnTo>
                  <a:pt x="143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0216" y="2569464"/>
            <a:ext cx="45720" cy="3175"/>
          </a:xfrm>
          <a:custGeom>
            <a:avLst/>
            <a:gdLst/>
            <a:ahLst/>
            <a:cxnLst/>
            <a:rect l="l" t="t" r="r" b="b"/>
            <a:pathLst>
              <a:path w="45719" h="3175">
                <a:moveTo>
                  <a:pt x="0" y="0"/>
                </a:moveTo>
                <a:lnTo>
                  <a:pt x="45719" y="30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3703" y="2243328"/>
            <a:ext cx="85725" cy="143510"/>
          </a:xfrm>
          <a:custGeom>
            <a:avLst/>
            <a:gdLst/>
            <a:ahLst/>
            <a:cxnLst/>
            <a:rect l="l" t="t" r="r" b="b"/>
            <a:pathLst>
              <a:path w="85725" h="143510">
                <a:moveTo>
                  <a:pt x="0" y="0"/>
                </a:moveTo>
                <a:lnTo>
                  <a:pt x="39623" y="143255"/>
                </a:lnTo>
                <a:lnTo>
                  <a:pt x="68806" y="51815"/>
                </a:lnTo>
                <a:lnTo>
                  <a:pt x="39623" y="51815"/>
                </a:lnTo>
                <a:lnTo>
                  <a:pt x="0" y="0"/>
                </a:lnTo>
                <a:close/>
              </a:path>
              <a:path w="85725" h="143510">
                <a:moveTo>
                  <a:pt x="85343" y="0"/>
                </a:moveTo>
                <a:lnTo>
                  <a:pt x="39623" y="51815"/>
                </a:lnTo>
                <a:lnTo>
                  <a:pt x="68806" y="5181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43327" y="2005584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55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3703" y="3112008"/>
            <a:ext cx="85725" cy="146685"/>
          </a:xfrm>
          <a:custGeom>
            <a:avLst/>
            <a:gdLst/>
            <a:ahLst/>
            <a:cxnLst/>
            <a:rect l="l" t="t" r="r" b="b"/>
            <a:pathLst>
              <a:path w="85725" h="146685">
                <a:moveTo>
                  <a:pt x="0" y="0"/>
                </a:moveTo>
                <a:lnTo>
                  <a:pt x="39623" y="146303"/>
                </a:lnTo>
                <a:lnTo>
                  <a:pt x="69151" y="51815"/>
                </a:lnTo>
                <a:lnTo>
                  <a:pt x="39623" y="51815"/>
                </a:lnTo>
                <a:lnTo>
                  <a:pt x="0" y="0"/>
                </a:lnTo>
                <a:close/>
              </a:path>
              <a:path w="85725" h="146685">
                <a:moveTo>
                  <a:pt x="85343" y="0"/>
                </a:moveTo>
                <a:lnTo>
                  <a:pt x="39623" y="51815"/>
                </a:lnTo>
                <a:lnTo>
                  <a:pt x="69151" y="5181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3327" y="2795016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185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3703" y="3944111"/>
            <a:ext cx="85725" cy="143510"/>
          </a:xfrm>
          <a:custGeom>
            <a:avLst/>
            <a:gdLst/>
            <a:ahLst/>
            <a:cxnLst/>
            <a:rect l="l" t="t" r="r" b="b"/>
            <a:pathLst>
              <a:path w="85725" h="143510">
                <a:moveTo>
                  <a:pt x="0" y="0"/>
                </a:moveTo>
                <a:lnTo>
                  <a:pt x="39623" y="143255"/>
                </a:lnTo>
                <a:lnTo>
                  <a:pt x="68806" y="51815"/>
                </a:lnTo>
                <a:lnTo>
                  <a:pt x="39623" y="51815"/>
                </a:lnTo>
                <a:lnTo>
                  <a:pt x="0" y="0"/>
                </a:lnTo>
                <a:close/>
              </a:path>
              <a:path w="85725" h="143510">
                <a:moveTo>
                  <a:pt x="85343" y="0"/>
                </a:moveTo>
                <a:lnTo>
                  <a:pt x="39623" y="51815"/>
                </a:lnTo>
                <a:lnTo>
                  <a:pt x="68806" y="5181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43327" y="367893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3703" y="4733544"/>
            <a:ext cx="85725" cy="143510"/>
          </a:xfrm>
          <a:custGeom>
            <a:avLst/>
            <a:gdLst/>
            <a:ahLst/>
            <a:cxnLst/>
            <a:rect l="l" t="t" r="r" b="b"/>
            <a:pathLst>
              <a:path w="85725" h="143510">
                <a:moveTo>
                  <a:pt x="0" y="0"/>
                </a:moveTo>
                <a:lnTo>
                  <a:pt x="39623" y="143255"/>
                </a:lnTo>
                <a:lnTo>
                  <a:pt x="71725" y="42671"/>
                </a:lnTo>
                <a:lnTo>
                  <a:pt x="39623" y="42671"/>
                </a:lnTo>
                <a:lnTo>
                  <a:pt x="0" y="0"/>
                </a:lnTo>
                <a:close/>
              </a:path>
              <a:path w="85725" h="143510">
                <a:moveTo>
                  <a:pt x="85343" y="0"/>
                </a:moveTo>
                <a:lnTo>
                  <a:pt x="39623" y="42671"/>
                </a:lnTo>
                <a:lnTo>
                  <a:pt x="71725" y="42671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3327" y="4486655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55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9111" y="1581912"/>
            <a:ext cx="426720" cy="421005"/>
          </a:xfrm>
          <a:custGeom>
            <a:avLst/>
            <a:gdLst/>
            <a:ahLst/>
            <a:cxnLst/>
            <a:rect l="l" t="t" r="r" b="b"/>
            <a:pathLst>
              <a:path w="426719" h="421005">
                <a:moveTo>
                  <a:pt x="426719" y="210311"/>
                </a:moveTo>
                <a:lnTo>
                  <a:pt x="420519" y="260854"/>
                </a:lnTo>
                <a:lnTo>
                  <a:pt x="402905" y="306965"/>
                </a:lnTo>
                <a:lnTo>
                  <a:pt x="375360" y="347183"/>
                </a:lnTo>
                <a:lnTo>
                  <a:pt x="339367" y="380048"/>
                </a:lnTo>
                <a:lnTo>
                  <a:pt x="296409" y="404097"/>
                </a:lnTo>
                <a:lnTo>
                  <a:pt x="247968" y="417871"/>
                </a:lnTo>
                <a:lnTo>
                  <a:pt x="213359" y="420623"/>
                </a:lnTo>
                <a:lnTo>
                  <a:pt x="195861" y="419926"/>
                </a:lnTo>
                <a:lnTo>
                  <a:pt x="145921" y="409902"/>
                </a:lnTo>
                <a:lnTo>
                  <a:pt x="100970" y="389116"/>
                </a:lnTo>
                <a:lnTo>
                  <a:pt x="62491" y="359027"/>
                </a:lnTo>
                <a:lnTo>
                  <a:pt x="31966" y="321098"/>
                </a:lnTo>
                <a:lnTo>
                  <a:pt x="10877" y="276789"/>
                </a:lnTo>
                <a:lnTo>
                  <a:pt x="707" y="227561"/>
                </a:lnTo>
                <a:lnTo>
                  <a:pt x="0" y="210311"/>
                </a:lnTo>
                <a:lnTo>
                  <a:pt x="707" y="193062"/>
                </a:lnTo>
                <a:lnTo>
                  <a:pt x="10877" y="143834"/>
                </a:lnTo>
                <a:lnTo>
                  <a:pt x="31966" y="99525"/>
                </a:lnTo>
                <a:lnTo>
                  <a:pt x="62491" y="61596"/>
                </a:lnTo>
                <a:lnTo>
                  <a:pt x="100970" y="31507"/>
                </a:lnTo>
                <a:lnTo>
                  <a:pt x="145921" y="10721"/>
                </a:lnTo>
                <a:lnTo>
                  <a:pt x="195861" y="697"/>
                </a:lnTo>
                <a:lnTo>
                  <a:pt x="213359" y="0"/>
                </a:lnTo>
                <a:lnTo>
                  <a:pt x="230858" y="697"/>
                </a:lnTo>
                <a:lnTo>
                  <a:pt x="280798" y="10721"/>
                </a:lnTo>
                <a:lnTo>
                  <a:pt x="325749" y="31507"/>
                </a:lnTo>
                <a:lnTo>
                  <a:pt x="364228" y="61596"/>
                </a:lnTo>
                <a:lnTo>
                  <a:pt x="394753" y="99525"/>
                </a:lnTo>
                <a:lnTo>
                  <a:pt x="415842" y="143834"/>
                </a:lnTo>
                <a:lnTo>
                  <a:pt x="426012" y="193062"/>
                </a:lnTo>
                <a:lnTo>
                  <a:pt x="426719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54429" y="1689600"/>
            <a:ext cx="2711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ﬁrst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03703" y="5535167"/>
            <a:ext cx="85725" cy="140335"/>
          </a:xfrm>
          <a:custGeom>
            <a:avLst/>
            <a:gdLst/>
            <a:ahLst/>
            <a:cxnLst/>
            <a:rect l="l" t="t" r="r" b="b"/>
            <a:pathLst>
              <a:path w="85725" h="140335">
                <a:moveTo>
                  <a:pt x="0" y="0"/>
                </a:moveTo>
                <a:lnTo>
                  <a:pt x="48767" y="140207"/>
                </a:lnTo>
                <a:lnTo>
                  <a:pt x="72621" y="48767"/>
                </a:lnTo>
                <a:lnTo>
                  <a:pt x="48767" y="48767"/>
                </a:lnTo>
                <a:lnTo>
                  <a:pt x="0" y="0"/>
                </a:lnTo>
                <a:close/>
              </a:path>
              <a:path w="85725" h="140335">
                <a:moveTo>
                  <a:pt x="85343" y="0"/>
                </a:moveTo>
                <a:lnTo>
                  <a:pt x="48767" y="48767"/>
                </a:lnTo>
                <a:lnTo>
                  <a:pt x="72621" y="48767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2472" y="5309616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39111" y="5681472"/>
            <a:ext cx="426720" cy="421005"/>
          </a:xfrm>
          <a:custGeom>
            <a:avLst/>
            <a:gdLst/>
            <a:ahLst/>
            <a:cxnLst/>
            <a:rect l="l" t="t" r="r" b="b"/>
            <a:pathLst>
              <a:path w="426719" h="421004">
                <a:moveTo>
                  <a:pt x="426719" y="210311"/>
                </a:moveTo>
                <a:lnTo>
                  <a:pt x="420519" y="260849"/>
                </a:lnTo>
                <a:lnTo>
                  <a:pt x="402905" y="306958"/>
                </a:lnTo>
                <a:lnTo>
                  <a:pt x="375360" y="347177"/>
                </a:lnTo>
                <a:lnTo>
                  <a:pt x="339367" y="380043"/>
                </a:lnTo>
                <a:lnTo>
                  <a:pt x="296409" y="404095"/>
                </a:lnTo>
                <a:lnTo>
                  <a:pt x="247968" y="417871"/>
                </a:lnTo>
                <a:lnTo>
                  <a:pt x="213359" y="420623"/>
                </a:lnTo>
                <a:lnTo>
                  <a:pt x="195861" y="419926"/>
                </a:lnTo>
                <a:lnTo>
                  <a:pt x="145921" y="409901"/>
                </a:lnTo>
                <a:lnTo>
                  <a:pt x="100970" y="389112"/>
                </a:lnTo>
                <a:lnTo>
                  <a:pt x="62491" y="359022"/>
                </a:lnTo>
                <a:lnTo>
                  <a:pt x="31966" y="321091"/>
                </a:lnTo>
                <a:lnTo>
                  <a:pt x="10877" y="276783"/>
                </a:lnTo>
                <a:lnTo>
                  <a:pt x="707" y="227559"/>
                </a:lnTo>
                <a:lnTo>
                  <a:pt x="0" y="210311"/>
                </a:lnTo>
                <a:lnTo>
                  <a:pt x="707" y="193062"/>
                </a:lnTo>
                <a:lnTo>
                  <a:pt x="10877" y="143835"/>
                </a:lnTo>
                <a:lnTo>
                  <a:pt x="31966" y="99526"/>
                </a:lnTo>
                <a:lnTo>
                  <a:pt x="62491" y="61597"/>
                </a:lnTo>
                <a:lnTo>
                  <a:pt x="100970" y="31508"/>
                </a:lnTo>
                <a:lnTo>
                  <a:pt x="145921" y="10721"/>
                </a:lnTo>
                <a:lnTo>
                  <a:pt x="195861" y="697"/>
                </a:lnTo>
                <a:lnTo>
                  <a:pt x="213359" y="0"/>
                </a:lnTo>
                <a:lnTo>
                  <a:pt x="230858" y="697"/>
                </a:lnTo>
                <a:lnTo>
                  <a:pt x="280798" y="10721"/>
                </a:lnTo>
                <a:lnTo>
                  <a:pt x="325749" y="31508"/>
                </a:lnTo>
                <a:lnTo>
                  <a:pt x="364228" y="61597"/>
                </a:lnTo>
                <a:lnTo>
                  <a:pt x="394753" y="99526"/>
                </a:lnTo>
                <a:lnTo>
                  <a:pt x="415842" y="143835"/>
                </a:lnTo>
                <a:lnTo>
                  <a:pt x="426012" y="193062"/>
                </a:lnTo>
                <a:lnTo>
                  <a:pt x="426719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54429" y="5792211"/>
            <a:ext cx="262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last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81072" y="4672584"/>
            <a:ext cx="546100" cy="454659"/>
          </a:xfrm>
          <a:custGeom>
            <a:avLst/>
            <a:gdLst/>
            <a:ahLst/>
            <a:cxnLst/>
            <a:rect l="l" t="t" r="r" b="b"/>
            <a:pathLst>
              <a:path w="546100" h="454660">
                <a:moveTo>
                  <a:pt x="545591" y="0"/>
                </a:moveTo>
                <a:lnTo>
                  <a:pt x="545591" y="3047"/>
                </a:lnTo>
                <a:lnTo>
                  <a:pt x="543764" y="40153"/>
                </a:lnTo>
                <a:lnTo>
                  <a:pt x="538380" y="76413"/>
                </a:lnTo>
                <a:lnTo>
                  <a:pt x="517526" y="145938"/>
                </a:lnTo>
                <a:lnTo>
                  <a:pt x="484199" y="210708"/>
                </a:lnTo>
                <a:lnTo>
                  <a:pt x="439570" y="269808"/>
                </a:lnTo>
                <a:lnTo>
                  <a:pt x="384809" y="322325"/>
                </a:lnTo>
                <a:lnTo>
                  <a:pt x="353996" y="345829"/>
                </a:lnTo>
                <a:lnTo>
                  <a:pt x="321088" y="367344"/>
                </a:lnTo>
                <a:lnTo>
                  <a:pt x="286233" y="386756"/>
                </a:lnTo>
                <a:lnTo>
                  <a:pt x="249576" y="403951"/>
                </a:lnTo>
                <a:lnTo>
                  <a:pt x="211264" y="418814"/>
                </a:lnTo>
                <a:lnTo>
                  <a:pt x="171443" y="431231"/>
                </a:lnTo>
                <a:lnTo>
                  <a:pt x="130260" y="441087"/>
                </a:lnTo>
                <a:lnTo>
                  <a:pt x="87861" y="448269"/>
                </a:lnTo>
                <a:lnTo>
                  <a:pt x="44392" y="452662"/>
                </a:lnTo>
                <a:lnTo>
                  <a:pt x="0" y="45415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81072" y="4224528"/>
            <a:ext cx="546100" cy="448309"/>
          </a:xfrm>
          <a:custGeom>
            <a:avLst/>
            <a:gdLst/>
            <a:ahLst/>
            <a:cxnLst/>
            <a:rect l="l" t="t" r="r" b="b"/>
            <a:pathLst>
              <a:path w="546100" h="448310">
                <a:moveTo>
                  <a:pt x="0" y="0"/>
                </a:moveTo>
                <a:lnTo>
                  <a:pt x="44370" y="1489"/>
                </a:lnTo>
                <a:lnTo>
                  <a:pt x="87779" y="5879"/>
                </a:lnTo>
                <a:lnTo>
                  <a:pt x="130085" y="13054"/>
                </a:lnTo>
                <a:lnTo>
                  <a:pt x="171151" y="22896"/>
                </a:lnTo>
                <a:lnTo>
                  <a:pt x="210835" y="35290"/>
                </a:lnTo>
                <a:lnTo>
                  <a:pt x="249000" y="50118"/>
                </a:lnTo>
                <a:lnTo>
                  <a:pt x="285505" y="67264"/>
                </a:lnTo>
                <a:lnTo>
                  <a:pt x="320210" y="86611"/>
                </a:lnTo>
                <a:lnTo>
                  <a:pt x="352977" y="108044"/>
                </a:lnTo>
                <a:lnTo>
                  <a:pt x="383666" y="131444"/>
                </a:lnTo>
                <a:lnTo>
                  <a:pt x="438253" y="183684"/>
                </a:lnTo>
                <a:lnTo>
                  <a:pt x="482855" y="242398"/>
                </a:lnTo>
                <a:lnTo>
                  <a:pt x="516355" y="306653"/>
                </a:lnTo>
                <a:lnTo>
                  <a:pt x="537639" y="375516"/>
                </a:lnTo>
                <a:lnTo>
                  <a:pt x="543352" y="411385"/>
                </a:lnTo>
                <a:lnTo>
                  <a:pt x="545591" y="44805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50591" y="4178808"/>
            <a:ext cx="143510" cy="104139"/>
          </a:xfrm>
          <a:custGeom>
            <a:avLst/>
            <a:gdLst/>
            <a:ahLst/>
            <a:cxnLst/>
            <a:rect l="l" t="t" r="r" b="b"/>
            <a:pathLst>
              <a:path w="143510" h="104139">
                <a:moveTo>
                  <a:pt x="143255" y="0"/>
                </a:moveTo>
                <a:lnTo>
                  <a:pt x="0" y="33527"/>
                </a:lnTo>
                <a:lnTo>
                  <a:pt x="134111" y="103631"/>
                </a:lnTo>
                <a:lnTo>
                  <a:pt x="94487" y="42671"/>
                </a:lnTo>
                <a:lnTo>
                  <a:pt x="143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99360" y="422147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80559" y="2432304"/>
            <a:ext cx="426720" cy="421005"/>
          </a:xfrm>
          <a:custGeom>
            <a:avLst/>
            <a:gdLst/>
            <a:ahLst/>
            <a:cxnLst/>
            <a:rect l="l" t="t" r="r" b="b"/>
            <a:pathLst>
              <a:path w="426720" h="421005">
                <a:moveTo>
                  <a:pt x="426719" y="210311"/>
                </a:moveTo>
                <a:lnTo>
                  <a:pt x="420519" y="260854"/>
                </a:lnTo>
                <a:lnTo>
                  <a:pt x="402905" y="306965"/>
                </a:lnTo>
                <a:lnTo>
                  <a:pt x="375360" y="347183"/>
                </a:lnTo>
                <a:lnTo>
                  <a:pt x="339367" y="380048"/>
                </a:lnTo>
                <a:lnTo>
                  <a:pt x="296409" y="404097"/>
                </a:lnTo>
                <a:lnTo>
                  <a:pt x="247968" y="417871"/>
                </a:lnTo>
                <a:lnTo>
                  <a:pt x="213359" y="420623"/>
                </a:lnTo>
                <a:lnTo>
                  <a:pt x="195861" y="419926"/>
                </a:lnTo>
                <a:lnTo>
                  <a:pt x="145921" y="409902"/>
                </a:lnTo>
                <a:lnTo>
                  <a:pt x="100970" y="389116"/>
                </a:lnTo>
                <a:lnTo>
                  <a:pt x="62491" y="359027"/>
                </a:lnTo>
                <a:lnTo>
                  <a:pt x="31966" y="321098"/>
                </a:lnTo>
                <a:lnTo>
                  <a:pt x="10877" y="276789"/>
                </a:lnTo>
                <a:lnTo>
                  <a:pt x="707" y="227561"/>
                </a:lnTo>
                <a:lnTo>
                  <a:pt x="0" y="210311"/>
                </a:lnTo>
                <a:lnTo>
                  <a:pt x="707" y="193062"/>
                </a:lnTo>
                <a:lnTo>
                  <a:pt x="10877" y="143834"/>
                </a:lnTo>
                <a:lnTo>
                  <a:pt x="31966" y="99525"/>
                </a:lnTo>
                <a:lnTo>
                  <a:pt x="62491" y="61596"/>
                </a:lnTo>
                <a:lnTo>
                  <a:pt x="100970" y="31507"/>
                </a:lnTo>
                <a:lnTo>
                  <a:pt x="145921" y="10721"/>
                </a:lnTo>
                <a:lnTo>
                  <a:pt x="195861" y="697"/>
                </a:lnTo>
                <a:lnTo>
                  <a:pt x="213359" y="0"/>
                </a:lnTo>
                <a:lnTo>
                  <a:pt x="230858" y="697"/>
                </a:lnTo>
                <a:lnTo>
                  <a:pt x="280798" y="10721"/>
                </a:lnTo>
                <a:lnTo>
                  <a:pt x="325749" y="31507"/>
                </a:lnTo>
                <a:lnTo>
                  <a:pt x="364228" y="61596"/>
                </a:lnTo>
                <a:lnTo>
                  <a:pt x="394753" y="99525"/>
                </a:lnTo>
                <a:lnTo>
                  <a:pt x="415842" y="143834"/>
                </a:lnTo>
                <a:lnTo>
                  <a:pt x="426012" y="193062"/>
                </a:lnTo>
                <a:lnTo>
                  <a:pt x="426719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53791" y="2518656"/>
            <a:ext cx="1276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0559" y="3313176"/>
            <a:ext cx="426720" cy="421005"/>
          </a:xfrm>
          <a:custGeom>
            <a:avLst/>
            <a:gdLst/>
            <a:ahLst/>
            <a:cxnLst/>
            <a:rect l="l" t="t" r="r" b="b"/>
            <a:pathLst>
              <a:path w="426720" h="421004">
                <a:moveTo>
                  <a:pt x="426719" y="210311"/>
                </a:moveTo>
                <a:lnTo>
                  <a:pt x="420519" y="260854"/>
                </a:lnTo>
                <a:lnTo>
                  <a:pt x="402905" y="306965"/>
                </a:lnTo>
                <a:lnTo>
                  <a:pt x="375360" y="347183"/>
                </a:lnTo>
                <a:lnTo>
                  <a:pt x="339367" y="380048"/>
                </a:lnTo>
                <a:lnTo>
                  <a:pt x="296409" y="404097"/>
                </a:lnTo>
                <a:lnTo>
                  <a:pt x="247968" y="417871"/>
                </a:lnTo>
                <a:lnTo>
                  <a:pt x="213359" y="420623"/>
                </a:lnTo>
                <a:lnTo>
                  <a:pt x="195861" y="419926"/>
                </a:lnTo>
                <a:lnTo>
                  <a:pt x="145921" y="409902"/>
                </a:lnTo>
                <a:lnTo>
                  <a:pt x="100970" y="389116"/>
                </a:lnTo>
                <a:lnTo>
                  <a:pt x="62491" y="359027"/>
                </a:lnTo>
                <a:lnTo>
                  <a:pt x="31966" y="321098"/>
                </a:lnTo>
                <a:lnTo>
                  <a:pt x="10877" y="276789"/>
                </a:lnTo>
                <a:lnTo>
                  <a:pt x="707" y="227561"/>
                </a:lnTo>
                <a:lnTo>
                  <a:pt x="0" y="210311"/>
                </a:lnTo>
                <a:lnTo>
                  <a:pt x="707" y="193062"/>
                </a:lnTo>
                <a:lnTo>
                  <a:pt x="10877" y="143834"/>
                </a:lnTo>
                <a:lnTo>
                  <a:pt x="31966" y="99525"/>
                </a:lnTo>
                <a:lnTo>
                  <a:pt x="62491" y="61596"/>
                </a:lnTo>
                <a:lnTo>
                  <a:pt x="100970" y="31507"/>
                </a:lnTo>
                <a:lnTo>
                  <a:pt x="145921" y="10721"/>
                </a:lnTo>
                <a:lnTo>
                  <a:pt x="195861" y="697"/>
                </a:lnTo>
                <a:lnTo>
                  <a:pt x="213359" y="0"/>
                </a:lnTo>
                <a:lnTo>
                  <a:pt x="230858" y="697"/>
                </a:lnTo>
                <a:lnTo>
                  <a:pt x="280798" y="10721"/>
                </a:lnTo>
                <a:lnTo>
                  <a:pt x="325749" y="31507"/>
                </a:lnTo>
                <a:lnTo>
                  <a:pt x="364228" y="61596"/>
                </a:lnTo>
                <a:lnTo>
                  <a:pt x="394753" y="99525"/>
                </a:lnTo>
                <a:lnTo>
                  <a:pt x="415842" y="143834"/>
                </a:lnTo>
                <a:lnTo>
                  <a:pt x="426012" y="193062"/>
                </a:lnTo>
                <a:lnTo>
                  <a:pt x="426719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53791" y="3411721"/>
            <a:ext cx="1276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480559" y="4111752"/>
            <a:ext cx="426720" cy="424180"/>
          </a:xfrm>
          <a:custGeom>
            <a:avLst/>
            <a:gdLst/>
            <a:ahLst/>
            <a:cxnLst/>
            <a:rect l="l" t="t" r="r" b="b"/>
            <a:pathLst>
              <a:path w="426720" h="424179">
                <a:moveTo>
                  <a:pt x="426719" y="211835"/>
                </a:moveTo>
                <a:lnTo>
                  <a:pt x="420519" y="262738"/>
                </a:lnTo>
                <a:lnTo>
                  <a:pt x="402905" y="309181"/>
                </a:lnTo>
                <a:lnTo>
                  <a:pt x="375360" y="349691"/>
                </a:lnTo>
                <a:lnTo>
                  <a:pt x="339367" y="382796"/>
                </a:lnTo>
                <a:lnTo>
                  <a:pt x="296409" y="407023"/>
                </a:lnTo>
                <a:lnTo>
                  <a:pt x="247968" y="420899"/>
                </a:lnTo>
                <a:lnTo>
                  <a:pt x="213359" y="423671"/>
                </a:lnTo>
                <a:lnTo>
                  <a:pt x="195861" y="422969"/>
                </a:lnTo>
                <a:lnTo>
                  <a:pt x="145921" y="412871"/>
                </a:lnTo>
                <a:lnTo>
                  <a:pt x="100970" y="391931"/>
                </a:lnTo>
                <a:lnTo>
                  <a:pt x="62491" y="361622"/>
                </a:lnTo>
                <a:lnTo>
                  <a:pt x="31966" y="323417"/>
                </a:lnTo>
                <a:lnTo>
                  <a:pt x="10877" y="278788"/>
                </a:lnTo>
                <a:lnTo>
                  <a:pt x="707" y="229208"/>
                </a:lnTo>
                <a:lnTo>
                  <a:pt x="0" y="211835"/>
                </a:lnTo>
                <a:lnTo>
                  <a:pt x="707" y="194463"/>
                </a:lnTo>
                <a:lnTo>
                  <a:pt x="10877" y="144883"/>
                </a:lnTo>
                <a:lnTo>
                  <a:pt x="31966" y="100254"/>
                </a:lnTo>
                <a:lnTo>
                  <a:pt x="62491" y="62049"/>
                </a:lnTo>
                <a:lnTo>
                  <a:pt x="100970" y="31740"/>
                </a:lnTo>
                <a:lnTo>
                  <a:pt x="145921" y="10800"/>
                </a:lnTo>
                <a:lnTo>
                  <a:pt x="195861" y="702"/>
                </a:lnTo>
                <a:lnTo>
                  <a:pt x="213359" y="0"/>
                </a:lnTo>
                <a:lnTo>
                  <a:pt x="230858" y="702"/>
                </a:lnTo>
                <a:lnTo>
                  <a:pt x="280798" y="10800"/>
                </a:lnTo>
                <a:lnTo>
                  <a:pt x="325749" y="31740"/>
                </a:lnTo>
                <a:lnTo>
                  <a:pt x="364228" y="62049"/>
                </a:lnTo>
                <a:lnTo>
                  <a:pt x="394753" y="100254"/>
                </a:lnTo>
                <a:lnTo>
                  <a:pt x="415842" y="144883"/>
                </a:lnTo>
                <a:lnTo>
                  <a:pt x="426012" y="194463"/>
                </a:lnTo>
                <a:lnTo>
                  <a:pt x="426719" y="21183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53791" y="4222490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80559" y="4931664"/>
            <a:ext cx="426720" cy="421005"/>
          </a:xfrm>
          <a:custGeom>
            <a:avLst/>
            <a:gdLst/>
            <a:ahLst/>
            <a:cxnLst/>
            <a:rect l="l" t="t" r="r" b="b"/>
            <a:pathLst>
              <a:path w="426720" h="421004">
                <a:moveTo>
                  <a:pt x="426719" y="210311"/>
                </a:moveTo>
                <a:lnTo>
                  <a:pt x="420519" y="260849"/>
                </a:lnTo>
                <a:lnTo>
                  <a:pt x="402905" y="306958"/>
                </a:lnTo>
                <a:lnTo>
                  <a:pt x="375360" y="347177"/>
                </a:lnTo>
                <a:lnTo>
                  <a:pt x="339367" y="380043"/>
                </a:lnTo>
                <a:lnTo>
                  <a:pt x="296409" y="404095"/>
                </a:lnTo>
                <a:lnTo>
                  <a:pt x="247968" y="417871"/>
                </a:lnTo>
                <a:lnTo>
                  <a:pt x="213359" y="420623"/>
                </a:lnTo>
                <a:lnTo>
                  <a:pt x="195861" y="419926"/>
                </a:lnTo>
                <a:lnTo>
                  <a:pt x="145921" y="409901"/>
                </a:lnTo>
                <a:lnTo>
                  <a:pt x="100970" y="389112"/>
                </a:lnTo>
                <a:lnTo>
                  <a:pt x="62491" y="359022"/>
                </a:lnTo>
                <a:lnTo>
                  <a:pt x="31966" y="321091"/>
                </a:lnTo>
                <a:lnTo>
                  <a:pt x="10877" y="276783"/>
                </a:lnTo>
                <a:lnTo>
                  <a:pt x="707" y="227559"/>
                </a:lnTo>
                <a:lnTo>
                  <a:pt x="0" y="210311"/>
                </a:lnTo>
                <a:lnTo>
                  <a:pt x="707" y="193062"/>
                </a:lnTo>
                <a:lnTo>
                  <a:pt x="10877" y="143835"/>
                </a:lnTo>
                <a:lnTo>
                  <a:pt x="31966" y="99526"/>
                </a:lnTo>
                <a:lnTo>
                  <a:pt x="62491" y="61597"/>
                </a:lnTo>
                <a:lnTo>
                  <a:pt x="100970" y="31508"/>
                </a:lnTo>
                <a:lnTo>
                  <a:pt x="145921" y="10721"/>
                </a:lnTo>
                <a:lnTo>
                  <a:pt x="195861" y="697"/>
                </a:lnTo>
                <a:lnTo>
                  <a:pt x="213359" y="0"/>
                </a:lnTo>
                <a:lnTo>
                  <a:pt x="230858" y="697"/>
                </a:lnTo>
                <a:lnTo>
                  <a:pt x="280798" y="10721"/>
                </a:lnTo>
                <a:lnTo>
                  <a:pt x="325749" y="31508"/>
                </a:lnTo>
                <a:lnTo>
                  <a:pt x="364228" y="61597"/>
                </a:lnTo>
                <a:lnTo>
                  <a:pt x="394753" y="99526"/>
                </a:lnTo>
                <a:lnTo>
                  <a:pt x="415842" y="143835"/>
                </a:lnTo>
                <a:lnTo>
                  <a:pt x="426012" y="193062"/>
                </a:lnTo>
                <a:lnTo>
                  <a:pt x="426719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62935" y="5042402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22520" y="3934967"/>
            <a:ext cx="365760" cy="393700"/>
          </a:xfrm>
          <a:custGeom>
            <a:avLst/>
            <a:gdLst/>
            <a:ahLst/>
            <a:cxnLst/>
            <a:rect l="l" t="t" r="r" b="b"/>
            <a:pathLst>
              <a:path w="365760" h="393700">
                <a:moveTo>
                  <a:pt x="365759" y="0"/>
                </a:moveTo>
                <a:lnTo>
                  <a:pt x="365759" y="3047"/>
                </a:lnTo>
                <a:lnTo>
                  <a:pt x="364541" y="34760"/>
                </a:lnTo>
                <a:lnTo>
                  <a:pt x="355082" y="96117"/>
                </a:lnTo>
                <a:lnTo>
                  <a:pt x="336899" y="154019"/>
                </a:lnTo>
                <a:lnTo>
                  <a:pt x="310761" y="207622"/>
                </a:lnTo>
                <a:lnTo>
                  <a:pt x="277435" y="256087"/>
                </a:lnTo>
                <a:lnTo>
                  <a:pt x="237691" y="298572"/>
                </a:lnTo>
                <a:lnTo>
                  <a:pt x="192296" y="334235"/>
                </a:lnTo>
                <a:lnTo>
                  <a:pt x="142017" y="362235"/>
                </a:lnTo>
                <a:lnTo>
                  <a:pt x="87624" y="381732"/>
                </a:lnTo>
                <a:lnTo>
                  <a:pt x="29884" y="391883"/>
                </a:lnTo>
                <a:lnTo>
                  <a:pt x="0" y="3931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22520" y="3550920"/>
            <a:ext cx="365760" cy="387350"/>
          </a:xfrm>
          <a:custGeom>
            <a:avLst/>
            <a:gdLst/>
            <a:ahLst/>
            <a:cxnLst/>
            <a:rect l="l" t="t" r="r" b="b"/>
            <a:pathLst>
              <a:path w="365760" h="387350">
                <a:moveTo>
                  <a:pt x="0" y="0"/>
                </a:moveTo>
                <a:lnTo>
                  <a:pt x="59125" y="4995"/>
                </a:lnTo>
                <a:lnTo>
                  <a:pt x="115287" y="19482"/>
                </a:lnTo>
                <a:lnTo>
                  <a:pt x="167719" y="42711"/>
                </a:lnTo>
                <a:lnTo>
                  <a:pt x="215652" y="73932"/>
                </a:lnTo>
                <a:lnTo>
                  <a:pt x="258317" y="112394"/>
                </a:lnTo>
                <a:lnTo>
                  <a:pt x="294948" y="157349"/>
                </a:lnTo>
                <a:lnTo>
                  <a:pt x="324776" y="208047"/>
                </a:lnTo>
                <a:lnTo>
                  <a:pt x="347033" y="263737"/>
                </a:lnTo>
                <a:lnTo>
                  <a:pt x="360950" y="323670"/>
                </a:lnTo>
                <a:lnTo>
                  <a:pt x="364541" y="354993"/>
                </a:lnTo>
                <a:lnTo>
                  <a:pt x="365759" y="387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4232" y="3523488"/>
            <a:ext cx="140335" cy="91440"/>
          </a:xfrm>
          <a:custGeom>
            <a:avLst/>
            <a:gdLst/>
            <a:ahLst/>
            <a:cxnLst/>
            <a:rect l="l" t="t" r="r" b="b"/>
            <a:pathLst>
              <a:path w="140335" h="91439">
                <a:moveTo>
                  <a:pt x="140207" y="0"/>
                </a:moveTo>
                <a:lnTo>
                  <a:pt x="0" y="12191"/>
                </a:lnTo>
                <a:lnTo>
                  <a:pt x="121919" y="91439"/>
                </a:lnTo>
                <a:lnTo>
                  <a:pt x="85343" y="30479"/>
                </a:lnTo>
                <a:lnTo>
                  <a:pt x="140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40807" y="3544823"/>
            <a:ext cx="45720" cy="9525"/>
          </a:xfrm>
          <a:custGeom>
            <a:avLst/>
            <a:gdLst/>
            <a:ahLst/>
            <a:cxnLst/>
            <a:rect l="l" t="t" r="r" b="b"/>
            <a:pathLst>
              <a:path w="45720" h="9525">
                <a:moveTo>
                  <a:pt x="0" y="0"/>
                </a:moveTo>
                <a:lnTo>
                  <a:pt x="45719" y="91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48200" y="2295144"/>
            <a:ext cx="85725" cy="140335"/>
          </a:xfrm>
          <a:custGeom>
            <a:avLst/>
            <a:gdLst/>
            <a:ahLst/>
            <a:cxnLst/>
            <a:rect l="l" t="t" r="r" b="b"/>
            <a:pathLst>
              <a:path w="85725" h="140335">
                <a:moveTo>
                  <a:pt x="0" y="0"/>
                </a:moveTo>
                <a:lnTo>
                  <a:pt x="45719" y="140207"/>
                </a:lnTo>
                <a:lnTo>
                  <a:pt x="71561" y="48767"/>
                </a:lnTo>
                <a:lnTo>
                  <a:pt x="45719" y="48767"/>
                </a:lnTo>
                <a:lnTo>
                  <a:pt x="0" y="0"/>
                </a:lnTo>
                <a:close/>
              </a:path>
              <a:path w="85725" h="140335">
                <a:moveTo>
                  <a:pt x="85343" y="0"/>
                </a:moveTo>
                <a:lnTo>
                  <a:pt x="45719" y="48767"/>
                </a:lnTo>
                <a:lnTo>
                  <a:pt x="71561" y="48767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93920" y="2057400"/>
            <a:ext cx="3175" cy="287020"/>
          </a:xfrm>
          <a:custGeom>
            <a:avLst/>
            <a:gdLst/>
            <a:ahLst/>
            <a:cxnLst/>
            <a:rect l="l" t="t" r="r" b="b"/>
            <a:pathLst>
              <a:path w="3175" h="287019">
                <a:moveTo>
                  <a:pt x="0" y="0"/>
                </a:moveTo>
                <a:lnTo>
                  <a:pt x="3047" y="2865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48200" y="3163824"/>
            <a:ext cx="85725" cy="143510"/>
          </a:xfrm>
          <a:custGeom>
            <a:avLst/>
            <a:gdLst/>
            <a:ahLst/>
            <a:cxnLst/>
            <a:rect l="l" t="t" r="r" b="b"/>
            <a:pathLst>
              <a:path w="85725" h="143510">
                <a:moveTo>
                  <a:pt x="0" y="0"/>
                </a:moveTo>
                <a:lnTo>
                  <a:pt x="45719" y="143255"/>
                </a:lnTo>
                <a:lnTo>
                  <a:pt x="71011" y="51815"/>
                </a:lnTo>
                <a:lnTo>
                  <a:pt x="45719" y="51815"/>
                </a:lnTo>
                <a:lnTo>
                  <a:pt x="0" y="0"/>
                </a:lnTo>
                <a:close/>
              </a:path>
              <a:path w="85725" h="143510">
                <a:moveTo>
                  <a:pt x="85343" y="0"/>
                </a:moveTo>
                <a:lnTo>
                  <a:pt x="45719" y="51815"/>
                </a:lnTo>
                <a:lnTo>
                  <a:pt x="71011" y="5181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93920" y="2846832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48200" y="3995928"/>
            <a:ext cx="85725" cy="143510"/>
          </a:xfrm>
          <a:custGeom>
            <a:avLst/>
            <a:gdLst/>
            <a:ahLst/>
            <a:cxnLst/>
            <a:rect l="l" t="t" r="r" b="b"/>
            <a:pathLst>
              <a:path w="85725" h="143510">
                <a:moveTo>
                  <a:pt x="0" y="0"/>
                </a:moveTo>
                <a:lnTo>
                  <a:pt x="45719" y="143255"/>
                </a:lnTo>
                <a:lnTo>
                  <a:pt x="71011" y="51815"/>
                </a:lnTo>
                <a:lnTo>
                  <a:pt x="45719" y="51815"/>
                </a:lnTo>
                <a:lnTo>
                  <a:pt x="0" y="0"/>
                </a:lnTo>
                <a:close/>
              </a:path>
              <a:path w="85725" h="143510">
                <a:moveTo>
                  <a:pt x="85343" y="0"/>
                </a:moveTo>
                <a:lnTo>
                  <a:pt x="45719" y="51815"/>
                </a:lnTo>
                <a:lnTo>
                  <a:pt x="71011" y="5181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93920" y="3727704"/>
            <a:ext cx="3175" cy="320040"/>
          </a:xfrm>
          <a:custGeom>
            <a:avLst/>
            <a:gdLst/>
            <a:ahLst/>
            <a:cxnLst/>
            <a:rect l="l" t="t" r="r" b="b"/>
            <a:pathLst>
              <a:path w="3175" h="320039">
                <a:moveTo>
                  <a:pt x="0" y="0"/>
                </a:moveTo>
                <a:lnTo>
                  <a:pt x="3047" y="32003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48200" y="4785360"/>
            <a:ext cx="85725" cy="143510"/>
          </a:xfrm>
          <a:custGeom>
            <a:avLst/>
            <a:gdLst/>
            <a:ahLst/>
            <a:cxnLst/>
            <a:rect l="l" t="t" r="r" b="b"/>
            <a:pathLst>
              <a:path w="85725" h="143510">
                <a:moveTo>
                  <a:pt x="0" y="0"/>
                </a:moveTo>
                <a:lnTo>
                  <a:pt x="45719" y="143255"/>
                </a:lnTo>
                <a:lnTo>
                  <a:pt x="74384" y="39623"/>
                </a:lnTo>
                <a:lnTo>
                  <a:pt x="45719" y="39623"/>
                </a:lnTo>
                <a:lnTo>
                  <a:pt x="0" y="0"/>
                </a:lnTo>
                <a:close/>
              </a:path>
              <a:path w="85725" h="143510">
                <a:moveTo>
                  <a:pt x="85343" y="0"/>
                </a:moveTo>
                <a:lnTo>
                  <a:pt x="45719" y="39623"/>
                </a:lnTo>
                <a:lnTo>
                  <a:pt x="74384" y="39623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93920" y="4538472"/>
            <a:ext cx="3175" cy="287020"/>
          </a:xfrm>
          <a:custGeom>
            <a:avLst/>
            <a:gdLst/>
            <a:ahLst/>
            <a:cxnLst/>
            <a:rect l="l" t="t" r="r" b="b"/>
            <a:pathLst>
              <a:path w="3175" h="287020">
                <a:moveTo>
                  <a:pt x="0" y="0"/>
                </a:moveTo>
                <a:lnTo>
                  <a:pt x="3047" y="2865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80559" y="1630680"/>
            <a:ext cx="426720" cy="421005"/>
          </a:xfrm>
          <a:custGeom>
            <a:avLst/>
            <a:gdLst/>
            <a:ahLst/>
            <a:cxnLst/>
            <a:rect l="l" t="t" r="r" b="b"/>
            <a:pathLst>
              <a:path w="426720" h="421005">
                <a:moveTo>
                  <a:pt x="426719" y="210311"/>
                </a:moveTo>
                <a:lnTo>
                  <a:pt x="420519" y="260854"/>
                </a:lnTo>
                <a:lnTo>
                  <a:pt x="402905" y="306965"/>
                </a:lnTo>
                <a:lnTo>
                  <a:pt x="375360" y="347183"/>
                </a:lnTo>
                <a:lnTo>
                  <a:pt x="339367" y="380048"/>
                </a:lnTo>
                <a:lnTo>
                  <a:pt x="296409" y="404097"/>
                </a:lnTo>
                <a:lnTo>
                  <a:pt x="247968" y="417871"/>
                </a:lnTo>
                <a:lnTo>
                  <a:pt x="213359" y="420623"/>
                </a:lnTo>
                <a:lnTo>
                  <a:pt x="195861" y="419926"/>
                </a:lnTo>
                <a:lnTo>
                  <a:pt x="145921" y="409902"/>
                </a:lnTo>
                <a:lnTo>
                  <a:pt x="100970" y="389116"/>
                </a:lnTo>
                <a:lnTo>
                  <a:pt x="62491" y="359027"/>
                </a:lnTo>
                <a:lnTo>
                  <a:pt x="31966" y="321098"/>
                </a:lnTo>
                <a:lnTo>
                  <a:pt x="10877" y="276789"/>
                </a:lnTo>
                <a:lnTo>
                  <a:pt x="707" y="227561"/>
                </a:lnTo>
                <a:lnTo>
                  <a:pt x="0" y="210311"/>
                </a:lnTo>
                <a:lnTo>
                  <a:pt x="707" y="193062"/>
                </a:lnTo>
                <a:lnTo>
                  <a:pt x="10877" y="143834"/>
                </a:lnTo>
                <a:lnTo>
                  <a:pt x="31966" y="99525"/>
                </a:lnTo>
                <a:lnTo>
                  <a:pt x="62491" y="61596"/>
                </a:lnTo>
                <a:lnTo>
                  <a:pt x="100970" y="31507"/>
                </a:lnTo>
                <a:lnTo>
                  <a:pt x="145921" y="10721"/>
                </a:lnTo>
                <a:lnTo>
                  <a:pt x="195861" y="697"/>
                </a:lnTo>
                <a:lnTo>
                  <a:pt x="213359" y="0"/>
                </a:lnTo>
                <a:lnTo>
                  <a:pt x="230858" y="697"/>
                </a:lnTo>
                <a:lnTo>
                  <a:pt x="280798" y="10721"/>
                </a:lnTo>
                <a:lnTo>
                  <a:pt x="325749" y="31507"/>
                </a:lnTo>
                <a:lnTo>
                  <a:pt x="364228" y="61596"/>
                </a:lnTo>
                <a:lnTo>
                  <a:pt x="394753" y="99525"/>
                </a:lnTo>
                <a:lnTo>
                  <a:pt x="415842" y="143834"/>
                </a:lnTo>
                <a:lnTo>
                  <a:pt x="426012" y="193062"/>
                </a:lnTo>
                <a:lnTo>
                  <a:pt x="426719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598927" y="1741416"/>
            <a:ext cx="2711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ﬁrst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648200" y="5583935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4" h="143510">
                <a:moveTo>
                  <a:pt x="0" y="0"/>
                </a:moveTo>
                <a:lnTo>
                  <a:pt x="45719" y="143255"/>
                </a:lnTo>
                <a:lnTo>
                  <a:pt x="76848" y="51815"/>
                </a:lnTo>
                <a:lnTo>
                  <a:pt x="45719" y="51815"/>
                </a:lnTo>
                <a:lnTo>
                  <a:pt x="0" y="0"/>
                </a:lnTo>
                <a:close/>
              </a:path>
              <a:path w="94614" h="143510">
                <a:moveTo>
                  <a:pt x="94487" y="0"/>
                </a:moveTo>
                <a:lnTo>
                  <a:pt x="45719" y="51815"/>
                </a:lnTo>
                <a:lnTo>
                  <a:pt x="76848" y="51815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96967" y="5358384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80559" y="5733288"/>
            <a:ext cx="426720" cy="421005"/>
          </a:xfrm>
          <a:custGeom>
            <a:avLst/>
            <a:gdLst/>
            <a:ahLst/>
            <a:cxnLst/>
            <a:rect l="l" t="t" r="r" b="b"/>
            <a:pathLst>
              <a:path w="426720" h="421004">
                <a:moveTo>
                  <a:pt x="426719" y="210311"/>
                </a:moveTo>
                <a:lnTo>
                  <a:pt x="420519" y="260849"/>
                </a:lnTo>
                <a:lnTo>
                  <a:pt x="402905" y="306958"/>
                </a:lnTo>
                <a:lnTo>
                  <a:pt x="375360" y="347177"/>
                </a:lnTo>
                <a:lnTo>
                  <a:pt x="339367" y="380043"/>
                </a:lnTo>
                <a:lnTo>
                  <a:pt x="296409" y="404095"/>
                </a:lnTo>
                <a:lnTo>
                  <a:pt x="247968" y="417871"/>
                </a:lnTo>
                <a:lnTo>
                  <a:pt x="213359" y="420623"/>
                </a:lnTo>
                <a:lnTo>
                  <a:pt x="195861" y="419926"/>
                </a:lnTo>
                <a:lnTo>
                  <a:pt x="145921" y="409901"/>
                </a:lnTo>
                <a:lnTo>
                  <a:pt x="100970" y="389112"/>
                </a:lnTo>
                <a:lnTo>
                  <a:pt x="62491" y="359022"/>
                </a:lnTo>
                <a:lnTo>
                  <a:pt x="31966" y="321091"/>
                </a:lnTo>
                <a:lnTo>
                  <a:pt x="10877" y="276783"/>
                </a:lnTo>
                <a:lnTo>
                  <a:pt x="707" y="227559"/>
                </a:lnTo>
                <a:lnTo>
                  <a:pt x="0" y="210311"/>
                </a:lnTo>
                <a:lnTo>
                  <a:pt x="707" y="193062"/>
                </a:lnTo>
                <a:lnTo>
                  <a:pt x="10877" y="143835"/>
                </a:lnTo>
                <a:lnTo>
                  <a:pt x="31966" y="99526"/>
                </a:lnTo>
                <a:lnTo>
                  <a:pt x="62491" y="61597"/>
                </a:lnTo>
                <a:lnTo>
                  <a:pt x="100970" y="31508"/>
                </a:lnTo>
                <a:lnTo>
                  <a:pt x="145921" y="10721"/>
                </a:lnTo>
                <a:lnTo>
                  <a:pt x="195861" y="697"/>
                </a:lnTo>
                <a:lnTo>
                  <a:pt x="213359" y="0"/>
                </a:lnTo>
                <a:lnTo>
                  <a:pt x="230858" y="697"/>
                </a:lnTo>
                <a:lnTo>
                  <a:pt x="280798" y="10721"/>
                </a:lnTo>
                <a:lnTo>
                  <a:pt x="325749" y="31508"/>
                </a:lnTo>
                <a:lnTo>
                  <a:pt x="364228" y="61597"/>
                </a:lnTo>
                <a:lnTo>
                  <a:pt x="394753" y="99526"/>
                </a:lnTo>
                <a:lnTo>
                  <a:pt x="415842" y="143835"/>
                </a:lnTo>
                <a:lnTo>
                  <a:pt x="426012" y="193062"/>
                </a:lnTo>
                <a:lnTo>
                  <a:pt x="426719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608071" y="5840979"/>
            <a:ext cx="262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last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922520" y="3901440"/>
            <a:ext cx="563880" cy="1277620"/>
          </a:xfrm>
          <a:custGeom>
            <a:avLst/>
            <a:gdLst/>
            <a:ahLst/>
            <a:cxnLst/>
            <a:rect l="l" t="t" r="r" b="b"/>
            <a:pathLst>
              <a:path w="563879" h="1277620">
                <a:moveTo>
                  <a:pt x="563879" y="0"/>
                </a:moveTo>
                <a:lnTo>
                  <a:pt x="563879" y="3047"/>
                </a:lnTo>
                <a:lnTo>
                  <a:pt x="563879" y="6095"/>
                </a:lnTo>
                <a:lnTo>
                  <a:pt x="562029" y="110214"/>
                </a:lnTo>
                <a:lnTo>
                  <a:pt x="556573" y="212037"/>
                </a:lnTo>
                <a:lnTo>
                  <a:pt x="547657" y="311235"/>
                </a:lnTo>
                <a:lnTo>
                  <a:pt x="535423" y="407481"/>
                </a:lnTo>
                <a:lnTo>
                  <a:pt x="520017" y="500443"/>
                </a:lnTo>
                <a:lnTo>
                  <a:pt x="501581" y="589794"/>
                </a:lnTo>
                <a:lnTo>
                  <a:pt x="480261" y="675203"/>
                </a:lnTo>
                <a:lnTo>
                  <a:pt x="456200" y="756342"/>
                </a:lnTo>
                <a:lnTo>
                  <a:pt x="429542" y="832882"/>
                </a:lnTo>
                <a:lnTo>
                  <a:pt x="400430" y="904493"/>
                </a:lnTo>
                <a:lnTo>
                  <a:pt x="369011" y="970847"/>
                </a:lnTo>
                <a:lnTo>
                  <a:pt x="335426" y="1031613"/>
                </a:lnTo>
                <a:lnTo>
                  <a:pt x="299820" y="1086464"/>
                </a:lnTo>
                <a:lnTo>
                  <a:pt x="262338" y="1135069"/>
                </a:lnTo>
                <a:lnTo>
                  <a:pt x="223123" y="1177099"/>
                </a:lnTo>
                <a:lnTo>
                  <a:pt x="182319" y="1212226"/>
                </a:lnTo>
                <a:lnTo>
                  <a:pt x="140070" y="1240119"/>
                </a:lnTo>
                <a:lnTo>
                  <a:pt x="96521" y="1260451"/>
                </a:lnTo>
                <a:lnTo>
                  <a:pt x="51814" y="1272892"/>
                </a:lnTo>
                <a:lnTo>
                  <a:pt x="6095" y="1277111"/>
                </a:lnTo>
                <a:lnTo>
                  <a:pt x="3047" y="1277111"/>
                </a:lnTo>
                <a:lnTo>
                  <a:pt x="0" y="12771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22520" y="2636520"/>
            <a:ext cx="563880" cy="1268095"/>
          </a:xfrm>
          <a:custGeom>
            <a:avLst/>
            <a:gdLst/>
            <a:ahLst/>
            <a:cxnLst/>
            <a:rect l="l" t="t" r="r" b="b"/>
            <a:pathLst>
              <a:path w="563879" h="1268095">
                <a:moveTo>
                  <a:pt x="0" y="0"/>
                </a:moveTo>
                <a:lnTo>
                  <a:pt x="3047" y="0"/>
                </a:lnTo>
                <a:lnTo>
                  <a:pt x="6095" y="0"/>
                </a:lnTo>
                <a:lnTo>
                  <a:pt x="51814" y="4197"/>
                </a:lnTo>
                <a:lnTo>
                  <a:pt x="96521" y="16575"/>
                </a:lnTo>
                <a:lnTo>
                  <a:pt x="140070" y="36806"/>
                </a:lnTo>
                <a:lnTo>
                  <a:pt x="182319" y="64568"/>
                </a:lnTo>
                <a:lnTo>
                  <a:pt x="223123" y="99536"/>
                </a:lnTo>
                <a:lnTo>
                  <a:pt x="262338" y="141384"/>
                </a:lnTo>
                <a:lnTo>
                  <a:pt x="299820" y="189789"/>
                </a:lnTo>
                <a:lnTo>
                  <a:pt x="335426" y="244425"/>
                </a:lnTo>
                <a:lnTo>
                  <a:pt x="369011" y="304968"/>
                </a:lnTo>
                <a:lnTo>
                  <a:pt x="400430" y="371093"/>
                </a:lnTo>
                <a:lnTo>
                  <a:pt x="429542" y="442477"/>
                </a:lnTo>
                <a:lnTo>
                  <a:pt x="456200" y="518793"/>
                </a:lnTo>
                <a:lnTo>
                  <a:pt x="480261" y="599719"/>
                </a:lnTo>
                <a:lnTo>
                  <a:pt x="501581" y="684928"/>
                </a:lnTo>
                <a:lnTo>
                  <a:pt x="520017" y="774096"/>
                </a:lnTo>
                <a:lnTo>
                  <a:pt x="535423" y="866899"/>
                </a:lnTo>
                <a:lnTo>
                  <a:pt x="547657" y="963013"/>
                </a:lnTo>
                <a:lnTo>
                  <a:pt x="556573" y="1062112"/>
                </a:lnTo>
                <a:lnTo>
                  <a:pt x="562029" y="1163871"/>
                </a:lnTo>
                <a:lnTo>
                  <a:pt x="563879" y="12679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04232" y="2621280"/>
            <a:ext cx="143510" cy="91440"/>
          </a:xfrm>
          <a:custGeom>
            <a:avLst/>
            <a:gdLst/>
            <a:ahLst/>
            <a:cxnLst/>
            <a:rect l="l" t="t" r="r" b="b"/>
            <a:pathLst>
              <a:path w="143510" h="91439">
                <a:moveTo>
                  <a:pt x="143255" y="0"/>
                </a:moveTo>
                <a:lnTo>
                  <a:pt x="0" y="0"/>
                </a:lnTo>
                <a:lnTo>
                  <a:pt x="112775" y="91439"/>
                </a:lnTo>
                <a:lnTo>
                  <a:pt x="85343" y="30479"/>
                </a:lnTo>
                <a:lnTo>
                  <a:pt x="143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49951" y="2630424"/>
            <a:ext cx="40005" cy="21590"/>
          </a:xfrm>
          <a:custGeom>
            <a:avLst/>
            <a:gdLst/>
            <a:ahLst/>
            <a:cxnLst/>
            <a:rect l="l" t="t" r="r" b="b"/>
            <a:pathLst>
              <a:path w="40004" h="21589">
                <a:moveTo>
                  <a:pt x="0" y="0"/>
                </a:moveTo>
                <a:lnTo>
                  <a:pt x="39623" y="2133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25055" y="2432304"/>
            <a:ext cx="429895" cy="421005"/>
          </a:xfrm>
          <a:custGeom>
            <a:avLst/>
            <a:gdLst/>
            <a:ahLst/>
            <a:cxnLst/>
            <a:rect l="l" t="t" r="r" b="b"/>
            <a:pathLst>
              <a:path w="429895" h="421005">
                <a:moveTo>
                  <a:pt x="429767" y="210311"/>
                </a:moveTo>
                <a:lnTo>
                  <a:pt x="423523" y="260854"/>
                </a:lnTo>
                <a:lnTo>
                  <a:pt x="405785" y="306965"/>
                </a:lnTo>
                <a:lnTo>
                  <a:pt x="378045" y="347183"/>
                </a:lnTo>
                <a:lnTo>
                  <a:pt x="341796" y="380048"/>
                </a:lnTo>
                <a:lnTo>
                  <a:pt x="298531" y="404097"/>
                </a:lnTo>
                <a:lnTo>
                  <a:pt x="249742" y="417871"/>
                </a:lnTo>
                <a:lnTo>
                  <a:pt x="214883" y="420623"/>
                </a:lnTo>
                <a:lnTo>
                  <a:pt x="197258" y="419926"/>
                </a:lnTo>
                <a:lnTo>
                  <a:pt x="146959" y="409902"/>
                </a:lnTo>
                <a:lnTo>
                  <a:pt x="101686" y="389116"/>
                </a:lnTo>
                <a:lnTo>
                  <a:pt x="62933" y="359027"/>
                </a:lnTo>
                <a:lnTo>
                  <a:pt x="32191" y="321098"/>
                </a:lnTo>
                <a:lnTo>
                  <a:pt x="10953" y="276789"/>
                </a:lnTo>
                <a:lnTo>
                  <a:pt x="712" y="227561"/>
                </a:lnTo>
                <a:lnTo>
                  <a:pt x="0" y="210311"/>
                </a:lnTo>
                <a:lnTo>
                  <a:pt x="712" y="193062"/>
                </a:lnTo>
                <a:lnTo>
                  <a:pt x="10953" y="143834"/>
                </a:lnTo>
                <a:lnTo>
                  <a:pt x="32191" y="99525"/>
                </a:lnTo>
                <a:lnTo>
                  <a:pt x="62933" y="61596"/>
                </a:lnTo>
                <a:lnTo>
                  <a:pt x="101686" y="31507"/>
                </a:lnTo>
                <a:lnTo>
                  <a:pt x="146959" y="10721"/>
                </a:lnTo>
                <a:lnTo>
                  <a:pt x="197258" y="697"/>
                </a:lnTo>
                <a:lnTo>
                  <a:pt x="214883" y="0"/>
                </a:lnTo>
                <a:lnTo>
                  <a:pt x="232509" y="697"/>
                </a:lnTo>
                <a:lnTo>
                  <a:pt x="282808" y="10721"/>
                </a:lnTo>
                <a:lnTo>
                  <a:pt x="328081" y="31507"/>
                </a:lnTo>
                <a:lnTo>
                  <a:pt x="366834" y="61596"/>
                </a:lnTo>
                <a:lnTo>
                  <a:pt x="397576" y="99525"/>
                </a:lnTo>
                <a:lnTo>
                  <a:pt x="418814" y="143834"/>
                </a:lnTo>
                <a:lnTo>
                  <a:pt x="429055" y="193062"/>
                </a:lnTo>
                <a:lnTo>
                  <a:pt x="429767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098289" y="2518656"/>
            <a:ext cx="1276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925055" y="3313176"/>
            <a:ext cx="429895" cy="421005"/>
          </a:xfrm>
          <a:custGeom>
            <a:avLst/>
            <a:gdLst/>
            <a:ahLst/>
            <a:cxnLst/>
            <a:rect l="l" t="t" r="r" b="b"/>
            <a:pathLst>
              <a:path w="429895" h="421004">
                <a:moveTo>
                  <a:pt x="429767" y="210311"/>
                </a:moveTo>
                <a:lnTo>
                  <a:pt x="423523" y="260854"/>
                </a:lnTo>
                <a:lnTo>
                  <a:pt x="405785" y="306965"/>
                </a:lnTo>
                <a:lnTo>
                  <a:pt x="378045" y="347183"/>
                </a:lnTo>
                <a:lnTo>
                  <a:pt x="341796" y="380048"/>
                </a:lnTo>
                <a:lnTo>
                  <a:pt x="298531" y="404097"/>
                </a:lnTo>
                <a:lnTo>
                  <a:pt x="249742" y="417871"/>
                </a:lnTo>
                <a:lnTo>
                  <a:pt x="214883" y="420623"/>
                </a:lnTo>
                <a:lnTo>
                  <a:pt x="197258" y="419926"/>
                </a:lnTo>
                <a:lnTo>
                  <a:pt x="146959" y="409902"/>
                </a:lnTo>
                <a:lnTo>
                  <a:pt x="101686" y="389116"/>
                </a:lnTo>
                <a:lnTo>
                  <a:pt x="62933" y="359027"/>
                </a:lnTo>
                <a:lnTo>
                  <a:pt x="32191" y="321098"/>
                </a:lnTo>
                <a:lnTo>
                  <a:pt x="10953" y="276789"/>
                </a:lnTo>
                <a:lnTo>
                  <a:pt x="712" y="227561"/>
                </a:lnTo>
                <a:lnTo>
                  <a:pt x="0" y="210311"/>
                </a:lnTo>
                <a:lnTo>
                  <a:pt x="712" y="193062"/>
                </a:lnTo>
                <a:lnTo>
                  <a:pt x="10953" y="143834"/>
                </a:lnTo>
                <a:lnTo>
                  <a:pt x="32191" y="99525"/>
                </a:lnTo>
                <a:lnTo>
                  <a:pt x="62933" y="61596"/>
                </a:lnTo>
                <a:lnTo>
                  <a:pt x="101686" y="31507"/>
                </a:lnTo>
                <a:lnTo>
                  <a:pt x="146959" y="10721"/>
                </a:lnTo>
                <a:lnTo>
                  <a:pt x="197258" y="697"/>
                </a:lnTo>
                <a:lnTo>
                  <a:pt x="214883" y="0"/>
                </a:lnTo>
                <a:lnTo>
                  <a:pt x="232509" y="697"/>
                </a:lnTo>
                <a:lnTo>
                  <a:pt x="282808" y="10721"/>
                </a:lnTo>
                <a:lnTo>
                  <a:pt x="328081" y="31507"/>
                </a:lnTo>
                <a:lnTo>
                  <a:pt x="366834" y="61596"/>
                </a:lnTo>
                <a:lnTo>
                  <a:pt x="397576" y="99525"/>
                </a:lnTo>
                <a:lnTo>
                  <a:pt x="418814" y="143834"/>
                </a:lnTo>
                <a:lnTo>
                  <a:pt x="429055" y="193062"/>
                </a:lnTo>
                <a:lnTo>
                  <a:pt x="429767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89145" y="3411721"/>
            <a:ext cx="1276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25055" y="4111752"/>
            <a:ext cx="429895" cy="424180"/>
          </a:xfrm>
          <a:custGeom>
            <a:avLst/>
            <a:gdLst/>
            <a:ahLst/>
            <a:cxnLst/>
            <a:rect l="l" t="t" r="r" b="b"/>
            <a:pathLst>
              <a:path w="429895" h="424179">
                <a:moveTo>
                  <a:pt x="429767" y="211835"/>
                </a:moveTo>
                <a:lnTo>
                  <a:pt x="423523" y="262738"/>
                </a:lnTo>
                <a:lnTo>
                  <a:pt x="405785" y="309181"/>
                </a:lnTo>
                <a:lnTo>
                  <a:pt x="378045" y="349691"/>
                </a:lnTo>
                <a:lnTo>
                  <a:pt x="341796" y="382796"/>
                </a:lnTo>
                <a:lnTo>
                  <a:pt x="298531" y="407023"/>
                </a:lnTo>
                <a:lnTo>
                  <a:pt x="249742" y="420899"/>
                </a:lnTo>
                <a:lnTo>
                  <a:pt x="214883" y="423671"/>
                </a:lnTo>
                <a:lnTo>
                  <a:pt x="197258" y="422969"/>
                </a:lnTo>
                <a:lnTo>
                  <a:pt x="146959" y="412871"/>
                </a:lnTo>
                <a:lnTo>
                  <a:pt x="101686" y="391931"/>
                </a:lnTo>
                <a:lnTo>
                  <a:pt x="62933" y="361622"/>
                </a:lnTo>
                <a:lnTo>
                  <a:pt x="32191" y="323417"/>
                </a:lnTo>
                <a:lnTo>
                  <a:pt x="10953" y="278788"/>
                </a:lnTo>
                <a:lnTo>
                  <a:pt x="712" y="229208"/>
                </a:lnTo>
                <a:lnTo>
                  <a:pt x="0" y="211835"/>
                </a:lnTo>
                <a:lnTo>
                  <a:pt x="712" y="194463"/>
                </a:lnTo>
                <a:lnTo>
                  <a:pt x="10953" y="144883"/>
                </a:lnTo>
                <a:lnTo>
                  <a:pt x="32191" y="100254"/>
                </a:lnTo>
                <a:lnTo>
                  <a:pt x="62933" y="62049"/>
                </a:lnTo>
                <a:lnTo>
                  <a:pt x="101686" y="31740"/>
                </a:lnTo>
                <a:lnTo>
                  <a:pt x="146959" y="10800"/>
                </a:lnTo>
                <a:lnTo>
                  <a:pt x="197258" y="702"/>
                </a:lnTo>
                <a:lnTo>
                  <a:pt x="214883" y="0"/>
                </a:lnTo>
                <a:lnTo>
                  <a:pt x="232509" y="702"/>
                </a:lnTo>
                <a:lnTo>
                  <a:pt x="282808" y="10800"/>
                </a:lnTo>
                <a:lnTo>
                  <a:pt x="328081" y="31740"/>
                </a:lnTo>
                <a:lnTo>
                  <a:pt x="366834" y="62049"/>
                </a:lnTo>
                <a:lnTo>
                  <a:pt x="397576" y="100254"/>
                </a:lnTo>
                <a:lnTo>
                  <a:pt x="418814" y="144883"/>
                </a:lnTo>
                <a:lnTo>
                  <a:pt x="429055" y="194463"/>
                </a:lnTo>
                <a:lnTo>
                  <a:pt x="429767" y="21183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098289" y="4222490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925055" y="4931664"/>
            <a:ext cx="429895" cy="421005"/>
          </a:xfrm>
          <a:custGeom>
            <a:avLst/>
            <a:gdLst/>
            <a:ahLst/>
            <a:cxnLst/>
            <a:rect l="l" t="t" r="r" b="b"/>
            <a:pathLst>
              <a:path w="429895" h="421004">
                <a:moveTo>
                  <a:pt x="429767" y="210311"/>
                </a:moveTo>
                <a:lnTo>
                  <a:pt x="423523" y="260849"/>
                </a:lnTo>
                <a:lnTo>
                  <a:pt x="405785" y="306958"/>
                </a:lnTo>
                <a:lnTo>
                  <a:pt x="378045" y="347177"/>
                </a:lnTo>
                <a:lnTo>
                  <a:pt x="341796" y="380043"/>
                </a:lnTo>
                <a:lnTo>
                  <a:pt x="298531" y="404095"/>
                </a:lnTo>
                <a:lnTo>
                  <a:pt x="249742" y="417871"/>
                </a:lnTo>
                <a:lnTo>
                  <a:pt x="214883" y="420623"/>
                </a:lnTo>
                <a:lnTo>
                  <a:pt x="197258" y="419926"/>
                </a:lnTo>
                <a:lnTo>
                  <a:pt x="146959" y="409901"/>
                </a:lnTo>
                <a:lnTo>
                  <a:pt x="101686" y="389112"/>
                </a:lnTo>
                <a:lnTo>
                  <a:pt x="62933" y="359022"/>
                </a:lnTo>
                <a:lnTo>
                  <a:pt x="32191" y="321091"/>
                </a:lnTo>
                <a:lnTo>
                  <a:pt x="10953" y="276783"/>
                </a:lnTo>
                <a:lnTo>
                  <a:pt x="712" y="227559"/>
                </a:lnTo>
                <a:lnTo>
                  <a:pt x="0" y="210311"/>
                </a:lnTo>
                <a:lnTo>
                  <a:pt x="712" y="193062"/>
                </a:lnTo>
                <a:lnTo>
                  <a:pt x="10953" y="143835"/>
                </a:lnTo>
                <a:lnTo>
                  <a:pt x="32191" y="99526"/>
                </a:lnTo>
                <a:lnTo>
                  <a:pt x="62933" y="61597"/>
                </a:lnTo>
                <a:lnTo>
                  <a:pt x="101686" y="31508"/>
                </a:lnTo>
                <a:lnTo>
                  <a:pt x="146959" y="10721"/>
                </a:lnTo>
                <a:lnTo>
                  <a:pt x="197258" y="697"/>
                </a:lnTo>
                <a:lnTo>
                  <a:pt x="214883" y="0"/>
                </a:lnTo>
                <a:lnTo>
                  <a:pt x="232509" y="697"/>
                </a:lnTo>
                <a:lnTo>
                  <a:pt x="282808" y="10721"/>
                </a:lnTo>
                <a:lnTo>
                  <a:pt x="328081" y="31508"/>
                </a:lnTo>
                <a:lnTo>
                  <a:pt x="366834" y="61597"/>
                </a:lnTo>
                <a:lnTo>
                  <a:pt x="397576" y="99526"/>
                </a:lnTo>
                <a:lnTo>
                  <a:pt x="418814" y="143835"/>
                </a:lnTo>
                <a:lnTo>
                  <a:pt x="429055" y="193062"/>
                </a:lnTo>
                <a:lnTo>
                  <a:pt x="429767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107433" y="5042402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370064" y="3493008"/>
            <a:ext cx="637540" cy="866140"/>
          </a:xfrm>
          <a:custGeom>
            <a:avLst/>
            <a:gdLst/>
            <a:ahLst/>
            <a:cxnLst/>
            <a:rect l="l" t="t" r="r" b="b"/>
            <a:pathLst>
              <a:path w="637540" h="866139">
                <a:moveTo>
                  <a:pt x="637031" y="0"/>
                </a:moveTo>
                <a:lnTo>
                  <a:pt x="634933" y="71057"/>
                </a:lnTo>
                <a:lnTo>
                  <a:pt x="628744" y="140521"/>
                </a:lnTo>
                <a:lnTo>
                  <a:pt x="618628" y="208171"/>
                </a:lnTo>
                <a:lnTo>
                  <a:pt x="604747" y="273783"/>
                </a:lnTo>
                <a:lnTo>
                  <a:pt x="587263" y="337137"/>
                </a:lnTo>
                <a:lnTo>
                  <a:pt x="566339" y="398010"/>
                </a:lnTo>
                <a:lnTo>
                  <a:pt x="542137" y="456182"/>
                </a:lnTo>
                <a:lnTo>
                  <a:pt x="514819" y="511430"/>
                </a:lnTo>
                <a:lnTo>
                  <a:pt x="484547" y="563532"/>
                </a:lnTo>
                <a:lnTo>
                  <a:pt x="451484" y="612266"/>
                </a:lnTo>
                <a:lnTo>
                  <a:pt x="415793" y="657412"/>
                </a:lnTo>
                <a:lnTo>
                  <a:pt x="377634" y="698747"/>
                </a:lnTo>
                <a:lnTo>
                  <a:pt x="337172" y="736050"/>
                </a:lnTo>
                <a:lnTo>
                  <a:pt x="294567" y="769098"/>
                </a:lnTo>
                <a:lnTo>
                  <a:pt x="249983" y="797671"/>
                </a:lnTo>
                <a:lnTo>
                  <a:pt x="203582" y="821545"/>
                </a:lnTo>
                <a:lnTo>
                  <a:pt x="155525" y="840500"/>
                </a:lnTo>
                <a:lnTo>
                  <a:pt x="105975" y="854314"/>
                </a:lnTo>
                <a:lnTo>
                  <a:pt x="55096" y="862765"/>
                </a:lnTo>
                <a:lnTo>
                  <a:pt x="3047" y="865631"/>
                </a:lnTo>
                <a:lnTo>
                  <a:pt x="0" y="8656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70064" y="2627376"/>
            <a:ext cx="637540" cy="866140"/>
          </a:xfrm>
          <a:custGeom>
            <a:avLst/>
            <a:gdLst/>
            <a:ahLst/>
            <a:cxnLst/>
            <a:rect l="l" t="t" r="r" b="b"/>
            <a:pathLst>
              <a:path w="637540" h="866139">
                <a:moveTo>
                  <a:pt x="0" y="0"/>
                </a:moveTo>
                <a:lnTo>
                  <a:pt x="3047" y="0"/>
                </a:lnTo>
                <a:lnTo>
                  <a:pt x="55096" y="2866"/>
                </a:lnTo>
                <a:lnTo>
                  <a:pt x="105975" y="11317"/>
                </a:lnTo>
                <a:lnTo>
                  <a:pt x="155525" y="25131"/>
                </a:lnTo>
                <a:lnTo>
                  <a:pt x="203582" y="44086"/>
                </a:lnTo>
                <a:lnTo>
                  <a:pt x="249983" y="67960"/>
                </a:lnTo>
                <a:lnTo>
                  <a:pt x="294567" y="96533"/>
                </a:lnTo>
                <a:lnTo>
                  <a:pt x="337172" y="129581"/>
                </a:lnTo>
                <a:lnTo>
                  <a:pt x="377634" y="166884"/>
                </a:lnTo>
                <a:lnTo>
                  <a:pt x="415793" y="208219"/>
                </a:lnTo>
                <a:lnTo>
                  <a:pt x="451484" y="253364"/>
                </a:lnTo>
                <a:lnTo>
                  <a:pt x="484547" y="302099"/>
                </a:lnTo>
                <a:lnTo>
                  <a:pt x="514819" y="354201"/>
                </a:lnTo>
                <a:lnTo>
                  <a:pt x="542137" y="409449"/>
                </a:lnTo>
                <a:lnTo>
                  <a:pt x="566339" y="467621"/>
                </a:lnTo>
                <a:lnTo>
                  <a:pt x="587263" y="528494"/>
                </a:lnTo>
                <a:lnTo>
                  <a:pt x="604747" y="591848"/>
                </a:lnTo>
                <a:lnTo>
                  <a:pt x="618628" y="657460"/>
                </a:lnTo>
                <a:lnTo>
                  <a:pt x="628744" y="725110"/>
                </a:lnTo>
                <a:lnTo>
                  <a:pt x="634933" y="794574"/>
                </a:lnTo>
                <a:lnTo>
                  <a:pt x="637031" y="8656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48728" y="2590800"/>
            <a:ext cx="143510" cy="91440"/>
          </a:xfrm>
          <a:custGeom>
            <a:avLst/>
            <a:gdLst/>
            <a:ahLst/>
            <a:cxnLst/>
            <a:rect l="l" t="t" r="r" b="b"/>
            <a:pathLst>
              <a:path w="143509" h="91439">
                <a:moveTo>
                  <a:pt x="143255" y="0"/>
                </a:moveTo>
                <a:lnTo>
                  <a:pt x="0" y="21335"/>
                </a:lnTo>
                <a:lnTo>
                  <a:pt x="124967" y="91439"/>
                </a:lnTo>
                <a:lnTo>
                  <a:pt x="85343" y="39623"/>
                </a:lnTo>
                <a:lnTo>
                  <a:pt x="143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97495" y="2621280"/>
            <a:ext cx="36830" cy="12700"/>
          </a:xfrm>
          <a:custGeom>
            <a:avLst/>
            <a:gdLst/>
            <a:ahLst/>
            <a:cxnLst/>
            <a:rect l="l" t="t" r="r" b="b"/>
            <a:pathLst>
              <a:path w="36829" h="12700">
                <a:moveTo>
                  <a:pt x="0" y="0"/>
                </a:moveTo>
                <a:lnTo>
                  <a:pt x="36575" y="121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92695" y="2295144"/>
            <a:ext cx="85725" cy="140335"/>
          </a:xfrm>
          <a:custGeom>
            <a:avLst/>
            <a:gdLst/>
            <a:ahLst/>
            <a:cxnLst/>
            <a:rect l="l" t="t" r="r" b="b"/>
            <a:pathLst>
              <a:path w="85725" h="140335">
                <a:moveTo>
                  <a:pt x="0" y="0"/>
                </a:moveTo>
                <a:lnTo>
                  <a:pt x="45719" y="140207"/>
                </a:lnTo>
                <a:lnTo>
                  <a:pt x="71561" y="48767"/>
                </a:lnTo>
                <a:lnTo>
                  <a:pt x="45719" y="48767"/>
                </a:lnTo>
                <a:lnTo>
                  <a:pt x="0" y="0"/>
                </a:lnTo>
                <a:close/>
              </a:path>
              <a:path w="85725" h="140335">
                <a:moveTo>
                  <a:pt x="85343" y="0"/>
                </a:moveTo>
                <a:lnTo>
                  <a:pt x="45719" y="48767"/>
                </a:lnTo>
                <a:lnTo>
                  <a:pt x="71561" y="48767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38416" y="2057400"/>
            <a:ext cx="3175" cy="287020"/>
          </a:xfrm>
          <a:custGeom>
            <a:avLst/>
            <a:gdLst/>
            <a:ahLst/>
            <a:cxnLst/>
            <a:rect l="l" t="t" r="r" b="b"/>
            <a:pathLst>
              <a:path w="3175" h="287019">
                <a:moveTo>
                  <a:pt x="0" y="0"/>
                </a:moveTo>
                <a:lnTo>
                  <a:pt x="3047" y="2865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92695" y="3163824"/>
            <a:ext cx="85725" cy="143510"/>
          </a:xfrm>
          <a:custGeom>
            <a:avLst/>
            <a:gdLst/>
            <a:ahLst/>
            <a:cxnLst/>
            <a:rect l="l" t="t" r="r" b="b"/>
            <a:pathLst>
              <a:path w="85725" h="143510">
                <a:moveTo>
                  <a:pt x="0" y="0"/>
                </a:moveTo>
                <a:lnTo>
                  <a:pt x="45719" y="143255"/>
                </a:lnTo>
                <a:lnTo>
                  <a:pt x="71011" y="51815"/>
                </a:lnTo>
                <a:lnTo>
                  <a:pt x="45719" y="51815"/>
                </a:lnTo>
                <a:lnTo>
                  <a:pt x="0" y="0"/>
                </a:lnTo>
                <a:close/>
              </a:path>
              <a:path w="85725" h="143510">
                <a:moveTo>
                  <a:pt x="85343" y="0"/>
                </a:moveTo>
                <a:lnTo>
                  <a:pt x="45719" y="51815"/>
                </a:lnTo>
                <a:lnTo>
                  <a:pt x="71011" y="5181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38416" y="2846832"/>
            <a:ext cx="3175" cy="368935"/>
          </a:xfrm>
          <a:custGeom>
            <a:avLst/>
            <a:gdLst/>
            <a:ahLst/>
            <a:cxnLst/>
            <a:rect l="l" t="t" r="r" b="b"/>
            <a:pathLst>
              <a:path w="3175" h="368935">
                <a:moveTo>
                  <a:pt x="0" y="0"/>
                </a:moveTo>
                <a:lnTo>
                  <a:pt x="3047" y="36880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92695" y="3995928"/>
            <a:ext cx="85725" cy="143510"/>
          </a:xfrm>
          <a:custGeom>
            <a:avLst/>
            <a:gdLst/>
            <a:ahLst/>
            <a:cxnLst/>
            <a:rect l="l" t="t" r="r" b="b"/>
            <a:pathLst>
              <a:path w="85725" h="143510">
                <a:moveTo>
                  <a:pt x="0" y="0"/>
                </a:moveTo>
                <a:lnTo>
                  <a:pt x="45719" y="143255"/>
                </a:lnTo>
                <a:lnTo>
                  <a:pt x="71011" y="51815"/>
                </a:lnTo>
                <a:lnTo>
                  <a:pt x="45719" y="51815"/>
                </a:lnTo>
                <a:lnTo>
                  <a:pt x="0" y="0"/>
                </a:lnTo>
                <a:close/>
              </a:path>
              <a:path w="85725" h="143510">
                <a:moveTo>
                  <a:pt x="85343" y="0"/>
                </a:moveTo>
                <a:lnTo>
                  <a:pt x="45719" y="51815"/>
                </a:lnTo>
                <a:lnTo>
                  <a:pt x="71011" y="51815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38416" y="3727704"/>
            <a:ext cx="3175" cy="320040"/>
          </a:xfrm>
          <a:custGeom>
            <a:avLst/>
            <a:gdLst/>
            <a:ahLst/>
            <a:cxnLst/>
            <a:rect l="l" t="t" r="r" b="b"/>
            <a:pathLst>
              <a:path w="3175" h="320039">
                <a:moveTo>
                  <a:pt x="0" y="0"/>
                </a:moveTo>
                <a:lnTo>
                  <a:pt x="3047" y="32003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92695" y="4785360"/>
            <a:ext cx="85725" cy="143510"/>
          </a:xfrm>
          <a:custGeom>
            <a:avLst/>
            <a:gdLst/>
            <a:ahLst/>
            <a:cxnLst/>
            <a:rect l="l" t="t" r="r" b="b"/>
            <a:pathLst>
              <a:path w="85725" h="143510">
                <a:moveTo>
                  <a:pt x="0" y="0"/>
                </a:moveTo>
                <a:lnTo>
                  <a:pt x="45719" y="143255"/>
                </a:lnTo>
                <a:lnTo>
                  <a:pt x="74384" y="39623"/>
                </a:lnTo>
                <a:lnTo>
                  <a:pt x="45719" y="39623"/>
                </a:lnTo>
                <a:lnTo>
                  <a:pt x="0" y="0"/>
                </a:lnTo>
                <a:close/>
              </a:path>
              <a:path w="85725" h="143510">
                <a:moveTo>
                  <a:pt x="85343" y="0"/>
                </a:moveTo>
                <a:lnTo>
                  <a:pt x="45719" y="39623"/>
                </a:lnTo>
                <a:lnTo>
                  <a:pt x="74384" y="39623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38416" y="4538472"/>
            <a:ext cx="3175" cy="287020"/>
          </a:xfrm>
          <a:custGeom>
            <a:avLst/>
            <a:gdLst/>
            <a:ahLst/>
            <a:cxnLst/>
            <a:rect l="l" t="t" r="r" b="b"/>
            <a:pathLst>
              <a:path w="3175" h="287020">
                <a:moveTo>
                  <a:pt x="0" y="0"/>
                </a:moveTo>
                <a:lnTo>
                  <a:pt x="3047" y="2865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25055" y="1630680"/>
            <a:ext cx="429895" cy="421005"/>
          </a:xfrm>
          <a:custGeom>
            <a:avLst/>
            <a:gdLst/>
            <a:ahLst/>
            <a:cxnLst/>
            <a:rect l="l" t="t" r="r" b="b"/>
            <a:pathLst>
              <a:path w="429895" h="421005">
                <a:moveTo>
                  <a:pt x="429767" y="210311"/>
                </a:moveTo>
                <a:lnTo>
                  <a:pt x="423523" y="260854"/>
                </a:lnTo>
                <a:lnTo>
                  <a:pt x="405785" y="306965"/>
                </a:lnTo>
                <a:lnTo>
                  <a:pt x="378045" y="347183"/>
                </a:lnTo>
                <a:lnTo>
                  <a:pt x="341796" y="380048"/>
                </a:lnTo>
                <a:lnTo>
                  <a:pt x="298531" y="404097"/>
                </a:lnTo>
                <a:lnTo>
                  <a:pt x="249742" y="417871"/>
                </a:lnTo>
                <a:lnTo>
                  <a:pt x="214883" y="420623"/>
                </a:lnTo>
                <a:lnTo>
                  <a:pt x="197258" y="419926"/>
                </a:lnTo>
                <a:lnTo>
                  <a:pt x="146959" y="409902"/>
                </a:lnTo>
                <a:lnTo>
                  <a:pt x="101686" y="389116"/>
                </a:lnTo>
                <a:lnTo>
                  <a:pt x="62933" y="359027"/>
                </a:lnTo>
                <a:lnTo>
                  <a:pt x="32191" y="321098"/>
                </a:lnTo>
                <a:lnTo>
                  <a:pt x="10953" y="276789"/>
                </a:lnTo>
                <a:lnTo>
                  <a:pt x="712" y="227561"/>
                </a:lnTo>
                <a:lnTo>
                  <a:pt x="0" y="210311"/>
                </a:lnTo>
                <a:lnTo>
                  <a:pt x="712" y="193062"/>
                </a:lnTo>
                <a:lnTo>
                  <a:pt x="10953" y="143834"/>
                </a:lnTo>
                <a:lnTo>
                  <a:pt x="32191" y="99525"/>
                </a:lnTo>
                <a:lnTo>
                  <a:pt x="62933" y="61596"/>
                </a:lnTo>
                <a:lnTo>
                  <a:pt x="101686" y="31507"/>
                </a:lnTo>
                <a:lnTo>
                  <a:pt x="146959" y="10721"/>
                </a:lnTo>
                <a:lnTo>
                  <a:pt x="197258" y="697"/>
                </a:lnTo>
                <a:lnTo>
                  <a:pt x="214883" y="0"/>
                </a:lnTo>
                <a:lnTo>
                  <a:pt x="232509" y="697"/>
                </a:lnTo>
                <a:lnTo>
                  <a:pt x="282808" y="10721"/>
                </a:lnTo>
                <a:lnTo>
                  <a:pt x="328081" y="31507"/>
                </a:lnTo>
                <a:lnTo>
                  <a:pt x="366834" y="61596"/>
                </a:lnTo>
                <a:lnTo>
                  <a:pt x="397576" y="99525"/>
                </a:lnTo>
                <a:lnTo>
                  <a:pt x="418814" y="143834"/>
                </a:lnTo>
                <a:lnTo>
                  <a:pt x="429055" y="193062"/>
                </a:lnTo>
                <a:lnTo>
                  <a:pt x="429767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040378" y="1741416"/>
            <a:ext cx="2711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ﬁrst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092695" y="5583935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5" h="143510">
                <a:moveTo>
                  <a:pt x="0" y="0"/>
                </a:moveTo>
                <a:lnTo>
                  <a:pt x="45719" y="143255"/>
                </a:lnTo>
                <a:lnTo>
                  <a:pt x="76848" y="51815"/>
                </a:lnTo>
                <a:lnTo>
                  <a:pt x="45719" y="51815"/>
                </a:lnTo>
                <a:lnTo>
                  <a:pt x="0" y="0"/>
                </a:lnTo>
                <a:close/>
              </a:path>
              <a:path w="94615" h="143510">
                <a:moveTo>
                  <a:pt x="94487" y="0"/>
                </a:moveTo>
                <a:lnTo>
                  <a:pt x="45719" y="51815"/>
                </a:lnTo>
                <a:lnTo>
                  <a:pt x="76848" y="51815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38416" y="5358384"/>
            <a:ext cx="3175" cy="277495"/>
          </a:xfrm>
          <a:custGeom>
            <a:avLst/>
            <a:gdLst/>
            <a:ahLst/>
            <a:cxnLst/>
            <a:rect l="l" t="t" r="r" b="b"/>
            <a:pathLst>
              <a:path w="3175" h="277495">
                <a:moveTo>
                  <a:pt x="0" y="0"/>
                </a:moveTo>
                <a:lnTo>
                  <a:pt x="3047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25055" y="5733288"/>
            <a:ext cx="429895" cy="421005"/>
          </a:xfrm>
          <a:custGeom>
            <a:avLst/>
            <a:gdLst/>
            <a:ahLst/>
            <a:cxnLst/>
            <a:rect l="l" t="t" r="r" b="b"/>
            <a:pathLst>
              <a:path w="429895" h="421004">
                <a:moveTo>
                  <a:pt x="429767" y="210311"/>
                </a:moveTo>
                <a:lnTo>
                  <a:pt x="423523" y="260849"/>
                </a:lnTo>
                <a:lnTo>
                  <a:pt x="405785" y="306958"/>
                </a:lnTo>
                <a:lnTo>
                  <a:pt x="378045" y="347177"/>
                </a:lnTo>
                <a:lnTo>
                  <a:pt x="341796" y="380043"/>
                </a:lnTo>
                <a:lnTo>
                  <a:pt x="298531" y="404095"/>
                </a:lnTo>
                <a:lnTo>
                  <a:pt x="249742" y="417871"/>
                </a:lnTo>
                <a:lnTo>
                  <a:pt x="214883" y="420623"/>
                </a:lnTo>
                <a:lnTo>
                  <a:pt x="197258" y="419926"/>
                </a:lnTo>
                <a:lnTo>
                  <a:pt x="146959" y="409901"/>
                </a:lnTo>
                <a:lnTo>
                  <a:pt x="101686" y="389112"/>
                </a:lnTo>
                <a:lnTo>
                  <a:pt x="62933" y="359022"/>
                </a:lnTo>
                <a:lnTo>
                  <a:pt x="32191" y="321091"/>
                </a:lnTo>
                <a:lnTo>
                  <a:pt x="10953" y="276783"/>
                </a:lnTo>
                <a:lnTo>
                  <a:pt x="712" y="227559"/>
                </a:lnTo>
                <a:lnTo>
                  <a:pt x="0" y="210311"/>
                </a:lnTo>
                <a:lnTo>
                  <a:pt x="712" y="193062"/>
                </a:lnTo>
                <a:lnTo>
                  <a:pt x="10953" y="143835"/>
                </a:lnTo>
                <a:lnTo>
                  <a:pt x="32191" y="99526"/>
                </a:lnTo>
                <a:lnTo>
                  <a:pt x="62933" y="61597"/>
                </a:lnTo>
                <a:lnTo>
                  <a:pt x="101686" y="31508"/>
                </a:lnTo>
                <a:lnTo>
                  <a:pt x="146959" y="10721"/>
                </a:lnTo>
                <a:lnTo>
                  <a:pt x="197258" y="697"/>
                </a:lnTo>
                <a:lnTo>
                  <a:pt x="214883" y="0"/>
                </a:lnTo>
                <a:lnTo>
                  <a:pt x="232509" y="697"/>
                </a:lnTo>
                <a:lnTo>
                  <a:pt x="282808" y="10721"/>
                </a:lnTo>
                <a:lnTo>
                  <a:pt x="328081" y="31508"/>
                </a:lnTo>
                <a:lnTo>
                  <a:pt x="366834" y="61597"/>
                </a:lnTo>
                <a:lnTo>
                  <a:pt x="397576" y="99526"/>
                </a:lnTo>
                <a:lnTo>
                  <a:pt x="418814" y="143835"/>
                </a:lnTo>
                <a:lnTo>
                  <a:pt x="429055" y="193062"/>
                </a:lnTo>
                <a:lnTo>
                  <a:pt x="429767" y="21031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7049521" y="5840979"/>
            <a:ext cx="262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last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309359" y="4334255"/>
            <a:ext cx="594360" cy="814069"/>
          </a:xfrm>
          <a:custGeom>
            <a:avLst/>
            <a:gdLst/>
            <a:ahLst/>
            <a:cxnLst/>
            <a:rect l="l" t="t" r="r" b="b"/>
            <a:pathLst>
              <a:path w="594359" h="814070">
                <a:moveTo>
                  <a:pt x="594359" y="813815"/>
                </a:moveTo>
                <a:lnTo>
                  <a:pt x="545487" y="810695"/>
                </a:lnTo>
                <a:lnTo>
                  <a:pt x="497726" y="802385"/>
                </a:lnTo>
                <a:lnTo>
                  <a:pt x="451226" y="789092"/>
                </a:lnTo>
                <a:lnTo>
                  <a:pt x="406139" y="771022"/>
                </a:lnTo>
                <a:lnTo>
                  <a:pt x="362616" y="748379"/>
                </a:lnTo>
                <a:lnTo>
                  <a:pt x="320808" y="721370"/>
                </a:lnTo>
                <a:lnTo>
                  <a:pt x="280864" y="690200"/>
                </a:lnTo>
                <a:lnTo>
                  <a:pt x="242937" y="655076"/>
                </a:lnTo>
                <a:lnTo>
                  <a:pt x="207177" y="616202"/>
                </a:lnTo>
                <a:lnTo>
                  <a:pt x="173735" y="573785"/>
                </a:lnTo>
                <a:lnTo>
                  <a:pt x="142762" y="528031"/>
                </a:lnTo>
                <a:lnTo>
                  <a:pt x="114409" y="479145"/>
                </a:lnTo>
                <a:lnTo>
                  <a:pt x="88827" y="427333"/>
                </a:lnTo>
                <a:lnTo>
                  <a:pt x="66165" y="372800"/>
                </a:lnTo>
                <a:lnTo>
                  <a:pt x="46577" y="315753"/>
                </a:lnTo>
                <a:lnTo>
                  <a:pt x="30211" y="256397"/>
                </a:lnTo>
                <a:lnTo>
                  <a:pt x="17220" y="194938"/>
                </a:lnTo>
                <a:lnTo>
                  <a:pt x="7754" y="131582"/>
                </a:lnTo>
                <a:lnTo>
                  <a:pt x="1963" y="66534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09359" y="3517392"/>
            <a:ext cx="594360" cy="817244"/>
          </a:xfrm>
          <a:custGeom>
            <a:avLst/>
            <a:gdLst/>
            <a:ahLst/>
            <a:cxnLst/>
            <a:rect l="l" t="t" r="r" b="b"/>
            <a:pathLst>
              <a:path w="594359" h="817245">
                <a:moveTo>
                  <a:pt x="0" y="816863"/>
                </a:moveTo>
                <a:lnTo>
                  <a:pt x="1963" y="750307"/>
                </a:lnTo>
                <a:lnTo>
                  <a:pt x="7754" y="685196"/>
                </a:lnTo>
                <a:lnTo>
                  <a:pt x="17220" y="621740"/>
                </a:lnTo>
                <a:lnTo>
                  <a:pt x="30211" y="560149"/>
                </a:lnTo>
                <a:lnTo>
                  <a:pt x="46577" y="500633"/>
                </a:lnTo>
                <a:lnTo>
                  <a:pt x="66165" y="443404"/>
                </a:lnTo>
                <a:lnTo>
                  <a:pt x="88827" y="388671"/>
                </a:lnTo>
                <a:lnTo>
                  <a:pt x="114409" y="336645"/>
                </a:lnTo>
                <a:lnTo>
                  <a:pt x="142762" y="287536"/>
                </a:lnTo>
                <a:lnTo>
                  <a:pt x="173735" y="241553"/>
                </a:lnTo>
                <a:lnTo>
                  <a:pt x="207177" y="198909"/>
                </a:lnTo>
                <a:lnTo>
                  <a:pt x="242937" y="159812"/>
                </a:lnTo>
                <a:lnTo>
                  <a:pt x="280864" y="124474"/>
                </a:lnTo>
                <a:lnTo>
                  <a:pt x="320808" y="93104"/>
                </a:lnTo>
                <a:lnTo>
                  <a:pt x="362616" y="65912"/>
                </a:lnTo>
                <a:lnTo>
                  <a:pt x="406139" y="43110"/>
                </a:lnTo>
                <a:lnTo>
                  <a:pt x="451226" y="24908"/>
                </a:lnTo>
                <a:lnTo>
                  <a:pt x="497726" y="11515"/>
                </a:lnTo>
                <a:lnTo>
                  <a:pt x="545487" y="3142"/>
                </a:lnTo>
                <a:lnTo>
                  <a:pt x="59435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78752" y="3493008"/>
            <a:ext cx="143510" cy="91440"/>
          </a:xfrm>
          <a:custGeom>
            <a:avLst/>
            <a:gdLst/>
            <a:ahLst/>
            <a:cxnLst/>
            <a:rect l="l" t="t" r="r" b="b"/>
            <a:pathLst>
              <a:path w="143509" h="91439">
                <a:moveTo>
                  <a:pt x="0" y="0"/>
                </a:moveTo>
                <a:lnTo>
                  <a:pt x="57911" y="30479"/>
                </a:lnTo>
                <a:lnTo>
                  <a:pt x="18287" y="91439"/>
                </a:lnTo>
                <a:lnTo>
                  <a:pt x="143255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36664" y="352348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575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88924" y="789613"/>
            <a:ext cx="822261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Con</a:t>
            </a:r>
            <a:r>
              <a:rPr sz="3200" b="1" spc="-15" dirty="0">
                <a:latin typeface="Arial"/>
                <a:cs typeface="Arial"/>
              </a:rPr>
              <a:t>cate</a:t>
            </a:r>
            <a:r>
              <a:rPr sz="3200" b="1" spc="-20" dirty="0">
                <a:latin typeface="Arial"/>
                <a:cs typeface="Arial"/>
              </a:rPr>
              <a:t>n</a:t>
            </a:r>
            <a:r>
              <a:rPr sz="3200" b="1" spc="-15" dirty="0">
                <a:latin typeface="Arial"/>
                <a:cs typeface="Arial"/>
              </a:rPr>
              <a:t>ated,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Nested,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nd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Knott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spc="-20" dirty="0">
                <a:latin typeface="Arial"/>
                <a:cs typeface="Arial"/>
              </a:rPr>
              <a:t>d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Loops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112" rIns="0" bIns="0" rtlCol="0">
            <a:spAutoFit/>
          </a:bodyPr>
          <a:lstStyle/>
          <a:p>
            <a:pPr marL="692150">
              <a:lnSpc>
                <a:spcPts val="3804"/>
              </a:lnSpc>
            </a:pPr>
            <a:r>
              <a:rPr spc="-20" dirty="0"/>
              <a:t>S</a:t>
            </a:r>
            <a:r>
              <a:rPr spc="-15" dirty="0"/>
              <a:t>trate</a:t>
            </a:r>
            <a:r>
              <a:rPr spc="-20" dirty="0"/>
              <a:t>gy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/>
              <a:t>for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Loop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15" dirty="0"/>
              <a:t>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156" y="1609243"/>
            <a:ext cx="7418705" cy="399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100299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Huang</a:t>
            </a:r>
            <a:r>
              <a:rPr sz="2400" b="1" spc="-5" dirty="0">
                <a:latin typeface="Arial"/>
                <a:cs typeface="Arial"/>
              </a:rPr>
              <a:t>’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theorem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suggests/assure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2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per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loop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sufficient</a:t>
            </a:r>
            <a:r>
              <a:rPr sz="2400" b="1" spc="-10" dirty="0">
                <a:latin typeface="Arial"/>
                <a:cs typeface="Arial"/>
              </a:rPr>
              <a:t>.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(Judgm</a:t>
            </a:r>
            <a:r>
              <a:rPr sz="2000" b="1" spc="-10" dirty="0">
                <a:latin typeface="Arial"/>
                <a:cs typeface="Arial"/>
              </a:rPr>
              <a:t>ent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required,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based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reality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code.)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nested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loops: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5" dirty="0">
                <a:latin typeface="Arial"/>
                <a:cs typeface="Arial"/>
              </a:rPr>
              <a:t>Test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inner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ost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loop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  <a:p>
            <a:pPr marL="756285" marR="508634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5" dirty="0">
                <a:latin typeface="Arial"/>
                <a:cs typeface="Arial"/>
              </a:rPr>
              <a:t>Then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“</a:t>
            </a:r>
            <a:r>
              <a:rPr sz="2000" b="1" spc="10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ondens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”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loop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into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single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node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(as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condensation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graph,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see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hapter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4)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5" dirty="0">
                <a:latin typeface="Arial"/>
                <a:cs typeface="Arial"/>
              </a:rPr>
              <a:t>Work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from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inner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ost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outer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ost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concatenate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loops: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use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Huan</a:t>
            </a:r>
            <a:r>
              <a:rPr sz="2400" b="1" spc="-25" dirty="0">
                <a:latin typeface="Arial"/>
                <a:cs typeface="Arial"/>
              </a:rPr>
              <a:t>g</a:t>
            </a:r>
            <a:r>
              <a:rPr sz="2400" b="1" spc="-5" dirty="0">
                <a:latin typeface="Arial"/>
                <a:cs typeface="Arial"/>
              </a:rPr>
              <a:t>’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Theorem</a:t>
            </a:r>
            <a:endParaRPr sz="2400">
              <a:latin typeface="Arial"/>
              <a:cs typeface="Arial"/>
            </a:endParaRPr>
          </a:p>
          <a:p>
            <a:pPr marL="356870" marR="1240790" indent="-344170">
              <a:lnSpc>
                <a:spcPct val="100600"/>
              </a:lnSpc>
              <a:spcBef>
                <a:spcPts val="55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knotte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loops: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Rewrite</a:t>
            </a:r>
            <a:r>
              <a:rPr sz="2400" b="1" dirty="0">
                <a:latin typeface="Arial"/>
                <a:cs typeface="Arial"/>
              </a:rPr>
              <a:t>!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(</a:t>
            </a:r>
            <a:r>
              <a:rPr sz="2000" b="1" spc="-15" dirty="0">
                <a:latin typeface="Arial"/>
                <a:cs typeface="Arial"/>
              </a:rPr>
              <a:t>see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Mc</a:t>
            </a: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abe’s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cyclom</a:t>
            </a:r>
            <a:r>
              <a:rPr sz="2000" b="1" spc="-10" dirty="0">
                <a:latin typeface="Arial"/>
                <a:cs typeface="Arial"/>
              </a:rPr>
              <a:t>atic</a:t>
            </a:r>
            <a:r>
              <a:rPr sz="2000" b="1" spc="8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com</a:t>
            </a:r>
            <a:r>
              <a:rPr sz="2000" b="1" spc="-10" dirty="0">
                <a:latin typeface="Arial"/>
                <a:cs typeface="Arial"/>
              </a:rPr>
              <a:t>plexity)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364" rIns="0" bIns="0" rtlCol="0">
            <a:spAutoFit/>
          </a:bodyPr>
          <a:lstStyle/>
          <a:p>
            <a:pPr marL="311150">
              <a:lnSpc>
                <a:spcPct val="100000"/>
              </a:lnSpc>
            </a:pPr>
            <a:r>
              <a:rPr spc="-25" dirty="0"/>
              <a:t>M</a:t>
            </a:r>
            <a:r>
              <a:rPr spc="-15" dirty="0"/>
              <a:t>ultiple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Condition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15" dirty="0"/>
              <a:t>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40" y="1636167"/>
            <a:ext cx="7264400" cy="464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47370" indent="-344170" algn="just">
              <a:lnSpc>
                <a:spcPct val="996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Conside</a:t>
            </a:r>
            <a:r>
              <a:rPr sz="2400" b="1" spc="-10" dirty="0">
                <a:latin typeface="Arial"/>
                <a:cs typeface="Arial"/>
              </a:rPr>
              <a:t>r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multipl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conditio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logical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proposition,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i.e.,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som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logical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expressio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simpl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conditions.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Make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truth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table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logical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expression.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Conver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truth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table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decision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Develo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eac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rul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decision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table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(except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impossible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rules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any).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Nex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3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slides</a:t>
            </a:r>
            <a:r>
              <a:rPr sz="2400" b="1" spc="-10" dirty="0">
                <a:latin typeface="Arial"/>
                <a:cs typeface="Arial"/>
              </a:rPr>
              <a:t>: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multipl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conditio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756285" marR="1622425" indent="-287020">
              <a:lnSpc>
                <a:spcPct val="120000"/>
              </a:lnSpc>
              <a:spcBef>
                <a:spcPts val="15"/>
              </a:spcBef>
            </a:pPr>
            <a:r>
              <a:rPr sz="2000" b="1" spc="-10" dirty="0">
                <a:latin typeface="Arial"/>
                <a:cs typeface="Arial"/>
              </a:rPr>
              <a:t>If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(a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&lt;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+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c)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AN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(b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&lt;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+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c)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AN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(c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&lt;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+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b)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hen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ATriangle</a:t>
            </a:r>
            <a:r>
              <a:rPr sz="2000" b="1" spc="8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=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469900" marR="3512820" indent="286385">
              <a:lnSpc>
                <a:spcPct val="120000"/>
              </a:lnSpc>
              <a:tabLst>
                <a:tab pos="1420495" algn="l"/>
              </a:tabLst>
            </a:pPr>
            <a:r>
              <a:rPr sz="2000" b="1" spc="0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lse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ATriangle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=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False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Endif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7038" y="743893"/>
            <a:ext cx="4940300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Truth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ble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for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b="1" dirty="0">
                <a:latin typeface="Arial"/>
                <a:cs typeface="Arial"/>
              </a:rPr>
              <a:t>(a</a:t>
            </a:r>
            <a:r>
              <a:rPr sz="2400" b="1" spc="-10" dirty="0">
                <a:latin typeface="Arial"/>
                <a:cs typeface="Arial"/>
              </a:rPr>
              <a:t>&lt;b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AN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(b</a:t>
            </a:r>
            <a:r>
              <a:rPr sz="2400" b="1" spc="-10" dirty="0">
                <a:latin typeface="Arial"/>
                <a:cs typeface="Arial"/>
              </a:rPr>
              <a:t>&lt;</a:t>
            </a:r>
            <a:r>
              <a:rPr sz="2400" b="1" spc="1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AN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(c</a:t>
            </a:r>
            <a:r>
              <a:rPr sz="2400" b="1" spc="-5" dirty="0">
                <a:latin typeface="Arial"/>
                <a:cs typeface="Arial"/>
              </a:rPr>
              <a:t>&lt;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+</a:t>
            </a:r>
            <a:r>
              <a:rPr sz="2400" b="1" spc="-25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1828800"/>
          <a:ext cx="7192009" cy="4349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467"/>
                <a:gridCol w="1042415"/>
                <a:gridCol w="1027175"/>
                <a:gridCol w="4003547"/>
              </a:tblGrid>
              <a:tr h="638555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(a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(b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&lt;a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+c)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(c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(a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8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(b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&lt;a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(c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24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24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24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24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24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24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24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771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364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15" dirty="0"/>
              <a:t>Dec</a:t>
            </a:r>
            <a:r>
              <a:rPr spc="-10" dirty="0"/>
              <a:t>i</a:t>
            </a:r>
            <a:r>
              <a:rPr spc="-15" dirty="0"/>
              <a:t>s</a:t>
            </a:r>
            <a:r>
              <a:rPr spc="-20" dirty="0"/>
              <a:t>ion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15" dirty="0"/>
              <a:t>a</a:t>
            </a:r>
            <a:r>
              <a:rPr spc="-20" dirty="0"/>
              <a:t>ble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/>
              <a:t>for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dirty="0"/>
              <a:t>(a</a:t>
            </a:r>
            <a:r>
              <a:rPr sz="2400" spc="-10" dirty="0"/>
              <a:t>&lt;b</a:t>
            </a:r>
            <a:r>
              <a:rPr sz="2400" dirty="0"/>
              <a:t>+</a:t>
            </a:r>
            <a:r>
              <a:rPr sz="2400" spc="-10" dirty="0"/>
              <a:t>c</a:t>
            </a:r>
            <a:r>
              <a:rPr sz="2400" dirty="0"/>
              <a:t>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/>
              <a:t>AN</a:t>
            </a:r>
            <a:r>
              <a:rPr sz="2400" dirty="0"/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/>
              <a:t>(b</a:t>
            </a:r>
            <a:r>
              <a:rPr sz="2400" spc="-10" dirty="0"/>
              <a:t>&lt;</a:t>
            </a:r>
            <a:r>
              <a:rPr sz="2400" spc="15" dirty="0"/>
              <a:t>a</a:t>
            </a:r>
            <a:r>
              <a:rPr sz="2400" dirty="0"/>
              <a:t>+</a:t>
            </a:r>
            <a:r>
              <a:rPr sz="2400" spc="-10" dirty="0"/>
              <a:t>c</a:t>
            </a:r>
            <a:r>
              <a:rPr sz="2400" dirty="0"/>
              <a:t>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/>
              <a:t>AN</a:t>
            </a:r>
            <a:r>
              <a:rPr sz="2400" dirty="0"/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/>
              <a:t>(c</a:t>
            </a:r>
            <a:r>
              <a:rPr sz="2400" spc="-5" dirty="0"/>
              <a:t>&lt;</a:t>
            </a:r>
            <a:r>
              <a:rPr sz="2400" dirty="0"/>
              <a:t>a</a:t>
            </a:r>
            <a:r>
              <a:rPr sz="2400" spc="-15" dirty="0"/>
              <a:t>+</a:t>
            </a:r>
            <a:r>
              <a:rPr sz="2400" spc="-25" dirty="0"/>
              <a:t>b</a:t>
            </a:r>
            <a:r>
              <a:rPr sz="2400" dirty="0"/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13560" y="2520696"/>
          <a:ext cx="5920740" cy="2840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0867"/>
                <a:gridCol w="481583"/>
                <a:gridCol w="533399"/>
                <a:gridCol w="521207"/>
                <a:gridCol w="533399"/>
                <a:gridCol w="585215"/>
                <a:gridCol w="533399"/>
                <a:gridCol w="509015"/>
                <a:gridCol w="571499"/>
              </a:tblGrid>
              <a:tr h="608075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c1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800" b="1" spc="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631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b&lt;</a:t>
                      </a:r>
                      <a:r>
                        <a:rPr sz="1800" b="1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c3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800" b="1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194945" marR="193675" indent="429259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a1: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impossible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2939">
                <a:tc>
                  <a:txBody>
                    <a:bodyPr/>
                    <a:lstStyle/>
                    <a:p>
                      <a:pPr marL="441959" marR="117475" indent="-32321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a2:Vali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cas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8461" y="820093"/>
            <a:ext cx="6484620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25" dirty="0">
                <a:latin typeface="Arial"/>
                <a:cs typeface="Arial"/>
              </a:rPr>
              <a:t>M</a:t>
            </a:r>
            <a:r>
              <a:rPr sz="3200" b="1" spc="-15" dirty="0">
                <a:latin typeface="Arial"/>
                <a:cs typeface="Arial"/>
              </a:rPr>
              <a:t>ultiple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Condition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Case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for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b="1" dirty="0">
                <a:latin typeface="Arial"/>
                <a:cs typeface="Arial"/>
              </a:rPr>
              <a:t>(a</a:t>
            </a:r>
            <a:r>
              <a:rPr sz="2400" b="1" spc="-10" dirty="0">
                <a:latin typeface="Arial"/>
                <a:cs typeface="Arial"/>
              </a:rPr>
              <a:t>&lt;b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AN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(b</a:t>
            </a:r>
            <a:r>
              <a:rPr sz="2400" b="1" spc="-10" dirty="0">
                <a:latin typeface="Arial"/>
                <a:cs typeface="Arial"/>
              </a:rPr>
              <a:t>&lt;</a:t>
            </a:r>
            <a:r>
              <a:rPr sz="2400" b="1" spc="1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AN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(c</a:t>
            </a:r>
            <a:r>
              <a:rPr sz="2400" b="1" spc="-5" dirty="0">
                <a:latin typeface="Arial"/>
                <a:cs typeface="Arial"/>
              </a:rPr>
              <a:t>&lt;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+</a:t>
            </a:r>
            <a:r>
              <a:rPr sz="2400" b="1" spc="-25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509" y="5549802"/>
            <a:ext cx="576834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Note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coul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ad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=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+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=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+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=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+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50007" y="2203704"/>
          <a:ext cx="522478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591"/>
                <a:gridCol w="1264919"/>
                <a:gridCol w="545591"/>
                <a:gridCol w="542543"/>
                <a:gridCol w="545591"/>
                <a:gridCol w="1380743"/>
              </a:tblGrid>
              <a:tr h="954023">
                <a:tc>
                  <a:txBody>
                    <a:bodyPr/>
                    <a:lstStyle/>
                    <a:p>
                      <a:pPr marL="185420" marR="173990" indent="393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930" marR="180975" indent="-1403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30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al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30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≥</a:t>
                      </a:r>
                      <a:r>
                        <a:rPr sz="18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30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≥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035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≥</a:t>
                      </a:r>
                      <a:r>
                        <a:rPr sz="18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996" y="813296"/>
            <a:ext cx="6581775" cy="142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8275" marR="5080" indent="-142621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Exercise: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needed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-15" dirty="0">
                <a:latin typeface="Arial"/>
                <a:cs typeface="Arial"/>
              </a:rPr>
              <a:t>his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cod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fragment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84630" algn="l"/>
                <a:tab pos="3267710" algn="l"/>
                <a:tab pos="5050790" algn="l"/>
              </a:tabLst>
            </a:pPr>
            <a:r>
              <a:rPr sz="2400" b="1" spc="-5" dirty="0">
                <a:latin typeface="Arial"/>
                <a:cs typeface="Arial"/>
              </a:rPr>
              <a:t>13</a:t>
            </a:r>
            <a:r>
              <a:rPr sz="2400" b="1" dirty="0">
                <a:latin typeface="Arial"/>
                <a:cs typeface="Arial"/>
              </a:rPr>
              <a:t>.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(a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≠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AN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(a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≠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15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AN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(b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≠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20" dirty="0">
                <a:latin typeface="Arial"/>
                <a:cs typeface="Arial"/>
              </a:rPr>
              <a:t>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3996" y="2273289"/>
            <a:ext cx="44958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14.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15.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338" y="2273289"/>
            <a:ext cx="370649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15" dirty="0">
                <a:latin typeface="Arial"/>
                <a:cs typeface="Arial"/>
              </a:rPr>
              <a:t>Then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Output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b="1" spc="20" dirty="0">
                <a:latin typeface="Arial"/>
                <a:cs typeface="Arial"/>
              </a:rPr>
              <a:t>“</a:t>
            </a:r>
            <a:r>
              <a:rPr sz="2400" b="1" spc="-5" dirty="0">
                <a:latin typeface="Arial"/>
                <a:cs typeface="Arial"/>
              </a:rPr>
              <a:t>Scalen</a:t>
            </a:r>
            <a:r>
              <a:rPr sz="2400" b="1" spc="5" dirty="0">
                <a:latin typeface="Arial"/>
                <a:cs typeface="Arial"/>
              </a:rPr>
              <a:t>e</a:t>
            </a:r>
            <a:r>
              <a:rPr sz="2400" b="1" spc="20" dirty="0">
                <a:latin typeface="Arial"/>
                <a:cs typeface="Arial"/>
              </a:rPr>
              <a:t>”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Else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Output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20" dirty="0">
                <a:latin typeface="Arial"/>
                <a:cs typeface="Arial"/>
              </a:rPr>
              <a:t>“</a:t>
            </a:r>
            <a:r>
              <a:rPr sz="2400" b="1" spc="0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soscele</a:t>
            </a:r>
            <a:r>
              <a:rPr sz="2400" b="1" dirty="0">
                <a:latin typeface="Arial"/>
                <a:cs typeface="Arial"/>
              </a:rPr>
              <a:t>s”)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996" y="3004810"/>
            <a:ext cx="1332865" cy="105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16</a:t>
            </a:r>
            <a:r>
              <a:rPr sz="2400" b="1" dirty="0">
                <a:latin typeface="Arial"/>
                <a:cs typeface="Arial"/>
              </a:rPr>
              <a:t>.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spc="-15" dirty="0">
                <a:latin typeface="Arial"/>
                <a:cs typeface="Arial"/>
              </a:rPr>
              <a:t>ndif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9640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8894" y="3733282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3294" y="3733282"/>
            <a:ext cx="24669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xpecte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544" rIns="0" bIns="0" rtlCol="0">
            <a:spAutoFit/>
          </a:bodyPr>
          <a:lstStyle/>
          <a:p>
            <a:pPr marL="1637030">
              <a:lnSpc>
                <a:spcPts val="3804"/>
              </a:lnSpc>
            </a:pPr>
            <a:r>
              <a:rPr spc="-15" dirty="0"/>
              <a:t>Pa</a:t>
            </a:r>
            <a:r>
              <a:rPr spc="-20" dirty="0"/>
              <a:t>th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15" dirty="0"/>
              <a:t>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581811"/>
            <a:ext cx="7112000" cy="459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Paths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derived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som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construct.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When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executes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traverses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6870" marR="1496060" indent="-344170">
              <a:lnSpc>
                <a:spcPts val="259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Hug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number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implies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some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simplificatio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needed.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  <a:tab pos="2423160" algn="l"/>
              </a:tabLst>
            </a:pPr>
            <a:r>
              <a:rPr sz="2400" b="1" spc="-20" dirty="0">
                <a:latin typeface="Arial"/>
                <a:cs typeface="Arial"/>
              </a:rPr>
              <a:t>Bi</a:t>
            </a:r>
            <a:r>
              <a:rPr sz="2400" b="1" spc="-15" dirty="0">
                <a:latin typeface="Arial"/>
                <a:cs typeface="Arial"/>
              </a:rPr>
              <a:t>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Problem: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Arial"/>
                <a:cs typeface="Arial"/>
              </a:rPr>
              <a:t>infeasible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6870" marR="1191260" indent="-344170">
              <a:lnSpc>
                <a:spcPts val="2590"/>
              </a:lnSpc>
              <a:buFont typeface="Arial"/>
              <a:buChar char="•"/>
              <a:tabLst>
                <a:tab pos="357505" algn="l"/>
                <a:tab pos="2524760" algn="l"/>
              </a:tabLst>
            </a:pPr>
            <a:r>
              <a:rPr sz="2400" b="1" spc="-20" dirty="0">
                <a:latin typeface="Arial"/>
                <a:cs typeface="Arial"/>
              </a:rPr>
              <a:t>Bi</a:t>
            </a:r>
            <a:r>
              <a:rPr sz="2400" b="1" spc="-15" dirty="0">
                <a:latin typeface="Arial"/>
                <a:cs typeface="Arial"/>
              </a:rPr>
              <a:t>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Question: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Arial"/>
                <a:cs typeface="Arial"/>
              </a:rPr>
              <a:t>what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kind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faults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associate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what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kind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paths?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3695" marR="5080" indent="-340995">
              <a:lnSpc>
                <a:spcPts val="259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itself,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path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testing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lead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false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sense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security.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1005" y="820093"/>
            <a:ext cx="5496560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Dep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spc="-20" dirty="0">
                <a:latin typeface="Arial"/>
                <a:cs typeface="Arial"/>
              </a:rPr>
              <a:t>nd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spc="-20" dirty="0">
                <a:latin typeface="Arial"/>
                <a:cs typeface="Arial"/>
              </a:rPr>
              <a:t>nt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DD</a:t>
            </a:r>
            <a:r>
              <a:rPr sz="3200" b="1" spc="-15" dirty="0">
                <a:latin typeface="Arial"/>
                <a:cs typeface="Arial"/>
              </a:rPr>
              <a:t>-Pa</a:t>
            </a:r>
            <a:r>
              <a:rPr sz="3200" b="1" spc="-20" dirty="0">
                <a:latin typeface="Arial"/>
                <a:cs typeface="Arial"/>
              </a:rPr>
              <a:t>ths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b="1" spc="-15" dirty="0">
                <a:latin typeface="Arial"/>
                <a:cs typeface="Arial"/>
              </a:rPr>
              <a:t>(often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correspon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infeasible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paths)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7356" y="2076550"/>
            <a:ext cx="7144384" cy="378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Loo</a:t>
            </a:r>
            <a:r>
              <a:rPr sz="2200" b="1" dirty="0">
                <a:latin typeface="Arial"/>
                <a:cs typeface="Arial"/>
              </a:rPr>
              <a:t>k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Triang</a:t>
            </a:r>
            <a:r>
              <a:rPr sz="2200" b="1" dirty="0">
                <a:latin typeface="Arial"/>
                <a:cs typeface="Arial"/>
              </a:rPr>
              <a:t>le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Progra</a:t>
            </a:r>
            <a:r>
              <a:rPr sz="2200" b="1" dirty="0">
                <a:latin typeface="Arial"/>
                <a:cs typeface="Arial"/>
              </a:rPr>
              <a:t>m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cod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8</a:t>
            </a:r>
            <a:endParaRPr sz="2200">
              <a:latin typeface="Arial"/>
              <a:cs typeface="Arial"/>
            </a:endParaRPr>
          </a:p>
          <a:p>
            <a:pPr marL="356870" marR="10160" indent="-34417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An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progra</a:t>
            </a:r>
            <a:r>
              <a:rPr sz="2200" b="1" dirty="0">
                <a:latin typeface="Arial"/>
                <a:cs typeface="Arial"/>
              </a:rPr>
              <a:t>m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grap</a:t>
            </a:r>
            <a:r>
              <a:rPr sz="2200" b="1" dirty="0">
                <a:latin typeface="Arial"/>
                <a:cs typeface="Arial"/>
              </a:rPr>
              <a:t>h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an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DD</a:t>
            </a:r>
            <a:r>
              <a:rPr sz="2200" b="1" dirty="0">
                <a:latin typeface="Arial"/>
                <a:cs typeface="Arial"/>
              </a:rPr>
              <a:t>-</a:t>
            </a:r>
            <a:r>
              <a:rPr sz="2200" b="1" spc="-5" dirty="0">
                <a:latin typeface="Arial"/>
                <a:cs typeface="Arial"/>
              </a:rPr>
              <a:t>Pa</a:t>
            </a:r>
            <a:r>
              <a:rPr sz="2200" b="1" dirty="0">
                <a:latin typeface="Arial"/>
                <a:cs typeface="Arial"/>
              </a:rPr>
              <a:t>th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grap</a:t>
            </a:r>
            <a:r>
              <a:rPr sz="2200" b="1" dirty="0">
                <a:latin typeface="Arial"/>
                <a:cs typeface="Arial"/>
              </a:rPr>
              <a:t>h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11</a:t>
            </a:r>
            <a:endParaRPr sz="2200">
              <a:latin typeface="Arial"/>
              <a:cs typeface="Arial"/>
            </a:endParaRPr>
          </a:p>
          <a:p>
            <a:pPr marL="356870" marR="572770" indent="-34417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7505" algn="l"/>
              </a:tabLst>
            </a:pPr>
            <a:r>
              <a:rPr sz="2200" b="1" dirty="0">
                <a:latin typeface="Arial"/>
                <a:cs typeface="Arial"/>
              </a:rPr>
              <a:t>If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pa</a:t>
            </a:r>
            <a:r>
              <a:rPr sz="2200" b="1" dirty="0">
                <a:latin typeface="Arial"/>
                <a:cs typeface="Arial"/>
              </a:rPr>
              <a:t>th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tr</a:t>
            </a:r>
            <a:r>
              <a:rPr sz="2200" b="1" spc="-5" dirty="0">
                <a:latin typeface="Arial"/>
                <a:cs typeface="Arial"/>
              </a:rPr>
              <a:t>averse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nod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0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(</a:t>
            </a: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20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sATriang</a:t>
            </a:r>
            <a:r>
              <a:rPr sz="2200" b="1" dirty="0">
                <a:latin typeface="Arial"/>
                <a:cs typeface="Arial"/>
              </a:rPr>
              <a:t>le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=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True</a:t>
            </a:r>
            <a:r>
              <a:rPr sz="2200" b="1" dirty="0">
                <a:latin typeface="Arial"/>
                <a:cs typeface="Arial"/>
              </a:rPr>
              <a:t>),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he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mus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tr</a:t>
            </a:r>
            <a:r>
              <a:rPr sz="2200" b="1" spc="-5" dirty="0">
                <a:latin typeface="Arial"/>
                <a:cs typeface="Arial"/>
              </a:rPr>
              <a:t>avers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nod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14</a:t>
            </a:r>
            <a:r>
              <a:rPr sz="2200" b="1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56870" marR="5080" indent="-344170">
              <a:lnSpc>
                <a:spcPts val="2620"/>
              </a:lnSpc>
              <a:spcBef>
                <a:spcPts val="630"/>
              </a:spcBef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m</a:t>
            </a:r>
            <a:r>
              <a:rPr sz="2200" b="1" dirty="0">
                <a:latin typeface="Arial"/>
                <a:cs typeface="Arial"/>
              </a:rPr>
              <a:t>il</a:t>
            </a:r>
            <a:r>
              <a:rPr sz="2200" b="1" spc="-5" dirty="0">
                <a:latin typeface="Arial"/>
                <a:cs typeface="Arial"/>
              </a:rPr>
              <a:t>arly</a:t>
            </a:r>
            <a:r>
              <a:rPr sz="2200" b="1" dirty="0">
                <a:latin typeface="Arial"/>
                <a:cs typeface="Arial"/>
              </a:rPr>
              <a:t>,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if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pa</a:t>
            </a:r>
            <a:r>
              <a:rPr sz="2200" b="1" dirty="0">
                <a:latin typeface="Arial"/>
                <a:cs typeface="Arial"/>
              </a:rPr>
              <a:t>th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tr</a:t>
            </a:r>
            <a:r>
              <a:rPr sz="2200" b="1" spc="-5" dirty="0">
                <a:latin typeface="Arial"/>
                <a:cs typeface="Arial"/>
              </a:rPr>
              <a:t>averse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nod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1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(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sATriang</a:t>
            </a:r>
            <a:r>
              <a:rPr sz="2200" b="1" dirty="0">
                <a:latin typeface="Arial"/>
                <a:cs typeface="Arial"/>
              </a:rPr>
              <a:t>le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=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Fa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se</a:t>
            </a:r>
            <a:r>
              <a:rPr sz="2200" b="1" dirty="0">
                <a:latin typeface="Arial"/>
                <a:cs typeface="Arial"/>
              </a:rPr>
              <a:t>),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he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mus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tr</a:t>
            </a:r>
            <a:r>
              <a:rPr sz="2200" b="1" spc="-5" dirty="0">
                <a:latin typeface="Arial"/>
                <a:cs typeface="Arial"/>
              </a:rPr>
              <a:t>avers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nod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21</a:t>
            </a:r>
            <a:r>
              <a:rPr sz="2200" b="1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Pa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hroug</a:t>
            </a:r>
            <a:r>
              <a:rPr sz="2200" b="1" dirty="0">
                <a:latin typeface="Arial"/>
                <a:cs typeface="Arial"/>
              </a:rPr>
              <a:t>h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node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0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an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2</a:t>
            </a:r>
            <a:r>
              <a:rPr sz="2200" b="1" dirty="0">
                <a:latin typeface="Arial"/>
                <a:cs typeface="Arial"/>
              </a:rPr>
              <a:t>1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ar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-5" dirty="0">
                <a:latin typeface="Arial"/>
                <a:cs typeface="Arial"/>
              </a:rPr>
              <a:t>eas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b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m</a:t>
            </a:r>
            <a:r>
              <a:rPr sz="2200" b="1" dirty="0">
                <a:latin typeface="Arial"/>
                <a:cs typeface="Arial"/>
              </a:rPr>
              <a:t>il</a:t>
            </a:r>
            <a:r>
              <a:rPr sz="2200" b="1" spc="-5" dirty="0">
                <a:latin typeface="Arial"/>
                <a:cs typeface="Arial"/>
              </a:rPr>
              <a:t>arl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pa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hroug</a:t>
            </a:r>
            <a:r>
              <a:rPr sz="2200" b="1" dirty="0">
                <a:latin typeface="Arial"/>
                <a:cs typeface="Arial"/>
              </a:rPr>
              <a:t>h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dirty="0">
                <a:latin typeface="Arial"/>
                <a:cs typeface="Arial"/>
              </a:rPr>
              <a:t>1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an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14</a:t>
            </a:r>
            <a:r>
              <a:rPr sz="2200" b="1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7505" algn="l"/>
              </a:tabLst>
            </a:pPr>
            <a:r>
              <a:rPr sz="2200" b="1" spc="-5" dirty="0">
                <a:latin typeface="Arial"/>
                <a:cs typeface="Arial"/>
              </a:rPr>
              <a:t>Henc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nee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f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50" b="1" baseline="-22222" dirty="0">
                <a:latin typeface="Arial"/>
                <a:cs typeface="Arial"/>
              </a:rPr>
              <a:t>d</a:t>
            </a:r>
            <a:r>
              <a:rPr sz="2250" b="1" baseline="-22222" dirty="0">
                <a:latin typeface="Times New Roman"/>
                <a:cs typeface="Times New Roman"/>
              </a:rPr>
              <a:t> </a:t>
            </a:r>
            <a:r>
              <a:rPr sz="2250" b="1" spc="-157" baseline="-22222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coverag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Arial"/>
                <a:cs typeface="Arial"/>
              </a:rPr>
              <a:t>me</a:t>
            </a:r>
            <a:r>
              <a:rPr sz="2200" b="1" dirty="0">
                <a:latin typeface="Arial"/>
                <a:cs typeface="Arial"/>
              </a:rPr>
              <a:t>tri</a:t>
            </a:r>
            <a:r>
              <a:rPr sz="2200" b="1" spc="-5" dirty="0">
                <a:latin typeface="Arial"/>
                <a:cs typeface="Arial"/>
              </a:rPr>
              <a:t>c</a:t>
            </a:r>
            <a:r>
              <a:rPr sz="2200" b="1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364" rIns="0" bIns="0" rtlCol="0">
            <a:spAutoFit/>
          </a:bodyPr>
          <a:lstStyle/>
          <a:p>
            <a:pPr marL="167640">
              <a:lnSpc>
                <a:spcPct val="100000"/>
              </a:lnSpc>
            </a:pPr>
            <a:r>
              <a:rPr spc="-20" dirty="0"/>
              <a:t>Cod</a:t>
            </a:r>
            <a:r>
              <a:rPr spc="-15" dirty="0"/>
              <a:t>e-Base</a:t>
            </a:r>
            <a:r>
              <a:rPr spc="-20" dirty="0"/>
              <a:t>d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15" dirty="0"/>
              <a:t>esting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15" dirty="0"/>
              <a:t>trate</a:t>
            </a:r>
            <a:r>
              <a:rPr spc="-20" dirty="0"/>
              <a:t>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964" y="1651407"/>
            <a:ext cx="7280909" cy="420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394335" indent="-344170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Start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with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generated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“</a:t>
            </a:r>
            <a:r>
              <a:rPr sz="2400" b="1" spc="2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ppropriat</a:t>
            </a:r>
            <a:r>
              <a:rPr sz="2400" b="1" spc="-2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”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(depends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nature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program)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specification-base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method.</a:t>
            </a:r>
            <a:endParaRPr sz="2400">
              <a:latin typeface="Arial"/>
              <a:cs typeface="Arial"/>
            </a:endParaRPr>
          </a:p>
          <a:p>
            <a:pPr marL="356870" marR="733425" indent="-3441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Look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cod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determine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appropriat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coverag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metric.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5" dirty="0">
                <a:latin typeface="Arial"/>
                <a:cs typeface="Arial"/>
              </a:rPr>
              <a:t>Loops?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ompound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conditions?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D</a:t>
            </a:r>
            <a:r>
              <a:rPr sz="2000" b="1" spc="-15" dirty="0">
                <a:latin typeface="Arial"/>
                <a:cs typeface="Arial"/>
              </a:rPr>
              <a:t>ependencies?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0" dirty="0">
                <a:latin typeface="Arial"/>
                <a:cs typeface="Arial"/>
              </a:rPr>
              <a:t>If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appropriat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coverag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attained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fine.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Otherwise,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ad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attain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intended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coverage.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736" rIns="0" bIns="0" rtlCol="0">
            <a:spAutoFit/>
          </a:bodyPr>
          <a:lstStyle/>
          <a:p>
            <a:pPr marL="1082040">
              <a:lnSpc>
                <a:spcPts val="3804"/>
              </a:lnSpc>
            </a:pPr>
            <a:r>
              <a:rPr spc="-20" dirty="0"/>
              <a:t>T</a:t>
            </a:r>
            <a:r>
              <a:rPr spc="-15" dirty="0"/>
              <a:t>est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Co</a:t>
            </a:r>
            <a:r>
              <a:rPr spc="-15" dirty="0"/>
              <a:t>vera</a:t>
            </a:r>
            <a:r>
              <a:rPr spc="-20" dirty="0"/>
              <a:t>ge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Tools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4204" y="1594003"/>
            <a:ext cx="7534909" cy="441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1952625" indent="-344170">
              <a:lnSpc>
                <a:spcPts val="2860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Commercia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coverag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tools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use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“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nstrumente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”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sourc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spc="-15" dirty="0">
                <a:latin typeface="Arial"/>
                <a:cs typeface="Arial"/>
              </a:rPr>
              <a:t>ew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code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added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code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being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tested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D</a:t>
            </a:r>
            <a:r>
              <a:rPr sz="2000" b="1" spc="-15" dirty="0">
                <a:latin typeface="Arial"/>
                <a:cs typeface="Arial"/>
              </a:rPr>
              <a:t>esigned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“</a:t>
            </a:r>
            <a:r>
              <a:rPr sz="2000" b="1" spc="0" dirty="0">
                <a:latin typeface="Arial"/>
                <a:cs typeface="Arial"/>
              </a:rPr>
              <a:t>o</a:t>
            </a:r>
            <a:r>
              <a:rPr sz="2000" b="1" spc="-15" dirty="0">
                <a:latin typeface="Arial"/>
                <a:cs typeface="Arial"/>
              </a:rPr>
              <a:t>bserv</a:t>
            </a:r>
            <a:r>
              <a:rPr sz="2000" b="1" spc="-20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”</a:t>
            </a:r>
            <a:r>
              <a:rPr sz="2000" b="1" spc="9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level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test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coverage</a:t>
            </a:r>
            <a:endParaRPr sz="2000">
              <a:latin typeface="Arial"/>
              <a:cs typeface="Arial"/>
            </a:endParaRPr>
          </a:p>
          <a:p>
            <a:pPr marL="356870" marR="5080" indent="-344170">
              <a:lnSpc>
                <a:spcPct val="99600"/>
              </a:lnSpc>
              <a:spcBef>
                <a:spcPts val="57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20" dirty="0">
                <a:latin typeface="Arial"/>
                <a:cs typeface="Arial"/>
              </a:rPr>
              <a:t>When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ru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instrumented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designed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coverag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ascertained.</a:t>
            </a:r>
            <a:endParaRPr sz="2400">
              <a:latin typeface="Arial"/>
              <a:cs typeface="Arial"/>
            </a:endParaRPr>
          </a:p>
          <a:p>
            <a:pPr marL="356870" marR="1511935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Strictly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speaking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runnin</a:t>
            </a:r>
            <a:r>
              <a:rPr sz="2400" b="1" spc="-15" dirty="0">
                <a:latin typeface="Arial"/>
                <a:cs typeface="Arial"/>
              </a:rPr>
              <a:t>g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case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instrumented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cod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sufficient</a:t>
            </a:r>
            <a:endParaRPr sz="2400">
              <a:latin typeface="Arial"/>
              <a:cs typeface="Arial"/>
            </a:endParaRPr>
          </a:p>
          <a:p>
            <a:pPr marL="756285" marR="43624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Safety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critical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applications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require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tests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to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run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on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actual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(delivered,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non-instru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ented)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code.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ts val="238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Usually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addressed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by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mandated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testing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0703" y="1392936"/>
            <a:ext cx="3054095" cy="504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9565" y="2223000"/>
            <a:ext cx="1276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7373" y="3055105"/>
            <a:ext cx="1276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2597" y="3826249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1757" y="3838442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7286" y="3838442"/>
            <a:ext cx="1276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1757" y="4579106"/>
            <a:ext cx="1187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7373" y="5405115"/>
            <a:ext cx="1441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3365" y="1500624"/>
            <a:ext cx="2711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ﬁrst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4701" y="6133587"/>
            <a:ext cx="262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last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100" y="687076"/>
            <a:ext cx="815467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latin typeface="Arial"/>
                <a:cs typeface="Arial"/>
              </a:rPr>
              <a:t>The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Co</a:t>
            </a:r>
            <a:r>
              <a:rPr sz="3200" b="1" spc="-25" dirty="0">
                <a:latin typeface="Arial"/>
                <a:cs typeface="Arial"/>
              </a:rPr>
              <a:t>mm</a:t>
            </a:r>
            <a:r>
              <a:rPr sz="3200" b="1" spc="-20" dirty="0">
                <a:latin typeface="Arial"/>
                <a:cs typeface="Arial"/>
              </a:rPr>
              <a:t>on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</a:t>
            </a:r>
            <a:r>
              <a:rPr sz="3200" b="1" spc="-15" dirty="0">
                <a:latin typeface="Arial"/>
                <a:cs typeface="Arial"/>
              </a:rPr>
              <a:t>bjection: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Trillions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of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Pa</a:t>
            </a:r>
            <a:r>
              <a:rPr sz="3200" b="1" spc="-20" dirty="0">
                <a:latin typeface="Arial"/>
                <a:cs typeface="Arial"/>
              </a:rPr>
              <a:t>ths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83103" y="1576060"/>
            <a:ext cx="4231640" cy="300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211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loop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execute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up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to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8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times,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there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ar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4.7</a:t>
            </a:r>
            <a:r>
              <a:rPr sz="1800" b="1" dirty="0">
                <a:latin typeface="Arial"/>
                <a:cs typeface="Arial"/>
              </a:rPr>
              <a:t>7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Trillion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paths.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5" dirty="0">
                <a:latin typeface="Arial"/>
                <a:cs typeface="Arial"/>
              </a:rPr>
              <a:t>5</a:t>
            </a:r>
            <a:r>
              <a:rPr sz="1800" b="1" spc="22" baseline="23148" dirty="0">
                <a:latin typeface="Arial"/>
                <a:cs typeface="Arial"/>
              </a:rPr>
              <a:t>1</a:t>
            </a:r>
            <a:r>
              <a:rPr sz="1800" b="1" baseline="23148" dirty="0">
                <a:latin typeface="Arial"/>
                <a:cs typeface="Arial"/>
              </a:rPr>
              <a:t>8</a:t>
            </a:r>
            <a:r>
              <a:rPr sz="1800" b="1" baseline="23148" dirty="0">
                <a:latin typeface="Times New Roman"/>
                <a:cs typeface="Times New Roman"/>
              </a:rPr>
              <a:t> </a:t>
            </a:r>
            <a:r>
              <a:rPr sz="1800" b="1" spc="-150" baseline="23148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=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3,814,697,265,625)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(Actually,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4,768,371,582,03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paths)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>
              <a:latin typeface="Times New Roman"/>
              <a:cs typeface="Times New Roman"/>
            </a:endParaRPr>
          </a:p>
          <a:p>
            <a:pPr marL="330200" marR="473075" indent="-317500">
              <a:lnSpc>
                <a:spcPct val="100000"/>
              </a:lnSpc>
              <a:buFont typeface="Arial"/>
              <a:buChar char="•"/>
              <a:tabLst>
                <a:tab pos="346710" algn="l"/>
              </a:tabLst>
            </a:pPr>
            <a:r>
              <a:rPr sz="1800" b="1" spc="-15" dirty="0">
                <a:latin typeface="Arial"/>
                <a:cs typeface="Arial"/>
              </a:rPr>
              <a:t>What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who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would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eve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test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al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of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these?</a:t>
            </a:r>
            <a:endParaRPr sz="1800">
              <a:latin typeface="Arial"/>
              <a:cs typeface="Arial"/>
            </a:endParaRPr>
          </a:p>
          <a:p>
            <a:pPr marL="330200" marR="56515" indent="-3175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46710" algn="l"/>
              </a:tabLst>
            </a:pPr>
            <a:r>
              <a:rPr sz="1800" b="1" dirty="0">
                <a:latin typeface="Arial"/>
                <a:cs typeface="Arial"/>
              </a:rPr>
              <a:t>We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will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have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an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elegant,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mathematicall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sensibl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alternative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83103" y="3221981"/>
            <a:ext cx="4953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BUT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4815" y="5953755"/>
            <a:ext cx="347281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Stephen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Schach</a:t>
            </a:r>
            <a:r>
              <a:rPr sz="1200" b="1" spc="-5" dirty="0">
                <a:latin typeface="Arial"/>
                <a:cs typeface="Arial"/>
              </a:rPr>
              <a:t>,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i="1" spc="0" dirty="0">
                <a:latin typeface="Arial"/>
                <a:cs typeface="Arial"/>
              </a:rPr>
              <a:t>S</a:t>
            </a:r>
            <a:r>
              <a:rPr sz="1200" b="1" i="1" dirty="0">
                <a:latin typeface="Arial"/>
                <a:cs typeface="Arial"/>
              </a:rPr>
              <a:t>oftware</a:t>
            </a:r>
            <a:r>
              <a:rPr sz="1200" b="1" i="1" spc="30" dirty="0">
                <a:latin typeface="Times New Roman"/>
                <a:cs typeface="Times New Roman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Engineerin</a:t>
            </a:r>
            <a:r>
              <a:rPr sz="1200" b="1" i="1" spc="-5" dirty="0">
                <a:latin typeface="Arial"/>
                <a:cs typeface="Arial"/>
              </a:rPr>
              <a:t>g</a:t>
            </a:r>
            <a:r>
              <a:rPr sz="1200" b="1" spc="-5" dirty="0">
                <a:latin typeface="Arial"/>
                <a:cs typeface="Arial"/>
              </a:rPr>
              <a:t>,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(2nd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Arial"/>
                <a:cs typeface="Arial"/>
              </a:rPr>
              <a:t>edition</a:t>
            </a:r>
            <a:r>
              <a:rPr sz="1200" b="1" spc="-5" dirty="0">
                <a:latin typeface="Arial"/>
                <a:cs typeface="Arial"/>
              </a:rPr>
              <a:t>)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Richar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Irwin,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Inc.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Arial"/>
                <a:cs typeface="Arial"/>
              </a:rPr>
              <a:t>an</a:t>
            </a:r>
            <a:r>
              <a:rPr sz="1200" b="1" spc="-10" dirty="0">
                <a:latin typeface="Arial"/>
                <a:cs typeface="Arial"/>
              </a:rPr>
              <a:t>d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ksen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Associates</a:t>
            </a:r>
            <a:r>
              <a:rPr sz="1200" b="1" dirty="0">
                <a:latin typeface="Arial"/>
                <a:cs typeface="Arial"/>
              </a:rPr>
              <a:t>,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Inc.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199</a:t>
            </a:r>
            <a:r>
              <a:rPr sz="1200" b="1" dirty="0">
                <a:latin typeface="Arial"/>
                <a:cs typeface="Arial"/>
              </a:rPr>
              <a:t>3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(also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in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al</a:t>
            </a:r>
            <a:r>
              <a:rPr sz="1200" b="1" spc="-5" dirty="0">
                <a:latin typeface="Arial"/>
                <a:cs typeface="Arial"/>
              </a:rPr>
              <a:t>l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later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Arial"/>
                <a:cs typeface="Arial"/>
              </a:rPr>
              <a:t>editions!)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101" y="665153"/>
            <a:ext cx="6915784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est</a:t>
            </a:r>
            <a:r>
              <a:rPr sz="3200" b="1" spc="9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Case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Arial"/>
                <a:cs typeface="Arial"/>
              </a:rPr>
              <a:t>for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spc="-20" dirty="0">
                <a:latin typeface="Arial"/>
                <a:cs typeface="Arial"/>
              </a:rPr>
              <a:t>h</a:t>
            </a:r>
            <a:r>
              <a:rPr sz="3200" b="1" spc="-15" dirty="0">
                <a:latin typeface="Arial"/>
                <a:cs typeface="Arial"/>
              </a:rPr>
              <a:t>ac</a:t>
            </a:r>
            <a:r>
              <a:rPr sz="3200" b="1" spc="-25" dirty="0">
                <a:latin typeface="Arial"/>
                <a:cs typeface="Arial"/>
              </a:rPr>
              <a:t>h</a:t>
            </a:r>
            <a:r>
              <a:rPr sz="3200" b="1" spc="-15" dirty="0">
                <a:latin typeface="Arial"/>
                <a:cs typeface="Arial"/>
              </a:rPr>
              <a:t>’s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Arial"/>
                <a:cs typeface="Arial"/>
              </a:rPr>
              <a:t>“</a:t>
            </a:r>
            <a:r>
              <a:rPr sz="3200" b="1" spc="-20" dirty="0">
                <a:latin typeface="Arial"/>
                <a:cs typeface="Arial"/>
              </a:rPr>
              <a:t>Progr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25" dirty="0">
                <a:latin typeface="Arial"/>
                <a:cs typeface="Arial"/>
              </a:rPr>
              <a:t>m”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2687" y="1847265"/>
            <a:ext cx="3912235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First-A-B-C-F-G-Last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First-A-B-C-D-F-G-Last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First-A-B-D-F-G-A-B-D-F-G-Last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First-A-B-E-F-G-Last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First-A-B-E-D-F-G-Last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2687" y="3493186"/>
            <a:ext cx="25285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These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test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case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cover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2687" y="3770554"/>
            <a:ext cx="3251835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Every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Every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edge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b="1" spc="-5" dirty="0">
                <a:latin typeface="Arial"/>
                <a:cs typeface="Arial"/>
              </a:rPr>
              <a:t>Norma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repea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of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b="1" spc="-10" dirty="0">
                <a:latin typeface="Arial"/>
                <a:cs typeface="Arial"/>
              </a:rPr>
              <a:t>Exiting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704" y="1136904"/>
            <a:ext cx="2999231" cy="5340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97229" y="2006547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88085" y="2890468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548" y="3710380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9421" y="3722572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2757" y="3722572"/>
            <a:ext cx="1276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9421" y="4505909"/>
            <a:ext cx="1187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8085" y="5377638"/>
            <a:ext cx="1441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7501" y="1238958"/>
            <a:ext cx="3136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dirty="0">
                <a:latin typeface="Arial"/>
                <a:cs typeface="Arial"/>
              </a:rPr>
              <a:t>first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501" y="6179262"/>
            <a:ext cx="2882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last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99" rIns="0" bIns="0" rtlCol="0">
            <a:spAutoFit/>
          </a:bodyPr>
          <a:lstStyle/>
          <a:p>
            <a:pPr marL="231775">
              <a:lnSpc>
                <a:spcPct val="100000"/>
              </a:lnSpc>
            </a:pPr>
            <a:r>
              <a:rPr spc="-20" dirty="0">
                <a:latin typeface="Arial"/>
                <a:cs typeface="Arial"/>
              </a:rPr>
              <a:t>Progr</a:t>
            </a:r>
            <a:r>
              <a:rPr spc="-15" dirty="0">
                <a:latin typeface="Arial"/>
                <a:cs typeface="Arial"/>
              </a:rPr>
              <a:t>a</a:t>
            </a:r>
            <a:r>
              <a:rPr spc="-30" dirty="0">
                <a:latin typeface="Arial"/>
                <a:cs typeface="Arial"/>
              </a:rPr>
              <a:t>m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G</a:t>
            </a:r>
            <a:r>
              <a:rPr spc="-15" dirty="0">
                <a:latin typeface="Arial"/>
                <a:cs typeface="Arial"/>
              </a:rPr>
              <a:t>ra</a:t>
            </a:r>
            <a:r>
              <a:rPr spc="-20" dirty="0">
                <a:latin typeface="Arial"/>
                <a:cs typeface="Arial"/>
              </a:rPr>
              <a:t>ph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Deﬁnitions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8860" y="1688073"/>
            <a:ext cx="7721600" cy="461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939800" indent="-3175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G</a:t>
            </a:r>
            <a:r>
              <a:rPr sz="2400" b="1" spc="-15" dirty="0">
                <a:latin typeface="Arial"/>
                <a:cs typeface="Arial"/>
              </a:rPr>
              <a:t>iven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written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imperative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programming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language,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its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p</a:t>
            </a:r>
            <a:r>
              <a:rPr sz="2400" b="1" i="1" spc="-5" dirty="0">
                <a:latin typeface="Arial"/>
                <a:cs typeface="Arial"/>
              </a:rPr>
              <a:t>rogra</a:t>
            </a:r>
            <a:r>
              <a:rPr sz="2400" b="1" i="1" dirty="0">
                <a:latin typeface="Arial"/>
                <a:cs typeface="Arial"/>
              </a:rPr>
              <a:t>m</a:t>
            </a:r>
            <a:r>
              <a:rPr sz="2400" b="1" i="1" spc="70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graph</a:t>
            </a:r>
            <a:r>
              <a:rPr sz="2400" b="1" i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directed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graph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whic</a:t>
            </a:r>
            <a:r>
              <a:rPr sz="2400" b="1" spc="-25" dirty="0">
                <a:latin typeface="Arial"/>
                <a:cs typeface="Arial"/>
              </a:rPr>
              <a:t>h</a:t>
            </a:r>
            <a:r>
              <a:rPr sz="2400" b="1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5240" marR="5080" indent="-3175">
              <a:lnSpc>
                <a:spcPct val="103800"/>
              </a:lnSpc>
              <a:spcBef>
                <a:spcPts val="819"/>
              </a:spcBef>
            </a:pPr>
            <a:r>
              <a:rPr sz="1600" spc="5" dirty="0">
                <a:latin typeface="Arial"/>
                <a:cs typeface="Arial"/>
              </a:rPr>
              <a:t>(</a:t>
            </a:r>
            <a:r>
              <a:rPr sz="1600" spc="-5" dirty="0">
                <a:latin typeface="Arial"/>
                <a:cs typeface="Arial"/>
              </a:rPr>
              <a:t>Traditiona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Deﬁnition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node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progra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statements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edge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represen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ﬂo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contro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(ther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edg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fro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statemen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correspondin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ca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execute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immediatel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afte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statemen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correspondin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i)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5240" marR="6985" indent="-3175">
              <a:lnSpc>
                <a:spcPct val="100400"/>
              </a:lnSpc>
              <a:spcBef>
                <a:spcPts val="965"/>
              </a:spcBef>
            </a:pPr>
            <a:r>
              <a:rPr sz="2400" b="1" spc="10" dirty="0">
                <a:latin typeface="Arial"/>
                <a:cs typeface="Arial"/>
              </a:rPr>
              <a:t>(</a:t>
            </a:r>
            <a:r>
              <a:rPr sz="2400" b="1" spc="-15" dirty="0">
                <a:latin typeface="Arial"/>
                <a:cs typeface="Arial"/>
              </a:rPr>
              <a:t>improved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deﬁnition)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eithe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entire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statement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fragments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statement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edges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represen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ﬂow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contro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(there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edg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j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ff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(fragment)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corresponding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j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execute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immediately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afte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fragment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correspondin</a:t>
            </a:r>
            <a:r>
              <a:rPr sz="2400" b="1" spc="-15" dirty="0">
                <a:latin typeface="Arial"/>
                <a:cs typeface="Arial"/>
              </a:rPr>
              <a:t>g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node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Arial"/>
                <a:cs typeface="Arial"/>
              </a:rPr>
              <a:t>i).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5864" y="2804160"/>
            <a:ext cx="451484" cy="414655"/>
          </a:xfrm>
          <a:custGeom>
            <a:avLst/>
            <a:gdLst/>
            <a:ahLst/>
            <a:cxnLst/>
            <a:rect l="l" t="t" r="r" b="b"/>
            <a:pathLst>
              <a:path w="451485" h="414655">
                <a:moveTo>
                  <a:pt x="451103" y="207263"/>
                </a:moveTo>
                <a:lnTo>
                  <a:pt x="444549" y="257066"/>
                </a:lnTo>
                <a:lnTo>
                  <a:pt x="425928" y="302506"/>
                </a:lnTo>
                <a:lnTo>
                  <a:pt x="396810" y="342142"/>
                </a:lnTo>
                <a:lnTo>
                  <a:pt x="358761" y="374533"/>
                </a:lnTo>
                <a:lnTo>
                  <a:pt x="313348" y="398237"/>
                </a:lnTo>
                <a:lnTo>
                  <a:pt x="262138" y="411814"/>
                </a:lnTo>
                <a:lnTo>
                  <a:pt x="225551" y="414527"/>
                </a:lnTo>
                <a:lnTo>
                  <a:pt x="207052" y="413840"/>
                </a:lnTo>
                <a:lnTo>
                  <a:pt x="154259" y="403959"/>
                </a:lnTo>
                <a:lnTo>
                  <a:pt x="106739" y="383471"/>
                </a:lnTo>
                <a:lnTo>
                  <a:pt x="66061" y="353815"/>
                </a:lnTo>
                <a:lnTo>
                  <a:pt x="33792" y="316434"/>
                </a:lnTo>
                <a:lnTo>
                  <a:pt x="11498" y="272769"/>
                </a:lnTo>
                <a:lnTo>
                  <a:pt x="747" y="224260"/>
                </a:lnTo>
                <a:lnTo>
                  <a:pt x="0" y="207263"/>
                </a:lnTo>
                <a:lnTo>
                  <a:pt x="747" y="190267"/>
                </a:lnTo>
                <a:lnTo>
                  <a:pt x="11498" y="141758"/>
                </a:lnTo>
                <a:lnTo>
                  <a:pt x="33792" y="98093"/>
                </a:lnTo>
                <a:lnTo>
                  <a:pt x="66061" y="60712"/>
                </a:lnTo>
                <a:lnTo>
                  <a:pt x="106739" y="31056"/>
                </a:lnTo>
                <a:lnTo>
                  <a:pt x="154259" y="10568"/>
                </a:lnTo>
                <a:lnTo>
                  <a:pt x="207052" y="687"/>
                </a:lnTo>
                <a:lnTo>
                  <a:pt x="225551" y="0"/>
                </a:lnTo>
                <a:lnTo>
                  <a:pt x="244051" y="687"/>
                </a:lnTo>
                <a:lnTo>
                  <a:pt x="296844" y="10568"/>
                </a:lnTo>
                <a:lnTo>
                  <a:pt x="344364" y="31056"/>
                </a:lnTo>
                <a:lnTo>
                  <a:pt x="385042" y="60712"/>
                </a:lnTo>
                <a:lnTo>
                  <a:pt x="417311" y="98093"/>
                </a:lnTo>
                <a:lnTo>
                  <a:pt x="439605" y="141758"/>
                </a:lnTo>
                <a:lnTo>
                  <a:pt x="450356" y="190267"/>
                </a:lnTo>
                <a:lnTo>
                  <a:pt x="451103" y="20726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5007" y="3828288"/>
            <a:ext cx="454659" cy="411480"/>
          </a:xfrm>
          <a:custGeom>
            <a:avLst/>
            <a:gdLst/>
            <a:ahLst/>
            <a:cxnLst/>
            <a:rect l="l" t="t" r="r" b="b"/>
            <a:pathLst>
              <a:path w="454660" h="411479">
                <a:moveTo>
                  <a:pt x="454151" y="205739"/>
                </a:moveTo>
                <a:lnTo>
                  <a:pt x="447551" y="255182"/>
                </a:lnTo>
                <a:lnTo>
                  <a:pt x="428803" y="300290"/>
                </a:lnTo>
                <a:lnTo>
                  <a:pt x="399485" y="339634"/>
                </a:lnTo>
                <a:lnTo>
                  <a:pt x="361177" y="371784"/>
                </a:lnTo>
                <a:lnTo>
                  <a:pt x="315457" y="395312"/>
                </a:lnTo>
                <a:lnTo>
                  <a:pt x="263905" y="408787"/>
                </a:lnTo>
                <a:lnTo>
                  <a:pt x="227075" y="411479"/>
                </a:lnTo>
                <a:lnTo>
                  <a:pt x="208454" y="410797"/>
                </a:lnTo>
                <a:lnTo>
                  <a:pt x="155308" y="400991"/>
                </a:lnTo>
                <a:lnTo>
                  <a:pt x="107469" y="380655"/>
                </a:lnTo>
                <a:lnTo>
                  <a:pt x="66514" y="351221"/>
                </a:lnTo>
                <a:lnTo>
                  <a:pt x="34024" y="314116"/>
                </a:lnTo>
                <a:lnTo>
                  <a:pt x="11578" y="270770"/>
                </a:lnTo>
                <a:lnTo>
                  <a:pt x="752" y="222614"/>
                </a:lnTo>
                <a:lnTo>
                  <a:pt x="0" y="205739"/>
                </a:lnTo>
                <a:lnTo>
                  <a:pt x="752" y="188865"/>
                </a:lnTo>
                <a:lnTo>
                  <a:pt x="11578" y="140709"/>
                </a:lnTo>
                <a:lnTo>
                  <a:pt x="34024" y="97363"/>
                </a:lnTo>
                <a:lnTo>
                  <a:pt x="66514" y="60258"/>
                </a:lnTo>
                <a:lnTo>
                  <a:pt x="107469" y="30824"/>
                </a:lnTo>
                <a:lnTo>
                  <a:pt x="155308" y="10488"/>
                </a:lnTo>
                <a:lnTo>
                  <a:pt x="208454" y="682"/>
                </a:lnTo>
                <a:lnTo>
                  <a:pt x="227075" y="0"/>
                </a:lnTo>
                <a:lnTo>
                  <a:pt x="245697" y="682"/>
                </a:lnTo>
                <a:lnTo>
                  <a:pt x="298843" y="10488"/>
                </a:lnTo>
                <a:lnTo>
                  <a:pt x="346682" y="30824"/>
                </a:lnTo>
                <a:lnTo>
                  <a:pt x="387637" y="60258"/>
                </a:lnTo>
                <a:lnTo>
                  <a:pt x="420126" y="97363"/>
                </a:lnTo>
                <a:lnTo>
                  <a:pt x="442573" y="140709"/>
                </a:lnTo>
                <a:lnTo>
                  <a:pt x="453399" y="188865"/>
                </a:lnTo>
                <a:lnTo>
                  <a:pt x="454151" y="20573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37888" y="2624328"/>
            <a:ext cx="100965" cy="152400"/>
          </a:xfrm>
          <a:custGeom>
            <a:avLst/>
            <a:gdLst/>
            <a:ahLst/>
            <a:cxnLst/>
            <a:rect l="l" t="t" r="r" b="b"/>
            <a:pathLst>
              <a:path w="100964" h="152400">
                <a:moveTo>
                  <a:pt x="0" y="0"/>
                </a:moveTo>
                <a:lnTo>
                  <a:pt x="45719" y="152399"/>
                </a:lnTo>
                <a:lnTo>
                  <a:pt x="80832" y="54863"/>
                </a:lnTo>
                <a:lnTo>
                  <a:pt x="45719" y="54863"/>
                </a:lnTo>
                <a:lnTo>
                  <a:pt x="0" y="0"/>
                </a:lnTo>
                <a:close/>
              </a:path>
              <a:path w="100964" h="152400">
                <a:moveTo>
                  <a:pt x="100583" y="0"/>
                </a:moveTo>
                <a:lnTo>
                  <a:pt x="45719" y="54863"/>
                </a:lnTo>
                <a:lnTo>
                  <a:pt x="80832" y="54863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3607" y="2343912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7888" y="3669792"/>
            <a:ext cx="100965" cy="152400"/>
          </a:xfrm>
          <a:custGeom>
            <a:avLst/>
            <a:gdLst/>
            <a:ahLst/>
            <a:cxnLst/>
            <a:rect l="l" t="t" r="r" b="b"/>
            <a:pathLst>
              <a:path w="100964" h="152400">
                <a:moveTo>
                  <a:pt x="0" y="0"/>
                </a:moveTo>
                <a:lnTo>
                  <a:pt x="45719" y="152399"/>
                </a:lnTo>
                <a:lnTo>
                  <a:pt x="85222" y="42671"/>
                </a:lnTo>
                <a:lnTo>
                  <a:pt x="45719" y="42671"/>
                </a:lnTo>
                <a:lnTo>
                  <a:pt x="0" y="0"/>
                </a:lnTo>
                <a:close/>
              </a:path>
              <a:path w="100964" h="152400">
                <a:moveTo>
                  <a:pt x="100583" y="0"/>
                </a:moveTo>
                <a:lnTo>
                  <a:pt x="45719" y="42671"/>
                </a:lnTo>
                <a:lnTo>
                  <a:pt x="85222" y="42671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3607" y="3212592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727" y="3102864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5">
                <a:moveTo>
                  <a:pt x="0" y="0"/>
                </a:moveTo>
                <a:lnTo>
                  <a:pt x="121919" y="109727"/>
                </a:lnTo>
                <a:lnTo>
                  <a:pt x="97535" y="45719"/>
                </a:lnTo>
                <a:lnTo>
                  <a:pt x="164591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9263" y="3148584"/>
            <a:ext cx="24765" cy="9525"/>
          </a:xfrm>
          <a:custGeom>
            <a:avLst/>
            <a:gdLst/>
            <a:ahLst/>
            <a:cxnLst/>
            <a:rect l="l" t="t" r="r" b="b"/>
            <a:pathLst>
              <a:path w="24764" h="9525">
                <a:moveTo>
                  <a:pt x="24383" y="9143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4071" y="3822192"/>
            <a:ext cx="97790" cy="152400"/>
          </a:xfrm>
          <a:custGeom>
            <a:avLst/>
            <a:gdLst/>
            <a:ahLst/>
            <a:cxnLst/>
            <a:rect l="l" t="t" r="r" b="b"/>
            <a:pathLst>
              <a:path w="97789" h="152400">
                <a:moveTo>
                  <a:pt x="0" y="0"/>
                </a:moveTo>
                <a:lnTo>
                  <a:pt x="51815" y="152399"/>
                </a:lnTo>
                <a:lnTo>
                  <a:pt x="81076" y="54863"/>
                </a:lnTo>
                <a:lnTo>
                  <a:pt x="51815" y="54863"/>
                </a:lnTo>
                <a:lnTo>
                  <a:pt x="0" y="0"/>
                </a:lnTo>
                <a:close/>
              </a:path>
              <a:path w="97789" h="152400">
                <a:moveTo>
                  <a:pt x="97535" y="0"/>
                </a:moveTo>
                <a:lnTo>
                  <a:pt x="51815" y="54863"/>
                </a:lnTo>
                <a:lnTo>
                  <a:pt x="81076" y="54863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75888" y="3779520"/>
            <a:ext cx="3175" cy="97790"/>
          </a:xfrm>
          <a:custGeom>
            <a:avLst/>
            <a:gdLst/>
            <a:ahLst/>
            <a:cxnLst/>
            <a:rect l="l" t="t" r="r" b="b"/>
            <a:pathLst>
              <a:path w="3175" h="97789">
                <a:moveTo>
                  <a:pt x="0" y="0"/>
                </a:moveTo>
                <a:lnTo>
                  <a:pt x="3047" y="9753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81983" y="2990088"/>
            <a:ext cx="579120" cy="798830"/>
          </a:xfrm>
          <a:custGeom>
            <a:avLst/>
            <a:gdLst/>
            <a:ahLst/>
            <a:cxnLst/>
            <a:rect l="l" t="t" r="r" b="b"/>
            <a:pathLst>
              <a:path w="579120" h="798829">
                <a:moveTo>
                  <a:pt x="0" y="798575"/>
                </a:moveTo>
                <a:lnTo>
                  <a:pt x="2352" y="732955"/>
                </a:lnTo>
                <a:lnTo>
                  <a:pt x="8397" y="668819"/>
                </a:lnTo>
                <a:lnTo>
                  <a:pt x="17985" y="606370"/>
                </a:lnTo>
                <a:lnTo>
                  <a:pt x="30967" y="545811"/>
                </a:lnTo>
                <a:lnTo>
                  <a:pt x="47196" y="487346"/>
                </a:lnTo>
                <a:lnTo>
                  <a:pt x="66522" y="431179"/>
                </a:lnTo>
                <a:lnTo>
                  <a:pt x="88797" y="377512"/>
                </a:lnTo>
                <a:lnTo>
                  <a:pt x="113873" y="326550"/>
                </a:lnTo>
                <a:lnTo>
                  <a:pt x="141600" y="278496"/>
                </a:lnTo>
                <a:lnTo>
                  <a:pt x="171830" y="233552"/>
                </a:lnTo>
                <a:lnTo>
                  <a:pt x="204416" y="191924"/>
                </a:lnTo>
                <a:lnTo>
                  <a:pt x="239207" y="153814"/>
                </a:lnTo>
                <a:lnTo>
                  <a:pt x="276055" y="119425"/>
                </a:lnTo>
                <a:lnTo>
                  <a:pt x="314812" y="88961"/>
                </a:lnTo>
                <a:lnTo>
                  <a:pt x="355330" y="62626"/>
                </a:lnTo>
                <a:lnTo>
                  <a:pt x="397459" y="40623"/>
                </a:lnTo>
                <a:lnTo>
                  <a:pt x="441051" y="23156"/>
                </a:lnTo>
                <a:lnTo>
                  <a:pt x="485957" y="10427"/>
                </a:lnTo>
                <a:lnTo>
                  <a:pt x="532030" y="2640"/>
                </a:lnTo>
                <a:lnTo>
                  <a:pt x="57911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46320" y="3176016"/>
            <a:ext cx="238125" cy="460375"/>
          </a:xfrm>
          <a:custGeom>
            <a:avLst/>
            <a:gdLst/>
            <a:ahLst/>
            <a:cxnLst/>
            <a:rect l="l" t="t" r="r" b="b"/>
            <a:pathLst>
              <a:path w="238125" h="460375">
                <a:moveTo>
                  <a:pt x="0" y="0"/>
                </a:moveTo>
                <a:lnTo>
                  <a:pt x="38505" y="6056"/>
                </a:lnTo>
                <a:lnTo>
                  <a:pt x="75053" y="23579"/>
                </a:lnTo>
                <a:lnTo>
                  <a:pt x="109151" y="51599"/>
                </a:lnTo>
                <a:lnTo>
                  <a:pt x="140305" y="89147"/>
                </a:lnTo>
                <a:lnTo>
                  <a:pt x="168020" y="135254"/>
                </a:lnTo>
                <a:lnTo>
                  <a:pt x="191804" y="188951"/>
                </a:lnTo>
                <a:lnTo>
                  <a:pt x="211162" y="249268"/>
                </a:lnTo>
                <a:lnTo>
                  <a:pt x="225600" y="315236"/>
                </a:lnTo>
                <a:lnTo>
                  <a:pt x="234625" y="385885"/>
                </a:lnTo>
                <a:lnTo>
                  <a:pt x="236954" y="422663"/>
                </a:lnTo>
                <a:lnTo>
                  <a:pt x="237743" y="4602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15255" y="3636264"/>
            <a:ext cx="368935" cy="429895"/>
          </a:xfrm>
          <a:custGeom>
            <a:avLst/>
            <a:gdLst/>
            <a:ahLst/>
            <a:cxnLst/>
            <a:rect l="l" t="t" r="r" b="b"/>
            <a:pathLst>
              <a:path w="368935" h="429895">
                <a:moveTo>
                  <a:pt x="368807" y="0"/>
                </a:moveTo>
                <a:lnTo>
                  <a:pt x="363998" y="69805"/>
                </a:lnTo>
                <a:lnTo>
                  <a:pt x="350081" y="135989"/>
                </a:lnTo>
                <a:lnTo>
                  <a:pt x="327824" y="197674"/>
                </a:lnTo>
                <a:lnTo>
                  <a:pt x="297996" y="253983"/>
                </a:lnTo>
                <a:lnTo>
                  <a:pt x="261365" y="304037"/>
                </a:lnTo>
                <a:lnTo>
                  <a:pt x="218700" y="346959"/>
                </a:lnTo>
                <a:lnTo>
                  <a:pt x="170767" y="381871"/>
                </a:lnTo>
                <a:lnTo>
                  <a:pt x="118335" y="407895"/>
                </a:lnTo>
                <a:lnTo>
                  <a:pt x="62173" y="424153"/>
                </a:lnTo>
                <a:lnTo>
                  <a:pt x="3047" y="429767"/>
                </a:lnTo>
                <a:lnTo>
                  <a:pt x="0" y="4297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3407" y="2709672"/>
            <a:ext cx="454659" cy="411480"/>
          </a:xfrm>
          <a:custGeom>
            <a:avLst/>
            <a:gdLst/>
            <a:ahLst/>
            <a:cxnLst/>
            <a:rect l="l" t="t" r="r" b="b"/>
            <a:pathLst>
              <a:path w="454659" h="411480">
                <a:moveTo>
                  <a:pt x="454151" y="205739"/>
                </a:moveTo>
                <a:lnTo>
                  <a:pt x="447551" y="255182"/>
                </a:lnTo>
                <a:lnTo>
                  <a:pt x="428803" y="300290"/>
                </a:lnTo>
                <a:lnTo>
                  <a:pt x="399485" y="339634"/>
                </a:lnTo>
                <a:lnTo>
                  <a:pt x="361177" y="371784"/>
                </a:lnTo>
                <a:lnTo>
                  <a:pt x="315457" y="395312"/>
                </a:lnTo>
                <a:lnTo>
                  <a:pt x="263905" y="408787"/>
                </a:lnTo>
                <a:lnTo>
                  <a:pt x="227075" y="411479"/>
                </a:lnTo>
                <a:lnTo>
                  <a:pt x="208454" y="410797"/>
                </a:lnTo>
                <a:lnTo>
                  <a:pt x="155308" y="400991"/>
                </a:lnTo>
                <a:lnTo>
                  <a:pt x="107469" y="380655"/>
                </a:lnTo>
                <a:lnTo>
                  <a:pt x="66514" y="351221"/>
                </a:lnTo>
                <a:lnTo>
                  <a:pt x="34024" y="314116"/>
                </a:lnTo>
                <a:lnTo>
                  <a:pt x="11578" y="270770"/>
                </a:lnTo>
                <a:lnTo>
                  <a:pt x="752" y="222614"/>
                </a:lnTo>
                <a:lnTo>
                  <a:pt x="0" y="205739"/>
                </a:lnTo>
                <a:lnTo>
                  <a:pt x="752" y="188865"/>
                </a:lnTo>
                <a:lnTo>
                  <a:pt x="11578" y="140709"/>
                </a:lnTo>
                <a:lnTo>
                  <a:pt x="34024" y="97363"/>
                </a:lnTo>
                <a:lnTo>
                  <a:pt x="66514" y="60258"/>
                </a:lnTo>
                <a:lnTo>
                  <a:pt x="107469" y="30824"/>
                </a:lnTo>
                <a:lnTo>
                  <a:pt x="155308" y="10488"/>
                </a:lnTo>
                <a:lnTo>
                  <a:pt x="208454" y="682"/>
                </a:lnTo>
                <a:lnTo>
                  <a:pt x="227075" y="0"/>
                </a:lnTo>
                <a:lnTo>
                  <a:pt x="245697" y="682"/>
                </a:lnTo>
                <a:lnTo>
                  <a:pt x="298843" y="10488"/>
                </a:lnTo>
                <a:lnTo>
                  <a:pt x="346682" y="30824"/>
                </a:lnTo>
                <a:lnTo>
                  <a:pt x="387637" y="60258"/>
                </a:lnTo>
                <a:lnTo>
                  <a:pt x="420126" y="97363"/>
                </a:lnTo>
                <a:lnTo>
                  <a:pt x="442573" y="140709"/>
                </a:lnTo>
                <a:lnTo>
                  <a:pt x="453399" y="188865"/>
                </a:lnTo>
                <a:lnTo>
                  <a:pt x="454151" y="20573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5600" y="3718560"/>
            <a:ext cx="451484" cy="414655"/>
          </a:xfrm>
          <a:custGeom>
            <a:avLst/>
            <a:gdLst/>
            <a:ahLst/>
            <a:cxnLst/>
            <a:rect l="l" t="t" r="r" b="b"/>
            <a:pathLst>
              <a:path w="451484" h="414654">
                <a:moveTo>
                  <a:pt x="451103" y="207263"/>
                </a:moveTo>
                <a:lnTo>
                  <a:pt x="444549" y="257066"/>
                </a:lnTo>
                <a:lnTo>
                  <a:pt x="425928" y="302506"/>
                </a:lnTo>
                <a:lnTo>
                  <a:pt x="396810" y="342142"/>
                </a:lnTo>
                <a:lnTo>
                  <a:pt x="358761" y="374533"/>
                </a:lnTo>
                <a:lnTo>
                  <a:pt x="313348" y="398237"/>
                </a:lnTo>
                <a:lnTo>
                  <a:pt x="262138" y="411814"/>
                </a:lnTo>
                <a:lnTo>
                  <a:pt x="225551" y="414527"/>
                </a:lnTo>
                <a:lnTo>
                  <a:pt x="207052" y="413840"/>
                </a:lnTo>
                <a:lnTo>
                  <a:pt x="154259" y="403959"/>
                </a:lnTo>
                <a:lnTo>
                  <a:pt x="106739" y="383471"/>
                </a:lnTo>
                <a:lnTo>
                  <a:pt x="66061" y="353815"/>
                </a:lnTo>
                <a:lnTo>
                  <a:pt x="33792" y="316434"/>
                </a:lnTo>
                <a:lnTo>
                  <a:pt x="11498" y="272769"/>
                </a:lnTo>
                <a:lnTo>
                  <a:pt x="747" y="224260"/>
                </a:lnTo>
                <a:lnTo>
                  <a:pt x="0" y="207263"/>
                </a:lnTo>
                <a:lnTo>
                  <a:pt x="747" y="190263"/>
                </a:lnTo>
                <a:lnTo>
                  <a:pt x="11498" y="141747"/>
                </a:lnTo>
                <a:lnTo>
                  <a:pt x="33792" y="98079"/>
                </a:lnTo>
                <a:lnTo>
                  <a:pt x="66061" y="60700"/>
                </a:lnTo>
                <a:lnTo>
                  <a:pt x="106739" y="31049"/>
                </a:lnTo>
                <a:lnTo>
                  <a:pt x="154259" y="10565"/>
                </a:lnTo>
                <a:lnTo>
                  <a:pt x="207052" y="686"/>
                </a:lnTo>
                <a:lnTo>
                  <a:pt x="225551" y="0"/>
                </a:lnTo>
                <a:lnTo>
                  <a:pt x="244051" y="686"/>
                </a:lnTo>
                <a:lnTo>
                  <a:pt x="296844" y="10565"/>
                </a:lnTo>
                <a:lnTo>
                  <a:pt x="344364" y="31049"/>
                </a:lnTo>
                <a:lnTo>
                  <a:pt x="385042" y="60700"/>
                </a:lnTo>
                <a:lnTo>
                  <a:pt x="417311" y="98079"/>
                </a:lnTo>
                <a:lnTo>
                  <a:pt x="439605" y="141747"/>
                </a:lnTo>
                <a:lnTo>
                  <a:pt x="450356" y="190263"/>
                </a:lnTo>
                <a:lnTo>
                  <a:pt x="451103" y="20726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88479" y="2529840"/>
            <a:ext cx="97790" cy="152400"/>
          </a:xfrm>
          <a:custGeom>
            <a:avLst/>
            <a:gdLst/>
            <a:ahLst/>
            <a:cxnLst/>
            <a:rect l="l" t="t" r="r" b="b"/>
            <a:pathLst>
              <a:path w="97790" h="152400">
                <a:moveTo>
                  <a:pt x="0" y="0"/>
                </a:moveTo>
                <a:lnTo>
                  <a:pt x="54863" y="152399"/>
                </a:lnTo>
                <a:lnTo>
                  <a:pt x="82174" y="54863"/>
                </a:lnTo>
                <a:lnTo>
                  <a:pt x="54863" y="54863"/>
                </a:lnTo>
                <a:lnTo>
                  <a:pt x="0" y="0"/>
                </a:lnTo>
                <a:close/>
              </a:path>
              <a:path w="97790" h="152400">
                <a:moveTo>
                  <a:pt x="97535" y="0"/>
                </a:moveTo>
                <a:lnTo>
                  <a:pt x="54863" y="54863"/>
                </a:lnTo>
                <a:lnTo>
                  <a:pt x="82174" y="54863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3343" y="2246376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88479" y="3572255"/>
            <a:ext cx="97790" cy="152400"/>
          </a:xfrm>
          <a:custGeom>
            <a:avLst/>
            <a:gdLst/>
            <a:ahLst/>
            <a:cxnLst/>
            <a:rect l="l" t="t" r="r" b="b"/>
            <a:pathLst>
              <a:path w="97790" h="152400">
                <a:moveTo>
                  <a:pt x="0" y="0"/>
                </a:moveTo>
                <a:lnTo>
                  <a:pt x="54863" y="152399"/>
                </a:lnTo>
                <a:lnTo>
                  <a:pt x="85587" y="42671"/>
                </a:lnTo>
                <a:lnTo>
                  <a:pt x="54863" y="42671"/>
                </a:lnTo>
                <a:lnTo>
                  <a:pt x="0" y="0"/>
                </a:lnTo>
                <a:close/>
              </a:path>
              <a:path w="97790" h="152400">
                <a:moveTo>
                  <a:pt x="97535" y="0"/>
                </a:moveTo>
                <a:lnTo>
                  <a:pt x="54863" y="42671"/>
                </a:lnTo>
                <a:lnTo>
                  <a:pt x="85587" y="42671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3343" y="311505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41464" y="3005328"/>
            <a:ext cx="155575" cy="109855"/>
          </a:xfrm>
          <a:custGeom>
            <a:avLst/>
            <a:gdLst/>
            <a:ahLst/>
            <a:cxnLst/>
            <a:rect l="l" t="t" r="r" b="b"/>
            <a:pathLst>
              <a:path w="155575" h="109855">
                <a:moveTo>
                  <a:pt x="0" y="0"/>
                </a:moveTo>
                <a:lnTo>
                  <a:pt x="121919" y="109727"/>
                </a:lnTo>
                <a:lnTo>
                  <a:pt x="88391" y="45719"/>
                </a:lnTo>
                <a:lnTo>
                  <a:pt x="155447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29855" y="3051048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90" h="12700">
                <a:moveTo>
                  <a:pt x="21335" y="12191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8400" y="4148328"/>
            <a:ext cx="109855" cy="165100"/>
          </a:xfrm>
          <a:custGeom>
            <a:avLst/>
            <a:gdLst/>
            <a:ahLst/>
            <a:cxnLst/>
            <a:rect l="l" t="t" r="r" b="b"/>
            <a:pathLst>
              <a:path w="109854" h="165100">
                <a:moveTo>
                  <a:pt x="0" y="0"/>
                </a:moveTo>
                <a:lnTo>
                  <a:pt x="42671" y="164591"/>
                </a:lnTo>
                <a:lnTo>
                  <a:pt x="90952" y="54863"/>
                </a:lnTo>
                <a:lnTo>
                  <a:pt x="54863" y="54863"/>
                </a:lnTo>
                <a:lnTo>
                  <a:pt x="0" y="0"/>
                </a:lnTo>
                <a:close/>
              </a:path>
              <a:path w="109854" h="165100">
                <a:moveTo>
                  <a:pt x="109727" y="12191"/>
                </a:moveTo>
                <a:lnTo>
                  <a:pt x="54863" y="54863"/>
                </a:lnTo>
                <a:lnTo>
                  <a:pt x="90952" y="54863"/>
                </a:lnTo>
                <a:lnTo>
                  <a:pt x="10972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97167" y="41970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97167" y="3904488"/>
            <a:ext cx="417830" cy="307975"/>
          </a:xfrm>
          <a:custGeom>
            <a:avLst/>
            <a:gdLst/>
            <a:ahLst/>
            <a:cxnLst/>
            <a:rect l="l" t="t" r="r" b="b"/>
            <a:pathLst>
              <a:path w="417829" h="307975">
                <a:moveTo>
                  <a:pt x="0" y="307847"/>
                </a:moveTo>
                <a:lnTo>
                  <a:pt x="5437" y="257751"/>
                </a:lnTo>
                <a:lnTo>
                  <a:pt x="21189" y="210287"/>
                </a:lnTo>
                <a:lnTo>
                  <a:pt x="46414" y="166079"/>
                </a:lnTo>
                <a:lnTo>
                  <a:pt x="80272" y="125748"/>
                </a:lnTo>
                <a:lnTo>
                  <a:pt x="121919" y="89915"/>
                </a:lnTo>
                <a:lnTo>
                  <a:pt x="170517" y="59204"/>
                </a:lnTo>
                <a:lnTo>
                  <a:pt x="225222" y="34235"/>
                </a:lnTo>
                <a:lnTo>
                  <a:pt x="285195" y="15630"/>
                </a:lnTo>
                <a:lnTo>
                  <a:pt x="349593" y="4011"/>
                </a:lnTo>
                <a:lnTo>
                  <a:pt x="383189" y="1015"/>
                </a:lnTo>
                <a:lnTo>
                  <a:pt x="41757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06055" y="3078480"/>
            <a:ext cx="238125" cy="460375"/>
          </a:xfrm>
          <a:custGeom>
            <a:avLst/>
            <a:gdLst/>
            <a:ahLst/>
            <a:cxnLst/>
            <a:rect l="l" t="t" r="r" b="b"/>
            <a:pathLst>
              <a:path w="238125" h="460375">
                <a:moveTo>
                  <a:pt x="0" y="0"/>
                </a:moveTo>
                <a:lnTo>
                  <a:pt x="38505" y="6056"/>
                </a:lnTo>
                <a:lnTo>
                  <a:pt x="75053" y="23579"/>
                </a:lnTo>
                <a:lnTo>
                  <a:pt x="109151" y="51599"/>
                </a:lnTo>
                <a:lnTo>
                  <a:pt x="140305" y="89147"/>
                </a:lnTo>
                <a:lnTo>
                  <a:pt x="168020" y="135254"/>
                </a:lnTo>
                <a:lnTo>
                  <a:pt x="191804" y="188951"/>
                </a:lnTo>
                <a:lnTo>
                  <a:pt x="211162" y="249268"/>
                </a:lnTo>
                <a:lnTo>
                  <a:pt x="225600" y="315236"/>
                </a:lnTo>
                <a:lnTo>
                  <a:pt x="234625" y="385885"/>
                </a:lnTo>
                <a:lnTo>
                  <a:pt x="236954" y="422663"/>
                </a:lnTo>
                <a:lnTo>
                  <a:pt x="237743" y="46024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78040" y="3538728"/>
            <a:ext cx="365760" cy="429895"/>
          </a:xfrm>
          <a:custGeom>
            <a:avLst/>
            <a:gdLst/>
            <a:ahLst/>
            <a:cxnLst/>
            <a:rect l="l" t="t" r="r" b="b"/>
            <a:pathLst>
              <a:path w="365759" h="429895">
                <a:moveTo>
                  <a:pt x="365759" y="0"/>
                </a:moveTo>
                <a:lnTo>
                  <a:pt x="360950" y="69805"/>
                </a:lnTo>
                <a:lnTo>
                  <a:pt x="347033" y="135989"/>
                </a:lnTo>
                <a:lnTo>
                  <a:pt x="324776" y="197674"/>
                </a:lnTo>
                <a:lnTo>
                  <a:pt x="294948" y="253983"/>
                </a:lnTo>
                <a:lnTo>
                  <a:pt x="258317" y="304037"/>
                </a:lnTo>
                <a:lnTo>
                  <a:pt x="215652" y="346959"/>
                </a:lnTo>
                <a:lnTo>
                  <a:pt x="167719" y="381871"/>
                </a:lnTo>
                <a:lnTo>
                  <a:pt x="115287" y="407895"/>
                </a:lnTo>
                <a:lnTo>
                  <a:pt x="59125" y="424153"/>
                </a:lnTo>
                <a:lnTo>
                  <a:pt x="0" y="4297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66672" y="4773167"/>
            <a:ext cx="454659" cy="414655"/>
          </a:xfrm>
          <a:custGeom>
            <a:avLst/>
            <a:gdLst/>
            <a:ahLst/>
            <a:cxnLst/>
            <a:rect l="l" t="t" r="r" b="b"/>
            <a:pathLst>
              <a:path w="454660" h="414654">
                <a:moveTo>
                  <a:pt x="454151" y="207263"/>
                </a:moveTo>
                <a:lnTo>
                  <a:pt x="447552" y="257071"/>
                </a:lnTo>
                <a:lnTo>
                  <a:pt x="428806" y="302513"/>
                </a:lnTo>
                <a:lnTo>
                  <a:pt x="399490" y="342148"/>
                </a:lnTo>
                <a:lnTo>
                  <a:pt x="361183" y="374537"/>
                </a:lnTo>
                <a:lnTo>
                  <a:pt x="315463" y="398240"/>
                </a:lnTo>
                <a:lnTo>
                  <a:pt x="263908" y="411815"/>
                </a:lnTo>
                <a:lnTo>
                  <a:pt x="227075" y="414527"/>
                </a:lnTo>
                <a:lnTo>
                  <a:pt x="208452" y="413840"/>
                </a:lnTo>
                <a:lnTo>
                  <a:pt x="155302" y="403961"/>
                </a:lnTo>
                <a:lnTo>
                  <a:pt x="107462" y="383474"/>
                </a:lnTo>
                <a:lnTo>
                  <a:pt x="66509" y="353821"/>
                </a:lnTo>
                <a:lnTo>
                  <a:pt x="34021" y="316441"/>
                </a:lnTo>
                <a:lnTo>
                  <a:pt x="11576" y="272775"/>
                </a:lnTo>
                <a:lnTo>
                  <a:pt x="752" y="224262"/>
                </a:lnTo>
                <a:lnTo>
                  <a:pt x="0" y="207263"/>
                </a:lnTo>
                <a:lnTo>
                  <a:pt x="752" y="190263"/>
                </a:lnTo>
                <a:lnTo>
                  <a:pt x="11576" y="141748"/>
                </a:lnTo>
                <a:lnTo>
                  <a:pt x="34021" y="98081"/>
                </a:lnTo>
                <a:lnTo>
                  <a:pt x="66509" y="60702"/>
                </a:lnTo>
                <a:lnTo>
                  <a:pt x="107462" y="31050"/>
                </a:lnTo>
                <a:lnTo>
                  <a:pt x="155302" y="10565"/>
                </a:lnTo>
                <a:lnTo>
                  <a:pt x="208452" y="686"/>
                </a:lnTo>
                <a:lnTo>
                  <a:pt x="227075" y="0"/>
                </a:lnTo>
                <a:lnTo>
                  <a:pt x="245699" y="686"/>
                </a:lnTo>
                <a:lnTo>
                  <a:pt x="298849" y="10565"/>
                </a:lnTo>
                <a:lnTo>
                  <a:pt x="346689" y="31050"/>
                </a:lnTo>
                <a:lnTo>
                  <a:pt x="387642" y="60702"/>
                </a:lnTo>
                <a:lnTo>
                  <a:pt x="420130" y="98081"/>
                </a:lnTo>
                <a:lnTo>
                  <a:pt x="442575" y="141748"/>
                </a:lnTo>
                <a:lnTo>
                  <a:pt x="453399" y="190263"/>
                </a:lnTo>
                <a:lnTo>
                  <a:pt x="454151" y="20726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28672" y="5425440"/>
            <a:ext cx="451484" cy="411480"/>
          </a:xfrm>
          <a:custGeom>
            <a:avLst/>
            <a:gdLst/>
            <a:ahLst/>
            <a:cxnLst/>
            <a:rect l="l" t="t" r="r" b="b"/>
            <a:pathLst>
              <a:path w="451485" h="411479">
                <a:moveTo>
                  <a:pt x="451103" y="205739"/>
                </a:moveTo>
                <a:lnTo>
                  <a:pt x="444549" y="255179"/>
                </a:lnTo>
                <a:lnTo>
                  <a:pt x="425929" y="300286"/>
                </a:lnTo>
                <a:lnTo>
                  <a:pt x="396811" y="339630"/>
                </a:lnTo>
                <a:lnTo>
                  <a:pt x="358762" y="371782"/>
                </a:lnTo>
                <a:lnTo>
                  <a:pt x="313349" y="395310"/>
                </a:lnTo>
                <a:lnTo>
                  <a:pt x="262139" y="408787"/>
                </a:lnTo>
                <a:lnTo>
                  <a:pt x="225551" y="411479"/>
                </a:lnTo>
                <a:lnTo>
                  <a:pt x="207054" y="410797"/>
                </a:lnTo>
                <a:lnTo>
                  <a:pt x="154262" y="400990"/>
                </a:lnTo>
                <a:lnTo>
                  <a:pt x="106743" y="380653"/>
                </a:lnTo>
                <a:lnTo>
                  <a:pt x="66065" y="351217"/>
                </a:lnTo>
                <a:lnTo>
                  <a:pt x="33794" y="314112"/>
                </a:lnTo>
                <a:lnTo>
                  <a:pt x="11499" y="270767"/>
                </a:lnTo>
                <a:lnTo>
                  <a:pt x="747" y="222612"/>
                </a:lnTo>
                <a:lnTo>
                  <a:pt x="0" y="205739"/>
                </a:lnTo>
                <a:lnTo>
                  <a:pt x="747" y="188865"/>
                </a:lnTo>
                <a:lnTo>
                  <a:pt x="11499" y="140708"/>
                </a:lnTo>
                <a:lnTo>
                  <a:pt x="33794" y="97362"/>
                </a:lnTo>
                <a:lnTo>
                  <a:pt x="66065" y="60257"/>
                </a:lnTo>
                <a:lnTo>
                  <a:pt x="106743" y="30823"/>
                </a:lnTo>
                <a:lnTo>
                  <a:pt x="154262" y="10488"/>
                </a:lnTo>
                <a:lnTo>
                  <a:pt x="207054" y="681"/>
                </a:lnTo>
                <a:lnTo>
                  <a:pt x="225551" y="0"/>
                </a:lnTo>
                <a:lnTo>
                  <a:pt x="244051" y="681"/>
                </a:lnTo>
                <a:lnTo>
                  <a:pt x="296846" y="10488"/>
                </a:lnTo>
                <a:lnTo>
                  <a:pt x="344365" y="30823"/>
                </a:lnTo>
                <a:lnTo>
                  <a:pt x="385043" y="60257"/>
                </a:lnTo>
                <a:lnTo>
                  <a:pt x="417312" y="97362"/>
                </a:lnTo>
                <a:lnTo>
                  <a:pt x="439605" y="140708"/>
                </a:lnTo>
                <a:lnTo>
                  <a:pt x="450356" y="188865"/>
                </a:lnTo>
                <a:lnTo>
                  <a:pt x="451103" y="20573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66672" y="6010655"/>
            <a:ext cx="454659" cy="414655"/>
          </a:xfrm>
          <a:custGeom>
            <a:avLst/>
            <a:gdLst/>
            <a:ahLst/>
            <a:cxnLst/>
            <a:rect l="l" t="t" r="r" b="b"/>
            <a:pathLst>
              <a:path w="454660" h="414654">
                <a:moveTo>
                  <a:pt x="454151" y="207263"/>
                </a:moveTo>
                <a:lnTo>
                  <a:pt x="447552" y="257071"/>
                </a:lnTo>
                <a:lnTo>
                  <a:pt x="428806" y="302513"/>
                </a:lnTo>
                <a:lnTo>
                  <a:pt x="399490" y="342148"/>
                </a:lnTo>
                <a:lnTo>
                  <a:pt x="361183" y="374537"/>
                </a:lnTo>
                <a:lnTo>
                  <a:pt x="315463" y="398240"/>
                </a:lnTo>
                <a:lnTo>
                  <a:pt x="263908" y="411815"/>
                </a:lnTo>
                <a:lnTo>
                  <a:pt x="227075" y="414527"/>
                </a:lnTo>
                <a:lnTo>
                  <a:pt x="208452" y="413840"/>
                </a:lnTo>
                <a:lnTo>
                  <a:pt x="155302" y="403961"/>
                </a:lnTo>
                <a:lnTo>
                  <a:pt x="107462" y="383474"/>
                </a:lnTo>
                <a:lnTo>
                  <a:pt x="66509" y="353821"/>
                </a:lnTo>
                <a:lnTo>
                  <a:pt x="34021" y="316441"/>
                </a:lnTo>
                <a:lnTo>
                  <a:pt x="11576" y="272775"/>
                </a:lnTo>
                <a:lnTo>
                  <a:pt x="752" y="224262"/>
                </a:lnTo>
                <a:lnTo>
                  <a:pt x="0" y="207263"/>
                </a:lnTo>
                <a:lnTo>
                  <a:pt x="752" y="190263"/>
                </a:lnTo>
                <a:lnTo>
                  <a:pt x="11576" y="141748"/>
                </a:lnTo>
                <a:lnTo>
                  <a:pt x="34021" y="98081"/>
                </a:lnTo>
                <a:lnTo>
                  <a:pt x="66509" y="60702"/>
                </a:lnTo>
                <a:lnTo>
                  <a:pt x="107462" y="31050"/>
                </a:lnTo>
                <a:lnTo>
                  <a:pt x="155302" y="10565"/>
                </a:lnTo>
                <a:lnTo>
                  <a:pt x="208452" y="686"/>
                </a:lnTo>
                <a:lnTo>
                  <a:pt x="227075" y="0"/>
                </a:lnTo>
                <a:lnTo>
                  <a:pt x="245699" y="686"/>
                </a:lnTo>
                <a:lnTo>
                  <a:pt x="298849" y="10565"/>
                </a:lnTo>
                <a:lnTo>
                  <a:pt x="346689" y="31050"/>
                </a:lnTo>
                <a:lnTo>
                  <a:pt x="387642" y="60702"/>
                </a:lnTo>
                <a:lnTo>
                  <a:pt x="420130" y="98081"/>
                </a:lnTo>
                <a:lnTo>
                  <a:pt x="442575" y="141748"/>
                </a:lnTo>
                <a:lnTo>
                  <a:pt x="453399" y="190263"/>
                </a:lnTo>
                <a:lnTo>
                  <a:pt x="454151" y="20726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25039" y="5330952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64007" y="0"/>
                </a:moveTo>
                <a:lnTo>
                  <a:pt x="64007" y="76199"/>
                </a:lnTo>
                <a:lnTo>
                  <a:pt x="0" y="76199"/>
                </a:lnTo>
                <a:lnTo>
                  <a:pt x="143255" y="143255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69007" y="5093208"/>
            <a:ext cx="320040" cy="314325"/>
          </a:xfrm>
          <a:custGeom>
            <a:avLst/>
            <a:gdLst/>
            <a:ahLst/>
            <a:cxnLst/>
            <a:rect l="l" t="t" r="r" b="b"/>
            <a:pathLst>
              <a:path w="320039" h="314325">
                <a:moveTo>
                  <a:pt x="0" y="0"/>
                </a:moveTo>
                <a:lnTo>
                  <a:pt x="320039" y="3139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8151" y="5961888"/>
            <a:ext cx="158750" cy="143510"/>
          </a:xfrm>
          <a:custGeom>
            <a:avLst/>
            <a:gdLst/>
            <a:ahLst/>
            <a:cxnLst/>
            <a:rect l="l" t="t" r="r" b="b"/>
            <a:pathLst>
              <a:path w="158750" h="143510">
                <a:moveTo>
                  <a:pt x="91439" y="0"/>
                </a:moveTo>
                <a:lnTo>
                  <a:pt x="0" y="143255"/>
                </a:lnTo>
                <a:lnTo>
                  <a:pt x="158495" y="76199"/>
                </a:lnTo>
                <a:lnTo>
                  <a:pt x="91439" y="7619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69591" y="5779008"/>
            <a:ext cx="307975" cy="259079"/>
          </a:xfrm>
          <a:custGeom>
            <a:avLst/>
            <a:gdLst/>
            <a:ahLst/>
            <a:cxnLst/>
            <a:rect l="l" t="t" r="r" b="b"/>
            <a:pathLst>
              <a:path w="307975" h="259079">
                <a:moveTo>
                  <a:pt x="307847" y="0"/>
                </a:moveTo>
                <a:lnTo>
                  <a:pt x="0" y="2590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28216" y="5855208"/>
            <a:ext cx="109855" cy="152400"/>
          </a:xfrm>
          <a:custGeom>
            <a:avLst/>
            <a:gdLst/>
            <a:ahLst/>
            <a:cxnLst/>
            <a:rect l="l" t="t" r="r" b="b"/>
            <a:pathLst>
              <a:path w="109855" h="152400">
                <a:moveTo>
                  <a:pt x="0" y="0"/>
                </a:moveTo>
                <a:lnTo>
                  <a:pt x="54863" y="152399"/>
                </a:lnTo>
                <a:lnTo>
                  <a:pt x="89976" y="54863"/>
                </a:lnTo>
                <a:lnTo>
                  <a:pt x="54863" y="54863"/>
                </a:lnTo>
                <a:lnTo>
                  <a:pt x="0" y="0"/>
                </a:lnTo>
                <a:close/>
              </a:path>
              <a:path w="109855" h="152400">
                <a:moveTo>
                  <a:pt x="109727" y="0"/>
                </a:moveTo>
                <a:lnTo>
                  <a:pt x="54863" y="54863"/>
                </a:lnTo>
                <a:lnTo>
                  <a:pt x="89976" y="54863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83079" y="5181600"/>
            <a:ext cx="0" cy="728980"/>
          </a:xfrm>
          <a:custGeom>
            <a:avLst/>
            <a:gdLst/>
            <a:ahLst/>
            <a:cxnLst/>
            <a:rect l="l" t="t" r="r" b="b"/>
            <a:pathLst>
              <a:path h="728979">
                <a:moveTo>
                  <a:pt x="0" y="0"/>
                </a:moveTo>
                <a:lnTo>
                  <a:pt x="0" y="7284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76600" y="5458967"/>
            <a:ext cx="451484" cy="411480"/>
          </a:xfrm>
          <a:custGeom>
            <a:avLst/>
            <a:gdLst/>
            <a:ahLst/>
            <a:cxnLst/>
            <a:rect l="l" t="t" r="r" b="b"/>
            <a:pathLst>
              <a:path w="451485" h="411479">
                <a:moveTo>
                  <a:pt x="451103" y="205739"/>
                </a:moveTo>
                <a:lnTo>
                  <a:pt x="444549" y="255179"/>
                </a:lnTo>
                <a:lnTo>
                  <a:pt x="425928" y="300286"/>
                </a:lnTo>
                <a:lnTo>
                  <a:pt x="396810" y="339630"/>
                </a:lnTo>
                <a:lnTo>
                  <a:pt x="358761" y="371782"/>
                </a:lnTo>
                <a:lnTo>
                  <a:pt x="313348" y="395310"/>
                </a:lnTo>
                <a:lnTo>
                  <a:pt x="262138" y="408787"/>
                </a:lnTo>
                <a:lnTo>
                  <a:pt x="225551" y="411479"/>
                </a:lnTo>
                <a:lnTo>
                  <a:pt x="207052" y="410797"/>
                </a:lnTo>
                <a:lnTo>
                  <a:pt x="154259" y="400990"/>
                </a:lnTo>
                <a:lnTo>
                  <a:pt x="106739" y="380653"/>
                </a:lnTo>
                <a:lnTo>
                  <a:pt x="66061" y="351217"/>
                </a:lnTo>
                <a:lnTo>
                  <a:pt x="33792" y="314112"/>
                </a:lnTo>
                <a:lnTo>
                  <a:pt x="11498" y="270767"/>
                </a:lnTo>
                <a:lnTo>
                  <a:pt x="747" y="222612"/>
                </a:lnTo>
                <a:lnTo>
                  <a:pt x="0" y="205739"/>
                </a:lnTo>
                <a:lnTo>
                  <a:pt x="747" y="188865"/>
                </a:lnTo>
                <a:lnTo>
                  <a:pt x="11498" y="140708"/>
                </a:lnTo>
                <a:lnTo>
                  <a:pt x="33792" y="97362"/>
                </a:lnTo>
                <a:lnTo>
                  <a:pt x="66061" y="60257"/>
                </a:lnTo>
                <a:lnTo>
                  <a:pt x="106739" y="30823"/>
                </a:lnTo>
                <a:lnTo>
                  <a:pt x="154259" y="10488"/>
                </a:lnTo>
                <a:lnTo>
                  <a:pt x="207052" y="681"/>
                </a:lnTo>
                <a:lnTo>
                  <a:pt x="225551" y="0"/>
                </a:lnTo>
                <a:lnTo>
                  <a:pt x="244051" y="681"/>
                </a:lnTo>
                <a:lnTo>
                  <a:pt x="296844" y="10488"/>
                </a:lnTo>
                <a:lnTo>
                  <a:pt x="344364" y="30823"/>
                </a:lnTo>
                <a:lnTo>
                  <a:pt x="385042" y="60257"/>
                </a:lnTo>
                <a:lnTo>
                  <a:pt x="417311" y="97362"/>
                </a:lnTo>
                <a:lnTo>
                  <a:pt x="439605" y="140708"/>
                </a:lnTo>
                <a:lnTo>
                  <a:pt x="450356" y="188865"/>
                </a:lnTo>
                <a:lnTo>
                  <a:pt x="451103" y="20573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14215" y="4794504"/>
            <a:ext cx="454659" cy="414655"/>
          </a:xfrm>
          <a:custGeom>
            <a:avLst/>
            <a:gdLst/>
            <a:ahLst/>
            <a:cxnLst/>
            <a:rect l="l" t="t" r="r" b="b"/>
            <a:pathLst>
              <a:path w="454660" h="414654">
                <a:moveTo>
                  <a:pt x="454151" y="207263"/>
                </a:moveTo>
                <a:lnTo>
                  <a:pt x="447551" y="257071"/>
                </a:lnTo>
                <a:lnTo>
                  <a:pt x="428803" y="302513"/>
                </a:lnTo>
                <a:lnTo>
                  <a:pt x="399485" y="342148"/>
                </a:lnTo>
                <a:lnTo>
                  <a:pt x="361177" y="374537"/>
                </a:lnTo>
                <a:lnTo>
                  <a:pt x="315457" y="398240"/>
                </a:lnTo>
                <a:lnTo>
                  <a:pt x="263905" y="411815"/>
                </a:lnTo>
                <a:lnTo>
                  <a:pt x="227075" y="414527"/>
                </a:lnTo>
                <a:lnTo>
                  <a:pt x="208454" y="413840"/>
                </a:lnTo>
                <a:lnTo>
                  <a:pt x="155308" y="403961"/>
                </a:lnTo>
                <a:lnTo>
                  <a:pt x="107469" y="383474"/>
                </a:lnTo>
                <a:lnTo>
                  <a:pt x="66514" y="353821"/>
                </a:lnTo>
                <a:lnTo>
                  <a:pt x="34024" y="316441"/>
                </a:lnTo>
                <a:lnTo>
                  <a:pt x="11578" y="272775"/>
                </a:lnTo>
                <a:lnTo>
                  <a:pt x="752" y="224262"/>
                </a:lnTo>
                <a:lnTo>
                  <a:pt x="0" y="207263"/>
                </a:lnTo>
                <a:lnTo>
                  <a:pt x="752" y="190263"/>
                </a:lnTo>
                <a:lnTo>
                  <a:pt x="11578" y="141748"/>
                </a:lnTo>
                <a:lnTo>
                  <a:pt x="34024" y="98081"/>
                </a:lnTo>
                <a:lnTo>
                  <a:pt x="66514" y="60702"/>
                </a:lnTo>
                <a:lnTo>
                  <a:pt x="107469" y="31050"/>
                </a:lnTo>
                <a:lnTo>
                  <a:pt x="155308" y="10565"/>
                </a:lnTo>
                <a:lnTo>
                  <a:pt x="208454" y="686"/>
                </a:lnTo>
                <a:lnTo>
                  <a:pt x="227075" y="0"/>
                </a:lnTo>
                <a:lnTo>
                  <a:pt x="245697" y="686"/>
                </a:lnTo>
                <a:lnTo>
                  <a:pt x="298843" y="10565"/>
                </a:lnTo>
                <a:lnTo>
                  <a:pt x="346682" y="31050"/>
                </a:lnTo>
                <a:lnTo>
                  <a:pt x="387637" y="60702"/>
                </a:lnTo>
                <a:lnTo>
                  <a:pt x="420126" y="98081"/>
                </a:lnTo>
                <a:lnTo>
                  <a:pt x="442573" y="141748"/>
                </a:lnTo>
                <a:lnTo>
                  <a:pt x="453399" y="190263"/>
                </a:lnTo>
                <a:lnTo>
                  <a:pt x="454151" y="20726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76215" y="5446776"/>
            <a:ext cx="451484" cy="411480"/>
          </a:xfrm>
          <a:custGeom>
            <a:avLst/>
            <a:gdLst/>
            <a:ahLst/>
            <a:cxnLst/>
            <a:rect l="l" t="t" r="r" b="b"/>
            <a:pathLst>
              <a:path w="451485" h="411479">
                <a:moveTo>
                  <a:pt x="451103" y="205739"/>
                </a:moveTo>
                <a:lnTo>
                  <a:pt x="444549" y="255179"/>
                </a:lnTo>
                <a:lnTo>
                  <a:pt x="425928" y="300286"/>
                </a:lnTo>
                <a:lnTo>
                  <a:pt x="396810" y="339630"/>
                </a:lnTo>
                <a:lnTo>
                  <a:pt x="358761" y="371782"/>
                </a:lnTo>
                <a:lnTo>
                  <a:pt x="313348" y="395310"/>
                </a:lnTo>
                <a:lnTo>
                  <a:pt x="262138" y="408787"/>
                </a:lnTo>
                <a:lnTo>
                  <a:pt x="225551" y="411479"/>
                </a:lnTo>
                <a:lnTo>
                  <a:pt x="207052" y="410797"/>
                </a:lnTo>
                <a:lnTo>
                  <a:pt x="154259" y="400990"/>
                </a:lnTo>
                <a:lnTo>
                  <a:pt x="106739" y="380653"/>
                </a:lnTo>
                <a:lnTo>
                  <a:pt x="66061" y="351217"/>
                </a:lnTo>
                <a:lnTo>
                  <a:pt x="33792" y="314112"/>
                </a:lnTo>
                <a:lnTo>
                  <a:pt x="11498" y="270767"/>
                </a:lnTo>
                <a:lnTo>
                  <a:pt x="747" y="222612"/>
                </a:lnTo>
                <a:lnTo>
                  <a:pt x="0" y="205739"/>
                </a:lnTo>
                <a:lnTo>
                  <a:pt x="747" y="188865"/>
                </a:lnTo>
                <a:lnTo>
                  <a:pt x="11498" y="140708"/>
                </a:lnTo>
                <a:lnTo>
                  <a:pt x="33792" y="97362"/>
                </a:lnTo>
                <a:lnTo>
                  <a:pt x="66061" y="60257"/>
                </a:lnTo>
                <a:lnTo>
                  <a:pt x="106739" y="30823"/>
                </a:lnTo>
                <a:lnTo>
                  <a:pt x="154259" y="10488"/>
                </a:lnTo>
                <a:lnTo>
                  <a:pt x="207052" y="681"/>
                </a:lnTo>
                <a:lnTo>
                  <a:pt x="225551" y="0"/>
                </a:lnTo>
                <a:lnTo>
                  <a:pt x="244051" y="681"/>
                </a:lnTo>
                <a:lnTo>
                  <a:pt x="296844" y="10488"/>
                </a:lnTo>
                <a:lnTo>
                  <a:pt x="344364" y="30823"/>
                </a:lnTo>
                <a:lnTo>
                  <a:pt x="385042" y="60257"/>
                </a:lnTo>
                <a:lnTo>
                  <a:pt x="417311" y="97362"/>
                </a:lnTo>
                <a:lnTo>
                  <a:pt x="439605" y="140708"/>
                </a:lnTo>
                <a:lnTo>
                  <a:pt x="450356" y="188865"/>
                </a:lnTo>
                <a:lnTo>
                  <a:pt x="451103" y="20573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14215" y="6035040"/>
            <a:ext cx="454659" cy="411480"/>
          </a:xfrm>
          <a:custGeom>
            <a:avLst/>
            <a:gdLst/>
            <a:ahLst/>
            <a:cxnLst/>
            <a:rect l="l" t="t" r="r" b="b"/>
            <a:pathLst>
              <a:path w="454660" h="411479">
                <a:moveTo>
                  <a:pt x="454151" y="205739"/>
                </a:moveTo>
                <a:lnTo>
                  <a:pt x="447551" y="255179"/>
                </a:lnTo>
                <a:lnTo>
                  <a:pt x="428803" y="300286"/>
                </a:lnTo>
                <a:lnTo>
                  <a:pt x="399485" y="339630"/>
                </a:lnTo>
                <a:lnTo>
                  <a:pt x="361177" y="371782"/>
                </a:lnTo>
                <a:lnTo>
                  <a:pt x="315457" y="395310"/>
                </a:lnTo>
                <a:lnTo>
                  <a:pt x="263905" y="408787"/>
                </a:lnTo>
                <a:lnTo>
                  <a:pt x="227075" y="411479"/>
                </a:lnTo>
                <a:lnTo>
                  <a:pt x="208454" y="410797"/>
                </a:lnTo>
                <a:lnTo>
                  <a:pt x="155308" y="400990"/>
                </a:lnTo>
                <a:lnTo>
                  <a:pt x="107469" y="380653"/>
                </a:lnTo>
                <a:lnTo>
                  <a:pt x="66514" y="351217"/>
                </a:lnTo>
                <a:lnTo>
                  <a:pt x="34024" y="314112"/>
                </a:lnTo>
                <a:lnTo>
                  <a:pt x="11578" y="270767"/>
                </a:lnTo>
                <a:lnTo>
                  <a:pt x="752" y="222612"/>
                </a:lnTo>
                <a:lnTo>
                  <a:pt x="0" y="205739"/>
                </a:lnTo>
                <a:lnTo>
                  <a:pt x="752" y="188865"/>
                </a:lnTo>
                <a:lnTo>
                  <a:pt x="11578" y="140708"/>
                </a:lnTo>
                <a:lnTo>
                  <a:pt x="34024" y="97362"/>
                </a:lnTo>
                <a:lnTo>
                  <a:pt x="66514" y="60257"/>
                </a:lnTo>
                <a:lnTo>
                  <a:pt x="107469" y="30823"/>
                </a:lnTo>
                <a:lnTo>
                  <a:pt x="155308" y="10488"/>
                </a:lnTo>
                <a:lnTo>
                  <a:pt x="208454" y="681"/>
                </a:lnTo>
                <a:lnTo>
                  <a:pt x="227075" y="0"/>
                </a:lnTo>
                <a:lnTo>
                  <a:pt x="245697" y="681"/>
                </a:lnTo>
                <a:lnTo>
                  <a:pt x="298843" y="10488"/>
                </a:lnTo>
                <a:lnTo>
                  <a:pt x="346682" y="30823"/>
                </a:lnTo>
                <a:lnTo>
                  <a:pt x="387637" y="60257"/>
                </a:lnTo>
                <a:lnTo>
                  <a:pt x="420126" y="97362"/>
                </a:lnTo>
                <a:lnTo>
                  <a:pt x="442573" y="140708"/>
                </a:lnTo>
                <a:lnTo>
                  <a:pt x="453399" y="188865"/>
                </a:lnTo>
                <a:lnTo>
                  <a:pt x="454151" y="20573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2583" y="5355335"/>
            <a:ext cx="143510" cy="152400"/>
          </a:xfrm>
          <a:custGeom>
            <a:avLst/>
            <a:gdLst/>
            <a:ahLst/>
            <a:cxnLst/>
            <a:rect l="l" t="t" r="r" b="b"/>
            <a:pathLst>
              <a:path w="143510" h="152400">
                <a:moveTo>
                  <a:pt x="64007" y="0"/>
                </a:moveTo>
                <a:lnTo>
                  <a:pt x="64007" y="76199"/>
                </a:lnTo>
                <a:lnTo>
                  <a:pt x="0" y="76199"/>
                </a:lnTo>
                <a:lnTo>
                  <a:pt x="143255" y="152399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16551" y="5117591"/>
            <a:ext cx="320040" cy="314325"/>
          </a:xfrm>
          <a:custGeom>
            <a:avLst/>
            <a:gdLst/>
            <a:ahLst/>
            <a:cxnLst/>
            <a:rect l="l" t="t" r="r" b="b"/>
            <a:pathLst>
              <a:path w="320039" h="314325">
                <a:moveTo>
                  <a:pt x="0" y="0"/>
                </a:moveTo>
                <a:lnTo>
                  <a:pt x="320039" y="3139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28744" y="5986272"/>
            <a:ext cx="155575" cy="140335"/>
          </a:xfrm>
          <a:custGeom>
            <a:avLst/>
            <a:gdLst/>
            <a:ahLst/>
            <a:cxnLst/>
            <a:rect l="l" t="t" r="r" b="b"/>
            <a:pathLst>
              <a:path w="155575" h="140335">
                <a:moveTo>
                  <a:pt x="88391" y="0"/>
                </a:moveTo>
                <a:lnTo>
                  <a:pt x="0" y="140207"/>
                </a:lnTo>
                <a:lnTo>
                  <a:pt x="155447" y="85343"/>
                </a:lnTo>
                <a:lnTo>
                  <a:pt x="76199" y="76199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07991" y="5800344"/>
            <a:ext cx="317500" cy="262255"/>
          </a:xfrm>
          <a:custGeom>
            <a:avLst/>
            <a:gdLst/>
            <a:ahLst/>
            <a:cxnLst/>
            <a:rect l="l" t="t" r="r" b="b"/>
            <a:pathLst>
              <a:path w="317500" h="262254">
                <a:moveTo>
                  <a:pt x="316991" y="0"/>
                </a:moveTo>
                <a:lnTo>
                  <a:pt x="0" y="2621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4071" y="5364479"/>
            <a:ext cx="155575" cy="143510"/>
          </a:xfrm>
          <a:custGeom>
            <a:avLst/>
            <a:gdLst/>
            <a:ahLst/>
            <a:cxnLst/>
            <a:rect l="l" t="t" r="r" b="b"/>
            <a:pathLst>
              <a:path w="155575" h="143510">
                <a:moveTo>
                  <a:pt x="76199" y="0"/>
                </a:moveTo>
                <a:lnTo>
                  <a:pt x="0" y="143255"/>
                </a:lnTo>
                <a:lnTo>
                  <a:pt x="155447" y="76199"/>
                </a:lnTo>
                <a:lnTo>
                  <a:pt x="76199" y="76199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03320" y="512673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316991" y="0"/>
                </a:moveTo>
                <a:lnTo>
                  <a:pt x="0" y="3139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89247" y="5995416"/>
            <a:ext cx="155575" cy="143510"/>
          </a:xfrm>
          <a:custGeom>
            <a:avLst/>
            <a:gdLst/>
            <a:ahLst/>
            <a:cxnLst/>
            <a:rect l="l" t="t" r="r" b="b"/>
            <a:pathLst>
              <a:path w="155575" h="143510">
                <a:moveTo>
                  <a:pt x="67055" y="0"/>
                </a:moveTo>
                <a:lnTo>
                  <a:pt x="67055" y="76199"/>
                </a:lnTo>
                <a:lnTo>
                  <a:pt x="0" y="76199"/>
                </a:lnTo>
                <a:lnTo>
                  <a:pt x="155447" y="143255"/>
                </a:lnTo>
                <a:lnTo>
                  <a:pt x="67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45408" y="5812535"/>
            <a:ext cx="307975" cy="259079"/>
          </a:xfrm>
          <a:custGeom>
            <a:avLst/>
            <a:gdLst/>
            <a:ahLst/>
            <a:cxnLst/>
            <a:rect l="l" t="t" r="r" b="b"/>
            <a:pathLst>
              <a:path w="307975" h="259079">
                <a:moveTo>
                  <a:pt x="0" y="0"/>
                </a:moveTo>
                <a:lnTo>
                  <a:pt x="307847" y="2590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50152" y="5446776"/>
            <a:ext cx="451484" cy="414655"/>
          </a:xfrm>
          <a:custGeom>
            <a:avLst/>
            <a:gdLst/>
            <a:ahLst/>
            <a:cxnLst/>
            <a:rect l="l" t="t" r="r" b="b"/>
            <a:pathLst>
              <a:path w="451484" h="414654">
                <a:moveTo>
                  <a:pt x="451103" y="207263"/>
                </a:moveTo>
                <a:lnTo>
                  <a:pt x="444549" y="257071"/>
                </a:lnTo>
                <a:lnTo>
                  <a:pt x="425928" y="302513"/>
                </a:lnTo>
                <a:lnTo>
                  <a:pt x="396810" y="342148"/>
                </a:lnTo>
                <a:lnTo>
                  <a:pt x="358761" y="374537"/>
                </a:lnTo>
                <a:lnTo>
                  <a:pt x="313348" y="398240"/>
                </a:lnTo>
                <a:lnTo>
                  <a:pt x="262138" y="411815"/>
                </a:lnTo>
                <a:lnTo>
                  <a:pt x="225551" y="414527"/>
                </a:lnTo>
                <a:lnTo>
                  <a:pt x="207052" y="413840"/>
                </a:lnTo>
                <a:lnTo>
                  <a:pt x="154259" y="403961"/>
                </a:lnTo>
                <a:lnTo>
                  <a:pt x="106739" y="383474"/>
                </a:lnTo>
                <a:lnTo>
                  <a:pt x="66061" y="353821"/>
                </a:lnTo>
                <a:lnTo>
                  <a:pt x="33792" y="316441"/>
                </a:lnTo>
                <a:lnTo>
                  <a:pt x="11498" y="272775"/>
                </a:lnTo>
                <a:lnTo>
                  <a:pt x="747" y="224262"/>
                </a:lnTo>
                <a:lnTo>
                  <a:pt x="0" y="207263"/>
                </a:lnTo>
                <a:lnTo>
                  <a:pt x="747" y="190263"/>
                </a:lnTo>
                <a:lnTo>
                  <a:pt x="11498" y="141748"/>
                </a:lnTo>
                <a:lnTo>
                  <a:pt x="33792" y="98081"/>
                </a:lnTo>
                <a:lnTo>
                  <a:pt x="66061" y="60702"/>
                </a:lnTo>
                <a:lnTo>
                  <a:pt x="106739" y="31050"/>
                </a:lnTo>
                <a:lnTo>
                  <a:pt x="154259" y="10565"/>
                </a:lnTo>
                <a:lnTo>
                  <a:pt x="207052" y="686"/>
                </a:lnTo>
                <a:lnTo>
                  <a:pt x="225551" y="0"/>
                </a:lnTo>
                <a:lnTo>
                  <a:pt x="244051" y="686"/>
                </a:lnTo>
                <a:lnTo>
                  <a:pt x="296844" y="10565"/>
                </a:lnTo>
                <a:lnTo>
                  <a:pt x="344364" y="31050"/>
                </a:lnTo>
                <a:lnTo>
                  <a:pt x="385042" y="60702"/>
                </a:lnTo>
                <a:lnTo>
                  <a:pt x="417311" y="98081"/>
                </a:lnTo>
                <a:lnTo>
                  <a:pt x="439605" y="141748"/>
                </a:lnTo>
                <a:lnTo>
                  <a:pt x="450356" y="190263"/>
                </a:lnTo>
                <a:lnTo>
                  <a:pt x="451103" y="20726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15911" y="4764023"/>
            <a:ext cx="451484" cy="411480"/>
          </a:xfrm>
          <a:custGeom>
            <a:avLst/>
            <a:gdLst/>
            <a:ahLst/>
            <a:cxnLst/>
            <a:rect l="l" t="t" r="r" b="b"/>
            <a:pathLst>
              <a:path w="451484" h="411479">
                <a:moveTo>
                  <a:pt x="451103" y="205739"/>
                </a:moveTo>
                <a:lnTo>
                  <a:pt x="444549" y="255179"/>
                </a:lnTo>
                <a:lnTo>
                  <a:pt x="425928" y="300286"/>
                </a:lnTo>
                <a:lnTo>
                  <a:pt x="396810" y="339630"/>
                </a:lnTo>
                <a:lnTo>
                  <a:pt x="358761" y="371782"/>
                </a:lnTo>
                <a:lnTo>
                  <a:pt x="313348" y="395310"/>
                </a:lnTo>
                <a:lnTo>
                  <a:pt x="262138" y="408787"/>
                </a:lnTo>
                <a:lnTo>
                  <a:pt x="225551" y="411479"/>
                </a:lnTo>
                <a:lnTo>
                  <a:pt x="207052" y="410797"/>
                </a:lnTo>
                <a:lnTo>
                  <a:pt x="154259" y="400990"/>
                </a:lnTo>
                <a:lnTo>
                  <a:pt x="106739" y="380653"/>
                </a:lnTo>
                <a:lnTo>
                  <a:pt x="66061" y="351217"/>
                </a:lnTo>
                <a:lnTo>
                  <a:pt x="33792" y="314112"/>
                </a:lnTo>
                <a:lnTo>
                  <a:pt x="11498" y="270767"/>
                </a:lnTo>
                <a:lnTo>
                  <a:pt x="747" y="222612"/>
                </a:lnTo>
                <a:lnTo>
                  <a:pt x="0" y="205739"/>
                </a:lnTo>
                <a:lnTo>
                  <a:pt x="747" y="188865"/>
                </a:lnTo>
                <a:lnTo>
                  <a:pt x="11498" y="140708"/>
                </a:lnTo>
                <a:lnTo>
                  <a:pt x="33792" y="97362"/>
                </a:lnTo>
                <a:lnTo>
                  <a:pt x="66061" y="60257"/>
                </a:lnTo>
                <a:lnTo>
                  <a:pt x="106739" y="30823"/>
                </a:lnTo>
                <a:lnTo>
                  <a:pt x="154259" y="10488"/>
                </a:lnTo>
                <a:lnTo>
                  <a:pt x="207052" y="681"/>
                </a:lnTo>
                <a:lnTo>
                  <a:pt x="225551" y="0"/>
                </a:lnTo>
                <a:lnTo>
                  <a:pt x="244051" y="681"/>
                </a:lnTo>
                <a:lnTo>
                  <a:pt x="296844" y="10488"/>
                </a:lnTo>
                <a:lnTo>
                  <a:pt x="344364" y="30823"/>
                </a:lnTo>
                <a:lnTo>
                  <a:pt x="385042" y="60257"/>
                </a:lnTo>
                <a:lnTo>
                  <a:pt x="417311" y="97362"/>
                </a:lnTo>
                <a:lnTo>
                  <a:pt x="439605" y="140708"/>
                </a:lnTo>
                <a:lnTo>
                  <a:pt x="450356" y="188865"/>
                </a:lnTo>
                <a:lnTo>
                  <a:pt x="451103" y="20573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49767" y="5437632"/>
            <a:ext cx="454659" cy="411480"/>
          </a:xfrm>
          <a:custGeom>
            <a:avLst/>
            <a:gdLst/>
            <a:ahLst/>
            <a:cxnLst/>
            <a:rect l="l" t="t" r="r" b="b"/>
            <a:pathLst>
              <a:path w="454659" h="411479">
                <a:moveTo>
                  <a:pt x="454151" y="205739"/>
                </a:moveTo>
                <a:lnTo>
                  <a:pt x="447551" y="255179"/>
                </a:lnTo>
                <a:lnTo>
                  <a:pt x="428803" y="300286"/>
                </a:lnTo>
                <a:lnTo>
                  <a:pt x="399485" y="339630"/>
                </a:lnTo>
                <a:lnTo>
                  <a:pt x="361177" y="371782"/>
                </a:lnTo>
                <a:lnTo>
                  <a:pt x="315457" y="395310"/>
                </a:lnTo>
                <a:lnTo>
                  <a:pt x="263905" y="408787"/>
                </a:lnTo>
                <a:lnTo>
                  <a:pt x="227075" y="411479"/>
                </a:lnTo>
                <a:lnTo>
                  <a:pt x="208454" y="410797"/>
                </a:lnTo>
                <a:lnTo>
                  <a:pt x="155308" y="400990"/>
                </a:lnTo>
                <a:lnTo>
                  <a:pt x="107469" y="380653"/>
                </a:lnTo>
                <a:lnTo>
                  <a:pt x="66514" y="351217"/>
                </a:lnTo>
                <a:lnTo>
                  <a:pt x="34024" y="314112"/>
                </a:lnTo>
                <a:lnTo>
                  <a:pt x="11578" y="270767"/>
                </a:lnTo>
                <a:lnTo>
                  <a:pt x="752" y="222612"/>
                </a:lnTo>
                <a:lnTo>
                  <a:pt x="0" y="205739"/>
                </a:lnTo>
                <a:lnTo>
                  <a:pt x="752" y="188865"/>
                </a:lnTo>
                <a:lnTo>
                  <a:pt x="11578" y="140708"/>
                </a:lnTo>
                <a:lnTo>
                  <a:pt x="34024" y="97362"/>
                </a:lnTo>
                <a:lnTo>
                  <a:pt x="66514" y="60257"/>
                </a:lnTo>
                <a:lnTo>
                  <a:pt x="107469" y="30823"/>
                </a:lnTo>
                <a:lnTo>
                  <a:pt x="155308" y="10488"/>
                </a:lnTo>
                <a:lnTo>
                  <a:pt x="208454" y="681"/>
                </a:lnTo>
                <a:lnTo>
                  <a:pt x="227075" y="0"/>
                </a:lnTo>
                <a:lnTo>
                  <a:pt x="245697" y="681"/>
                </a:lnTo>
                <a:lnTo>
                  <a:pt x="298843" y="10488"/>
                </a:lnTo>
                <a:lnTo>
                  <a:pt x="346682" y="30823"/>
                </a:lnTo>
                <a:lnTo>
                  <a:pt x="387637" y="60257"/>
                </a:lnTo>
                <a:lnTo>
                  <a:pt x="420126" y="97362"/>
                </a:lnTo>
                <a:lnTo>
                  <a:pt x="442573" y="140708"/>
                </a:lnTo>
                <a:lnTo>
                  <a:pt x="453399" y="188865"/>
                </a:lnTo>
                <a:lnTo>
                  <a:pt x="454151" y="20573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58583" y="6044184"/>
            <a:ext cx="451484" cy="414655"/>
          </a:xfrm>
          <a:custGeom>
            <a:avLst/>
            <a:gdLst/>
            <a:ahLst/>
            <a:cxnLst/>
            <a:rect l="l" t="t" r="r" b="b"/>
            <a:pathLst>
              <a:path w="451484" h="414654">
                <a:moveTo>
                  <a:pt x="451103" y="207263"/>
                </a:moveTo>
                <a:lnTo>
                  <a:pt x="444549" y="257071"/>
                </a:lnTo>
                <a:lnTo>
                  <a:pt x="425928" y="302513"/>
                </a:lnTo>
                <a:lnTo>
                  <a:pt x="396810" y="342148"/>
                </a:lnTo>
                <a:lnTo>
                  <a:pt x="358761" y="374537"/>
                </a:lnTo>
                <a:lnTo>
                  <a:pt x="313348" y="398240"/>
                </a:lnTo>
                <a:lnTo>
                  <a:pt x="262138" y="411815"/>
                </a:lnTo>
                <a:lnTo>
                  <a:pt x="225551" y="414527"/>
                </a:lnTo>
                <a:lnTo>
                  <a:pt x="207052" y="413840"/>
                </a:lnTo>
                <a:lnTo>
                  <a:pt x="154259" y="403961"/>
                </a:lnTo>
                <a:lnTo>
                  <a:pt x="106739" y="383474"/>
                </a:lnTo>
                <a:lnTo>
                  <a:pt x="66061" y="353821"/>
                </a:lnTo>
                <a:lnTo>
                  <a:pt x="33792" y="316441"/>
                </a:lnTo>
                <a:lnTo>
                  <a:pt x="11498" y="272775"/>
                </a:lnTo>
                <a:lnTo>
                  <a:pt x="747" y="224262"/>
                </a:lnTo>
                <a:lnTo>
                  <a:pt x="0" y="207263"/>
                </a:lnTo>
                <a:lnTo>
                  <a:pt x="747" y="190263"/>
                </a:lnTo>
                <a:lnTo>
                  <a:pt x="11498" y="141748"/>
                </a:lnTo>
                <a:lnTo>
                  <a:pt x="33792" y="98081"/>
                </a:lnTo>
                <a:lnTo>
                  <a:pt x="66061" y="60702"/>
                </a:lnTo>
                <a:lnTo>
                  <a:pt x="106739" y="31050"/>
                </a:lnTo>
                <a:lnTo>
                  <a:pt x="154259" y="10565"/>
                </a:lnTo>
                <a:lnTo>
                  <a:pt x="207052" y="686"/>
                </a:lnTo>
                <a:lnTo>
                  <a:pt x="225551" y="0"/>
                </a:lnTo>
                <a:lnTo>
                  <a:pt x="244051" y="686"/>
                </a:lnTo>
                <a:lnTo>
                  <a:pt x="296844" y="10565"/>
                </a:lnTo>
                <a:lnTo>
                  <a:pt x="344364" y="31050"/>
                </a:lnTo>
                <a:lnTo>
                  <a:pt x="385042" y="60702"/>
                </a:lnTo>
                <a:lnTo>
                  <a:pt x="417311" y="98081"/>
                </a:lnTo>
                <a:lnTo>
                  <a:pt x="439605" y="141748"/>
                </a:lnTo>
                <a:lnTo>
                  <a:pt x="450356" y="190263"/>
                </a:lnTo>
                <a:lnTo>
                  <a:pt x="451103" y="20726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12607" y="5388864"/>
            <a:ext cx="155575" cy="128270"/>
          </a:xfrm>
          <a:custGeom>
            <a:avLst/>
            <a:gdLst/>
            <a:ahLst/>
            <a:cxnLst/>
            <a:rect l="l" t="t" r="r" b="b"/>
            <a:pathLst>
              <a:path w="155575" h="128270">
                <a:moveTo>
                  <a:pt x="54863" y="0"/>
                </a:moveTo>
                <a:lnTo>
                  <a:pt x="79247" y="76199"/>
                </a:lnTo>
                <a:lnTo>
                  <a:pt x="0" y="85343"/>
                </a:lnTo>
                <a:lnTo>
                  <a:pt x="155447" y="128015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48728" y="5041391"/>
            <a:ext cx="640080" cy="424180"/>
          </a:xfrm>
          <a:custGeom>
            <a:avLst/>
            <a:gdLst/>
            <a:ahLst/>
            <a:cxnLst/>
            <a:rect l="l" t="t" r="r" b="b"/>
            <a:pathLst>
              <a:path w="640079" h="424179">
                <a:moveTo>
                  <a:pt x="0" y="0"/>
                </a:moveTo>
                <a:lnTo>
                  <a:pt x="640079" y="4236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94447" y="6050279"/>
            <a:ext cx="165100" cy="119380"/>
          </a:xfrm>
          <a:custGeom>
            <a:avLst/>
            <a:gdLst/>
            <a:ahLst/>
            <a:cxnLst/>
            <a:rect l="l" t="t" r="r" b="b"/>
            <a:pathLst>
              <a:path w="165100" h="119379">
                <a:moveTo>
                  <a:pt x="109727" y="0"/>
                </a:moveTo>
                <a:lnTo>
                  <a:pt x="0" y="118871"/>
                </a:lnTo>
                <a:lnTo>
                  <a:pt x="164591" y="88391"/>
                </a:lnTo>
                <a:lnTo>
                  <a:pt x="88391" y="67055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82840" y="5779008"/>
            <a:ext cx="615950" cy="338455"/>
          </a:xfrm>
          <a:custGeom>
            <a:avLst/>
            <a:gdLst/>
            <a:ahLst/>
            <a:cxnLst/>
            <a:rect l="l" t="t" r="r" b="b"/>
            <a:pathLst>
              <a:path w="615950" h="338454">
                <a:moveTo>
                  <a:pt x="615695" y="0"/>
                </a:moveTo>
                <a:lnTo>
                  <a:pt x="0" y="3383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42759" y="5288279"/>
            <a:ext cx="121920" cy="152400"/>
          </a:xfrm>
          <a:custGeom>
            <a:avLst/>
            <a:gdLst/>
            <a:ahLst/>
            <a:cxnLst/>
            <a:rect l="l" t="t" r="r" b="b"/>
            <a:pathLst>
              <a:path w="121920" h="152400">
                <a:moveTo>
                  <a:pt x="33527" y="0"/>
                </a:moveTo>
                <a:lnTo>
                  <a:pt x="0" y="152399"/>
                </a:lnTo>
                <a:lnTo>
                  <a:pt x="106679" y="67055"/>
                </a:lnTo>
                <a:lnTo>
                  <a:pt x="45719" y="67055"/>
                </a:lnTo>
                <a:lnTo>
                  <a:pt x="33527" y="0"/>
                </a:lnTo>
                <a:close/>
              </a:path>
              <a:path w="121920" h="152400">
                <a:moveTo>
                  <a:pt x="121919" y="54863"/>
                </a:moveTo>
                <a:lnTo>
                  <a:pt x="45719" y="67055"/>
                </a:lnTo>
                <a:lnTo>
                  <a:pt x="106679" y="67055"/>
                </a:lnTo>
                <a:lnTo>
                  <a:pt x="121919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88479" y="5148072"/>
            <a:ext cx="131445" cy="207645"/>
          </a:xfrm>
          <a:custGeom>
            <a:avLst/>
            <a:gdLst/>
            <a:ahLst/>
            <a:cxnLst/>
            <a:rect l="l" t="t" r="r" b="b"/>
            <a:pathLst>
              <a:path w="131445" h="207645">
                <a:moveTo>
                  <a:pt x="131063" y="0"/>
                </a:moveTo>
                <a:lnTo>
                  <a:pt x="0" y="20726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00671" y="5940552"/>
            <a:ext cx="131445" cy="152400"/>
          </a:xfrm>
          <a:custGeom>
            <a:avLst/>
            <a:gdLst/>
            <a:ahLst/>
            <a:cxnLst/>
            <a:rect l="l" t="t" r="r" b="b"/>
            <a:pathLst>
              <a:path w="131445" h="152400">
                <a:moveTo>
                  <a:pt x="76199" y="0"/>
                </a:moveTo>
                <a:lnTo>
                  <a:pt x="64007" y="67055"/>
                </a:lnTo>
                <a:lnTo>
                  <a:pt x="0" y="67055"/>
                </a:lnTo>
                <a:lnTo>
                  <a:pt x="131063" y="152399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42759" y="5855208"/>
            <a:ext cx="121920" cy="152400"/>
          </a:xfrm>
          <a:custGeom>
            <a:avLst/>
            <a:gdLst/>
            <a:ahLst/>
            <a:cxnLst/>
            <a:rect l="l" t="t" r="r" b="b"/>
            <a:pathLst>
              <a:path w="121920" h="152400">
                <a:moveTo>
                  <a:pt x="0" y="0"/>
                </a:moveTo>
                <a:lnTo>
                  <a:pt x="121919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46063" y="5437632"/>
            <a:ext cx="451484" cy="411480"/>
          </a:xfrm>
          <a:custGeom>
            <a:avLst/>
            <a:gdLst/>
            <a:ahLst/>
            <a:cxnLst/>
            <a:rect l="l" t="t" r="r" b="b"/>
            <a:pathLst>
              <a:path w="451485" h="411479">
                <a:moveTo>
                  <a:pt x="451103" y="205739"/>
                </a:moveTo>
                <a:lnTo>
                  <a:pt x="444549" y="255179"/>
                </a:lnTo>
                <a:lnTo>
                  <a:pt x="425928" y="300286"/>
                </a:lnTo>
                <a:lnTo>
                  <a:pt x="396810" y="339630"/>
                </a:lnTo>
                <a:lnTo>
                  <a:pt x="358761" y="371782"/>
                </a:lnTo>
                <a:lnTo>
                  <a:pt x="313348" y="395310"/>
                </a:lnTo>
                <a:lnTo>
                  <a:pt x="262138" y="408787"/>
                </a:lnTo>
                <a:lnTo>
                  <a:pt x="225551" y="411479"/>
                </a:lnTo>
                <a:lnTo>
                  <a:pt x="207052" y="410797"/>
                </a:lnTo>
                <a:lnTo>
                  <a:pt x="154259" y="400990"/>
                </a:lnTo>
                <a:lnTo>
                  <a:pt x="106739" y="380653"/>
                </a:lnTo>
                <a:lnTo>
                  <a:pt x="66061" y="351217"/>
                </a:lnTo>
                <a:lnTo>
                  <a:pt x="33792" y="314112"/>
                </a:lnTo>
                <a:lnTo>
                  <a:pt x="11498" y="270767"/>
                </a:lnTo>
                <a:lnTo>
                  <a:pt x="747" y="222612"/>
                </a:lnTo>
                <a:lnTo>
                  <a:pt x="0" y="205739"/>
                </a:lnTo>
                <a:lnTo>
                  <a:pt x="747" y="188865"/>
                </a:lnTo>
                <a:lnTo>
                  <a:pt x="11498" y="140708"/>
                </a:lnTo>
                <a:lnTo>
                  <a:pt x="33792" y="97362"/>
                </a:lnTo>
                <a:lnTo>
                  <a:pt x="66061" y="60257"/>
                </a:lnTo>
                <a:lnTo>
                  <a:pt x="106739" y="30823"/>
                </a:lnTo>
                <a:lnTo>
                  <a:pt x="154259" y="10488"/>
                </a:lnTo>
                <a:lnTo>
                  <a:pt x="207052" y="681"/>
                </a:lnTo>
                <a:lnTo>
                  <a:pt x="225551" y="0"/>
                </a:lnTo>
                <a:lnTo>
                  <a:pt x="244051" y="681"/>
                </a:lnTo>
                <a:lnTo>
                  <a:pt x="296844" y="10488"/>
                </a:lnTo>
                <a:lnTo>
                  <a:pt x="344364" y="30823"/>
                </a:lnTo>
                <a:lnTo>
                  <a:pt x="385042" y="60257"/>
                </a:lnTo>
                <a:lnTo>
                  <a:pt x="417311" y="97362"/>
                </a:lnTo>
                <a:lnTo>
                  <a:pt x="439605" y="140708"/>
                </a:lnTo>
                <a:lnTo>
                  <a:pt x="450356" y="188865"/>
                </a:lnTo>
                <a:lnTo>
                  <a:pt x="451103" y="20573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14871" y="5346191"/>
            <a:ext cx="155575" cy="128270"/>
          </a:xfrm>
          <a:custGeom>
            <a:avLst/>
            <a:gdLst/>
            <a:ahLst/>
            <a:cxnLst/>
            <a:rect l="l" t="t" r="r" b="b"/>
            <a:pathLst>
              <a:path w="155575" h="128270">
                <a:moveTo>
                  <a:pt x="100583" y="0"/>
                </a:moveTo>
                <a:lnTo>
                  <a:pt x="0" y="128015"/>
                </a:lnTo>
                <a:lnTo>
                  <a:pt x="155447" y="85343"/>
                </a:lnTo>
                <a:lnTo>
                  <a:pt x="76199" y="76199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94119" y="5017008"/>
            <a:ext cx="615950" cy="405765"/>
          </a:xfrm>
          <a:custGeom>
            <a:avLst/>
            <a:gdLst/>
            <a:ahLst/>
            <a:cxnLst/>
            <a:rect l="l" t="t" r="r" b="b"/>
            <a:pathLst>
              <a:path w="615950" h="405764">
                <a:moveTo>
                  <a:pt x="615695" y="0"/>
                </a:moveTo>
                <a:lnTo>
                  <a:pt x="0" y="4053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87895" y="6092952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54863" y="0"/>
                </a:moveTo>
                <a:lnTo>
                  <a:pt x="76199" y="67055"/>
                </a:lnTo>
                <a:lnTo>
                  <a:pt x="0" y="88391"/>
                </a:lnTo>
                <a:lnTo>
                  <a:pt x="164591" y="109727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3535" y="5812535"/>
            <a:ext cx="670560" cy="347980"/>
          </a:xfrm>
          <a:custGeom>
            <a:avLst/>
            <a:gdLst/>
            <a:ahLst/>
            <a:cxnLst/>
            <a:rect l="l" t="t" r="r" b="b"/>
            <a:pathLst>
              <a:path w="670559" h="347979">
                <a:moveTo>
                  <a:pt x="0" y="0"/>
                </a:moveTo>
                <a:lnTo>
                  <a:pt x="670559" y="3474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95855" y="2295144"/>
            <a:ext cx="454659" cy="414655"/>
          </a:xfrm>
          <a:custGeom>
            <a:avLst/>
            <a:gdLst/>
            <a:ahLst/>
            <a:cxnLst/>
            <a:rect l="l" t="t" r="r" b="b"/>
            <a:pathLst>
              <a:path w="454660" h="414655">
                <a:moveTo>
                  <a:pt x="454151" y="207263"/>
                </a:moveTo>
                <a:lnTo>
                  <a:pt x="447552" y="257066"/>
                </a:lnTo>
                <a:lnTo>
                  <a:pt x="428806" y="302506"/>
                </a:lnTo>
                <a:lnTo>
                  <a:pt x="399490" y="342142"/>
                </a:lnTo>
                <a:lnTo>
                  <a:pt x="361183" y="374533"/>
                </a:lnTo>
                <a:lnTo>
                  <a:pt x="315463" y="398237"/>
                </a:lnTo>
                <a:lnTo>
                  <a:pt x="263908" y="411814"/>
                </a:lnTo>
                <a:lnTo>
                  <a:pt x="227075" y="414527"/>
                </a:lnTo>
                <a:lnTo>
                  <a:pt x="208452" y="413840"/>
                </a:lnTo>
                <a:lnTo>
                  <a:pt x="155302" y="403959"/>
                </a:lnTo>
                <a:lnTo>
                  <a:pt x="107462" y="383471"/>
                </a:lnTo>
                <a:lnTo>
                  <a:pt x="66509" y="353815"/>
                </a:lnTo>
                <a:lnTo>
                  <a:pt x="34021" y="316434"/>
                </a:lnTo>
                <a:lnTo>
                  <a:pt x="11576" y="272769"/>
                </a:lnTo>
                <a:lnTo>
                  <a:pt x="752" y="224260"/>
                </a:lnTo>
                <a:lnTo>
                  <a:pt x="0" y="207263"/>
                </a:lnTo>
                <a:lnTo>
                  <a:pt x="752" y="190267"/>
                </a:lnTo>
                <a:lnTo>
                  <a:pt x="11576" y="141758"/>
                </a:lnTo>
                <a:lnTo>
                  <a:pt x="34021" y="98093"/>
                </a:lnTo>
                <a:lnTo>
                  <a:pt x="66509" y="60712"/>
                </a:lnTo>
                <a:lnTo>
                  <a:pt x="107462" y="31056"/>
                </a:lnTo>
                <a:lnTo>
                  <a:pt x="155302" y="10568"/>
                </a:lnTo>
                <a:lnTo>
                  <a:pt x="208452" y="687"/>
                </a:lnTo>
                <a:lnTo>
                  <a:pt x="227075" y="0"/>
                </a:lnTo>
                <a:lnTo>
                  <a:pt x="245699" y="687"/>
                </a:lnTo>
                <a:lnTo>
                  <a:pt x="298849" y="10568"/>
                </a:lnTo>
                <a:lnTo>
                  <a:pt x="346689" y="31056"/>
                </a:lnTo>
                <a:lnTo>
                  <a:pt x="387642" y="60712"/>
                </a:lnTo>
                <a:lnTo>
                  <a:pt x="420130" y="98093"/>
                </a:lnTo>
                <a:lnTo>
                  <a:pt x="442575" y="141758"/>
                </a:lnTo>
                <a:lnTo>
                  <a:pt x="453399" y="190267"/>
                </a:lnTo>
                <a:lnTo>
                  <a:pt x="454151" y="20726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657605" y="1966712"/>
            <a:ext cx="62160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40280" algn="l"/>
                <a:tab pos="4602480" algn="l"/>
              </a:tabLst>
            </a:pPr>
            <a:r>
              <a:rPr sz="1800" b="1" dirty="0">
                <a:latin typeface="Arial"/>
                <a:cs typeface="Arial"/>
              </a:rPr>
              <a:t>Sequence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Arial"/>
                <a:cs typeface="Arial"/>
              </a:rPr>
              <a:t>Pre-test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Loop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Arial"/>
                <a:cs typeface="Arial"/>
              </a:rPr>
              <a:t>Post-test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459485" y="4410702"/>
            <a:ext cx="788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If-Then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675383" y="4410702"/>
            <a:ext cx="1334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If-Then-Else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72737" y="4410702"/>
            <a:ext cx="572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895855" y="3121152"/>
            <a:ext cx="454659" cy="411480"/>
          </a:xfrm>
          <a:custGeom>
            <a:avLst/>
            <a:gdLst/>
            <a:ahLst/>
            <a:cxnLst/>
            <a:rect l="l" t="t" r="r" b="b"/>
            <a:pathLst>
              <a:path w="454660" h="411479">
                <a:moveTo>
                  <a:pt x="454151" y="205739"/>
                </a:moveTo>
                <a:lnTo>
                  <a:pt x="447552" y="255182"/>
                </a:lnTo>
                <a:lnTo>
                  <a:pt x="428806" y="300290"/>
                </a:lnTo>
                <a:lnTo>
                  <a:pt x="399490" y="339634"/>
                </a:lnTo>
                <a:lnTo>
                  <a:pt x="361183" y="371784"/>
                </a:lnTo>
                <a:lnTo>
                  <a:pt x="315463" y="395312"/>
                </a:lnTo>
                <a:lnTo>
                  <a:pt x="263908" y="408787"/>
                </a:lnTo>
                <a:lnTo>
                  <a:pt x="227075" y="411479"/>
                </a:lnTo>
                <a:lnTo>
                  <a:pt x="208452" y="410797"/>
                </a:lnTo>
                <a:lnTo>
                  <a:pt x="155302" y="400991"/>
                </a:lnTo>
                <a:lnTo>
                  <a:pt x="107462" y="380655"/>
                </a:lnTo>
                <a:lnTo>
                  <a:pt x="66509" y="351221"/>
                </a:lnTo>
                <a:lnTo>
                  <a:pt x="34021" y="314116"/>
                </a:lnTo>
                <a:lnTo>
                  <a:pt x="11576" y="270770"/>
                </a:lnTo>
                <a:lnTo>
                  <a:pt x="752" y="222614"/>
                </a:lnTo>
                <a:lnTo>
                  <a:pt x="0" y="205739"/>
                </a:lnTo>
                <a:lnTo>
                  <a:pt x="752" y="188865"/>
                </a:lnTo>
                <a:lnTo>
                  <a:pt x="11576" y="140709"/>
                </a:lnTo>
                <a:lnTo>
                  <a:pt x="34021" y="97363"/>
                </a:lnTo>
                <a:lnTo>
                  <a:pt x="66509" y="60258"/>
                </a:lnTo>
                <a:lnTo>
                  <a:pt x="107462" y="30824"/>
                </a:lnTo>
                <a:lnTo>
                  <a:pt x="155302" y="10488"/>
                </a:lnTo>
                <a:lnTo>
                  <a:pt x="208452" y="682"/>
                </a:lnTo>
                <a:lnTo>
                  <a:pt x="227075" y="0"/>
                </a:lnTo>
                <a:lnTo>
                  <a:pt x="245699" y="682"/>
                </a:lnTo>
                <a:lnTo>
                  <a:pt x="298849" y="10488"/>
                </a:lnTo>
                <a:lnTo>
                  <a:pt x="346689" y="30824"/>
                </a:lnTo>
                <a:lnTo>
                  <a:pt x="387642" y="60258"/>
                </a:lnTo>
                <a:lnTo>
                  <a:pt x="420130" y="97363"/>
                </a:lnTo>
                <a:lnTo>
                  <a:pt x="442575" y="140709"/>
                </a:lnTo>
                <a:lnTo>
                  <a:pt x="453399" y="188865"/>
                </a:lnTo>
                <a:lnTo>
                  <a:pt x="454151" y="20573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69591" y="2962656"/>
            <a:ext cx="97790" cy="165100"/>
          </a:xfrm>
          <a:custGeom>
            <a:avLst/>
            <a:gdLst/>
            <a:ahLst/>
            <a:cxnLst/>
            <a:rect l="l" t="t" r="r" b="b"/>
            <a:pathLst>
              <a:path w="97789" h="165100">
                <a:moveTo>
                  <a:pt x="0" y="0"/>
                </a:moveTo>
                <a:lnTo>
                  <a:pt x="54863" y="164591"/>
                </a:lnTo>
                <a:lnTo>
                  <a:pt x="83311" y="54863"/>
                </a:lnTo>
                <a:lnTo>
                  <a:pt x="54863" y="54863"/>
                </a:lnTo>
                <a:lnTo>
                  <a:pt x="0" y="0"/>
                </a:lnTo>
                <a:close/>
              </a:path>
              <a:path w="97789" h="165100">
                <a:moveTo>
                  <a:pt x="97535" y="0"/>
                </a:moveTo>
                <a:lnTo>
                  <a:pt x="54863" y="54863"/>
                </a:lnTo>
                <a:lnTo>
                  <a:pt x="83311" y="54863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24455" y="27127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95855" y="3956304"/>
            <a:ext cx="454659" cy="414655"/>
          </a:xfrm>
          <a:custGeom>
            <a:avLst/>
            <a:gdLst/>
            <a:ahLst/>
            <a:cxnLst/>
            <a:rect l="l" t="t" r="r" b="b"/>
            <a:pathLst>
              <a:path w="454660" h="414654">
                <a:moveTo>
                  <a:pt x="454151" y="207263"/>
                </a:moveTo>
                <a:lnTo>
                  <a:pt x="447552" y="257066"/>
                </a:lnTo>
                <a:lnTo>
                  <a:pt x="428806" y="302506"/>
                </a:lnTo>
                <a:lnTo>
                  <a:pt x="399490" y="342142"/>
                </a:lnTo>
                <a:lnTo>
                  <a:pt x="361183" y="374533"/>
                </a:lnTo>
                <a:lnTo>
                  <a:pt x="315463" y="398237"/>
                </a:lnTo>
                <a:lnTo>
                  <a:pt x="263908" y="411814"/>
                </a:lnTo>
                <a:lnTo>
                  <a:pt x="227075" y="414527"/>
                </a:lnTo>
                <a:lnTo>
                  <a:pt x="208452" y="413840"/>
                </a:lnTo>
                <a:lnTo>
                  <a:pt x="155302" y="403959"/>
                </a:lnTo>
                <a:lnTo>
                  <a:pt x="107462" y="383471"/>
                </a:lnTo>
                <a:lnTo>
                  <a:pt x="66509" y="353815"/>
                </a:lnTo>
                <a:lnTo>
                  <a:pt x="34021" y="316434"/>
                </a:lnTo>
                <a:lnTo>
                  <a:pt x="11576" y="272769"/>
                </a:lnTo>
                <a:lnTo>
                  <a:pt x="752" y="224260"/>
                </a:lnTo>
                <a:lnTo>
                  <a:pt x="0" y="207263"/>
                </a:lnTo>
                <a:lnTo>
                  <a:pt x="752" y="190263"/>
                </a:lnTo>
                <a:lnTo>
                  <a:pt x="11576" y="141747"/>
                </a:lnTo>
                <a:lnTo>
                  <a:pt x="34021" y="98079"/>
                </a:lnTo>
                <a:lnTo>
                  <a:pt x="66509" y="60700"/>
                </a:lnTo>
                <a:lnTo>
                  <a:pt x="107462" y="31049"/>
                </a:lnTo>
                <a:lnTo>
                  <a:pt x="155302" y="10565"/>
                </a:lnTo>
                <a:lnTo>
                  <a:pt x="208452" y="686"/>
                </a:lnTo>
                <a:lnTo>
                  <a:pt x="227075" y="0"/>
                </a:lnTo>
                <a:lnTo>
                  <a:pt x="245699" y="686"/>
                </a:lnTo>
                <a:lnTo>
                  <a:pt x="298849" y="10565"/>
                </a:lnTo>
                <a:lnTo>
                  <a:pt x="346689" y="31049"/>
                </a:lnTo>
                <a:lnTo>
                  <a:pt x="387642" y="60700"/>
                </a:lnTo>
                <a:lnTo>
                  <a:pt x="420130" y="98079"/>
                </a:lnTo>
                <a:lnTo>
                  <a:pt x="442575" y="141747"/>
                </a:lnTo>
                <a:lnTo>
                  <a:pt x="453399" y="190263"/>
                </a:lnTo>
                <a:lnTo>
                  <a:pt x="454151" y="20726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69591" y="3797808"/>
            <a:ext cx="97790" cy="152400"/>
          </a:xfrm>
          <a:custGeom>
            <a:avLst/>
            <a:gdLst/>
            <a:ahLst/>
            <a:cxnLst/>
            <a:rect l="l" t="t" r="r" b="b"/>
            <a:pathLst>
              <a:path w="97789" h="152400">
                <a:moveTo>
                  <a:pt x="0" y="0"/>
                </a:moveTo>
                <a:lnTo>
                  <a:pt x="54863" y="152399"/>
                </a:lnTo>
                <a:lnTo>
                  <a:pt x="82174" y="54863"/>
                </a:lnTo>
                <a:lnTo>
                  <a:pt x="54863" y="54863"/>
                </a:lnTo>
                <a:lnTo>
                  <a:pt x="0" y="0"/>
                </a:lnTo>
                <a:close/>
              </a:path>
              <a:path w="97789" h="152400">
                <a:moveTo>
                  <a:pt x="97535" y="0"/>
                </a:moveTo>
                <a:lnTo>
                  <a:pt x="54863" y="54863"/>
                </a:lnTo>
                <a:lnTo>
                  <a:pt x="82174" y="54863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24455" y="3538728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0380" marR="5080" indent="-487680">
              <a:lnSpc>
                <a:spcPct val="100000"/>
              </a:lnSpc>
            </a:pPr>
            <a:r>
              <a:rPr spc="-20" dirty="0"/>
              <a:t>Progr</a:t>
            </a:r>
            <a:r>
              <a:rPr spc="-15" dirty="0"/>
              <a:t>a</a:t>
            </a:r>
            <a:r>
              <a:rPr spc="-30" dirty="0"/>
              <a:t>m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G</a:t>
            </a:r>
            <a:r>
              <a:rPr spc="-15" dirty="0"/>
              <a:t>ra</a:t>
            </a:r>
            <a:r>
              <a:rPr spc="-20" dirty="0"/>
              <a:t>phs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of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15" dirty="0"/>
              <a:t>tructure</a:t>
            </a:r>
            <a:r>
              <a:rPr spc="-20" dirty="0"/>
              <a:t>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/>
              <a:t>Programming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/>
              <a:t>Con</a:t>
            </a:r>
            <a:r>
              <a:rPr spc="-15" dirty="0"/>
              <a:t>structs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0757" y="808996"/>
            <a:ext cx="603313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>
                <a:latin typeface="Arial"/>
                <a:cs typeface="Arial"/>
              </a:rPr>
              <a:t>Tria</a:t>
            </a:r>
            <a:r>
              <a:rPr sz="3200" b="1" spc="-20" dirty="0">
                <a:latin typeface="Arial"/>
                <a:cs typeface="Arial"/>
              </a:rPr>
              <a:t>ngle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Progr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spc="-30" dirty="0">
                <a:latin typeface="Arial"/>
                <a:cs typeface="Arial"/>
              </a:rPr>
              <a:t>m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Sp</a:t>
            </a:r>
            <a:r>
              <a:rPr sz="3200" b="1" spc="-15" dirty="0">
                <a:latin typeface="Arial"/>
                <a:cs typeface="Arial"/>
              </a:rPr>
              <a:t>eciﬁcation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7565" y="1681977"/>
            <a:ext cx="6925309" cy="460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ts val="2590"/>
              </a:lnSpc>
              <a:buFont typeface="Arial"/>
              <a:buChar char="•"/>
              <a:tabLst>
                <a:tab pos="357505" algn="l"/>
                <a:tab pos="3117850" algn="l"/>
              </a:tabLst>
            </a:pPr>
            <a:r>
              <a:rPr sz="2400" b="1" spc="-15" dirty="0">
                <a:latin typeface="Arial"/>
                <a:cs typeface="Arial"/>
              </a:rPr>
              <a:t>Inputs: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non-negative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integers,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taken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side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triangle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Output: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type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of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triangle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formed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latin typeface="Arial"/>
                <a:cs typeface="Arial"/>
              </a:rPr>
              <a:t>No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triangle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Arial"/>
                <a:cs typeface="Arial"/>
              </a:rPr>
              <a:t>Scalene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(no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equa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sides)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Arial"/>
                <a:cs typeface="Arial"/>
              </a:rPr>
              <a:t>Isosceles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(exactly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2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side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equal)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Arial"/>
                <a:cs typeface="Arial"/>
              </a:rPr>
              <a:t>Equilateral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(3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side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equal)</a:t>
            </a:r>
            <a:endParaRPr sz="2400">
              <a:latin typeface="Arial"/>
              <a:cs typeface="Arial"/>
            </a:endParaRPr>
          </a:p>
          <a:p>
            <a:pPr marL="356870" marR="241935" indent="-34417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triangle,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mus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satisf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triangle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inequalities: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&lt;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+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c,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Arial"/>
                <a:cs typeface="Arial"/>
              </a:rPr>
              <a:t>b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&lt;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+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c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&lt;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+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908" y="1579827"/>
            <a:ext cx="232664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54" indent="-211454">
              <a:lnSpc>
                <a:spcPts val="1430"/>
              </a:lnSpc>
              <a:buFont typeface="Arial"/>
              <a:buAutoNum type="arabicPeriod"/>
              <a:tabLst>
                <a:tab pos="267335" algn="l"/>
              </a:tabLst>
            </a:pPr>
            <a:r>
              <a:rPr sz="1200" b="1" dirty="0">
                <a:latin typeface="Arial"/>
                <a:cs typeface="Arial"/>
              </a:rPr>
              <a:t>Program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triangle</a:t>
            </a:r>
            <a:endParaRPr sz="1200">
              <a:latin typeface="Arial"/>
              <a:cs typeface="Arial"/>
            </a:endParaRPr>
          </a:p>
          <a:p>
            <a:pPr marL="266700" indent="-254000">
              <a:lnSpc>
                <a:spcPts val="1430"/>
              </a:lnSpc>
              <a:buFont typeface="Arial"/>
              <a:buAutoNum type="arabicPeriod"/>
              <a:tabLst>
                <a:tab pos="267335" algn="l"/>
              </a:tabLst>
            </a:pPr>
            <a:r>
              <a:rPr sz="1200" b="1" spc="-5" dirty="0">
                <a:latin typeface="Arial"/>
                <a:cs typeface="Arial"/>
              </a:rPr>
              <a:t>Di</a:t>
            </a:r>
            <a:r>
              <a:rPr sz="1200" b="1" dirty="0">
                <a:latin typeface="Arial"/>
                <a:cs typeface="Arial"/>
              </a:rPr>
              <a:t>m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Arial"/>
                <a:cs typeface="Arial"/>
              </a:rPr>
              <a:t>a</a:t>
            </a:r>
            <a:r>
              <a:rPr sz="1200" b="1" spc="-10" dirty="0">
                <a:latin typeface="Arial"/>
                <a:cs typeface="Arial"/>
              </a:rPr>
              <a:t>,b,c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Integer</a:t>
            </a:r>
            <a:endParaRPr sz="1200">
              <a:latin typeface="Arial"/>
              <a:cs typeface="Arial"/>
            </a:endParaRPr>
          </a:p>
          <a:p>
            <a:pPr marL="224154" marR="5080" indent="-211454">
              <a:lnSpc>
                <a:spcPct val="100000"/>
              </a:lnSpc>
              <a:buFont typeface="Arial"/>
              <a:buAutoNum type="arabicPeriod"/>
              <a:tabLst>
                <a:tab pos="267335" algn="l"/>
              </a:tabLst>
            </a:pPr>
            <a:r>
              <a:rPr sz="1200" b="1" spc="-5" dirty="0">
                <a:latin typeface="Arial"/>
                <a:cs typeface="Arial"/>
              </a:rPr>
              <a:t>Di</a:t>
            </a:r>
            <a:r>
              <a:rPr sz="1200" b="1" dirty="0">
                <a:latin typeface="Arial"/>
                <a:cs typeface="Arial"/>
              </a:rPr>
              <a:t>m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Arial"/>
                <a:cs typeface="Arial"/>
              </a:rPr>
              <a:t>I</a:t>
            </a:r>
            <a:r>
              <a:rPr sz="1200" b="1" spc="-15" dirty="0">
                <a:latin typeface="Arial"/>
                <a:cs typeface="Arial"/>
              </a:rPr>
              <a:t>sATriangl</a:t>
            </a:r>
            <a:r>
              <a:rPr sz="1200" b="1" spc="-10" dirty="0">
                <a:latin typeface="Arial"/>
                <a:cs typeface="Arial"/>
              </a:rPr>
              <a:t>e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Arial"/>
                <a:cs typeface="Arial"/>
              </a:rPr>
              <a:t>Boolean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'Step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1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Get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12090">
              <a:lnSpc>
                <a:spcPct val="100000"/>
              </a:lnSpc>
              <a:buFont typeface="Arial"/>
              <a:buAutoNum type="arabicPeriod" startAt="4"/>
              <a:tabLst>
                <a:tab pos="308610" algn="l"/>
              </a:tabLst>
            </a:pPr>
            <a:r>
              <a:rPr spc="-5" dirty="0"/>
              <a:t>O</a:t>
            </a:r>
            <a:r>
              <a:rPr spc="-10" dirty="0"/>
              <a:t>utput("Enter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integers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which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ar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side</a:t>
            </a:r>
            <a:r>
              <a:rPr dirty="0"/>
              <a:t>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triangle")</a:t>
            </a:r>
          </a:p>
          <a:p>
            <a:pPr marL="307975" indent="-253365">
              <a:lnSpc>
                <a:spcPct val="100000"/>
              </a:lnSpc>
              <a:buFont typeface="Arial"/>
              <a:buAutoNum type="arabicPeriod" startAt="4"/>
              <a:tabLst>
                <a:tab pos="308610" algn="l"/>
              </a:tabLst>
            </a:pPr>
            <a:r>
              <a:rPr dirty="0"/>
              <a:t>I</a:t>
            </a:r>
            <a:r>
              <a:rPr spc="-10" dirty="0"/>
              <a:t>nput(a,b,</a:t>
            </a:r>
            <a:r>
              <a:rPr spc="-15" dirty="0"/>
              <a:t>c</a:t>
            </a:r>
            <a:r>
              <a:rPr dirty="0"/>
              <a:t>)</a:t>
            </a:r>
          </a:p>
          <a:p>
            <a:pPr marL="307975" indent="-253365">
              <a:lnSpc>
                <a:spcPct val="100000"/>
              </a:lnSpc>
              <a:buFont typeface="Arial"/>
              <a:buAutoNum type="arabicPeriod" startAt="4"/>
              <a:tabLst>
                <a:tab pos="308610" algn="l"/>
              </a:tabLst>
            </a:pPr>
            <a:r>
              <a:rPr spc="-5" dirty="0"/>
              <a:t>O</a:t>
            </a:r>
            <a:r>
              <a:rPr spc="-10" dirty="0"/>
              <a:t>utput("Side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",a)</a:t>
            </a:r>
          </a:p>
          <a:p>
            <a:pPr marL="307975" indent="-253365">
              <a:lnSpc>
                <a:spcPct val="100000"/>
              </a:lnSpc>
              <a:buFont typeface="Arial"/>
              <a:buAutoNum type="arabicPeriod" startAt="4"/>
              <a:tabLst>
                <a:tab pos="308610" algn="l"/>
              </a:tabLst>
            </a:pPr>
            <a:r>
              <a:rPr spc="-5" dirty="0"/>
              <a:t>O</a:t>
            </a:r>
            <a:r>
              <a:rPr spc="-10" dirty="0"/>
              <a:t>utput("Side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B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",b)</a:t>
            </a:r>
          </a:p>
          <a:p>
            <a:pPr marL="266700" marR="2390775" indent="-212090">
              <a:lnSpc>
                <a:spcPct val="100000"/>
              </a:lnSpc>
              <a:buFont typeface="Arial"/>
              <a:buAutoNum type="arabicPeriod" startAt="4"/>
              <a:tabLst>
                <a:tab pos="308610" algn="l"/>
              </a:tabLst>
            </a:pPr>
            <a:r>
              <a:rPr spc="-5" dirty="0"/>
              <a:t>O</a:t>
            </a:r>
            <a:r>
              <a:rPr spc="-10" dirty="0"/>
              <a:t>utput("Side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",c)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'Step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2</a:t>
            </a:r>
            <a:r>
              <a:rPr dirty="0"/>
              <a:t>: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Is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Triangle?</a:t>
            </a:r>
          </a:p>
          <a:p>
            <a:pPr marL="309245" indent="-254635">
              <a:lnSpc>
                <a:spcPts val="1415"/>
              </a:lnSpc>
              <a:buFont typeface="Arial"/>
              <a:buAutoNum type="arabicPeriod" startAt="4"/>
              <a:tabLst>
                <a:tab pos="309880" algn="l"/>
              </a:tabLst>
            </a:pPr>
            <a:r>
              <a:rPr spc="-5" dirty="0"/>
              <a:t>If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(a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&lt;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+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)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(b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&lt;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+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)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(c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&lt;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+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b)</a:t>
            </a:r>
          </a:p>
          <a:p>
            <a:pPr marL="478155" indent="-465455">
              <a:lnSpc>
                <a:spcPct val="100000"/>
              </a:lnSpc>
              <a:buFont typeface="Arial"/>
              <a:buAutoNum type="arabicPeriod" startAt="4"/>
              <a:tabLst>
                <a:tab pos="478790" algn="l"/>
              </a:tabLst>
            </a:pPr>
            <a:r>
              <a:rPr spc="-10" dirty="0"/>
              <a:t>Then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spc="-15" dirty="0"/>
              <a:t>sATriangl</a:t>
            </a:r>
            <a:r>
              <a:rPr spc="-10" dirty="0"/>
              <a:t>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=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True</a:t>
            </a:r>
          </a:p>
          <a:p>
            <a:pPr marL="478155" indent="-465455">
              <a:lnSpc>
                <a:spcPct val="100000"/>
              </a:lnSpc>
              <a:buFont typeface="Arial"/>
              <a:buAutoNum type="arabicPeriod" startAt="4"/>
              <a:tabLst>
                <a:tab pos="478790" algn="l"/>
              </a:tabLst>
            </a:pPr>
            <a:r>
              <a:rPr dirty="0"/>
              <a:t>Else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0" dirty="0"/>
              <a:t>I</a:t>
            </a:r>
            <a:r>
              <a:rPr spc="-15" dirty="0"/>
              <a:t>sATriangl</a:t>
            </a:r>
            <a:r>
              <a:rPr spc="-10"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=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False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1</a:t>
            </a:r>
            <a:r>
              <a:rPr dirty="0"/>
              <a:t>2</a:t>
            </a:r>
            <a:r>
              <a:rPr dirty="0">
                <a:latin typeface="Times New Roman"/>
                <a:cs typeface="Times New Roman"/>
              </a:rPr>
              <a:t>  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/>
              <a:t>E</a:t>
            </a:r>
            <a:r>
              <a:rPr spc="-10" dirty="0"/>
              <a:t>ndIf</a:t>
            </a:r>
          </a:p>
          <a:p>
            <a:pPr marL="266700">
              <a:lnSpc>
                <a:spcPct val="100000"/>
              </a:lnSpc>
            </a:pPr>
            <a:r>
              <a:rPr spc="-10" dirty="0"/>
              <a:t>'Step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dirty="0"/>
              <a:t>: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Determin</a:t>
            </a:r>
            <a:r>
              <a:rPr dirty="0"/>
              <a:t>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Triangle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Type</a:t>
            </a:r>
          </a:p>
          <a:p>
            <a:pPr marL="12700" marR="2974975">
              <a:lnSpc>
                <a:spcPct val="100000"/>
              </a:lnSpc>
              <a:tabLst>
                <a:tab pos="351155" algn="l"/>
              </a:tabLst>
            </a:pPr>
            <a:r>
              <a:rPr spc="-5" dirty="0"/>
              <a:t>13</a:t>
            </a:r>
            <a:r>
              <a:rPr dirty="0"/>
              <a:t>.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If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0" dirty="0"/>
              <a:t>I</a:t>
            </a:r>
            <a:r>
              <a:rPr spc="-15" dirty="0"/>
              <a:t>sATriangle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/>
              <a:t>14.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15.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16.</a:t>
            </a:r>
          </a:p>
          <a:p>
            <a:pPr marL="12700">
              <a:lnSpc>
                <a:spcPts val="1430"/>
              </a:lnSpc>
            </a:pPr>
            <a:r>
              <a:rPr spc="-5" dirty="0"/>
              <a:t>17.</a:t>
            </a:r>
          </a:p>
          <a:p>
            <a:pPr marL="12700">
              <a:lnSpc>
                <a:spcPts val="1430"/>
              </a:lnSpc>
            </a:pPr>
            <a:r>
              <a:rPr spc="-5" dirty="0"/>
              <a:t>18.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19.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20.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21.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22.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23.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1580" y="4499813"/>
            <a:ext cx="389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2766" y="4499813"/>
            <a:ext cx="21437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If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(a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=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b)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AN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(b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=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c)</a:t>
            </a:r>
            <a:endParaRPr sz="120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Then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Output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("Equilateral")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7089" y="4865573"/>
            <a:ext cx="3390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Else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7677" y="4865573"/>
            <a:ext cx="2390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If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(a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≠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b)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AN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(a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≠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)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AN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(b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≠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c)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9542" y="5048453"/>
            <a:ext cx="560705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 marR="5080">
              <a:lnSpc>
                <a:spcPts val="1420"/>
              </a:lnSpc>
            </a:pPr>
            <a:r>
              <a:rPr sz="1200" b="1" spc="-10" dirty="0">
                <a:latin typeface="Arial"/>
                <a:cs typeface="Arial"/>
              </a:rPr>
              <a:t>Then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Else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sz="1200" b="1" spc="-10" dirty="0">
                <a:latin typeface="Arial"/>
                <a:cs typeface="Arial"/>
              </a:rPr>
              <a:t>EndIf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0819" y="5048453"/>
            <a:ext cx="1499870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165">
              <a:lnSpc>
                <a:spcPts val="1420"/>
              </a:lnSpc>
            </a:pPr>
            <a:r>
              <a:rPr sz="1200" b="1" spc="-10" dirty="0">
                <a:latin typeface="Arial"/>
                <a:cs typeface="Arial"/>
              </a:rPr>
              <a:t>Output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("Scalene")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Output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("Isosceles")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0797" y="5594046"/>
            <a:ext cx="179133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ct val="100000"/>
              </a:lnSpc>
            </a:pPr>
            <a:r>
              <a:rPr sz="1200" b="1" spc="0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ndIf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spc="-10" dirty="0">
                <a:latin typeface="Arial"/>
                <a:cs typeface="Arial"/>
              </a:rPr>
              <a:t>utput("Not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Triangle")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3869" y="5776926"/>
            <a:ext cx="46672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63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Else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EndIf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4478" y="6142686"/>
            <a:ext cx="9912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End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triangle2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81668" y="1524764"/>
            <a:ext cx="2617645" cy="4798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65054" y="3330377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Software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Testing: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Craftsma</a:t>
            </a:r>
            <a:r>
              <a:rPr spc="5" dirty="0"/>
              <a:t>n</a:t>
            </a:r>
            <a:r>
              <a:rPr spc="20" dirty="0"/>
              <a:t>’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Approach</a:t>
            </a:r>
            <a:r>
              <a:rPr spc="-5" dirty="0"/>
              <a:t>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3</a:t>
            </a:r>
            <a:r>
              <a:rPr sz="1200" baseline="27777" dirty="0"/>
              <a:t>r</a:t>
            </a:r>
            <a:r>
              <a:rPr sz="1200" spc="-7" baseline="27777" dirty="0"/>
              <a:t>d</a:t>
            </a:r>
            <a:r>
              <a:rPr sz="1200" baseline="27777" dirty="0">
                <a:latin typeface="Times New Roman"/>
                <a:cs typeface="Times New Roman"/>
              </a:rPr>
              <a:t> </a:t>
            </a:r>
            <a:r>
              <a:rPr sz="1200" spc="-60" baseline="27777" dirty="0">
                <a:latin typeface="Times New Roman"/>
                <a:cs typeface="Times New Roman"/>
              </a:rPr>
              <a:t> </a:t>
            </a:r>
            <a:r>
              <a:rPr sz="1200" spc="-10" dirty="0"/>
              <a:t>Edition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at</a:t>
            </a:r>
            <a:r>
              <a:rPr dirty="0"/>
              <a:t>h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" dirty="0"/>
              <a:t>Testing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82732" y="3711339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90479" y="4117688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49597" y="4105001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95458" y="4536751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54575" y="4511363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87710" y="4943100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0479" y="5273275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72789" y="3736739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60076" y="5641537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57855" y="1565266"/>
            <a:ext cx="831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42398" y="1565266"/>
            <a:ext cx="831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6929" y="1565266"/>
            <a:ext cx="831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36885" y="1565266"/>
            <a:ext cx="831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46840" y="1565266"/>
            <a:ext cx="831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09251" y="2454178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52354" y="2047815"/>
            <a:ext cx="831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7332" y="2416078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52354" y="2809727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72789" y="6149487"/>
            <a:ext cx="1403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644" rIns="0" bIns="0" rtlCol="0">
            <a:spAutoFit/>
          </a:bodyPr>
          <a:lstStyle/>
          <a:p>
            <a:pPr marL="777240">
              <a:lnSpc>
                <a:spcPct val="100000"/>
              </a:lnSpc>
            </a:pPr>
            <a:r>
              <a:rPr spc="-20" dirty="0"/>
              <a:t>Sample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Progr</a:t>
            </a:r>
            <a:r>
              <a:rPr spc="-15" dirty="0"/>
              <a:t>a</a:t>
            </a:r>
            <a:r>
              <a:rPr spc="-30" dirty="0"/>
              <a:t>m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/>
              <a:t>G</a:t>
            </a:r>
            <a:r>
              <a:rPr spc="-15" dirty="0"/>
              <a:t>ra</a:t>
            </a:r>
            <a:r>
              <a:rPr spc="-20" dirty="0"/>
              <a:t>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3136</Words>
  <Application>Microsoft Office PowerPoint</Application>
  <PresentationFormat>Benutzerdefiniert</PresentationFormat>
  <Paragraphs>969</Paragraphs>
  <Slides>32</Slides>
  <Notes>32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Office Theme</vt:lpstr>
      <vt:lpstr>PowerPoint-Präsentation</vt:lpstr>
      <vt:lpstr>PowerPoint-Präsentation</vt:lpstr>
      <vt:lpstr>Path Testing</vt:lpstr>
      <vt:lpstr>PowerPoint-Präsentation</vt:lpstr>
      <vt:lpstr>PowerPoint-Präsentation</vt:lpstr>
      <vt:lpstr>Program Graph Deﬁnitions</vt:lpstr>
      <vt:lpstr>Program Graphs of Structured Programming Constructs</vt:lpstr>
      <vt:lpstr>PowerPoint-Präsentation</vt:lpstr>
      <vt:lpstr>Sample Program Graph</vt:lpstr>
      <vt:lpstr>Trace Code for a = 5, b = 5, c = 5</vt:lpstr>
      <vt:lpstr>Trace Code for a = 5, b = 5, c = 5</vt:lpstr>
      <vt:lpstr>Trace Code for a = 2, b = 5, c = 5</vt:lpstr>
      <vt:lpstr>Trace Code for a = 3, b = 4, c = 5</vt:lpstr>
      <vt:lpstr>Trace Code for a = 2, b = 3, c = 7</vt:lpstr>
      <vt:lpstr>path traverses nodes 7 and 18?</vt:lpstr>
      <vt:lpstr>DD-Paths</vt:lpstr>
      <vt:lpstr>DD-Path Graph</vt:lpstr>
      <vt:lpstr>PowerPoint-Präsentation</vt:lpstr>
      <vt:lpstr>PowerPoint-Präsentation</vt:lpstr>
      <vt:lpstr>PowerPoint-Präsentation</vt:lpstr>
      <vt:lpstr>Graph-Based Coverage Metrics</vt:lpstr>
      <vt:lpstr>Testing Loops</vt:lpstr>
      <vt:lpstr>PowerPoint-Präsentation</vt:lpstr>
      <vt:lpstr>Strategy for Loop Testing</vt:lpstr>
      <vt:lpstr>Multiple Condition Testing</vt:lpstr>
      <vt:lpstr>PowerPoint-Präsentation</vt:lpstr>
      <vt:lpstr>Decision Table for (a&lt;b+c) AND (b&lt;a+c) AND (c&lt;a+b)</vt:lpstr>
      <vt:lpstr>PowerPoint-Präsentation</vt:lpstr>
      <vt:lpstr>PowerPoint-Präsentation</vt:lpstr>
      <vt:lpstr>PowerPoint-Präsentation</vt:lpstr>
      <vt:lpstr>Code-Based Testing Strategy</vt:lpstr>
      <vt:lpstr>Test Coverage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2017-02-10T11:09:09Z</dcterms:created>
  <dcterms:modified xsi:type="dcterms:W3CDTF">2017-02-10T10:09:17Z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2017-02-10T00:00:00Z</vt:filetime>
  </property>
  <property fmtid="{D5CDD505-2E9C-101B-9397-08002B2CF9AE}" pid="3" name="LastSaved">
    <vt:filetime>2017-02-10T00:00:00Z</vt:filetime>
  </property>
</Properties>
</file>