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102"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FCE4A4-A6E0-4FEE-B0EF-FE3A21E0B616}"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148032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FCE4A4-A6E0-4FEE-B0EF-FE3A21E0B616}"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333987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FCE4A4-A6E0-4FEE-B0EF-FE3A21E0B616}"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171806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FCE4A4-A6E0-4FEE-B0EF-FE3A21E0B616}"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205900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CE4A4-A6E0-4FEE-B0EF-FE3A21E0B616}"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144130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FCE4A4-A6E0-4FEE-B0EF-FE3A21E0B616}"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397948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FCE4A4-A6E0-4FEE-B0EF-FE3A21E0B616}"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179305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FCE4A4-A6E0-4FEE-B0EF-FE3A21E0B616}"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44134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CE4A4-A6E0-4FEE-B0EF-FE3A21E0B616}"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67614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FCE4A4-A6E0-4FEE-B0EF-FE3A21E0B616}"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81521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FCE4A4-A6E0-4FEE-B0EF-FE3A21E0B616}"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6CAF1-CC70-4309-AB36-A91A85E0F25B}" type="slidenum">
              <a:rPr lang="en-IN" smtClean="0"/>
              <a:t>‹#›</a:t>
            </a:fld>
            <a:endParaRPr lang="en-IN"/>
          </a:p>
        </p:txBody>
      </p:sp>
    </p:spTree>
    <p:extLst>
      <p:ext uri="{BB962C8B-B14F-4D97-AF65-F5344CB8AC3E}">
        <p14:creationId xmlns:p14="http://schemas.microsoft.com/office/powerpoint/2010/main" val="16897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CE4A4-A6E0-4FEE-B0EF-FE3A21E0B616}" type="datetimeFigureOut">
              <a:rPr lang="en-IN" smtClean="0"/>
              <a:t>23-11-2022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CAF1-CC70-4309-AB36-A91A85E0F25B}" type="slidenum">
              <a:rPr lang="en-IN" smtClean="0"/>
              <a:t>‹#›</a:t>
            </a:fld>
            <a:endParaRPr lang="en-IN"/>
          </a:p>
        </p:txBody>
      </p:sp>
    </p:spTree>
    <p:extLst>
      <p:ext uri="{BB962C8B-B14F-4D97-AF65-F5344CB8AC3E}">
        <p14:creationId xmlns:p14="http://schemas.microsoft.com/office/powerpoint/2010/main" val="1058013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2159" y="2304192"/>
            <a:ext cx="5757835"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Unit-2: Staffing</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05124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3292" y="7159"/>
            <a:ext cx="812543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Need for Training Staff:</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0" y="930489"/>
            <a:ext cx="12192000" cy="6063198"/>
          </a:xfrm>
          <a:prstGeom prst="rect">
            <a:avLst/>
          </a:prstGeom>
        </p:spPr>
        <p:txBody>
          <a:bodyPr wrap="square">
            <a:spAutoFit/>
          </a:bodyPr>
          <a:lstStyle/>
          <a:p>
            <a:pPr marL="457200" indent="-457200" algn="just">
              <a:spcBef>
                <a:spcPts val="1200"/>
              </a:spcBef>
              <a:buFont typeface="Arial" panose="020B0604020202020204" pitchFamily="34" charset="0"/>
              <a:buChar char="•"/>
            </a:pPr>
            <a:r>
              <a:rPr lang="en-US" sz="2800" b="1" dirty="0">
                <a:solidFill>
                  <a:schemeClr val="tx1">
                    <a:lumMod val="95000"/>
                    <a:lumOff val="5000"/>
                  </a:schemeClr>
                </a:solidFill>
              </a:rPr>
              <a:t>Once employees are selected, they must be prepared to do their jobs, which is when </a:t>
            </a:r>
            <a:r>
              <a:rPr lang="en-US" sz="2800" b="1" dirty="0" smtClean="0">
                <a:solidFill>
                  <a:schemeClr val="tx1">
                    <a:lumMod val="95000"/>
                    <a:lumOff val="5000"/>
                  </a:schemeClr>
                </a:solidFill>
              </a:rPr>
              <a:t>orientation </a:t>
            </a:r>
            <a:r>
              <a:rPr lang="en-US" sz="2800" b="1" dirty="0">
                <a:solidFill>
                  <a:schemeClr val="tx1">
                    <a:lumMod val="95000"/>
                    <a:lumOff val="5000"/>
                  </a:schemeClr>
                </a:solidFill>
              </a:rPr>
              <a:t>and training come </a:t>
            </a:r>
            <a:r>
              <a:rPr lang="en-US" sz="2800" b="1" dirty="0" smtClean="0">
                <a:solidFill>
                  <a:schemeClr val="tx1">
                    <a:lumMod val="95000"/>
                    <a:lumOff val="5000"/>
                  </a:schemeClr>
                </a:solidFill>
              </a:rPr>
              <a:t>into picture</a:t>
            </a:r>
            <a:endParaRPr lang="en-US" sz="2800" b="1" dirty="0">
              <a:solidFill>
                <a:schemeClr val="tx1">
                  <a:lumMod val="95000"/>
                  <a:lumOff val="5000"/>
                </a:schemeClr>
              </a:solidFill>
            </a:endParaRPr>
          </a:p>
          <a:p>
            <a:pPr marL="457200" indent="-457200" algn="just">
              <a:spcBef>
                <a:spcPts val="1200"/>
              </a:spcBef>
              <a:buFont typeface="Arial" panose="020B0604020202020204" pitchFamily="34" charset="0"/>
              <a:buChar char="•"/>
            </a:pPr>
            <a:r>
              <a:rPr lang="en-US" sz="2800" b="1" dirty="0" smtClean="0">
                <a:solidFill>
                  <a:schemeClr val="tx1">
                    <a:lumMod val="95000"/>
                    <a:lumOff val="5000"/>
                  </a:schemeClr>
                </a:solidFill>
              </a:rPr>
              <a:t>Well-crafted </a:t>
            </a:r>
            <a:r>
              <a:rPr lang="en-US" sz="2800" b="1" dirty="0">
                <a:solidFill>
                  <a:schemeClr val="tx1">
                    <a:lumMod val="95000"/>
                    <a:lumOff val="5000"/>
                  </a:schemeClr>
                </a:solidFill>
              </a:rPr>
              <a:t>training programs may be instrumental in bringing about </a:t>
            </a:r>
            <a:r>
              <a:rPr lang="en-US" sz="2800" b="1" dirty="0" smtClean="0">
                <a:solidFill>
                  <a:schemeClr val="tx1">
                    <a:lumMod val="95000"/>
                    <a:lumOff val="5000"/>
                  </a:schemeClr>
                </a:solidFill>
              </a:rPr>
              <a:t>culture  change </a:t>
            </a:r>
            <a:r>
              <a:rPr lang="en-US" sz="2800" b="1" dirty="0">
                <a:solidFill>
                  <a:schemeClr val="tx1">
                    <a:lumMod val="95000"/>
                    <a:lumOff val="5000"/>
                  </a:schemeClr>
                </a:solidFill>
              </a:rPr>
              <a:t>by teaching employees the new norms and behavioral styles. </a:t>
            </a:r>
            <a:endParaRPr lang="en-US" sz="2800" b="1" dirty="0" smtClean="0">
              <a:solidFill>
                <a:schemeClr val="tx1">
                  <a:lumMod val="95000"/>
                  <a:lumOff val="5000"/>
                </a:schemeClr>
              </a:solidFill>
            </a:endParaRPr>
          </a:p>
          <a:p>
            <a:pPr marL="457200" indent="-457200" algn="just">
              <a:spcBef>
                <a:spcPts val="1200"/>
              </a:spcBef>
              <a:buFont typeface="Arial" panose="020B0604020202020204" pitchFamily="34" charset="0"/>
              <a:buChar char="•"/>
            </a:pPr>
            <a:r>
              <a:rPr lang="en-US" sz="2800" b="1" dirty="0" smtClean="0">
                <a:solidFill>
                  <a:schemeClr val="tx1">
                    <a:lumMod val="95000"/>
                    <a:lumOff val="5000"/>
                  </a:schemeClr>
                </a:solidFill>
              </a:rPr>
              <a:t>Some </a:t>
            </a:r>
            <a:r>
              <a:rPr lang="en-US" sz="2800" b="1" dirty="0">
                <a:solidFill>
                  <a:schemeClr val="tx1">
                    <a:lumMod val="95000"/>
                    <a:lumOff val="5000"/>
                  </a:schemeClr>
                </a:solidFill>
              </a:rPr>
              <a:t>changes that may signal that current employees need training:  </a:t>
            </a:r>
          </a:p>
          <a:p>
            <a:pPr marL="914400" lvl="1" indent="-457200" algn="just">
              <a:spcBef>
                <a:spcPts val="1200"/>
              </a:spcBef>
              <a:buFont typeface="Wingdings" panose="05000000000000000000" pitchFamily="2" charset="2"/>
              <a:buChar char="ü"/>
            </a:pPr>
            <a:r>
              <a:rPr lang="en-US" sz="2800" b="1" dirty="0" smtClean="0">
                <a:solidFill>
                  <a:schemeClr val="tx1">
                    <a:lumMod val="95000"/>
                    <a:lumOff val="5000"/>
                  </a:schemeClr>
                </a:solidFill>
              </a:rPr>
              <a:t>Introduction </a:t>
            </a:r>
            <a:r>
              <a:rPr lang="en-US" sz="2800" b="1" dirty="0">
                <a:solidFill>
                  <a:schemeClr val="tx1">
                    <a:lumMod val="95000"/>
                    <a:lumOff val="5000"/>
                  </a:schemeClr>
                </a:solidFill>
              </a:rPr>
              <a:t>of new equipment or processes  </a:t>
            </a:r>
          </a:p>
          <a:p>
            <a:pPr marL="914400" lvl="1" indent="-457200" algn="just">
              <a:spcBef>
                <a:spcPts val="1200"/>
              </a:spcBef>
              <a:buFont typeface="Wingdings" panose="05000000000000000000" pitchFamily="2" charset="2"/>
              <a:buChar char="ü"/>
            </a:pPr>
            <a:r>
              <a:rPr lang="en-US" sz="2800" b="1" dirty="0" smtClean="0">
                <a:solidFill>
                  <a:schemeClr val="tx1">
                    <a:lumMod val="95000"/>
                    <a:lumOff val="5000"/>
                  </a:schemeClr>
                </a:solidFill>
              </a:rPr>
              <a:t>A </a:t>
            </a:r>
            <a:r>
              <a:rPr lang="en-US" sz="2800" b="1" dirty="0">
                <a:solidFill>
                  <a:schemeClr val="tx1">
                    <a:lumMod val="95000"/>
                    <a:lumOff val="5000"/>
                  </a:schemeClr>
                </a:solidFill>
              </a:rPr>
              <a:t>change in the employee’s job responsibilities  </a:t>
            </a:r>
          </a:p>
          <a:p>
            <a:pPr marL="914400" lvl="1" indent="-457200" algn="just">
              <a:spcBef>
                <a:spcPts val="1200"/>
              </a:spcBef>
              <a:buFont typeface="Wingdings" panose="05000000000000000000" pitchFamily="2" charset="2"/>
              <a:buChar char="ü"/>
            </a:pPr>
            <a:r>
              <a:rPr lang="en-US" sz="2800" b="1" dirty="0" smtClean="0">
                <a:solidFill>
                  <a:schemeClr val="tx1">
                    <a:lumMod val="95000"/>
                    <a:lumOff val="5000"/>
                  </a:schemeClr>
                </a:solidFill>
              </a:rPr>
              <a:t>A </a:t>
            </a:r>
            <a:r>
              <a:rPr lang="en-US" sz="2800" b="1" dirty="0">
                <a:solidFill>
                  <a:schemeClr val="tx1">
                    <a:lumMod val="95000"/>
                    <a:lumOff val="5000"/>
                  </a:schemeClr>
                </a:solidFill>
              </a:rPr>
              <a:t>drop in an employee’s productivity or in the quality of output  </a:t>
            </a:r>
          </a:p>
          <a:p>
            <a:pPr marL="914400" lvl="1" indent="-457200" algn="just">
              <a:spcBef>
                <a:spcPts val="1200"/>
              </a:spcBef>
              <a:buFont typeface="Wingdings" panose="05000000000000000000" pitchFamily="2" charset="2"/>
              <a:buChar char="ü"/>
            </a:pPr>
            <a:r>
              <a:rPr lang="en-US" sz="2800" b="1" dirty="0" smtClean="0">
                <a:solidFill>
                  <a:schemeClr val="tx1">
                    <a:lumMod val="95000"/>
                    <a:lumOff val="5000"/>
                  </a:schemeClr>
                </a:solidFill>
              </a:rPr>
              <a:t>An </a:t>
            </a:r>
            <a:r>
              <a:rPr lang="en-US" sz="2800" b="1" dirty="0">
                <a:solidFill>
                  <a:schemeClr val="tx1">
                    <a:lumMod val="95000"/>
                    <a:lumOff val="5000"/>
                  </a:schemeClr>
                </a:solidFill>
              </a:rPr>
              <a:t>increase in safety violations or accidents  </a:t>
            </a:r>
          </a:p>
          <a:p>
            <a:pPr marL="914400" lvl="1" indent="-457200" algn="just">
              <a:spcBef>
                <a:spcPts val="1200"/>
              </a:spcBef>
              <a:buFont typeface="Wingdings" panose="05000000000000000000" pitchFamily="2" charset="2"/>
              <a:buChar char="ü"/>
            </a:pPr>
            <a:r>
              <a:rPr lang="en-US" sz="2800" b="1" dirty="0" smtClean="0">
                <a:solidFill>
                  <a:schemeClr val="tx1">
                    <a:lumMod val="95000"/>
                    <a:lumOff val="5000"/>
                  </a:schemeClr>
                </a:solidFill>
              </a:rPr>
              <a:t>An </a:t>
            </a:r>
            <a:r>
              <a:rPr lang="en-US" sz="2800" b="1" dirty="0">
                <a:solidFill>
                  <a:schemeClr val="tx1">
                    <a:lumMod val="95000"/>
                    <a:lumOff val="5000"/>
                  </a:schemeClr>
                </a:solidFill>
              </a:rPr>
              <a:t>increased number of questions  </a:t>
            </a:r>
          </a:p>
          <a:p>
            <a:pPr marL="914400" lvl="1" indent="-457200" algn="just">
              <a:spcBef>
                <a:spcPts val="1200"/>
              </a:spcBef>
              <a:buFont typeface="Wingdings" panose="05000000000000000000" pitchFamily="2" charset="2"/>
              <a:buChar char="ü"/>
            </a:pPr>
            <a:r>
              <a:rPr lang="en-US" sz="2800" b="1" dirty="0" smtClean="0">
                <a:solidFill>
                  <a:schemeClr val="tx1">
                    <a:lumMod val="95000"/>
                    <a:lumOff val="5000"/>
                  </a:schemeClr>
                </a:solidFill>
              </a:rPr>
              <a:t>Complaints </a:t>
            </a:r>
            <a:r>
              <a:rPr lang="en-US" sz="2800" b="1" dirty="0">
                <a:solidFill>
                  <a:schemeClr val="tx1">
                    <a:lumMod val="95000"/>
                    <a:lumOff val="5000"/>
                  </a:schemeClr>
                </a:solidFill>
              </a:rPr>
              <a:t>by customers or </a:t>
            </a:r>
            <a:r>
              <a:rPr lang="en-US" sz="2800" b="1" dirty="0" smtClean="0">
                <a:solidFill>
                  <a:schemeClr val="tx1">
                    <a:lumMod val="95000"/>
                    <a:lumOff val="5000"/>
                  </a:schemeClr>
                </a:solidFill>
              </a:rPr>
              <a:t>coworkers</a:t>
            </a:r>
            <a:endParaRPr lang="en-US" sz="2800" b="1" dirty="0">
              <a:solidFill>
                <a:schemeClr val="tx1">
                  <a:lumMod val="95000"/>
                  <a:lumOff val="5000"/>
                </a:schemeClr>
              </a:solidFill>
            </a:endParaRPr>
          </a:p>
        </p:txBody>
      </p:sp>
    </p:spTree>
    <p:extLst>
      <p:ext uri="{BB962C8B-B14F-4D97-AF65-F5344CB8AC3E}">
        <p14:creationId xmlns:p14="http://schemas.microsoft.com/office/powerpoint/2010/main" val="332008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2859" y="-23838"/>
            <a:ext cx="5406288"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Training Methods: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3070976" y="1694503"/>
            <a:ext cx="6050054" cy="3170099"/>
          </a:xfrm>
          <a:prstGeom prst="rect">
            <a:avLst/>
          </a:prstGeom>
        </p:spPr>
        <p:txBody>
          <a:bodyPr wrap="none">
            <a:spAutoFit/>
          </a:bodyPr>
          <a:lstStyle/>
          <a:p>
            <a:pPr marL="285750" indent="-285750">
              <a:spcBef>
                <a:spcPts val="1200"/>
              </a:spcBef>
              <a:buFont typeface="Arial" panose="020B0604020202020204" pitchFamily="34" charset="0"/>
              <a:buChar char="•"/>
            </a:pPr>
            <a:r>
              <a:rPr lang="en-US" sz="3200" b="1" dirty="0">
                <a:solidFill>
                  <a:schemeClr val="tx1">
                    <a:lumMod val="95000"/>
                    <a:lumOff val="5000"/>
                  </a:schemeClr>
                </a:solidFill>
                <a:latin typeface="Arial" panose="020B0604020202020204" pitchFamily="34" charset="0"/>
                <a:cs typeface="Arial" panose="020B0604020202020204" pitchFamily="34" charset="0"/>
              </a:rPr>
              <a:t>Basic literacy training</a:t>
            </a:r>
            <a:r>
              <a:rPr lang="en-US" sz="3200" b="1" dirty="0" smtClean="0">
                <a:solidFill>
                  <a:schemeClr val="tx1">
                    <a:lumMod val="95000"/>
                    <a:lumOff val="5000"/>
                  </a:schemeClr>
                </a:solidFill>
                <a:latin typeface="Arial" panose="020B0604020202020204" pitchFamily="34" charset="0"/>
                <a:cs typeface="Arial" panose="020B0604020202020204" pitchFamily="34" charset="0"/>
              </a:rPr>
              <a:t>.</a:t>
            </a:r>
          </a:p>
          <a:p>
            <a:pPr marL="285750" indent="-285750">
              <a:spcBef>
                <a:spcPts val="1200"/>
              </a:spcBef>
              <a:buFont typeface="Arial" panose="020B0604020202020204" pitchFamily="34" charset="0"/>
              <a:buChar char="•"/>
            </a:pPr>
            <a:r>
              <a:rPr lang="en-US" sz="3200" b="1" dirty="0">
                <a:solidFill>
                  <a:schemeClr val="tx1">
                    <a:lumMod val="95000"/>
                    <a:lumOff val="5000"/>
                  </a:schemeClr>
                </a:solidFill>
                <a:latin typeface="Arial" panose="020B0604020202020204" pitchFamily="34" charset="0"/>
                <a:cs typeface="Arial" panose="020B0604020202020204" pitchFamily="34" charset="0"/>
              </a:rPr>
              <a:t>Technical training</a:t>
            </a:r>
            <a:r>
              <a:rPr lang="en-US" sz="3200" b="1" dirty="0" smtClean="0">
                <a:solidFill>
                  <a:schemeClr val="tx1">
                    <a:lumMod val="95000"/>
                    <a:lumOff val="5000"/>
                  </a:schemeClr>
                </a:solidFill>
                <a:latin typeface="Arial" panose="020B0604020202020204" pitchFamily="34" charset="0"/>
                <a:cs typeface="Arial" panose="020B0604020202020204" pitchFamily="34" charset="0"/>
              </a:rPr>
              <a:t>.</a:t>
            </a:r>
          </a:p>
          <a:p>
            <a:pPr marL="285750" indent="-285750">
              <a:spcBef>
                <a:spcPts val="1200"/>
              </a:spcBef>
              <a:buFont typeface="Arial" panose="020B0604020202020204" pitchFamily="34" charset="0"/>
              <a:buChar char="•"/>
            </a:pPr>
            <a:r>
              <a:rPr lang="en-US" sz="3200" b="1" dirty="0">
                <a:solidFill>
                  <a:schemeClr val="tx1">
                    <a:lumMod val="95000"/>
                    <a:lumOff val="5000"/>
                  </a:schemeClr>
                </a:solidFill>
                <a:latin typeface="Arial" panose="020B0604020202020204" pitchFamily="34" charset="0"/>
                <a:cs typeface="Arial" panose="020B0604020202020204" pitchFamily="34" charset="0"/>
              </a:rPr>
              <a:t>Interpersonal skills training. </a:t>
            </a:r>
            <a:endParaRPr lang="en-US" sz="3200" b="1" dirty="0" smtClean="0">
              <a:solidFill>
                <a:schemeClr val="tx1">
                  <a:lumMod val="95000"/>
                  <a:lumOff val="5000"/>
                </a:schemeClr>
              </a:solidFill>
              <a:latin typeface="Arial" panose="020B0604020202020204" pitchFamily="34" charset="0"/>
              <a:cs typeface="Arial" panose="020B0604020202020204" pitchFamily="34" charset="0"/>
            </a:endParaRPr>
          </a:p>
          <a:p>
            <a:pPr marL="285750" indent="-285750">
              <a:spcBef>
                <a:spcPts val="1200"/>
              </a:spcBef>
              <a:buFont typeface="Arial" panose="020B0604020202020204" pitchFamily="34" charset="0"/>
              <a:buChar char="•"/>
            </a:pPr>
            <a:r>
              <a:rPr lang="en-US" sz="3200" b="1" dirty="0">
                <a:solidFill>
                  <a:schemeClr val="tx1">
                    <a:lumMod val="95000"/>
                    <a:lumOff val="5000"/>
                  </a:schemeClr>
                </a:solidFill>
                <a:latin typeface="Arial" panose="020B0604020202020204" pitchFamily="34" charset="0"/>
                <a:cs typeface="Arial" panose="020B0604020202020204" pitchFamily="34" charset="0"/>
              </a:rPr>
              <a:t>Problem-solving training</a:t>
            </a:r>
            <a:r>
              <a:rPr lang="en-US" sz="3200" b="1" dirty="0" smtClean="0">
                <a:solidFill>
                  <a:schemeClr val="tx1">
                    <a:lumMod val="95000"/>
                    <a:lumOff val="5000"/>
                  </a:schemeClr>
                </a:solidFill>
                <a:latin typeface="Arial" panose="020B0604020202020204" pitchFamily="34" charset="0"/>
                <a:cs typeface="Arial" panose="020B0604020202020204" pitchFamily="34" charset="0"/>
              </a:rPr>
              <a:t>.</a:t>
            </a:r>
          </a:p>
          <a:p>
            <a:pPr marL="285750" indent="-285750">
              <a:spcBef>
                <a:spcPts val="1200"/>
              </a:spcBef>
              <a:buFont typeface="Arial" panose="020B0604020202020204" pitchFamily="34" charset="0"/>
              <a:buChar char="•"/>
            </a:pPr>
            <a:r>
              <a:rPr lang="en-US" sz="3200" b="1" dirty="0">
                <a:solidFill>
                  <a:schemeClr val="tx1">
                    <a:lumMod val="95000"/>
                    <a:lumOff val="5000"/>
                  </a:schemeClr>
                </a:solidFill>
                <a:latin typeface="Arial" panose="020B0604020202020204" pitchFamily="34" charset="0"/>
                <a:cs typeface="Arial" panose="020B0604020202020204" pitchFamily="34" charset="0"/>
              </a:rPr>
              <a:t>Diversity training.</a:t>
            </a:r>
            <a:endParaRPr lang="en-US" sz="3200" b="1" dirty="0" smtClean="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03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36229" y="0"/>
            <a:ext cx="27785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Directing</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0" y="1279004"/>
            <a:ext cx="12192000" cy="4832092"/>
          </a:xfrm>
          <a:prstGeom prst="rect">
            <a:avLst/>
          </a:prstGeom>
        </p:spPr>
        <p:txBody>
          <a:bodyPr wrap="square">
            <a:spAutoFit/>
          </a:bodyPr>
          <a:lstStyle/>
          <a:p>
            <a:pPr marL="285750" indent="-285750" algn="just">
              <a:spcBef>
                <a:spcPts val="1200"/>
              </a:spcBef>
              <a:buFont typeface="Arial" panose="020B0604020202020204" pitchFamily="34" charset="0"/>
              <a:buChar char="•"/>
            </a:pPr>
            <a:r>
              <a:rPr lang="en-US" sz="3200" b="1" dirty="0" smtClean="0">
                <a:solidFill>
                  <a:schemeClr val="tx1">
                    <a:lumMod val="95000"/>
                    <a:lumOff val="5000"/>
                  </a:schemeClr>
                </a:solidFill>
              </a:rPr>
              <a:t>It is giving </a:t>
            </a:r>
            <a:r>
              <a:rPr lang="en-US" sz="3200" b="1" dirty="0">
                <a:solidFill>
                  <a:schemeClr val="tx1">
                    <a:lumMod val="95000"/>
                    <a:lumOff val="5000"/>
                  </a:schemeClr>
                </a:solidFill>
              </a:rPr>
              <a:t>instructions, guiding, counselling, motivating and leading the </a:t>
            </a:r>
            <a:r>
              <a:rPr lang="en-US" sz="3200" b="1" dirty="0" smtClean="0">
                <a:solidFill>
                  <a:schemeClr val="tx1">
                    <a:lumMod val="95000"/>
                    <a:lumOff val="5000"/>
                  </a:schemeClr>
                </a:solidFill>
              </a:rPr>
              <a:t> staff </a:t>
            </a:r>
            <a:r>
              <a:rPr lang="en-US" sz="3200" b="1" dirty="0">
                <a:solidFill>
                  <a:schemeClr val="tx1">
                    <a:lumMod val="95000"/>
                    <a:lumOff val="5000"/>
                  </a:schemeClr>
                </a:solidFill>
              </a:rPr>
              <a:t>in an organisation in doing work to achieve </a:t>
            </a:r>
            <a:r>
              <a:rPr lang="en-US" sz="3200" b="1" dirty="0" smtClean="0">
                <a:solidFill>
                  <a:schemeClr val="tx1">
                    <a:lumMod val="95000"/>
                    <a:lumOff val="5000"/>
                  </a:schemeClr>
                </a:solidFill>
              </a:rPr>
              <a:t>Organizational  goals</a:t>
            </a:r>
            <a:r>
              <a:rPr lang="en-US" sz="3200" b="1" dirty="0">
                <a:solidFill>
                  <a:schemeClr val="tx1">
                    <a:lumMod val="95000"/>
                    <a:lumOff val="5000"/>
                  </a:schemeClr>
                </a:solidFill>
              </a:rPr>
              <a:t>. </a:t>
            </a:r>
            <a:endParaRPr lang="en-US" sz="3200" b="1" dirty="0" smtClean="0">
              <a:solidFill>
                <a:schemeClr val="tx1">
                  <a:lumMod val="95000"/>
                  <a:lumOff val="5000"/>
                </a:schemeClr>
              </a:solidFill>
            </a:endParaRPr>
          </a:p>
          <a:p>
            <a:pPr marL="285750" indent="-285750" algn="just">
              <a:spcBef>
                <a:spcPts val="1200"/>
              </a:spcBef>
              <a:buFont typeface="Arial" panose="020B0604020202020204" pitchFamily="34" charset="0"/>
              <a:buChar char="•"/>
            </a:pPr>
            <a:r>
              <a:rPr lang="en-US" sz="3200" b="1" dirty="0" smtClean="0">
                <a:solidFill>
                  <a:schemeClr val="tx1">
                    <a:lumMod val="95000"/>
                    <a:lumOff val="5000"/>
                  </a:schemeClr>
                </a:solidFill>
              </a:rPr>
              <a:t>It is also giving </a:t>
            </a:r>
            <a:r>
              <a:rPr lang="en-US" sz="3200" b="1" dirty="0">
                <a:solidFill>
                  <a:schemeClr val="tx1">
                    <a:lumMod val="95000"/>
                    <a:lumOff val="5000"/>
                  </a:schemeClr>
                </a:solidFill>
              </a:rPr>
              <a:t>instructions, guiding, counselling, motivating and leading the </a:t>
            </a:r>
            <a:r>
              <a:rPr lang="en-US" sz="3200" b="1" dirty="0" smtClean="0">
                <a:solidFill>
                  <a:schemeClr val="tx1">
                    <a:lumMod val="95000"/>
                    <a:lumOff val="5000"/>
                  </a:schemeClr>
                </a:solidFill>
              </a:rPr>
              <a:t>staff </a:t>
            </a:r>
            <a:r>
              <a:rPr lang="en-US" sz="3200" b="1" dirty="0">
                <a:solidFill>
                  <a:schemeClr val="tx1">
                    <a:lumMod val="95000"/>
                    <a:lumOff val="5000"/>
                  </a:schemeClr>
                </a:solidFill>
              </a:rPr>
              <a:t>in an organisation in doing work to achieve </a:t>
            </a:r>
            <a:r>
              <a:rPr lang="en-US" sz="3200" b="1" dirty="0" smtClean="0">
                <a:solidFill>
                  <a:schemeClr val="tx1">
                    <a:lumMod val="95000"/>
                    <a:lumOff val="5000"/>
                  </a:schemeClr>
                </a:solidFill>
              </a:rPr>
              <a:t>Organizational </a:t>
            </a:r>
            <a:r>
              <a:rPr lang="en-US" sz="3200" b="1" dirty="0">
                <a:solidFill>
                  <a:schemeClr val="tx1">
                    <a:lumMod val="95000"/>
                    <a:lumOff val="5000"/>
                  </a:schemeClr>
                </a:solidFill>
              </a:rPr>
              <a:t>goals. </a:t>
            </a:r>
            <a:endParaRPr lang="en-US" sz="3200" b="1" dirty="0" smtClean="0">
              <a:solidFill>
                <a:schemeClr val="tx1">
                  <a:lumMod val="95000"/>
                  <a:lumOff val="5000"/>
                </a:schemeClr>
              </a:solidFill>
            </a:endParaRPr>
          </a:p>
          <a:p>
            <a:pPr marL="285750" indent="-285750" algn="just">
              <a:spcBef>
                <a:spcPts val="1200"/>
              </a:spcBef>
              <a:buFont typeface="Arial" panose="020B0604020202020204" pitchFamily="34" charset="0"/>
              <a:buChar char="•"/>
            </a:pPr>
            <a:r>
              <a:rPr lang="en-US" sz="3200" b="1" dirty="0" smtClean="0">
                <a:solidFill>
                  <a:schemeClr val="tx1">
                    <a:lumMod val="95000"/>
                    <a:lumOff val="5000"/>
                  </a:schemeClr>
                </a:solidFill>
              </a:rPr>
              <a:t>In this hierarchy from top </a:t>
            </a:r>
            <a:r>
              <a:rPr lang="en-US" sz="3200" b="1" dirty="0">
                <a:solidFill>
                  <a:schemeClr val="tx1">
                    <a:lumMod val="95000"/>
                    <a:lumOff val="5000"/>
                  </a:schemeClr>
                </a:solidFill>
              </a:rPr>
              <a:t>executive to supervisor performs the function of directing and </a:t>
            </a:r>
            <a:r>
              <a:rPr lang="en-US" sz="3200" b="1" dirty="0" smtClean="0">
                <a:solidFill>
                  <a:schemeClr val="tx1">
                    <a:lumMod val="95000"/>
                    <a:lumOff val="5000"/>
                  </a:schemeClr>
                </a:solidFill>
              </a:rPr>
              <a:t>in the topology wherever superior–subordinate category exist.</a:t>
            </a:r>
            <a:endParaRPr lang="en-US" sz="2800" b="1" dirty="0">
              <a:solidFill>
                <a:schemeClr val="tx1">
                  <a:lumMod val="95000"/>
                  <a:lumOff val="5000"/>
                </a:schemeClr>
              </a:solidFill>
            </a:endParaRPr>
          </a:p>
        </p:txBody>
      </p:sp>
    </p:spTree>
    <p:extLst>
      <p:ext uri="{BB962C8B-B14F-4D97-AF65-F5344CB8AC3E}">
        <p14:creationId xmlns:p14="http://schemas.microsoft.com/office/powerpoint/2010/main" val="394721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61028"/>
            <a:ext cx="12192000" cy="5262979"/>
          </a:xfrm>
          <a:prstGeom prst="rect">
            <a:avLst/>
          </a:prstGeom>
        </p:spPr>
        <p:txBody>
          <a:bodyPr wrap="square">
            <a:spAutoFit/>
          </a:bodyPr>
          <a:lstStyle/>
          <a:p>
            <a:pPr algn="just"/>
            <a:r>
              <a:rPr lang="en-US" sz="2800" b="1" dirty="0" smtClean="0">
                <a:solidFill>
                  <a:srgbClr val="FF0000"/>
                </a:solidFill>
              </a:rPr>
              <a:t>By Direction actions have to be initiated for getting  </a:t>
            </a:r>
            <a:r>
              <a:rPr lang="en-US" sz="2800" b="1" dirty="0">
                <a:solidFill>
                  <a:srgbClr val="FF0000"/>
                </a:solidFill>
              </a:rPr>
              <a:t>the desired </a:t>
            </a:r>
            <a:r>
              <a:rPr lang="en-US" sz="2800" b="1" dirty="0" smtClean="0">
                <a:solidFill>
                  <a:srgbClr val="FF0000"/>
                </a:solidFill>
              </a:rPr>
              <a:t>outcomes of an </a:t>
            </a:r>
            <a:r>
              <a:rPr lang="en-US" sz="2800" b="1" dirty="0">
                <a:solidFill>
                  <a:srgbClr val="FF0000"/>
                </a:solidFill>
              </a:rPr>
              <a:t>organisation. </a:t>
            </a:r>
            <a:endParaRPr lang="en-US" sz="2800" b="1" dirty="0" smtClean="0">
              <a:solidFill>
                <a:srgbClr val="FF0000"/>
              </a:solidFill>
            </a:endParaRPr>
          </a:p>
          <a:p>
            <a:pPr algn="just"/>
            <a:endParaRPr lang="en-US" sz="2800" b="1" dirty="0">
              <a:solidFill>
                <a:schemeClr val="tx1">
                  <a:lumMod val="95000"/>
                  <a:lumOff val="5000"/>
                </a:schemeClr>
              </a:solidFill>
            </a:endParaRPr>
          </a:p>
          <a:p>
            <a:pPr marL="342900" indent="-342900" algn="just">
              <a:buFont typeface="Arial" panose="020B0604020202020204" pitchFamily="34" charset="0"/>
              <a:buChar char="•"/>
            </a:pPr>
            <a:r>
              <a:rPr lang="en-US" sz="2800" b="1" dirty="0" smtClean="0">
                <a:solidFill>
                  <a:schemeClr val="tx1">
                    <a:lumMod val="95000"/>
                    <a:lumOff val="5000"/>
                  </a:schemeClr>
                </a:solidFill>
              </a:rPr>
              <a:t>This triggers attempts </a:t>
            </a:r>
            <a:r>
              <a:rPr lang="en-US" sz="2800" b="1" dirty="0">
                <a:solidFill>
                  <a:schemeClr val="tx1">
                    <a:lumMod val="95000"/>
                    <a:lumOff val="5000"/>
                  </a:schemeClr>
                </a:solidFill>
              </a:rPr>
              <a:t>to get maximum out of employees by identifying their capabilities. </a:t>
            </a:r>
          </a:p>
          <a:p>
            <a:pPr marL="342900" indent="-342900" algn="just">
              <a:buFont typeface="Arial" panose="020B0604020202020204" pitchFamily="34" charset="0"/>
              <a:buChar char="•"/>
            </a:pPr>
            <a:r>
              <a:rPr lang="en-US" sz="2800" b="1" dirty="0" smtClean="0">
                <a:solidFill>
                  <a:schemeClr val="tx1">
                    <a:lumMod val="95000"/>
                    <a:lumOff val="5000"/>
                  </a:schemeClr>
                </a:solidFill>
              </a:rPr>
              <a:t>It is essential </a:t>
            </a:r>
            <a:r>
              <a:rPr lang="en-US" sz="2800" b="1" dirty="0">
                <a:solidFill>
                  <a:schemeClr val="tx1">
                    <a:lumMod val="95000"/>
                    <a:lumOff val="5000"/>
                  </a:schemeClr>
                </a:solidFill>
              </a:rPr>
              <a:t>to keep the elements like Supervision, Motivation, Leadership and </a:t>
            </a:r>
            <a:r>
              <a:rPr lang="en-US" sz="2800" b="1" dirty="0" smtClean="0">
                <a:solidFill>
                  <a:schemeClr val="tx1">
                    <a:lumMod val="95000"/>
                    <a:lumOff val="5000"/>
                  </a:schemeClr>
                </a:solidFill>
              </a:rPr>
              <a:t>communication </a:t>
            </a:r>
            <a:r>
              <a:rPr lang="en-US" sz="2800" b="1" dirty="0">
                <a:solidFill>
                  <a:schemeClr val="tx1">
                    <a:lumMod val="95000"/>
                    <a:lumOff val="5000"/>
                  </a:schemeClr>
                </a:solidFill>
              </a:rPr>
              <a:t>effective.  </a:t>
            </a:r>
          </a:p>
          <a:p>
            <a:pPr marL="342900" indent="-342900" algn="just">
              <a:buFont typeface="Arial" panose="020B0604020202020204" pitchFamily="34" charset="0"/>
              <a:buChar char="•"/>
            </a:pPr>
            <a:r>
              <a:rPr lang="en-US" sz="2800" b="1" dirty="0" smtClean="0">
                <a:solidFill>
                  <a:schemeClr val="tx1">
                    <a:lumMod val="95000"/>
                    <a:lumOff val="5000"/>
                  </a:schemeClr>
                </a:solidFill>
              </a:rPr>
              <a:t>It has to ensures </a:t>
            </a:r>
            <a:r>
              <a:rPr lang="en-US" sz="2800" b="1" dirty="0">
                <a:solidFill>
                  <a:schemeClr val="tx1">
                    <a:lumMod val="95000"/>
                    <a:lumOff val="5000"/>
                  </a:schemeClr>
                </a:solidFill>
              </a:rPr>
              <a:t>that every employee work for </a:t>
            </a:r>
            <a:r>
              <a:rPr lang="en-US" sz="2800" b="1" dirty="0" smtClean="0">
                <a:solidFill>
                  <a:schemeClr val="tx1">
                    <a:lumMod val="95000"/>
                    <a:lumOff val="5000"/>
                  </a:schemeClr>
                </a:solidFill>
              </a:rPr>
              <a:t>organizational goals</a:t>
            </a:r>
            <a:r>
              <a:rPr lang="en-US" sz="2800" b="1" dirty="0">
                <a:solidFill>
                  <a:schemeClr val="tx1">
                    <a:lumMod val="95000"/>
                    <a:lumOff val="5000"/>
                  </a:schemeClr>
                </a:solidFill>
              </a:rPr>
              <a:t> </a:t>
            </a:r>
            <a:r>
              <a:rPr lang="en-US" sz="2800" b="1" dirty="0" smtClean="0">
                <a:solidFill>
                  <a:schemeClr val="tx1">
                    <a:lumMod val="95000"/>
                    <a:lumOff val="5000"/>
                  </a:schemeClr>
                </a:solidFill>
              </a:rPr>
              <a:t>completed in time</a:t>
            </a:r>
            <a:endParaRPr lang="en-US" sz="2800" b="1" dirty="0">
              <a:solidFill>
                <a:schemeClr val="tx1">
                  <a:lumMod val="95000"/>
                  <a:lumOff val="5000"/>
                </a:schemeClr>
              </a:solidFill>
            </a:endParaRPr>
          </a:p>
          <a:p>
            <a:pPr marL="342900" indent="-342900" algn="just">
              <a:buFont typeface="Arial" panose="020B0604020202020204" pitchFamily="34" charset="0"/>
              <a:buChar char="•"/>
            </a:pPr>
            <a:r>
              <a:rPr lang="en-US" sz="2800" b="1" dirty="0" smtClean="0">
                <a:solidFill>
                  <a:schemeClr val="tx1">
                    <a:lumMod val="95000"/>
                    <a:lumOff val="5000"/>
                  </a:schemeClr>
                </a:solidFill>
              </a:rPr>
              <a:t>As coping </a:t>
            </a:r>
            <a:r>
              <a:rPr lang="en-US" sz="2800" b="1" dirty="0">
                <a:solidFill>
                  <a:schemeClr val="tx1">
                    <a:lumMod val="95000"/>
                    <a:lumOff val="5000"/>
                  </a:schemeClr>
                </a:solidFill>
              </a:rPr>
              <a:t>up with </a:t>
            </a:r>
            <a:r>
              <a:rPr lang="en-US" sz="2800" b="1" dirty="0" smtClean="0">
                <a:solidFill>
                  <a:schemeClr val="tx1">
                    <a:lumMod val="95000"/>
                    <a:lumOff val="5000"/>
                  </a:schemeClr>
                </a:solidFill>
              </a:rPr>
              <a:t>changes </a:t>
            </a:r>
            <a:r>
              <a:rPr lang="en-US" sz="2800" b="1" dirty="0">
                <a:solidFill>
                  <a:schemeClr val="tx1">
                    <a:lumMod val="95000"/>
                    <a:lumOff val="5000"/>
                  </a:schemeClr>
                </a:solidFill>
              </a:rPr>
              <a:t>in the Organisation is </a:t>
            </a:r>
            <a:r>
              <a:rPr lang="en-US" sz="2800" b="1" dirty="0" smtClean="0">
                <a:solidFill>
                  <a:schemeClr val="tx1">
                    <a:lumMod val="95000"/>
                    <a:lumOff val="5000"/>
                  </a:schemeClr>
                </a:solidFill>
              </a:rPr>
              <a:t>essential . That is made possible only through </a:t>
            </a:r>
            <a:r>
              <a:rPr lang="en-US" sz="2800" b="1" dirty="0">
                <a:solidFill>
                  <a:schemeClr val="tx1">
                    <a:lumMod val="95000"/>
                    <a:lumOff val="5000"/>
                  </a:schemeClr>
                </a:solidFill>
              </a:rPr>
              <a:t>effective direction. </a:t>
            </a:r>
          </a:p>
          <a:p>
            <a:pPr marL="342900" indent="-342900" algn="just">
              <a:buFont typeface="Arial" panose="020B0604020202020204" pitchFamily="34" charset="0"/>
              <a:buChar char="•"/>
            </a:pPr>
            <a:r>
              <a:rPr lang="en-US" sz="2800" b="1" dirty="0" smtClean="0">
                <a:solidFill>
                  <a:schemeClr val="tx1">
                    <a:lumMod val="95000"/>
                    <a:lumOff val="5000"/>
                  </a:schemeClr>
                </a:solidFill>
              </a:rPr>
              <a:t>Stability </a:t>
            </a:r>
            <a:r>
              <a:rPr lang="en-US" sz="2800" b="1" dirty="0">
                <a:solidFill>
                  <a:schemeClr val="tx1">
                    <a:lumMod val="95000"/>
                    <a:lumOff val="5000"/>
                  </a:schemeClr>
                </a:solidFill>
              </a:rPr>
              <a:t>and balance </a:t>
            </a:r>
            <a:r>
              <a:rPr lang="en-US" sz="2800" b="1" dirty="0" smtClean="0">
                <a:solidFill>
                  <a:schemeClr val="tx1">
                    <a:lumMod val="95000"/>
                    <a:lumOff val="5000"/>
                  </a:schemeClr>
                </a:solidFill>
              </a:rPr>
              <a:t>of work can </a:t>
            </a:r>
            <a:r>
              <a:rPr lang="en-US" sz="2800" b="1" dirty="0">
                <a:solidFill>
                  <a:schemeClr val="tx1">
                    <a:lumMod val="95000"/>
                    <a:lumOff val="5000"/>
                  </a:schemeClr>
                </a:solidFill>
              </a:rPr>
              <a:t>be achieved </a:t>
            </a:r>
            <a:r>
              <a:rPr lang="en-US" sz="2800" b="1" dirty="0" smtClean="0">
                <a:solidFill>
                  <a:schemeClr val="tx1">
                    <a:lumMod val="95000"/>
                    <a:lumOff val="5000"/>
                  </a:schemeClr>
                </a:solidFill>
              </a:rPr>
              <a:t>best through </a:t>
            </a:r>
            <a:r>
              <a:rPr lang="en-US" sz="2800" b="1" dirty="0">
                <a:solidFill>
                  <a:schemeClr val="tx1">
                    <a:lumMod val="95000"/>
                    <a:lumOff val="5000"/>
                  </a:schemeClr>
                </a:solidFill>
              </a:rPr>
              <a:t>directing. </a:t>
            </a:r>
          </a:p>
        </p:txBody>
      </p:sp>
      <p:sp>
        <p:nvSpPr>
          <p:cNvPr id="3" name="Rectangle 2"/>
          <p:cNvSpPr/>
          <p:nvPr/>
        </p:nvSpPr>
        <p:spPr>
          <a:xfrm>
            <a:off x="3149784" y="-8340"/>
            <a:ext cx="5675464"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Nature of Directing</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82987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1079" y="-94169"/>
            <a:ext cx="6839886"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ysClr val="windowText" lastClr="000000"/>
                </a:solidFill>
                <a:effectLst>
                  <a:outerShdw blurRad="41275" dist="12700" dir="12000000" algn="tl" rotWithShape="0">
                    <a:srgbClr val="000000">
                      <a:alpha val="40000"/>
                    </a:srgbClr>
                  </a:outerShdw>
                </a:effectLst>
              </a:rPr>
              <a:t>Leadership &amp; its Styles: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ysClr val="windowText" lastClr="000000"/>
              </a:solidFill>
              <a:effectLst>
                <a:outerShdw blurRad="41275" dist="12700" dir="12000000" algn="tl" rotWithShape="0">
                  <a:srgbClr val="000000">
                    <a:alpha val="40000"/>
                  </a:srgbClr>
                </a:outerShdw>
              </a:effectLst>
            </a:endParaRPr>
          </a:p>
        </p:txBody>
      </p:sp>
      <p:sp>
        <p:nvSpPr>
          <p:cNvPr id="3" name="Rectangle 2"/>
          <p:cNvSpPr/>
          <p:nvPr/>
        </p:nvSpPr>
        <p:spPr>
          <a:xfrm>
            <a:off x="0" y="671691"/>
            <a:ext cx="12192000" cy="6186309"/>
          </a:xfrm>
          <a:prstGeom prst="rect">
            <a:avLst/>
          </a:prstGeom>
        </p:spPr>
        <p:txBody>
          <a:bodyPr wrap="square">
            <a:spAutoFit/>
          </a:bodyPr>
          <a:lstStyle/>
          <a:p>
            <a:r>
              <a:rPr lang="en-US" sz="2800" b="1" dirty="0" smtClean="0">
                <a:solidFill>
                  <a:srgbClr val="FF0000"/>
                </a:solidFill>
              </a:rPr>
              <a:t>Majority </a:t>
            </a:r>
            <a:r>
              <a:rPr lang="en-US" sz="2800" b="1" dirty="0">
                <a:solidFill>
                  <a:srgbClr val="FF0000"/>
                </a:solidFill>
              </a:rPr>
              <a:t>of effective leaders </a:t>
            </a:r>
            <a:r>
              <a:rPr lang="en-US" sz="2800" b="1" dirty="0" smtClean="0">
                <a:solidFill>
                  <a:srgbClr val="FF0000"/>
                </a:solidFill>
              </a:rPr>
              <a:t>possess includes:  </a:t>
            </a:r>
            <a:endParaRPr lang="en-US" sz="2800" b="1" dirty="0">
              <a:solidFill>
                <a:srgbClr val="FF0000"/>
              </a:solidFill>
            </a:endParaRPr>
          </a:p>
          <a:p>
            <a:pPr marL="342900" indent="-342900">
              <a:spcBef>
                <a:spcPts val="1200"/>
              </a:spcBef>
              <a:buFont typeface="Arial" panose="020B0604020202020204" pitchFamily="34" charset="0"/>
              <a:buChar char="•"/>
            </a:pPr>
            <a:r>
              <a:rPr lang="en-US" sz="2800" b="1" dirty="0" smtClean="0">
                <a:solidFill>
                  <a:schemeClr val="tx1">
                    <a:lumMod val="95000"/>
                    <a:lumOff val="5000"/>
                  </a:schemeClr>
                </a:solidFill>
              </a:rPr>
              <a:t>Drive- </a:t>
            </a:r>
            <a:r>
              <a:rPr lang="en-US" sz="2800" b="1" dirty="0">
                <a:solidFill>
                  <a:schemeClr val="tx1">
                    <a:lumMod val="95000"/>
                    <a:lumOff val="5000"/>
                  </a:schemeClr>
                </a:solidFill>
              </a:rPr>
              <a:t>Leaders are ambitious and take initiative.  </a:t>
            </a:r>
          </a:p>
          <a:p>
            <a:pPr marL="342900" indent="-342900">
              <a:spcBef>
                <a:spcPts val="1200"/>
              </a:spcBef>
              <a:buFont typeface="Arial" panose="020B0604020202020204" pitchFamily="34" charset="0"/>
              <a:buChar char="•"/>
            </a:pPr>
            <a:r>
              <a:rPr lang="en-US" sz="2800" b="1" dirty="0" smtClean="0">
                <a:solidFill>
                  <a:schemeClr val="tx1">
                    <a:lumMod val="95000"/>
                    <a:lumOff val="5000"/>
                  </a:schemeClr>
                </a:solidFill>
              </a:rPr>
              <a:t>Motivation- </a:t>
            </a:r>
            <a:r>
              <a:rPr lang="en-US" sz="2800" b="1" dirty="0">
                <a:solidFill>
                  <a:schemeClr val="tx1">
                    <a:lumMod val="95000"/>
                    <a:lumOff val="5000"/>
                  </a:schemeClr>
                </a:solidFill>
              </a:rPr>
              <a:t>Leaders want to lead and are willing to take charge.  </a:t>
            </a:r>
          </a:p>
          <a:p>
            <a:pPr marL="342900" indent="-342900">
              <a:spcBef>
                <a:spcPts val="1200"/>
              </a:spcBef>
              <a:buFont typeface="Arial" panose="020B0604020202020204" pitchFamily="34" charset="0"/>
              <a:buChar char="•"/>
            </a:pPr>
            <a:r>
              <a:rPr lang="en-US" sz="2800" b="1" dirty="0" smtClean="0">
                <a:solidFill>
                  <a:schemeClr val="tx1">
                    <a:lumMod val="95000"/>
                    <a:lumOff val="5000"/>
                  </a:schemeClr>
                </a:solidFill>
              </a:rPr>
              <a:t>Honesty </a:t>
            </a:r>
            <a:r>
              <a:rPr lang="en-US" sz="2800" b="1" dirty="0">
                <a:solidFill>
                  <a:schemeClr val="tx1">
                    <a:lumMod val="95000"/>
                    <a:lumOff val="5000"/>
                  </a:schemeClr>
                </a:solidFill>
              </a:rPr>
              <a:t>and </a:t>
            </a:r>
            <a:r>
              <a:rPr lang="en-US" sz="2800" b="1" dirty="0" smtClean="0">
                <a:solidFill>
                  <a:schemeClr val="tx1">
                    <a:lumMod val="95000"/>
                    <a:lumOff val="5000"/>
                  </a:schemeClr>
                </a:solidFill>
              </a:rPr>
              <a:t>integrity- </a:t>
            </a:r>
            <a:r>
              <a:rPr lang="en-US" sz="2800" b="1" dirty="0">
                <a:solidFill>
                  <a:schemeClr val="tx1">
                    <a:lumMod val="95000"/>
                    <a:lumOff val="5000"/>
                  </a:schemeClr>
                </a:solidFill>
              </a:rPr>
              <a:t>Leaders are truthful and do what they say they will do.  </a:t>
            </a:r>
          </a:p>
          <a:p>
            <a:pPr marL="342900" indent="-342900">
              <a:spcBef>
                <a:spcPts val="1200"/>
              </a:spcBef>
              <a:buFont typeface="Arial" panose="020B0604020202020204" pitchFamily="34" charset="0"/>
              <a:buChar char="•"/>
            </a:pPr>
            <a:r>
              <a:rPr lang="en-US" sz="2800" b="1" dirty="0" smtClean="0">
                <a:solidFill>
                  <a:schemeClr val="tx1">
                    <a:lumMod val="95000"/>
                    <a:lumOff val="5000"/>
                  </a:schemeClr>
                </a:solidFill>
              </a:rPr>
              <a:t>Self-confidence</a:t>
            </a:r>
            <a:r>
              <a:rPr lang="en-US" sz="2800" b="1" dirty="0">
                <a:solidFill>
                  <a:schemeClr val="tx1">
                    <a:lumMod val="95000"/>
                    <a:lumOff val="5000"/>
                  </a:schemeClr>
                </a:solidFill>
              </a:rPr>
              <a:t>. Leaders are assertive and decisive and enjoy taking risks. They admit </a:t>
            </a:r>
            <a:r>
              <a:rPr lang="en-US" sz="2800" b="1" dirty="0" smtClean="0">
                <a:solidFill>
                  <a:schemeClr val="tx1">
                    <a:lumMod val="95000"/>
                    <a:lumOff val="5000"/>
                  </a:schemeClr>
                </a:solidFill>
              </a:rPr>
              <a:t>mistakes </a:t>
            </a:r>
            <a:r>
              <a:rPr lang="en-US" sz="2800" b="1" dirty="0">
                <a:solidFill>
                  <a:schemeClr val="tx1">
                    <a:lumMod val="95000"/>
                    <a:lumOff val="5000"/>
                  </a:schemeClr>
                </a:solidFill>
              </a:rPr>
              <a:t>and foster trust and commitment to a vision. Leaders are emotionally stable rather than </a:t>
            </a:r>
            <a:r>
              <a:rPr lang="en-US" sz="2800" b="1" dirty="0" smtClean="0">
                <a:solidFill>
                  <a:schemeClr val="tx1">
                    <a:lumMod val="95000"/>
                    <a:lumOff val="5000"/>
                  </a:schemeClr>
                </a:solidFill>
              </a:rPr>
              <a:t>recklessly </a:t>
            </a:r>
            <a:r>
              <a:rPr lang="en-US" sz="2800" b="1" dirty="0">
                <a:solidFill>
                  <a:schemeClr val="tx1">
                    <a:lumMod val="95000"/>
                    <a:lumOff val="5000"/>
                  </a:schemeClr>
                </a:solidFill>
              </a:rPr>
              <a:t>adventurous.  </a:t>
            </a:r>
          </a:p>
          <a:p>
            <a:pPr marL="342900" indent="-342900">
              <a:spcBef>
                <a:spcPts val="1200"/>
              </a:spcBef>
              <a:buFont typeface="Arial" panose="020B0604020202020204" pitchFamily="34" charset="0"/>
              <a:buChar char="•"/>
            </a:pPr>
            <a:r>
              <a:rPr lang="en-US" sz="2800" b="1" dirty="0" smtClean="0">
                <a:solidFill>
                  <a:schemeClr val="tx1">
                    <a:lumMod val="95000"/>
                    <a:lumOff val="5000"/>
                  </a:schemeClr>
                </a:solidFill>
              </a:rPr>
              <a:t>Cognitive ability- </a:t>
            </a:r>
            <a:r>
              <a:rPr lang="en-US" sz="2800" b="1" dirty="0">
                <a:solidFill>
                  <a:schemeClr val="tx1">
                    <a:lumMod val="95000"/>
                    <a:lumOff val="5000"/>
                  </a:schemeClr>
                </a:solidFill>
              </a:rPr>
              <a:t>Leaders are intelligent, perceptive, and conceptually skilled, but are not </a:t>
            </a:r>
            <a:r>
              <a:rPr lang="en-US" sz="2800" b="1" dirty="0" smtClean="0">
                <a:solidFill>
                  <a:schemeClr val="tx1">
                    <a:lumMod val="95000"/>
                    <a:lumOff val="5000"/>
                  </a:schemeClr>
                </a:solidFill>
              </a:rPr>
              <a:t>necessarily geniuses- </a:t>
            </a:r>
            <a:r>
              <a:rPr lang="en-US" sz="2800" b="1" dirty="0">
                <a:solidFill>
                  <a:schemeClr val="tx1">
                    <a:lumMod val="95000"/>
                    <a:lumOff val="5000"/>
                  </a:schemeClr>
                </a:solidFill>
              </a:rPr>
              <a:t>They show analytical ability, good judgment, and the capacity to think </a:t>
            </a:r>
            <a:r>
              <a:rPr lang="en-US" sz="2800" b="1" dirty="0" smtClean="0">
                <a:solidFill>
                  <a:schemeClr val="tx1">
                    <a:lumMod val="95000"/>
                    <a:lumOff val="5000"/>
                  </a:schemeClr>
                </a:solidFill>
              </a:rPr>
              <a:t>strategically</a:t>
            </a:r>
            <a:r>
              <a:rPr lang="en-US" sz="2800" b="1" dirty="0">
                <a:solidFill>
                  <a:schemeClr val="tx1">
                    <a:lumMod val="95000"/>
                    <a:lumOff val="5000"/>
                  </a:schemeClr>
                </a:solidFill>
              </a:rPr>
              <a:t>.  </a:t>
            </a:r>
          </a:p>
          <a:p>
            <a:pPr marL="342900" indent="-342900">
              <a:spcBef>
                <a:spcPts val="1200"/>
              </a:spcBef>
              <a:buFont typeface="Arial" panose="020B0604020202020204" pitchFamily="34" charset="0"/>
              <a:buChar char="•"/>
            </a:pPr>
            <a:r>
              <a:rPr lang="en-US" sz="2800" b="1" dirty="0" smtClean="0">
                <a:solidFill>
                  <a:schemeClr val="tx1">
                    <a:lumMod val="95000"/>
                    <a:lumOff val="5000"/>
                  </a:schemeClr>
                </a:solidFill>
              </a:rPr>
              <a:t>Business knowledge- </a:t>
            </a:r>
            <a:r>
              <a:rPr lang="en-US" sz="2800" b="1" dirty="0">
                <a:solidFill>
                  <a:schemeClr val="tx1">
                    <a:lumMod val="95000"/>
                    <a:lumOff val="5000"/>
                  </a:schemeClr>
                </a:solidFill>
              </a:rPr>
              <a:t>Leaders tend to have technical expertise in their businesses.</a:t>
            </a:r>
          </a:p>
        </p:txBody>
      </p:sp>
    </p:spTree>
    <p:extLst>
      <p:ext uri="{BB962C8B-B14F-4D97-AF65-F5344CB8AC3E}">
        <p14:creationId xmlns:p14="http://schemas.microsoft.com/office/powerpoint/2010/main" val="129385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324" y="-94169"/>
            <a:ext cx="5509393"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ysClr val="windowText" lastClr="000000"/>
                </a:solidFill>
                <a:effectLst>
                  <a:outerShdw blurRad="41275" dist="12700" dir="12000000" algn="tl" rotWithShape="0">
                    <a:srgbClr val="000000">
                      <a:alpha val="40000"/>
                    </a:srgbClr>
                  </a:outerShdw>
                </a:effectLst>
              </a:rPr>
              <a:t>Leadership Styles: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ysClr val="windowText" lastClr="000000"/>
              </a:solidFill>
              <a:effectLst>
                <a:outerShdw blurRad="41275" dist="12700" dir="12000000" algn="tl" rotWithShape="0">
                  <a:srgbClr val="000000">
                    <a:alpha val="40000"/>
                  </a:srgbClr>
                </a:outerShdw>
              </a:effectLst>
            </a:endParaRPr>
          </a:p>
        </p:txBody>
      </p:sp>
      <p:sp>
        <p:nvSpPr>
          <p:cNvPr id="3" name="Rectangle 2"/>
          <p:cNvSpPr/>
          <p:nvPr/>
        </p:nvSpPr>
        <p:spPr>
          <a:xfrm>
            <a:off x="0" y="1039181"/>
            <a:ext cx="12192000" cy="5509200"/>
          </a:xfrm>
          <a:prstGeom prst="rect">
            <a:avLst/>
          </a:prstGeom>
        </p:spPr>
        <p:txBody>
          <a:bodyPr wrap="square">
            <a:spAutoFit/>
          </a:bodyPr>
          <a:lstStyle/>
          <a:p>
            <a:pPr algn="just"/>
            <a:r>
              <a:rPr lang="en-US" sz="3200" b="1" dirty="0">
                <a:solidFill>
                  <a:srgbClr val="FF0000"/>
                </a:solidFill>
              </a:rPr>
              <a:t>Autocratic</a:t>
            </a:r>
            <a:r>
              <a:rPr lang="en-US" sz="3200" b="1" dirty="0">
                <a:solidFill>
                  <a:schemeClr val="tx1">
                    <a:lumMod val="95000"/>
                    <a:lumOff val="5000"/>
                  </a:schemeClr>
                </a:solidFill>
              </a:rPr>
              <a:t>. The manager makes all the decisions and dominates team members. This approach  </a:t>
            </a:r>
            <a:r>
              <a:rPr lang="en-US" sz="3200" b="1" dirty="0" smtClean="0">
                <a:solidFill>
                  <a:schemeClr val="tx1">
                    <a:lumMod val="95000"/>
                    <a:lumOff val="5000"/>
                  </a:schemeClr>
                </a:solidFill>
              </a:rPr>
              <a:t>generally </a:t>
            </a:r>
            <a:r>
              <a:rPr lang="en-US" sz="3200" b="1" dirty="0">
                <a:solidFill>
                  <a:schemeClr val="tx1">
                    <a:lumMod val="95000"/>
                    <a:lumOff val="5000"/>
                  </a:schemeClr>
                </a:solidFill>
              </a:rPr>
              <a:t>results in passive resistance from team members and requires continual pressure and </a:t>
            </a:r>
            <a:r>
              <a:rPr lang="en-US" sz="3200" b="1" dirty="0" smtClean="0">
                <a:solidFill>
                  <a:schemeClr val="tx1">
                    <a:lumMod val="95000"/>
                    <a:lumOff val="5000"/>
                  </a:schemeClr>
                </a:solidFill>
              </a:rPr>
              <a:t> direction </a:t>
            </a:r>
            <a:r>
              <a:rPr lang="en-US" sz="3200" b="1" dirty="0">
                <a:solidFill>
                  <a:schemeClr val="tx1">
                    <a:lumMod val="95000"/>
                    <a:lumOff val="5000"/>
                  </a:schemeClr>
                </a:solidFill>
              </a:rPr>
              <a:t>from the leader in order to get things done. </a:t>
            </a:r>
            <a:endParaRPr lang="en-US" sz="3200" b="1" dirty="0" smtClean="0">
              <a:solidFill>
                <a:schemeClr val="tx1">
                  <a:lumMod val="95000"/>
                  <a:lumOff val="5000"/>
                </a:schemeClr>
              </a:solidFill>
            </a:endParaRPr>
          </a:p>
          <a:p>
            <a:pPr algn="just"/>
            <a:endParaRPr lang="en-US" sz="3200" b="1" dirty="0" smtClean="0">
              <a:solidFill>
                <a:schemeClr val="tx1">
                  <a:lumMod val="95000"/>
                  <a:lumOff val="5000"/>
                </a:schemeClr>
              </a:solidFill>
            </a:endParaRPr>
          </a:p>
          <a:p>
            <a:pPr algn="just"/>
            <a:r>
              <a:rPr lang="en-US" sz="3200" b="1" dirty="0" smtClean="0">
                <a:solidFill>
                  <a:srgbClr val="FF0000"/>
                </a:solidFill>
              </a:rPr>
              <a:t>Participative</a:t>
            </a:r>
            <a:r>
              <a:rPr lang="en-US" sz="3200" b="1" dirty="0">
                <a:solidFill>
                  <a:schemeClr val="tx1">
                    <a:lumMod val="95000"/>
                    <a:lumOff val="5000"/>
                  </a:schemeClr>
                </a:solidFill>
              </a:rPr>
              <a:t>. The manager involves </a:t>
            </a:r>
            <a:r>
              <a:rPr lang="en-US" sz="3200" b="1" dirty="0" smtClean="0">
                <a:solidFill>
                  <a:schemeClr val="tx1">
                    <a:lumMod val="95000"/>
                    <a:lumOff val="5000"/>
                  </a:schemeClr>
                </a:solidFill>
              </a:rPr>
              <a:t>makes the </a:t>
            </a:r>
            <a:r>
              <a:rPr lang="en-US" sz="3200" b="1" dirty="0">
                <a:solidFill>
                  <a:schemeClr val="tx1">
                    <a:lumMod val="95000"/>
                    <a:lumOff val="5000"/>
                  </a:schemeClr>
                </a:solidFill>
              </a:rPr>
              <a:t>subordinates </a:t>
            </a:r>
            <a:r>
              <a:rPr lang="en-US" sz="3200" b="1" dirty="0" smtClean="0">
                <a:solidFill>
                  <a:schemeClr val="tx1">
                    <a:lumMod val="95000"/>
                    <a:lumOff val="5000"/>
                  </a:schemeClr>
                </a:solidFill>
              </a:rPr>
              <a:t>to take decision by </a:t>
            </a:r>
            <a:r>
              <a:rPr lang="en-US" sz="3200" b="1" dirty="0">
                <a:solidFill>
                  <a:schemeClr val="tx1">
                    <a:lumMod val="95000"/>
                    <a:lumOff val="5000"/>
                  </a:schemeClr>
                </a:solidFill>
              </a:rPr>
              <a:t>consulting team  </a:t>
            </a:r>
            <a:r>
              <a:rPr lang="en-US" sz="3200" b="1" dirty="0" smtClean="0">
                <a:solidFill>
                  <a:schemeClr val="tx1">
                    <a:lumMod val="95000"/>
                    <a:lumOff val="5000"/>
                  </a:schemeClr>
                </a:solidFill>
              </a:rPr>
              <a:t>members by maintaining control, </a:t>
            </a:r>
            <a:r>
              <a:rPr lang="en-US" sz="3200" b="1" dirty="0">
                <a:solidFill>
                  <a:schemeClr val="tx1">
                    <a:lumMod val="95000"/>
                    <a:lumOff val="5000"/>
                  </a:schemeClr>
                </a:solidFill>
              </a:rPr>
              <a:t>which encourages employee ownership for the </a:t>
            </a:r>
            <a:r>
              <a:rPr lang="en-US" sz="3200" b="1" dirty="0" smtClean="0">
                <a:solidFill>
                  <a:schemeClr val="tx1">
                    <a:lumMod val="95000"/>
                    <a:lumOff val="5000"/>
                  </a:schemeClr>
                </a:solidFill>
              </a:rPr>
              <a:t>decisions</a:t>
            </a:r>
            <a:r>
              <a:rPr lang="en-US" sz="3200" b="1" dirty="0">
                <a:solidFill>
                  <a:schemeClr val="tx1">
                    <a:lumMod val="95000"/>
                    <a:lumOff val="5000"/>
                  </a:schemeClr>
                </a:solidFill>
              </a:rPr>
              <a:t>. A good participative leader encourages participation and delegates wisely, but never </a:t>
            </a:r>
            <a:r>
              <a:rPr lang="en-US" sz="3200" b="1" dirty="0" smtClean="0">
                <a:solidFill>
                  <a:schemeClr val="tx1">
                    <a:lumMod val="95000"/>
                    <a:lumOff val="5000"/>
                  </a:schemeClr>
                </a:solidFill>
              </a:rPr>
              <a:t>loses </a:t>
            </a:r>
            <a:r>
              <a:rPr lang="en-US" sz="3200" b="1" dirty="0">
                <a:solidFill>
                  <a:schemeClr val="tx1">
                    <a:lumMod val="95000"/>
                    <a:lumOff val="5000"/>
                  </a:schemeClr>
                </a:solidFill>
              </a:rPr>
              <a:t>sight of the fact that he or she bears the crucial responsibility of leadership. </a:t>
            </a:r>
          </a:p>
        </p:txBody>
      </p:sp>
    </p:spTree>
    <p:extLst>
      <p:ext uri="{BB962C8B-B14F-4D97-AF65-F5344CB8AC3E}">
        <p14:creationId xmlns:p14="http://schemas.microsoft.com/office/powerpoint/2010/main" val="183313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0024"/>
            <a:ext cx="12192000" cy="5632311"/>
          </a:xfrm>
          <a:prstGeom prst="rect">
            <a:avLst/>
          </a:prstGeom>
        </p:spPr>
        <p:txBody>
          <a:bodyPr wrap="square">
            <a:spAutoFit/>
          </a:bodyPr>
          <a:lstStyle/>
          <a:p>
            <a:pPr algn="just"/>
            <a:r>
              <a:rPr lang="en-US" sz="3600" b="1" dirty="0" smtClean="0">
                <a:solidFill>
                  <a:srgbClr val="FF0000"/>
                </a:solidFill>
              </a:rPr>
              <a:t>Laissez-faire- </a:t>
            </a:r>
            <a:r>
              <a:rPr lang="en-US" sz="3600" b="1" dirty="0" smtClean="0">
                <a:solidFill>
                  <a:schemeClr val="tx1">
                    <a:lumMod val="95000"/>
                    <a:lumOff val="5000"/>
                  </a:schemeClr>
                </a:solidFill>
              </a:rPr>
              <a:t>Here the </a:t>
            </a:r>
            <a:r>
              <a:rPr lang="en-US" sz="3600" b="1" dirty="0">
                <a:solidFill>
                  <a:schemeClr val="tx1">
                    <a:lumMod val="95000"/>
                    <a:lumOff val="5000"/>
                  </a:schemeClr>
                </a:solidFill>
              </a:rPr>
              <a:t>leader encourages team </a:t>
            </a:r>
            <a:r>
              <a:rPr lang="en-US" sz="3600" b="1" dirty="0" smtClean="0">
                <a:solidFill>
                  <a:schemeClr val="tx1">
                    <a:lumMod val="95000"/>
                    <a:lumOff val="5000"/>
                  </a:schemeClr>
                </a:solidFill>
              </a:rPr>
              <a:t>members </a:t>
            </a:r>
            <a:r>
              <a:rPr lang="en-US" sz="3600" b="1" dirty="0">
                <a:solidFill>
                  <a:schemeClr val="tx1">
                    <a:lumMod val="95000"/>
                    <a:lumOff val="5000"/>
                  </a:schemeClr>
                </a:solidFill>
              </a:rPr>
              <a:t>to function </a:t>
            </a:r>
            <a:r>
              <a:rPr lang="en-US" sz="3600" b="1" dirty="0" smtClean="0">
                <a:solidFill>
                  <a:schemeClr val="tx1">
                    <a:lumMod val="95000"/>
                    <a:lumOff val="5000"/>
                  </a:schemeClr>
                </a:solidFill>
              </a:rPr>
              <a:t>independently </a:t>
            </a:r>
            <a:r>
              <a:rPr lang="en-US" sz="3600" b="1" dirty="0">
                <a:solidFill>
                  <a:schemeClr val="tx1">
                    <a:lumMod val="95000"/>
                    <a:lumOff val="5000"/>
                  </a:schemeClr>
                </a:solidFill>
              </a:rPr>
              <a:t>and work out their problems by themselves, </a:t>
            </a:r>
            <a:r>
              <a:rPr lang="en-US" sz="3600" b="1" dirty="0" smtClean="0">
                <a:solidFill>
                  <a:schemeClr val="tx1">
                    <a:lumMod val="95000"/>
                    <a:lumOff val="5000"/>
                  </a:schemeClr>
                </a:solidFill>
              </a:rPr>
              <a:t>he will advice </a:t>
            </a:r>
            <a:r>
              <a:rPr lang="en-US" sz="3600" b="1" dirty="0">
                <a:solidFill>
                  <a:schemeClr val="tx1">
                    <a:lumMod val="95000"/>
                    <a:lumOff val="5000"/>
                  </a:schemeClr>
                </a:solidFill>
              </a:rPr>
              <a:t>and </a:t>
            </a:r>
            <a:r>
              <a:rPr lang="en-US" sz="3600" b="1" dirty="0" smtClean="0">
                <a:solidFill>
                  <a:schemeClr val="tx1">
                    <a:lumMod val="95000"/>
                    <a:lumOff val="5000"/>
                  </a:schemeClr>
                </a:solidFill>
              </a:rPr>
              <a:t>assist. </a:t>
            </a:r>
            <a:r>
              <a:rPr lang="en-US" sz="3600" b="1" dirty="0">
                <a:solidFill>
                  <a:schemeClr val="tx1">
                    <a:lumMod val="95000"/>
                    <a:lumOff val="5000"/>
                  </a:schemeClr>
                </a:solidFill>
              </a:rPr>
              <a:t>The leader usually has little control over team </a:t>
            </a:r>
            <a:r>
              <a:rPr lang="en-US" sz="3600" b="1" dirty="0" smtClean="0">
                <a:solidFill>
                  <a:schemeClr val="tx1">
                    <a:lumMod val="95000"/>
                    <a:lumOff val="5000"/>
                  </a:schemeClr>
                </a:solidFill>
              </a:rPr>
              <a:t>members</a:t>
            </a:r>
            <a:r>
              <a:rPr lang="en-US" sz="3600" b="1" dirty="0">
                <a:solidFill>
                  <a:schemeClr val="tx1">
                    <a:lumMod val="95000"/>
                    <a:lumOff val="5000"/>
                  </a:schemeClr>
                </a:solidFill>
              </a:rPr>
              <a:t>, leaving them to sort out their </a:t>
            </a:r>
            <a:r>
              <a:rPr lang="en-US" sz="3600" b="1" dirty="0" smtClean="0">
                <a:solidFill>
                  <a:schemeClr val="tx1">
                    <a:lumMod val="95000"/>
                    <a:lumOff val="5000"/>
                  </a:schemeClr>
                </a:solidFill>
              </a:rPr>
              <a:t>responsibilities get rid of </a:t>
            </a:r>
            <a:r>
              <a:rPr lang="en-US" sz="3600" b="1" dirty="0">
                <a:solidFill>
                  <a:schemeClr val="tx1">
                    <a:lumMod val="95000"/>
                    <a:lumOff val="5000"/>
                  </a:schemeClr>
                </a:solidFill>
              </a:rPr>
              <a:t>t</a:t>
            </a:r>
            <a:r>
              <a:rPr lang="en-US" sz="3600" b="1" dirty="0" smtClean="0">
                <a:solidFill>
                  <a:schemeClr val="tx1">
                    <a:lumMod val="95000"/>
                    <a:lumOff val="5000"/>
                  </a:schemeClr>
                </a:solidFill>
              </a:rPr>
              <a:t>heir problems with work assignments,  which is an indirect control. </a:t>
            </a:r>
            <a:r>
              <a:rPr lang="en-US" sz="3600" b="1" dirty="0">
                <a:solidFill>
                  <a:schemeClr val="tx1">
                    <a:lumMod val="95000"/>
                    <a:lumOff val="5000"/>
                  </a:schemeClr>
                </a:solidFill>
              </a:rPr>
              <a:t>In general, this approach leaves the team floundering  </a:t>
            </a:r>
            <a:r>
              <a:rPr lang="en-US" sz="3600" b="1" dirty="0" smtClean="0">
                <a:solidFill>
                  <a:schemeClr val="tx1">
                    <a:lumMod val="95000"/>
                    <a:lumOff val="5000"/>
                  </a:schemeClr>
                </a:solidFill>
              </a:rPr>
              <a:t>with </a:t>
            </a:r>
            <a:r>
              <a:rPr lang="en-US" sz="3600" b="1" dirty="0">
                <a:solidFill>
                  <a:schemeClr val="tx1">
                    <a:lumMod val="95000"/>
                    <a:lumOff val="5000"/>
                  </a:schemeClr>
                </a:solidFill>
              </a:rPr>
              <a:t>little direction or motivation. Laissez-faire is usually only appropriate when the team is </a:t>
            </a:r>
            <a:r>
              <a:rPr lang="en-US" sz="3600" b="1" dirty="0" smtClean="0">
                <a:solidFill>
                  <a:schemeClr val="tx1">
                    <a:lumMod val="95000"/>
                    <a:lumOff val="5000"/>
                  </a:schemeClr>
                </a:solidFill>
              </a:rPr>
              <a:t>highly </a:t>
            </a:r>
            <a:r>
              <a:rPr lang="en-US" sz="3600" b="1" dirty="0">
                <a:solidFill>
                  <a:schemeClr val="tx1">
                    <a:lumMod val="95000"/>
                    <a:lumOff val="5000"/>
                  </a:schemeClr>
                </a:solidFill>
              </a:rPr>
              <a:t>motivated and skilled, and has a history of producing excellent work. </a:t>
            </a:r>
          </a:p>
        </p:txBody>
      </p:sp>
    </p:spTree>
    <p:extLst>
      <p:ext uri="{BB962C8B-B14F-4D97-AF65-F5344CB8AC3E}">
        <p14:creationId xmlns:p14="http://schemas.microsoft.com/office/powerpoint/2010/main" val="122492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1007" y="69152"/>
            <a:ext cx="35360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Motivation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Rectangle 2"/>
          <p:cNvSpPr/>
          <p:nvPr/>
        </p:nvSpPr>
        <p:spPr>
          <a:xfrm>
            <a:off x="0" y="1080164"/>
            <a:ext cx="12192000" cy="5816977"/>
          </a:xfrm>
          <a:prstGeom prst="rect">
            <a:avLst/>
          </a:prstGeom>
        </p:spPr>
        <p:txBody>
          <a:bodyPr wrap="square">
            <a:spAutoFit/>
          </a:bodyPr>
          <a:lstStyle/>
          <a:p>
            <a:pPr marL="285750" indent="-285750" algn="just">
              <a:spcBef>
                <a:spcPts val="1200"/>
              </a:spcBef>
              <a:buFont typeface="Arial" panose="020B0604020202020204" pitchFamily="34" charset="0"/>
              <a:buChar char="•"/>
            </a:pPr>
            <a:r>
              <a:rPr lang="en-US" sz="3200" b="1" dirty="0" smtClean="0">
                <a:solidFill>
                  <a:schemeClr val="tx1">
                    <a:lumMod val="95000"/>
                    <a:lumOff val="5000"/>
                  </a:schemeClr>
                </a:solidFill>
              </a:rPr>
              <a:t>In general it can be defined </a:t>
            </a:r>
            <a:r>
              <a:rPr lang="en-US" sz="3200" b="1" dirty="0">
                <a:solidFill>
                  <a:schemeClr val="tx1">
                    <a:lumMod val="95000"/>
                    <a:lumOff val="5000"/>
                  </a:schemeClr>
                </a:solidFill>
              </a:rPr>
              <a:t>as the force that causes an individual to behave in a  </a:t>
            </a:r>
            <a:r>
              <a:rPr lang="en-US" sz="3200" b="1" dirty="0" smtClean="0">
                <a:solidFill>
                  <a:schemeClr val="tx1">
                    <a:lumMod val="95000"/>
                    <a:lumOff val="5000"/>
                  </a:schemeClr>
                </a:solidFill>
              </a:rPr>
              <a:t>specific </a:t>
            </a:r>
            <a:r>
              <a:rPr lang="en-US" sz="3200" b="1" dirty="0">
                <a:solidFill>
                  <a:schemeClr val="tx1">
                    <a:lumMod val="95000"/>
                    <a:lumOff val="5000"/>
                  </a:schemeClr>
                </a:solidFill>
              </a:rPr>
              <a:t>way. Simply put, a highly motivated person works hard at a job; an unmotivated person  </a:t>
            </a:r>
            <a:r>
              <a:rPr lang="en-US" sz="3200" b="1" dirty="0" smtClean="0">
                <a:solidFill>
                  <a:schemeClr val="tx1">
                    <a:lumMod val="95000"/>
                    <a:lumOff val="5000"/>
                  </a:schemeClr>
                </a:solidFill>
              </a:rPr>
              <a:t>does </a:t>
            </a:r>
            <a:r>
              <a:rPr lang="en-US" sz="3200" b="1" dirty="0">
                <a:solidFill>
                  <a:schemeClr val="tx1">
                    <a:lumMod val="95000"/>
                    <a:lumOff val="5000"/>
                  </a:schemeClr>
                </a:solidFill>
              </a:rPr>
              <a:t>not</a:t>
            </a:r>
            <a:r>
              <a:rPr lang="en-US" sz="3200" b="1" dirty="0" smtClean="0">
                <a:solidFill>
                  <a:schemeClr val="tx1">
                    <a:lumMod val="95000"/>
                    <a:lumOff val="5000"/>
                  </a:schemeClr>
                </a:solidFill>
              </a:rPr>
              <a:t>.</a:t>
            </a:r>
          </a:p>
          <a:p>
            <a:pPr marL="285750" indent="-285750" algn="just">
              <a:spcBef>
                <a:spcPts val="1200"/>
              </a:spcBef>
              <a:buFont typeface="Arial" panose="020B0604020202020204" pitchFamily="34" charset="0"/>
              <a:buChar char="•"/>
            </a:pPr>
            <a:r>
              <a:rPr lang="en-US" sz="3200" b="1" dirty="0">
                <a:solidFill>
                  <a:schemeClr val="tx1">
                    <a:lumMod val="95000"/>
                    <a:lumOff val="5000"/>
                  </a:schemeClr>
                </a:solidFill>
              </a:rPr>
              <a:t>It’s the result of the interaction of a person’s needs, his or her ability to make </a:t>
            </a:r>
            <a:r>
              <a:rPr lang="en-US" sz="3200" b="1" dirty="0" smtClean="0">
                <a:solidFill>
                  <a:schemeClr val="tx1">
                    <a:lumMod val="95000"/>
                    <a:lumOff val="5000"/>
                  </a:schemeClr>
                </a:solidFill>
              </a:rPr>
              <a:t>choices </a:t>
            </a:r>
            <a:r>
              <a:rPr lang="en-US" sz="3200" b="1" dirty="0">
                <a:solidFill>
                  <a:schemeClr val="tx1">
                    <a:lumMod val="95000"/>
                    <a:lumOff val="5000"/>
                  </a:schemeClr>
                </a:solidFill>
              </a:rPr>
              <a:t>about how to meet those needs, and the environment created by management that allows  </a:t>
            </a:r>
            <a:r>
              <a:rPr lang="en-US" sz="3200" b="1" dirty="0" smtClean="0">
                <a:solidFill>
                  <a:schemeClr val="tx1">
                    <a:lumMod val="95000"/>
                    <a:lumOff val="5000"/>
                  </a:schemeClr>
                </a:solidFill>
              </a:rPr>
              <a:t>these </a:t>
            </a:r>
            <a:r>
              <a:rPr lang="en-US" sz="3200" b="1" dirty="0">
                <a:solidFill>
                  <a:schemeClr val="tx1">
                    <a:lumMod val="95000"/>
                    <a:lumOff val="5000"/>
                  </a:schemeClr>
                </a:solidFill>
              </a:rPr>
              <a:t>needs to be met and the choices to be made</a:t>
            </a:r>
            <a:r>
              <a:rPr lang="en-US" sz="3200" b="1" dirty="0" smtClean="0">
                <a:solidFill>
                  <a:schemeClr val="tx1">
                    <a:lumMod val="95000"/>
                    <a:lumOff val="5000"/>
                  </a:schemeClr>
                </a:solidFill>
              </a:rPr>
              <a:t>.</a:t>
            </a:r>
          </a:p>
          <a:p>
            <a:pPr marL="285750" indent="-285750" algn="just">
              <a:spcBef>
                <a:spcPts val="1200"/>
              </a:spcBef>
              <a:buFont typeface="Arial" panose="020B0604020202020204" pitchFamily="34" charset="0"/>
              <a:buChar char="•"/>
            </a:pPr>
            <a:r>
              <a:rPr lang="en-US" sz="3200" b="1" dirty="0">
                <a:solidFill>
                  <a:schemeClr val="tx1">
                    <a:lumMod val="95000"/>
                    <a:lumOff val="5000"/>
                  </a:schemeClr>
                </a:solidFill>
              </a:rPr>
              <a:t>The basic needs model, referred to as </a:t>
            </a:r>
            <a:r>
              <a:rPr lang="en-US" sz="3200" b="1" i="1" dirty="0">
                <a:solidFill>
                  <a:schemeClr val="accent5">
                    <a:lumMod val="75000"/>
                  </a:schemeClr>
                </a:solidFill>
              </a:rPr>
              <a:t>content theory </a:t>
            </a:r>
            <a:r>
              <a:rPr lang="en-US" sz="3200" b="1" dirty="0">
                <a:solidFill>
                  <a:schemeClr val="tx1">
                    <a:lumMod val="95000"/>
                    <a:lumOff val="5000"/>
                  </a:schemeClr>
                </a:solidFill>
              </a:rPr>
              <a:t>of </a:t>
            </a:r>
            <a:r>
              <a:rPr lang="en-US" sz="3200" b="1" dirty="0" smtClean="0">
                <a:solidFill>
                  <a:schemeClr val="tx1">
                    <a:lumMod val="95000"/>
                    <a:lumOff val="5000"/>
                  </a:schemeClr>
                </a:solidFill>
              </a:rPr>
              <a:t>motivation</a:t>
            </a:r>
            <a:r>
              <a:rPr lang="en-US" sz="3200" b="1" dirty="0">
                <a:solidFill>
                  <a:schemeClr val="tx1">
                    <a:lumMod val="95000"/>
                    <a:lumOff val="5000"/>
                  </a:schemeClr>
                </a:solidFill>
              </a:rPr>
              <a:t>, highlights the specific factors that motivate an individual. Although these factors are  </a:t>
            </a:r>
            <a:r>
              <a:rPr lang="en-US" sz="3200" b="1" dirty="0" smtClean="0">
                <a:solidFill>
                  <a:schemeClr val="tx1">
                    <a:lumMod val="95000"/>
                    <a:lumOff val="5000"/>
                  </a:schemeClr>
                </a:solidFill>
              </a:rPr>
              <a:t>found </a:t>
            </a:r>
            <a:r>
              <a:rPr lang="en-US" sz="3200" b="1" dirty="0">
                <a:solidFill>
                  <a:schemeClr val="tx1">
                    <a:lumMod val="95000"/>
                    <a:lumOff val="5000"/>
                  </a:schemeClr>
                </a:solidFill>
              </a:rPr>
              <a:t>within an individual, things outside the individual can affect him or her as well. </a:t>
            </a:r>
          </a:p>
        </p:txBody>
      </p:sp>
    </p:spTree>
    <p:extLst>
      <p:ext uri="{BB962C8B-B14F-4D97-AF65-F5344CB8AC3E}">
        <p14:creationId xmlns:p14="http://schemas.microsoft.com/office/powerpoint/2010/main" val="243514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91053"/>
            <a:ext cx="12192000" cy="6124754"/>
          </a:xfrm>
          <a:prstGeom prst="rect">
            <a:avLst/>
          </a:prstGeom>
        </p:spPr>
        <p:txBody>
          <a:bodyPr wrap="square">
            <a:spAutoFit/>
          </a:bodyPr>
          <a:lstStyle/>
          <a:p>
            <a:pPr algn="just"/>
            <a:r>
              <a:rPr lang="en-US" sz="2800" b="1" dirty="0" smtClean="0">
                <a:solidFill>
                  <a:schemeClr val="tx1">
                    <a:lumMod val="95000"/>
                    <a:lumOff val="5000"/>
                  </a:schemeClr>
                </a:solidFill>
              </a:rPr>
              <a:t>People needs their wishes satisfied in 2 ways. They are classified as :</a:t>
            </a:r>
          </a:p>
          <a:p>
            <a:pPr algn="just"/>
            <a:endParaRPr lang="en-US" sz="2800" b="1" dirty="0" smtClean="0">
              <a:solidFill>
                <a:schemeClr val="tx1">
                  <a:lumMod val="95000"/>
                  <a:lumOff val="5000"/>
                </a:schemeClr>
              </a:solidFill>
            </a:endParaRPr>
          </a:p>
          <a:p>
            <a:pPr algn="just"/>
            <a:r>
              <a:rPr lang="en-US" sz="2800" b="1" dirty="0" smtClean="0">
                <a:solidFill>
                  <a:srgbClr val="7030A0"/>
                </a:solidFill>
              </a:rPr>
              <a:t>Primary </a:t>
            </a:r>
            <a:r>
              <a:rPr lang="en-US" sz="2800" b="1" dirty="0">
                <a:solidFill>
                  <a:srgbClr val="7030A0"/>
                </a:solidFill>
              </a:rPr>
              <a:t>needs</a:t>
            </a:r>
            <a:r>
              <a:rPr lang="en-US" sz="2800" b="1" dirty="0">
                <a:solidFill>
                  <a:schemeClr val="tx1">
                    <a:lumMod val="95000"/>
                    <a:lumOff val="5000"/>
                  </a:schemeClr>
                </a:solidFill>
              </a:rPr>
              <a:t>, </a:t>
            </a:r>
            <a:r>
              <a:rPr lang="en-US" sz="2800" b="1" dirty="0" smtClean="0">
                <a:solidFill>
                  <a:schemeClr val="tx1">
                    <a:lumMod val="95000"/>
                    <a:lumOff val="5000"/>
                  </a:schemeClr>
                </a:solidFill>
              </a:rPr>
              <a:t>like for their livelihood including food</a:t>
            </a:r>
            <a:r>
              <a:rPr lang="en-US" sz="2800" b="1" dirty="0">
                <a:solidFill>
                  <a:schemeClr val="tx1">
                    <a:lumMod val="95000"/>
                    <a:lumOff val="5000"/>
                  </a:schemeClr>
                </a:solidFill>
              </a:rPr>
              <a:t>, sleep, and water—needs that deal with the physical aspects of behavior and are </a:t>
            </a:r>
            <a:r>
              <a:rPr lang="en-US" sz="2800" b="1" dirty="0" smtClean="0">
                <a:solidFill>
                  <a:schemeClr val="tx1">
                    <a:lumMod val="95000"/>
                    <a:lumOff val="5000"/>
                  </a:schemeClr>
                </a:solidFill>
              </a:rPr>
              <a:t>considered </a:t>
            </a:r>
            <a:r>
              <a:rPr lang="en-US" sz="2800" b="1" dirty="0">
                <a:solidFill>
                  <a:schemeClr val="tx1">
                    <a:lumMod val="95000"/>
                    <a:lumOff val="5000"/>
                  </a:schemeClr>
                </a:solidFill>
              </a:rPr>
              <a:t>unlearned. These </a:t>
            </a:r>
            <a:r>
              <a:rPr lang="en-US" sz="2800" b="1" dirty="0" smtClean="0">
                <a:solidFill>
                  <a:schemeClr val="tx1">
                    <a:lumMod val="95000"/>
                    <a:lumOff val="5000"/>
                  </a:schemeClr>
                </a:solidFill>
              </a:rPr>
              <a:t>are </a:t>
            </a:r>
            <a:r>
              <a:rPr lang="en-US" sz="2800" b="1" dirty="0">
                <a:solidFill>
                  <a:schemeClr val="tx1">
                    <a:lumMod val="95000"/>
                    <a:lumOff val="5000"/>
                  </a:schemeClr>
                </a:solidFill>
              </a:rPr>
              <a:t>biological </a:t>
            </a:r>
            <a:r>
              <a:rPr lang="en-US" sz="2800" b="1" dirty="0" smtClean="0">
                <a:solidFill>
                  <a:schemeClr val="tx1">
                    <a:lumMod val="95000"/>
                    <a:lumOff val="5000"/>
                  </a:schemeClr>
                </a:solidFill>
              </a:rPr>
              <a:t> and stable.</a:t>
            </a:r>
          </a:p>
          <a:p>
            <a:pPr algn="just"/>
            <a:endParaRPr lang="en-US" sz="2800" b="1" dirty="0">
              <a:solidFill>
                <a:schemeClr val="tx1">
                  <a:lumMod val="95000"/>
                  <a:lumOff val="5000"/>
                </a:schemeClr>
              </a:solidFill>
            </a:endParaRPr>
          </a:p>
          <a:p>
            <a:pPr algn="just"/>
            <a:r>
              <a:rPr lang="en-US" sz="2800" b="1" dirty="0">
                <a:solidFill>
                  <a:srgbClr val="7030A0"/>
                </a:solidFill>
              </a:rPr>
              <a:t>Secondary needs</a:t>
            </a:r>
            <a:r>
              <a:rPr lang="en-US" sz="2800" b="1" dirty="0">
                <a:solidFill>
                  <a:schemeClr val="tx1">
                    <a:lumMod val="95000"/>
                    <a:lumOff val="5000"/>
                  </a:schemeClr>
                </a:solidFill>
              </a:rPr>
              <a:t>, </a:t>
            </a:r>
            <a:r>
              <a:rPr lang="en-US" sz="2800" b="1" dirty="0" smtClean="0">
                <a:solidFill>
                  <a:schemeClr val="tx1">
                    <a:lumMod val="95000"/>
                    <a:lumOff val="5000"/>
                  </a:schemeClr>
                </a:solidFill>
              </a:rPr>
              <a:t>are </a:t>
            </a:r>
            <a:r>
              <a:rPr lang="en-US" sz="2800" b="1" dirty="0">
                <a:solidFill>
                  <a:schemeClr val="tx1">
                    <a:lumMod val="95000"/>
                    <a:lumOff val="5000"/>
                  </a:schemeClr>
                </a:solidFill>
              </a:rPr>
              <a:t>psychological, </a:t>
            </a:r>
            <a:r>
              <a:rPr lang="en-US" sz="2800" b="1" dirty="0" smtClean="0">
                <a:solidFill>
                  <a:schemeClr val="tx1">
                    <a:lumMod val="95000"/>
                    <a:lumOff val="5000"/>
                  </a:schemeClr>
                </a:solidFill>
              </a:rPr>
              <a:t>learned </a:t>
            </a:r>
            <a:r>
              <a:rPr lang="en-US" sz="2800" b="1" dirty="0">
                <a:solidFill>
                  <a:schemeClr val="tx1">
                    <a:lumMod val="95000"/>
                    <a:lumOff val="5000"/>
                  </a:schemeClr>
                </a:solidFill>
              </a:rPr>
              <a:t>primarily through </a:t>
            </a:r>
            <a:r>
              <a:rPr lang="en-US" sz="2800" b="1" dirty="0" smtClean="0">
                <a:solidFill>
                  <a:schemeClr val="tx1">
                    <a:lumMod val="95000"/>
                    <a:lumOff val="5000"/>
                  </a:schemeClr>
                </a:solidFill>
              </a:rPr>
              <a:t>experience, work culture, their internal states like for </a:t>
            </a:r>
            <a:r>
              <a:rPr lang="en-US" sz="2800" b="1" dirty="0">
                <a:solidFill>
                  <a:schemeClr val="tx1">
                    <a:lumMod val="95000"/>
                    <a:lumOff val="5000"/>
                  </a:schemeClr>
                </a:solidFill>
              </a:rPr>
              <a:t>power, </a:t>
            </a:r>
            <a:r>
              <a:rPr lang="en-US" sz="2800" b="1" dirty="0" smtClean="0">
                <a:solidFill>
                  <a:schemeClr val="tx1">
                    <a:lumMod val="95000"/>
                    <a:lumOff val="5000"/>
                  </a:schemeClr>
                </a:solidFill>
              </a:rPr>
              <a:t>achievement, appreciation by a mass of domain etc., Therefore they are dynamic in nature varying from person to person also identifying or interpreting </a:t>
            </a:r>
            <a:r>
              <a:rPr lang="en-US" sz="2800" b="1" dirty="0">
                <a:solidFill>
                  <a:schemeClr val="tx1">
                    <a:lumMod val="95000"/>
                    <a:lumOff val="5000"/>
                  </a:schemeClr>
                </a:solidFill>
              </a:rPr>
              <a:t>these needs is more </a:t>
            </a:r>
            <a:r>
              <a:rPr lang="en-US" sz="2800" b="1" dirty="0" smtClean="0">
                <a:solidFill>
                  <a:schemeClr val="tx1">
                    <a:lumMod val="95000"/>
                    <a:lumOff val="5000"/>
                  </a:schemeClr>
                </a:solidFill>
              </a:rPr>
              <a:t> difficult</a:t>
            </a:r>
          </a:p>
          <a:p>
            <a:pPr algn="just"/>
            <a:endParaRPr lang="en-US" sz="2800" b="1" dirty="0" smtClean="0">
              <a:solidFill>
                <a:schemeClr val="tx1">
                  <a:lumMod val="95000"/>
                  <a:lumOff val="5000"/>
                </a:schemeClr>
              </a:solidFill>
            </a:endParaRPr>
          </a:p>
          <a:p>
            <a:pPr algn="just"/>
            <a:r>
              <a:rPr lang="en-US" sz="2800" b="1" dirty="0">
                <a:solidFill>
                  <a:schemeClr val="tx1">
                    <a:lumMod val="95000"/>
                    <a:lumOff val="5000"/>
                  </a:schemeClr>
                </a:solidFill>
              </a:rPr>
              <a:t>Theories: Several theorists, including Abraham Maslow, Frederick Herzberg, David </a:t>
            </a:r>
            <a:r>
              <a:rPr lang="en-US" sz="2800" b="1" dirty="0" smtClean="0">
                <a:solidFill>
                  <a:schemeClr val="tx1">
                    <a:lumMod val="95000"/>
                    <a:lumOff val="5000"/>
                  </a:schemeClr>
                </a:solidFill>
              </a:rPr>
              <a:t>McClelland</a:t>
            </a:r>
            <a:r>
              <a:rPr lang="en-US" sz="2800" b="1" dirty="0">
                <a:solidFill>
                  <a:schemeClr val="tx1">
                    <a:lumMod val="95000"/>
                    <a:lumOff val="5000"/>
                  </a:schemeClr>
                </a:solidFill>
              </a:rPr>
              <a:t>, and Clayton </a:t>
            </a:r>
            <a:r>
              <a:rPr lang="en-US" sz="2800" b="1" dirty="0" err="1">
                <a:solidFill>
                  <a:schemeClr val="tx1">
                    <a:lumMod val="95000"/>
                    <a:lumOff val="5000"/>
                  </a:schemeClr>
                </a:solidFill>
              </a:rPr>
              <a:t>Alderfer</a:t>
            </a:r>
            <a:r>
              <a:rPr lang="en-US" sz="2800" b="1" dirty="0">
                <a:solidFill>
                  <a:schemeClr val="tx1">
                    <a:lumMod val="95000"/>
                    <a:lumOff val="5000"/>
                  </a:schemeClr>
                </a:solidFill>
              </a:rPr>
              <a:t>, </a:t>
            </a:r>
            <a:r>
              <a:rPr lang="en-US" sz="2800" b="1" dirty="0" smtClean="0">
                <a:solidFill>
                  <a:schemeClr val="tx1">
                    <a:lumMod val="95000"/>
                    <a:lumOff val="5000"/>
                  </a:schemeClr>
                </a:solidFill>
              </a:rPr>
              <a:t>are few popular theories </a:t>
            </a:r>
            <a:r>
              <a:rPr lang="en-US" sz="2800" b="1" dirty="0">
                <a:solidFill>
                  <a:schemeClr val="tx1">
                    <a:lumMod val="95000"/>
                    <a:lumOff val="5000"/>
                  </a:schemeClr>
                </a:solidFill>
              </a:rPr>
              <a:t>to help explain needs as a source of </a:t>
            </a:r>
            <a:r>
              <a:rPr lang="en-US" sz="2800" b="1" dirty="0" smtClean="0">
                <a:solidFill>
                  <a:schemeClr val="tx1">
                    <a:lumMod val="95000"/>
                    <a:lumOff val="5000"/>
                  </a:schemeClr>
                </a:solidFill>
              </a:rPr>
              <a:t>motivation.</a:t>
            </a:r>
            <a:endParaRPr lang="en-US" sz="2800" b="1" dirty="0">
              <a:solidFill>
                <a:schemeClr val="tx1">
                  <a:lumMod val="95000"/>
                  <a:lumOff val="5000"/>
                </a:schemeClr>
              </a:solidFill>
            </a:endParaRPr>
          </a:p>
        </p:txBody>
      </p:sp>
      <p:sp>
        <p:nvSpPr>
          <p:cNvPr id="3" name="Rectangle 2"/>
          <p:cNvSpPr/>
          <p:nvPr/>
        </p:nvSpPr>
        <p:spPr>
          <a:xfrm>
            <a:off x="3693931" y="-16833"/>
            <a:ext cx="4804137" cy="707886"/>
          </a:xfrm>
          <a:prstGeom prst="rect">
            <a:avLst/>
          </a:prstGeom>
          <a:noFill/>
        </p:spPr>
        <p:txBody>
          <a:bodyPr wrap="none" lIns="91440" tIns="45720" rIns="91440" bIns="45720">
            <a:spAutoFit/>
          </a:bodyPr>
          <a:lstStyle/>
          <a:p>
            <a:pPr algn="ctr"/>
            <a:r>
              <a:rPr lang="en-US" sz="4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latin typeface="+mj-lt"/>
              </a:rPr>
              <a:t>Classifying Motivations</a:t>
            </a:r>
            <a:endParaRPr lang="en-US" sz="40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latin typeface="+mj-lt"/>
            </a:endParaRPr>
          </a:p>
        </p:txBody>
      </p:sp>
    </p:spTree>
    <p:extLst>
      <p:ext uri="{BB962C8B-B14F-4D97-AF65-F5344CB8AC3E}">
        <p14:creationId xmlns:p14="http://schemas.microsoft.com/office/powerpoint/2010/main" val="302651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986528"/>
          </a:xfrm>
          <a:prstGeom prst="rect">
            <a:avLst/>
          </a:prstGeom>
        </p:spPr>
        <p:txBody>
          <a:bodyPr wrap="square">
            <a:spAutoFit/>
          </a:bodyPr>
          <a:lstStyle/>
          <a:p>
            <a:pPr algn="just"/>
            <a:r>
              <a:rPr lang="en-US" sz="3200" b="1" dirty="0">
                <a:solidFill>
                  <a:schemeClr val="tx1">
                    <a:lumMod val="95000"/>
                    <a:lumOff val="5000"/>
                  </a:schemeClr>
                </a:solidFill>
              </a:rPr>
              <a:t>Abraham Maslow’s hierarchy of needs theory  </a:t>
            </a:r>
            <a:r>
              <a:rPr lang="en-US" sz="3200" b="1" dirty="0" smtClean="0">
                <a:solidFill>
                  <a:schemeClr val="tx1">
                    <a:lumMod val="95000"/>
                    <a:lumOff val="5000"/>
                  </a:schemeClr>
                </a:solidFill>
              </a:rPr>
              <a:t>: Defined the need </a:t>
            </a:r>
            <a:r>
              <a:rPr lang="en-US" sz="3200" b="1" dirty="0">
                <a:solidFill>
                  <a:schemeClr val="tx1">
                    <a:lumMod val="95000"/>
                    <a:lumOff val="5000"/>
                  </a:schemeClr>
                </a:solidFill>
              </a:rPr>
              <a:t>as a physiological or psychological </a:t>
            </a:r>
            <a:r>
              <a:rPr lang="en-US" sz="3200" b="1" dirty="0" smtClean="0">
                <a:solidFill>
                  <a:schemeClr val="tx1">
                    <a:lumMod val="95000"/>
                    <a:lumOff val="5000"/>
                  </a:schemeClr>
                </a:solidFill>
              </a:rPr>
              <a:t>deficiency. Needs go on changing once basic needs are satisfied. Further they are classified as into hierarchy of needs theory. Those are Deficit principal, progression principal.</a:t>
            </a:r>
          </a:p>
          <a:p>
            <a:pPr algn="just"/>
            <a:endParaRPr lang="en-US" sz="3200" b="1" dirty="0">
              <a:solidFill>
                <a:schemeClr val="tx1">
                  <a:lumMod val="95000"/>
                  <a:lumOff val="5000"/>
                </a:schemeClr>
              </a:solidFill>
            </a:endParaRPr>
          </a:p>
          <a:p>
            <a:pPr algn="just"/>
            <a:r>
              <a:rPr lang="en-US" sz="3200" b="1" dirty="0">
                <a:solidFill>
                  <a:schemeClr val="tx1">
                    <a:lumMod val="95000"/>
                    <a:lumOff val="5000"/>
                  </a:schemeClr>
                </a:solidFill>
              </a:rPr>
              <a:t>Herzberg’s two-factor theory </a:t>
            </a:r>
            <a:r>
              <a:rPr lang="en-US" sz="3200" b="1" dirty="0" smtClean="0">
                <a:solidFill>
                  <a:schemeClr val="tx1">
                    <a:lumMod val="95000"/>
                    <a:lumOff val="5000"/>
                  </a:schemeClr>
                </a:solidFill>
              </a:rPr>
              <a:t> interprets Motivational </a:t>
            </a:r>
            <a:r>
              <a:rPr lang="en-US" sz="3200" b="1" dirty="0">
                <a:solidFill>
                  <a:schemeClr val="tx1">
                    <a:lumMod val="95000"/>
                    <a:lumOff val="5000"/>
                  </a:schemeClr>
                </a:solidFill>
              </a:rPr>
              <a:t>theory as Hygiene factors include salary, job security, working </a:t>
            </a:r>
            <a:r>
              <a:rPr lang="en-US" sz="3200" b="1" dirty="0" smtClean="0">
                <a:solidFill>
                  <a:schemeClr val="tx1">
                    <a:lumMod val="95000"/>
                    <a:lumOff val="5000"/>
                  </a:schemeClr>
                </a:solidFill>
              </a:rPr>
              <a:t>conditions, work nature and culture, policy, </a:t>
            </a:r>
            <a:r>
              <a:rPr lang="en-US" sz="3200" b="1" dirty="0">
                <a:solidFill>
                  <a:schemeClr val="tx1">
                    <a:lumMod val="95000"/>
                    <a:lumOff val="5000"/>
                  </a:schemeClr>
                </a:solidFill>
              </a:rPr>
              <a:t>second is  </a:t>
            </a:r>
            <a:r>
              <a:rPr lang="en-US" sz="3200" b="1" dirty="0" smtClean="0">
                <a:solidFill>
                  <a:schemeClr val="tx1">
                    <a:lumMod val="95000"/>
                    <a:lumOff val="5000"/>
                  </a:schemeClr>
                </a:solidFill>
              </a:rPr>
              <a:t>motivators </a:t>
            </a:r>
            <a:r>
              <a:rPr lang="en-US" sz="3200" b="1" dirty="0">
                <a:solidFill>
                  <a:schemeClr val="tx1">
                    <a:lumMod val="95000"/>
                    <a:lumOff val="5000"/>
                  </a:schemeClr>
                </a:solidFill>
              </a:rPr>
              <a:t>include such things as responsibility, achievement, growth </a:t>
            </a:r>
            <a:r>
              <a:rPr lang="en-US" sz="3200" b="1" dirty="0" smtClean="0">
                <a:solidFill>
                  <a:schemeClr val="tx1">
                    <a:lumMod val="95000"/>
                    <a:lumOff val="5000"/>
                  </a:schemeClr>
                </a:solidFill>
              </a:rPr>
              <a:t>opportunities</a:t>
            </a:r>
            <a:r>
              <a:rPr lang="en-US" sz="3200" b="1" dirty="0">
                <a:solidFill>
                  <a:schemeClr val="tx1">
                    <a:lumMod val="95000"/>
                    <a:lumOff val="5000"/>
                  </a:schemeClr>
                </a:solidFill>
              </a:rPr>
              <a:t>, and </a:t>
            </a:r>
            <a:r>
              <a:rPr lang="en-US" sz="3200" b="1" dirty="0" smtClean="0">
                <a:solidFill>
                  <a:schemeClr val="tx1">
                    <a:lumMod val="95000"/>
                    <a:lumOff val="5000"/>
                  </a:schemeClr>
                </a:solidFill>
              </a:rPr>
              <a:t>recognition. </a:t>
            </a:r>
          </a:p>
          <a:p>
            <a:pPr algn="just"/>
            <a:endParaRPr lang="en-US" sz="3200" b="1" dirty="0">
              <a:solidFill>
                <a:schemeClr val="tx1">
                  <a:lumMod val="95000"/>
                  <a:lumOff val="5000"/>
                </a:schemeClr>
              </a:solidFill>
            </a:endParaRPr>
          </a:p>
          <a:p>
            <a:pPr algn="just"/>
            <a:r>
              <a:rPr lang="en-US" sz="3200" b="1" dirty="0" err="1">
                <a:solidFill>
                  <a:schemeClr val="tx1">
                    <a:lumMod val="95000"/>
                    <a:lumOff val="5000"/>
                  </a:schemeClr>
                </a:solidFill>
              </a:rPr>
              <a:t>Alderfer’s</a:t>
            </a:r>
            <a:r>
              <a:rPr lang="en-US" sz="3200" b="1" dirty="0">
                <a:solidFill>
                  <a:schemeClr val="tx1">
                    <a:lumMod val="95000"/>
                    <a:lumOff val="5000"/>
                  </a:schemeClr>
                </a:solidFill>
              </a:rPr>
              <a:t> ERG </a:t>
            </a:r>
            <a:r>
              <a:rPr lang="en-US" sz="3200" b="1" dirty="0" smtClean="0">
                <a:solidFill>
                  <a:schemeClr val="tx1">
                    <a:lumMod val="95000"/>
                    <a:lumOff val="5000"/>
                  </a:schemeClr>
                </a:solidFill>
              </a:rPr>
              <a:t>(</a:t>
            </a:r>
            <a:r>
              <a:rPr lang="en-US" sz="3200" b="1" dirty="0">
                <a:solidFill>
                  <a:schemeClr val="tx1">
                    <a:lumMod val="95000"/>
                    <a:lumOff val="5000"/>
                  </a:schemeClr>
                </a:solidFill>
              </a:rPr>
              <a:t>Existence, Relatedness, Growth) theory Existence needs, Relatedness needs, Growth </a:t>
            </a:r>
            <a:r>
              <a:rPr lang="en-US" sz="3200" b="1" dirty="0" smtClean="0">
                <a:solidFill>
                  <a:schemeClr val="tx1">
                    <a:lumMod val="95000"/>
                    <a:lumOff val="5000"/>
                  </a:schemeClr>
                </a:solidFill>
              </a:rPr>
              <a:t>needs</a:t>
            </a:r>
          </a:p>
          <a:p>
            <a:pPr algn="just"/>
            <a:endParaRPr lang="en-US" sz="3200" b="1">
              <a:solidFill>
                <a:schemeClr val="tx1">
                  <a:lumMod val="95000"/>
                  <a:lumOff val="5000"/>
                </a:schemeClr>
              </a:solidFill>
            </a:endParaRPr>
          </a:p>
          <a:p>
            <a:pPr algn="just"/>
            <a:endParaRPr lang="en-US" sz="3200" b="1" dirty="0">
              <a:solidFill>
                <a:schemeClr val="tx1">
                  <a:lumMod val="95000"/>
                  <a:lumOff val="5000"/>
                </a:schemeClr>
              </a:solidFill>
            </a:endParaRPr>
          </a:p>
        </p:txBody>
      </p:sp>
    </p:spTree>
    <p:extLst>
      <p:ext uri="{BB962C8B-B14F-4D97-AF65-F5344CB8AC3E}">
        <p14:creationId xmlns:p14="http://schemas.microsoft.com/office/powerpoint/2010/main" val="367567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6837"/>
            <a:ext cx="12192000" cy="7294305"/>
          </a:xfrm>
          <a:prstGeom prst="rect">
            <a:avLst/>
          </a:prstGeom>
        </p:spPr>
        <p:txBody>
          <a:bodyPr wrap="square">
            <a:spAutoFit/>
          </a:bodyPr>
          <a:lstStyle/>
          <a:p>
            <a:pPr marL="571500" indent="-571500" algn="just">
              <a:buFont typeface="Arial" panose="020B0604020202020204" pitchFamily="34" charset="0"/>
              <a:buChar char="•"/>
            </a:pPr>
            <a:r>
              <a:rPr lang="en-US" sz="3600" b="1" dirty="0">
                <a:latin typeface="Arial" panose="020B0604020202020204" pitchFamily="34" charset="0"/>
                <a:cs typeface="Arial" panose="020B0604020202020204" pitchFamily="34" charset="0"/>
              </a:rPr>
              <a:t>In management, staffing is an operation of recruiting the employees by evaluating their skills and knowledge before offering them specific job roles accordingly.</a:t>
            </a:r>
            <a:endParaRPr lang="en-US" sz="3600" b="1" dirty="0" smtClean="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3600" b="1" dirty="0" smtClean="0">
                <a:latin typeface="Arial" panose="020B0604020202020204" pitchFamily="34" charset="0"/>
                <a:cs typeface="Arial" panose="020B0604020202020204" pitchFamily="34" charset="0"/>
              </a:rPr>
              <a:t>Filling and keeping the positions provided for by the organizations structure filled with the right people is the staffing.</a:t>
            </a:r>
          </a:p>
          <a:p>
            <a:pPr marL="571500" indent="-571500" algn="just">
              <a:buFont typeface="Arial" panose="020B0604020202020204" pitchFamily="34" charset="0"/>
              <a:buChar char="•"/>
            </a:pPr>
            <a:r>
              <a:rPr lang="en-US" sz="3600" b="1" dirty="0" smtClean="0">
                <a:latin typeface="Arial" panose="020B0604020202020204" pitchFamily="34" charset="0"/>
                <a:cs typeface="Arial" panose="020B0604020202020204" pitchFamily="34" charset="0"/>
              </a:rPr>
              <a:t>Based on the workflow and responsibilities identifying suable personnel or the individual  is major task in management.</a:t>
            </a:r>
          </a:p>
          <a:p>
            <a:pPr marL="571500" indent="-571500" algn="just">
              <a:buFont typeface="Arial" panose="020B0604020202020204" pitchFamily="34" charset="0"/>
              <a:buChar char="•"/>
            </a:pPr>
            <a:endParaRPr lang="en-US" sz="3600" b="1" dirty="0" smtClean="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endParaRPr lang="en-US" sz="3600" b="1" dirty="0" smtClean="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endParaRPr lang="en-IN" sz="3600" b="1" dirty="0">
              <a:latin typeface="Arial" panose="020B0604020202020204" pitchFamily="34" charset="0"/>
              <a:cs typeface="Arial" panose="020B0604020202020204" pitchFamily="34" charset="0"/>
            </a:endParaRPr>
          </a:p>
        </p:txBody>
      </p:sp>
      <p:sp>
        <p:nvSpPr>
          <p:cNvPr id="3" name="Rectangle 2"/>
          <p:cNvSpPr/>
          <p:nvPr/>
        </p:nvSpPr>
        <p:spPr>
          <a:xfrm>
            <a:off x="4651422" y="0"/>
            <a:ext cx="2392770"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rgbClr val="FF0000"/>
                </a:solidFill>
                <a:effectLst>
                  <a:outerShdw dist="38100" dir="2700000" algn="bl" rotWithShape="0">
                    <a:schemeClr val="accent5"/>
                  </a:outerShdw>
                </a:effectLst>
              </a:rPr>
              <a:t>Staffing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4683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71398"/>
            <a:ext cx="12192000" cy="5509200"/>
          </a:xfrm>
          <a:prstGeom prst="rect">
            <a:avLst/>
          </a:prstGeom>
        </p:spPr>
        <p:txBody>
          <a:bodyPr wrap="square">
            <a:spAutoFit/>
          </a:bodyPr>
          <a:lstStyle/>
          <a:p>
            <a:pPr marL="457200" indent="-457200" algn="just">
              <a:buFont typeface="Arial" pitchFamily="34" charset="0"/>
              <a:buChar char="•"/>
            </a:pPr>
            <a:r>
              <a:rPr lang="en-US" sz="3200" b="1" dirty="0" smtClean="0"/>
              <a:t>Staffing </a:t>
            </a:r>
            <a:r>
              <a:rPr lang="en-US" sz="3200" b="1" dirty="0"/>
              <a:t>is the function of employee recruitment, screening and selection performed within an organization or business to fill job openings. Other areas of employment which may be handled by a staffing department are orientation, training, retention and termination</a:t>
            </a:r>
            <a:r>
              <a:rPr lang="en-US" sz="3200" b="1" dirty="0" smtClean="0"/>
              <a:t>.</a:t>
            </a:r>
          </a:p>
          <a:p>
            <a:pPr marL="457200" indent="-457200" algn="just">
              <a:buFont typeface="Arial" pitchFamily="34" charset="0"/>
              <a:buChar char="•"/>
            </a:pPr>
            <a:endParaRPr lang="en-US" sz="3200" b="1" dirty="0"/>
          </a:p>
          <a:p>
            <a:pPr marL="457200" indent="-457200" algn="just">
              <a:buFont typeface="Arial" pitchFamily="34" charset="0"/>
              <a:buChar char="•"/>
            </a:pPr>
            <a:r>
              <a:rPr lang="en-US" sz="3200" b="1" dirty="0">
                <a:solidFill>
                  <a:schemeClr val="tx1">
                    <a:lumMod val="95000"/>
                    <a:lumOff val="5000"/>
                  </a:schemeClr>
                </a:solidFill>
              </a:rPr>
              <a:t>Staffing helps to recruit the best possible human resources for different job roles in the organization. It focuses on recruitment, training, and development of human resources in organizations. This helps to contribute to improved productivity in the organization.</a:t>
            </a:r>
            <a:endParaRPr lang="en-US" sz="3200" b="1" dirty="0" smtClean="0">
              <a:solidFill>
                <a:schemeClr val="tx1">
                  <a:lumMod val="95000"/>
                  <a:lumOff val="5000"/>
                </a:schemeClr>
              </a:solidFill>
            </a:endParaRPr>
          </a:p>
          <a:p>
            <a:pPr algn="just"/>
            <a:endParaRPr lang="en-US" sz="3200" b="1" dirty="0"/>
          </a:p>
        </p:txBody>
      </p:sp>
      <p:sp>
        <p:nvSpPr>
          <p:cNvPr id="3" name="Rectangle 2"/>
          <p:cNvSpPr/>
          <p:nvPr/>
        </p:nvSpPr>
        <p:spPr>
          <a:xfrm>
            <a:off x="4460142" y="0"/>
            <a:ext cx="260757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Staffing </a:t>
            </a:r>
          </a:p>
        </p:txBody>
      </p:sp>
    </p:spTree>
    <p:extLst>
      <p:ext uri="{BB962C8B-B14F-4D97-AF65-F5344CB8AC3E}">
        <p14:creationId xmlns:p14="http://schemas.microsoft.com/office/powerpoint/2010/main" val="58005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4066"/>
            <a:ext cx="12192000" cy="5632311"/>
          </a:xfrm>
          <a:prstGeom prst="rect">
            <a:avLst/>
          </a:prstGeom>
        </p:spPr>
        <p:txBody>
          <a:bodyPr wrap="square">
            <a:spAutoFit/>
          </a:bodyPr>
          <a:lstStyle/>
          <a:p>
            <a:r>
              <a:rPr lang="en-US" sz="4000" b="1" dirty="0" smtClean="0">
                <a:solidFill>
                  <a:schemeClr val="tx1">
                    <a:lumMod val="95000"/>
                    <a:lumOff val="5000"/>
                  </a:schemeClr>
                </a:solidFill>
              </a:rPr>
              <a:t>It </a:t>
            </a:r>
            <a:r>
              <a:rPr lang="en-US" sz="4000" b="1" dirty="0">
                <a:solidFill>
                  <a:schemeClr val="tx1">
                    <a:lumMod val="95000"/>
                    <a:lumOff val="5000"/>
                  </a:schemeClr>
                </a:solidFill>
              </a:rPr>
              <a:t>includes  </a:t>
            </a:r>
          </a:p>
          <a:p>
            <a:pPr marL="571500" indent="-571500">
              <a:buFont typeface="Arial" pitchFamily="34" charset="0"/>
              <a:buChar char="•"/>
            </a:pPr>
            <a:r>
              <a:rPr lang="en-US" sz="4000" b="1" dirty="0" smtClean="0">
                <a:solidFill>
                  <a:schemeClr val="tx1">
                    <a:lumMod val="95000"/>
                    <a:lumOff val="5000"/>
                  </a:schemeClr>
                </a:solidFill>
              </a:rPr>
              <a:t>Identifying </a:t>
            </a:r>
            <a:r>
              <a:rPr lang="en-US" sz="4000" b="1" dirty="0">
                <a:solidFill>
                  <a:schemeClr val="tx1">
                    <a:lumMod val="95000"/>
                    <a:lumOff val="5000"/>
                  </a:schemeClr>
                </a:solidFill>
              </a:rPr>
              <a:t>workforce requirements </a:t>
            </a:r>
          </a:p>
          <a:p>
            <a:pPr marL="571500" indent="-571500">
              <a:buFont typeface="Arial" pitchFamily="34" charset="0"/>
              <a:buChar char="•"/>
            </a:pPr>
            <a:r>
              <a:rPr lang="en-US" sz="4000" b="1" dirty="0" smtClean="0">
                <a:solidFill>
                  <a:schemeClr val="tx1">
                    <a:lumMod val="95000"/>
                    <a:lumOff val="5000"/>
                  </a:schemeClr>
                </a:solidFill>
              </a:rPr>
              <a:t>Inventorying </a:t>
            </a:r>
            <a:r>
              <a:rPr lang="en-US" sz="4000" b="1" dirty="0">
                <a:solidFill>
                  <a:schemeClr val="tx1">
                    <a:lumMod val="95000"/>
                    <a:lumOff val="5000"/>
                  </a:schemeClr>
                </a:solidFill>
              </a:rPr>
              <a:t>the people available and </a:t>
            </a:r>
          </a:p>
          <a:p>
            <a:pPr marL="571500" indent="-571500">
              <a:buFont typeface="Arial" pitchFamily="34" charset="0"/>
              <a:buChar char="•"/>
            </a:pPr>
            <a:r>
              <a:rPr lang="en-US" sz="4000" b="1" dirty="0" smtClean="0">
                <a:solidFill>
                  <a:schemeClr val="tx1">
                    <a:lumMod val="95000"/>
                    <a:lumOff val="5000"/>
                  </a:schemeClr>
                </a:solidFill>
              </a:rPr>
              <a:t>Recruiting</a:t>
            </a:r>
            <a:r>
              <a:rPr lang="en-US" sz="4000" b="1" dirty="0">
                <a:solidFill>
                  <a:schemeClr val="tx1">
                    <a:lumMod val="95000"/>
                    <a:lumOff val="5000"/>
                  </a:schemeClr>
                </a:solidFill>
              </a:rPr>
              <a:t>, selecting, placing, promoting, apprising, and planning the careers. </a:t>
            </a:r>
          </a:p>
          <a:p>
            <a:pPr marL="571500" indent="-571500">
              <a:buFont typeface="Arial" pitchFamily="34" charset="0"/>
              <a:buChar char="•"/>
            </a:pPr>
            <a:r>
              <a:rPr lang="en-US" sz="4000" b="1" dirty="0" smtClean="0">
                <a:solidFill>
                  <a:schemeClr val="tx1">
                    <a:lumMod val="95000"/>
                    <a:lumOff val="5000"/>
                  </a:schemeClr>
                </a:solidFill>
              </a:rPr>
              <a:t>Staffing </a:t>
            </a:r>
            <a:r>
              <a:rPr lang="en-US" sz="4000" b="1" dirty="0">
                <a:solidFill>
                  <a:schemeClr val="tx1">
                    <a:lumMod val="95000"/>
                    <a:lumOff val="5000"/>
                  </a:schemeClr>
                </a:solidFill>
              </a:rPr>
              <a:t>is closely linked with organizing. </a:t>
            </a:r>
            <a:endParaRPr lang="en-US" sz="4000" b="1" dirty="0" smtClean="0">
              <a:solidFill>
                <a:schemeClr val="tx1">
                  <a:lumMod val="95000"/>
                  <a:lumOff val="5000"/>
                </a:schemeClr>
              </a:solidFill>
            </a:endParaRPr>
          </a:p>
          <a:p>
            <a:pPr marL="571500" indent="-571500">
              <a:buFont typeface="Arial" pitchFamily="34" charset="0"/>
              <a:buChar char="•"/>
            </a:pPr>
            <a:r>
              <a:rPr lang="en-US" sz="4000" b="1" dirty="0">
                <a:solidFill>
                  <a:schemeClr val="tx1">
                    <a:lumMod val="95000"/>
                    <a:lumOff val="5000"/>
                  </a:schemeClr>
                </a:solidFill>
              </a:rPr>
              <a:t>Recruiting or getting applicants for jobs as they open </a:t>
            </a:r>
            <a:r>
              <a:rPr lang="en-US" sz="4000" b="1" dirty="0" smtClean="0">
                <a:solidFill>
                  <a:schemeClr val="tx1">
                    <a:lumMod val="95000"/>
                    <a:lumOff val="5000"/>
                  </a:schemeClr>
                </a:solidFill>
              </a:rPr>
              <a:t>up.</a:t>
            </a:r>
          </a:p>
          <a:p>
            <a:endParaRPr lang="en-US" sz="4000" b="1" dirty="0">
              <a:solidFill>
                <a:schemeClr val="tx1">
                  <a:lumMod val="95000"/>
                  <a:lumOff val="5000"/>
                </a:schemeClr>
              </a:solidFill>
            </a:endParaRPr>
          </a:p>
        </p:txBody>
      </p:sp>
      <p:sp>
        <p:nvSpPr>
          <p:cNvPr id="3" name="Rectangle 2"/>
          <p:cNvSpPr/>
          <p:nvPr/>
        </p:nvSpPr>
        <p:spPr>
          <a:xfrm>
            <a:off x="2241444" y="29263"/>
            <a:ext cx="668978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Nature of Staffing  </a:t>
            </a:r>
          </a:p>
        </p:txBody>
      </p:sp>
    </p:spTree>
    <p:extLst>
      <p:ext uri="{BB962C8B-B14F-4D97-AF65-F5344CB8AC3E}">
        <p14:creationId xmlns:p14="http://schemas.microsoft.com/office/powerpoint/2010/main" val="315409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66074"/>
            <a:ext cx="12192000" cy="4247317"/>
          </a:xfrm>
          <a:prstGeom prst="rect">
            <a:avLst/>
          </a:prstGeom>
        </p:spPr>
        <p:txBody>
          <a:bodyPr wrap="square">
            <a:spAutoFit/>
          </a:bodyPr>
          <a:lstStyle/>
          <a:p>
            <a:pPr marL="571500" indent="-571500" algn="just">
              <a:spcBef>
                <a:spcPts val="1200"/>
              </a:spcBef>
              <a:buFont typeface="Arial" pitchFamily="34" charset="0"/>
              <a:buChar char="•"/>
            </a:pPr>
            <a:r>
              <a:rPr lang="en-US" sz="4000" b="1" dirty="0">
                <a:solidFill>
                  <a:schemeClr val="tx1">
                    <a:lumMod val="95000"/>
                    <a:lumOff val="5000"/>
                  </a:schemeClr>
                </a:solidFill>
              </a:rPr>
              <a:t>Selection of best qualified from those who seek the job </a:t>
            </a:r>
          </a:p>
          <a:p>
            <a:pPr marL="571500" indent="-571500" algn="just">
              <a:spcBef>
                <a:spcPts val="1200"/>
              </a:spcBef>
              <a:buFont typeface="Arial" pitchFamily="34" charset="0"/>
              <a:buChar char="•"/>
            </a:pPr>
            <a:r>
              <a:rPr lang="en-US" sz="4000" b="1" dirty="0" smtClean="0">
                <a:solidFill>
                  <a:schemeClr val="tx1">
                    <a:lumMod val="95000"/>
                    <a:lumOff val="5000"/>
                  </a:schemeClr>
                </a:solidFill>
              </a:rPr>
              <a:t>Transfer </a:t>
            </a:r>
            <a:r>
              <a:rPr lang="en-US" sz="4000" b="1" dirty="0">
                <a:solidFill>
                  <a:schemeClr val="tx1">
                    <a:lumMod val="95000"/>
                    <a:lumOff val="5000"/>
                  </a:schemeClr>
                </a:solidFill>
              </a:rPr>
              <a:t>and Promotions </a:t>
            </a:r>
          </a:p>
          <a:p>
            <a:pPr marL="571500" indent="-571500" algn="just">
              <a:spcBef>
                <a:spcPts val="1200"/>
              </a:spcBef>
              <a:buFont typeface="Arial" pitchFamily="34" charset="0"/>
              <a:buChar char="•"/>
            </a:pPr>
            <a:r>
              <a:rPr lang="en-US" sz="4000" b="1" dirty="0" smtClean="0">
                <a:solidFill>
                  <a:schemeClr val="tx1">
                    <a:lumMod val="95000"/>
                    <a:lumOff val="5000"/>
                  </a:schemeClr>
                </a:solidFill>
              </a:rPr>
              <a:t>Training </a:t>
            </a:r>
            <a:r>
              <a:rPr lang="en-US" sz="4000" b="1" dirty="0">
                <a:solidFill>
                  <a:schemeClr val="tx1">
                    <a:lumMod val="95000"/>
                    <a:lumOff val="5000"/>
                  </a:schemeClr>
                </a:solidFill>
              </a:rPr>
              <a:t>those who need further instructions to perform their work effectively or to </a:t>
            </a:r>
            <a:r>
              <a:rPr lang="en-US" sz="4000" b="1" dirty="0" smtClean="0">
                <a:solidFill>
                  <a:schemeClr val="tx1">
                    <a:lumMod val="95000"/>
                    <a:lumOff val="5000"/>
                  </a:schemeClr>
                </a:solidFill>
              </a:rPr>
              <a:t>qualify </a:t>
            </a:r>
            <a:r>
              <a:rPr lang="en-US" sz="4000" b="1" dirty="0">
                <a:solidFill>
                  <a:schemeClr val="tx1">
                    <a:lumMod val="95000"/>
                    <a:lumOff val="5000"/>
                  </a:schemeClr>
                </a:solidFill>
              </a:rPr>
              <a:t>for promotions </a:t>
            </a:r>
          </a:p>
        </p:txBody>
      </p:sp>
      <p:sp>
        <p:nvSpPr>
          <p:cNvPr id="3" name="Rectangle 2"/>
          <p:cNvSpPr/>
          <p:nvPr/>
        </p:nvSpPr>
        <p:spPr>
          <a:xfrm>
            <a:off x="2241444" y="29263"/>
            <a:ext cx="668978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Nature of Staffing  </a:t>
            </a:r>
          </a:p>
        </p:txBody>
      </p:sp>
    </p:spTree>
    <p:extLst>
      <p:ext uri="{BB962C8B-B14F-4D97-AF65-F5344CB8AC3E}">
        <p14:creationId xmlns:p14="http://schemas.microsoft.com/office/powerpoint/2010/main" val="20040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7912"/>
            <a:ext cx="12192000" cy="5940088"/>
          </a:xfrm>
          <a:prstGeom prst="rect">
            <a:avLst/>
          </a:prstGeom>
        </p:spPr>
        <p:txBody>
          <a:bodyPr wrap="square">
            <a:spAutoFit/>
          </a:bodyPr>
          <a:lstStyle/>
          <a:p>
            <a:pPr marL="285750" indent="-285750" algn="just">
              <a:spcBef>
                <a:spcPts val="1200"/>
              </a:spcBef>
              <a:buFont typeface="Arial" pitchFamily="34" charset="0"/>
              <a:buChar char="•"/>
            </a:pPr>
            <a:r>
              <a:rPr lang="en-US" sz="3400" b="1" dirty="0" smtClean="0"/>
              <a:t>Helps </a:t>
            </a:r>
            <a:r>
              <a:rPr lang="en-US" sz="3400" b="1" dirty="0"/>
              <a:t>in discovering talented and competent workers and developing them to move up </a:t>
            </a:r>
            <a:r>
              <a:rPr lang="en-US" sz="3400" b="1" dirty="0" smtClean="0"/>
              <a:t>the </a:t>
            </a:r>
            <a:r>
              <a:rPr lang="en-US" sz="3400" b="1" dirty="0"/>
              <a:t>corporate ladder </a:t>
            </a:r>
          </a:p>
          <a:p>
            <a:pPr marL="285750" indent="-285750" algn="just">
              <a:spcBef>
                <a:spcPts val="1200"/>
              </a:spcBef>
              <a:buFont typeface="Arial" pitchFamily="34" charset="0"/>
              <a:buChar char="•"/>
            </a:pPr>
            <a:r>
              <a:rPr lang="en-US" sz="3400" b="1" dirty="0" smtClean="0"/>
              <a:t>Ensures </a:t>
            </a:r>
            <a:r>
              <a:rPr lang="en-US" sz="3400" b="1" dirty="0"/>
              <a:t>greater productions by putting the right man in right job </a:t>
            </a:r>
          </a:p>
          <a:p>
            <a:pPr marL="285750" indent="-285750" algn="just">
              <a:spcBef>
                <a:spcPts val="1200"/>
              </a:spcBef>
              <a:buFont typeface="Arial" pitchFamily="34" charset="0"/>
              <a:buChar char="•"/>
            </a:pPr>
            <a:r>
              <a:rPr lang="en-US" sz="3400" b="1" dirty="0" smtClean="0"/>
              <a:t>Provide </a:t>
            </a:r>
            <a:r>
              <a:rPr lang="en-US" sz="3400" b="1" dirty="0"/>
              <a:t>sudden disruption of an enterprise’s production run by indicating shortages of </a:t>
            </a:r>
            <a:r>
              <a:rPr lang="en-US" sz="3400" b="1" dirty="0" smtClean="0"/>
              <a:t>personnel</a:t>
            </a:r>
            <a:r>
              <a:rPr lang="en-US" sz="3400" b="1" dirty="0"/>
              <a:t>, if any, in advance. </a:t>
            </a:r>
            <a:endParaRPr lang="en-US" sz="3400" b="1" dirty="0" smtClean="0"/>
          </a:p>
          <a:p>
            <a:pPr marL="285750" indent="-285750" algn="just">
              <a:spcBef>
                <a:spcPts val="1200"/>
              </a:spcBef>
              <a:buFont typeface="Arial" pitchFamily="34" charset="0"/>
              <a:buChar char="•"/>
            </a:pPr>
            <a:r>
              <a:rPr lang="en-US" sz="3400" b="1" dirty="0"/>
              <a:t> Prevent underutilization of personnel through over manning and resultant high </a:t>
            </a:r>
            <a:r>
              <a:rPr lang="en-US" sz="3400" b="1" dirty="0" smtClean="0"/>
              <a:t>labor cost </a:t>
            </a:r>
            <a:r>
              <a:rPr lang="en-US" sz="3400" b="1" dirty="0"/>
              <a:t>and low profit </a:t>
            </a:r>
            <a:r>
              <a:rPr lang="en-US" sz="3400" b="1" dirty="0" smtClean="0"/>
              <a:t>margin.</a:t>
            </a:r>
          </a:p>
          <a:p>
            <a:pPr marL="285750" indent="-285750" algn="just">
              <a:spcBef>
                <a:spcPts val="1200"/>
              </a:spcBef>
              <a:buFont typeface="Arial" pitchFamily="34" charset="0"/>
              <a:buChar char="•"/>
            </a:pPr>
            <a:r>
              <a:rPr lang="en-US" sz="3400" b="1" dirty="0"/>
              <a:t>Provides information to management for the internal succession of managerial personnel  in the event of an un anticipated turn </a:t>
            </a:r>
            <a:r>
              <a:rPr lang="en-US" sz="3400" b="1" dirty="0" smtClean="0"/>
              <a:t>over.</a:t>
            </a:r>
            <a:endParaRPr lang="en-US" sz="3400" b="1" dirty="0"/>
          </a:p>
        </p:txBody>
      </p:sp>
      <p:sp>
        <p:nvSpPr>
          <p:cNvPr id="3" name="Rectangle 2"/>
          <p:cNvSpPr/>
          <p:nvPr/>
        </p:nvSpPr>
        <p:spPr>
          <a:xfrm>
            <a:off x="2731922" y="0"/>
            <a:ext cx="6045887" cy="830997"/>
          </a:xfrm>
          <a:prstGeom prst="rect">
            <a:avLst/>
          </a:prstGeom>
          <a:noFill/>
        </p:spPr>
        <p:txBody>
          <a:bodyPr wrap="none" lIns="91440" tIns="45720" rIns="91440" bIns="45720">
            <a:spAutoFit/>
          </a:bodyPr>
          <a:lstStyle/>
          <a:p>
            <a:pPr algn="ctr"/>
            <a:r>
              <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Importance of </a:t>
            </a: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Staffing</a:t>
            </a:r>
            <a:endParaRPr lang="en-US" sz="4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5904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1511"/>
            <a:ext cx="12192000" cy="6186309"/>
          </a:xfrm>
          <a:prstGeom prst="rect">
            <a:avLst/>
          </a:prstGeom>
        </p:spPr>
        <p:txBody>
          <a:bodyPr wrap="square">
            <a:spAutoFit/>
          </a:bodyPr>
          <a:lstStyle/>
          <a:p>
            <a:r>
              <a:rPr lang="en-US" sz="3600" b="1" i="1" dirty="0" smtClean="0">
                <a:solidFill>
                  <a:schemeClr val="tx1">
                    <a:lumMod val="95000"/>
                    <a:lumOff val="5000"/>
                  </a:schemeClr>
                </a:solidFill>
              </a:rPr>
              <a:t>Selection</a:t>
            </a:r>
            <a:r>
              <a:rPr lang="en-US" sz="3600" b="1" dirty="0" smtClean="0">
                <a:solidFill>
                  <a:schemeClr val="tx1">
                    <a:lumMod val="95000"/>
                    <a:lumOff val="5000"/>
                  </a:schemeClr>
                </a:solidFill>
              </a:rPr>
              <a:t> </a:t>
            </a:r>
            <a:r>
              <a:rPr lang="en-US" sz="3600" b="1" dirty="0">
                <a:solidFill>
                  <a:schemeClr val="tx1">
                    <a:lumMod val="95000"/>
                    <a:lumOff val="5000"/>
                  </a:schemeClr>
                </a:solidFill>
              </a:rPr>
              <a:t>is the process of differentiating between applicants in order to identify and hire those </a:t>
            </a:r>
            <a:r>
              <a:rPr lang="en-US" sz="3600" b="1" dirty="0" smtClean="0">
                <a:solidFill>
                  <a:schemeClr val="tx1">
                    <a:lumMod val="95000"/>
                    <a:lumOff val="5000"/>
                  </a:schemeClr>
                </a:solidFill>
              </a:rPr>
              <a:t>with </a:t>
            </a:r>
            <a:r>
              <a:rPr lang="en-US" sz="3600" b="1" dirty="0">
                <a:solidFill>
                  <a:schemeClr val="tx1">
                    <a:lumMod val="95000"/>
                    <a:lumOff val="5000"/>
                  </a:schemeClr>
                </a:solidFill>
              </a:rPr>
              <a:t>a greater likelihood of success in a job. </a:t>
            </a:r>
          </a:p>
          <a:p>
            <a:r>
              <a:rPr lang="en-US" sz="3600" b="1" dirty="0">
                <a:solidFill>
                  <a:schemeClr val="tx1">
                    <a:lumMod val="95000"/>
                    <a:lumOff val="5000"/>
                  </a:schemeClr>
                </a:solidFill>
              </a:rPr>
              <a:t>1. Preliminary interview </a:t>
            </a:r>
          </a:p>
          <a:p>
            <a:r>
              <a:rPr lang="en-US" sz="3600" b="1" dirty="0">
                <a:solidFill>
                  <a:schemeClr val="tx1">
                    <a:lumMod val="95000"/>
                    <a:lumOff val="5000"/>
                  </a:schemeClr>
                </a:solidFill>
              </a:rPr>
              <a:t>2. Selection tests </a:t>
            </a:r>
          </a:p>
          <a:p>
            <a:r>
              <a:rPr lang="en-US" sz="3600" b="1" dirty="0">
                <a:solidFill>
                  <a:schemeClr val="tx1">
                    <a:lumMod val="95000"/>
                    <a:lumOff val="5000"/>
                  </a:schemeClr>
                </a:solidFill>
              </a:rPr>
              <a:t>3. Employment interview </a:t>
            </a:r>
          </a:p>
          <a:p>
            <a:r>
              <a:rPr lang="en-US" sz="3600" b="1" dirty="0">
                <a:solidFill>
                  <a:schemeClr val="tx1">
                    <a:lumMod val="95000"/>
                    <a:lumOff val="5000"/>
                  </a:schemeClr>
                </a:solidFill>
              </a:rPr>
              <a:t>4. Reference and background analysis </a:t>
            </a:r>
            <a:endParaRPr lang="en-US" sz="3600" b="1" dirty="0" smtClean="0">
              <a:solidFill>
                <a:schemeClr val="tx1">
                  <a:lumMod val="95000"/>
                  <a:lumOff val="5000"/>
                </a:schemeClr>
              </a:solidFill>
            </a:endParaRPr>
          </a:p>
          <a:p>
            <a:r>
              <a:rPr lang="en-US" sz="3600" b="1" dirty="0">
                <a:solidFill>
                  <a:schemeClr val="tx1">
                    <a:lumMod val="95000"/>
                    <a:lumOff val="5000"/>
                  </a:schemeClr>
                </a:solidFill>
              </a:rPr>
              <a:t>5. Selection decision physical examination </a:t>
            </a:r>
          </a:p>
          <a:p>
            <a:r>
              <a:rPr lang="en-US" sz="3600" b="1" dirty="0">
                <a:solidFill>
                  <a:schemeClr val="tx1">
                    <a:lumMod val="95000"/>
                    <a:lumOff val="5000"/>
                  </a:schemeClr>
                </a:solidFill>
              </a:rPr>
              <a:t>6. Job offer </a:t>
            </a:r>
          </a:p>
          <a:p>
            <a:r>
              <a:rPr lang="en-US" sz="3600" b="1" dirty="0">
                <a:solidFill>
                  <a:schemeClr val="tx1">
                    <a:lumMod val="95000"/>
                    <a:lumOff val="5000"/>
                  </a:schemeClr>
                </a:solidFill>
              </a:rPr>
              <a:t>7. Employment contract </a:t>
            </a:r>
          </a:p>
          <a:p>
            <a:r>
              <a:rPr lang="en-US" sz="3600" b="1" dirty="0">
                <a:solidFill>
                  <a:schemeClr val="tx1">
                    <a:lumMod val="95000"/>
                    <a:lumOff val="5000"/>
                  </a:schemeClr>
                </a:solidFill>
              </a:rPr>
              <a:t>8. Evaluation</a:t>
            </a:r>
          </a:p>
        </p:txBody>
      </p:sp>
      <p:sp>
        <p:nvSpPr>
          <p:cNvPr id="4" name="Rectangle 3"/>
          <p:cNvSpPr/>
          <p:nvPr/>
        </p:nvSpPr>
        <p:spPr>
          <a:xfrm>
            <a:off x="3364210" y="0"/>
            <a:ext cx="5013873"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Process </a:t>
            </a:r>
            <a:r>
              <a:rPr lang="en-US"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of  </a:t>
            </a:r>
            <a:r>
              <a:rPr lang="en-US" sz="3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Selection </a:t>
            </a:r>
          </a:p>
        </p:txBody>
      </p:sp>
    </p:spTree>
    <p:extLst>
      <p:ext uri="{BB962C8B-B14F-4D97-AF65-F5344CB8AC3E}">
        <p14:creationId xmlns:p14="http://schemas.microsoft.com/office/powerpoint/2010/main" val="245843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31998"/>
            <a:ext cx="12192000" cy="4985980"/>
          </a:xfrm>
          <a:prstGeom prst="rect">
            <a:avLst/>
          </a:prstGeom>
        </p:spPr>
        <p:txBody>
          <a:bodyPr wrap="square">
            <a:spAutoFit/>
          </a:bodyPr>
          <a:lstStyle/>
          <a:p>
            <a:pPr marL="285750" indent="-285750" algn="just">
              <a:spcBef>
                <a:spcPts val="1200"/>
              </a:spcBef>
              <a:buFont typeface="Arial" pitchFamily="34" charset="0"/>
              <a:buChar char="•"/>
            </a:pPr>
            <a:r>
              <a:rPr lang="en-US" sz="3600" b="1" dirty="0" smtClean="0">
                <a:solidFill>
                  <a:schemeClr val="tx1">
                    <a:lumMod val="95000"/>
                    <a:lumOff val="5000"/>
                  </a:schemeClr>
                </a:solidFill>
              </a:rPr>
              <a:t>It </a:t>
            </a:r>
            <a:r>
              <a:rPr lang="en-US" sz="3600" b="1" dirty="0">
                <a:solidFill>
                  <a:schemeClr val="tx1">
                    <a:lumMod val="95000"/>
                    <a:lumOff val="5000"/>
                  </a:schemeClr>
                </a:solidFill>
              </a:rPr>
              <a:t>can be defined as the process of identifying the sources for prospective candidates </a:t>
            </a:r>
            <a:r>
              <a:rPr lang="en-US" sz="3600" b="1" dirty="0" smtClean="0">
                <a:solidFill>
                  <a:schemeClr val="tx1">
                    <a:lumMod val="95000"/>
                    <a:lumOff val="5000"/>
                  </a:schemeClr>
                </a:solidFill>
              </a:rPr>
              <a:t>and </a:t>
            </a:r>
            <a:r>
              <a:rPr lang="en-US" sz="3600" b="1" dirty="0">
                <a:solidFill>
                  <a:schemeClr val="tx1">
                    <a:lumMod val="95000"/>
                    <a:lumOff val="5000"/>
                  </a:schemeClr>
                </a:solidFill>
              </a:rPr>
              <a:t>to stimulate them to apply for the jobs.  </a:t>
            </a:r>
          </a:p>
          <a:p>
            <a:pPr marL="285750" indent="-285750" algn="just">
              <a:spcBef>
                <a:spcPts val="1200"/>
              </a:spcBef>
              <a:buFont typeface="Arial" pitchFamily="34" charset="0"/>
              <a:buChar char="•"/>
            </a:pPr>
            <a:r>
              <a:rPr lang="en-US" sz="3600" b="1" dirty="0" smtClean="0">
                <a:solidFill>
                  <a:schemeClr val="tx1">
                    <a:lumMod val="95000"/>
                    <a:lumOff val="5000"/>
                  </a:schemeClr>
                </a:solidFill>
              </a:rPr>
              <a:t>Generating </a:t>
            </a:r>
            <a:r>
              <a:rPr lang="en-US" sz="3600" b="1" dirty="0">
                <a:solidFill>
                  <a:schemeClr val="tx1">
                    <a:lumMod val="95000"/>
                    <a:lumOff val="5000"/>
                  </a:schemeClr>
                </a:solidFill>
              </a:rPr>
              <a:t>of applications or applicants for specific positions. </a:t>
            </a:r>
          </a:p>
          <a:p>
            <a:pPr marL="285750" indent="-285750" algn="just">
              <a:spcBef>
                <a:spcPts val="1200"/>
              </a:spcBef>
              <a:buFont typeface="Arial" pitchFamily="34" charset="0"/>
              <a:buChar char="•"/>
            </a:pPr>
            <a:r>
              <a:rPr lang="en-US" sz="3600" b="1" dirty="0" smtClean="0">
                <a:solidFill>
                  <a:schemeClr val="tx1">
                    <a:lumMod val="95000"/>
                    <a:lumOff val="5000"/>
                  </a:schemeClr>
                </a:solidFill>
              </a:rPr>
              <a:t>Attracting </a:t>
            </a:r>
            <a:r>
              <a:rPr lang="en-US" sz="3600" b="1" dirty="0">
                <a:solidFill>
                  <a:schemeClr val="tx1">
                    <a:lumMod val="95000"/>
                    <a:lumOff val="5000"/>
                  </a:schemeClr>
                </a:solidFill>
              </a:rPr>
              <a:t>potential of employees to the company. </a:t>
            </a:r>
          </a:p>
          <a:p>
            <a:pPr marL="285750" indent="-285750" algn="just">
              <a:spcBef>
                <a:spcPts val="1200"/>
              </a:spcBef>
              <a:buFont typeface="Arial" pitchFamily="34" charset="0"/>
              <a:buChar char="•"/>
            </a:pPr>
            <a:r>
              <a:rPr lang="en-US" sz="3600" b="1" dirty="0" smtClean="0">
                <a:solidFill>
                  <a:schemeClr val="tx1">
                    <a:lumMod val="95000"/>
                    <a:lumOff val="5000"/>
                  </a:schemeClr>
                </a:solidFill>
              </a:rPr>
              <a:t>The </a:t>
            </a:r>
            <a:r>
              <a:rPr lang="en-US" sz="3600" b="1" dirty="0">
                <a:solidFill>
                  <a:schemeClr val="tx1">
                    <a:lumMod val="95000"/>
                    <a:lumOff val="5000"/>
                  </a:schemeClr>
                </a:solidFill>
              </a:rPr>
              <a:t>management should have a proper plan of recruitment regarding the quantity and </a:t>
            </a:r>
            <a:r>
              <a:rPr lang="en-US" sz="3600" b="1" dirty="0" smtClean="0">
                <a:solidFill>
                  <a:schemeClr val="tx1">
                    <a:lumMod val="95000"/>
                    <a:lumOff val="5000"/>
                  </a:schemeClr>
                </a:solidFill>
              </a:rPr>
              <a:t>quality </a:t>
            </a:r>
            <a:r>
              <a:rPr lang="en-US" sz="3600" b="1" dirty="0">
                <a:solidFill>
                  <a:schemeClr val="tx1">
                    <a:lumMod val="95000"/>
                    <a:lumOff val="5000"/>
                  </a:schemeClr>
                </a:solidFill>
              </a:rPr>
              <a:t>of personnel required and the time when it is needed. </a:t>
            </a:r>
          </a:p>
        </p:txBody>
      </p:sp>
      <p:sp>
        <p:nvSpPr>
          <p:cNvPr id="3" name="Rectangle 2"/>
          <p:cNvSpPr/>
          <p:nvPr/>
        </p:nvSpPr>
        <p:spPr>
          <a:xfrm>
            <a:off x="3645367" y="0"/>
            <a:ext cx="406181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Recruitment  </a:t>
            </a:r>
          </a:p>
        </p:txBody>
      </p:sp>
    </p:spTree>
    <p:extLst>
      <p:ext uri="{BB962C8B-B14F-4D97-AF65-F5344CB8AC3E}">
        <p14:creationId xmlns:p14="http://schemas.microsoft.com/office/powerpoint/2010/main" val="332085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0722"/>
            <a:ext cx="12192000" cy="6494085"/>
          </a:xfrm>
          <a:prstGeom prst="rect">
            <a:avLst/>
          </a:prstGeom>
        </p:spPr>
        <p:txBody>
          <a:bodyPr wrap="square">
            <a:spAutoFit/>
          </a:bodyPr>
          <a:lstStyle/>
          <a:p>
            <a:pPr marL="457200" indent="-457200" algn="just">
              <a:buSzPct val="150000"/>
              <a:buFont typeface="Arial" panose="020B0604020202020204" pitchFamily="34" charset="0"/>
              <a:buChar char="•"/>
            </a:pPr>
            <a:r>
              <a:rPr lang="en-US" sz="3200" b="1" dirty="0" smtClean="0">
                <a:solidFill>
                  <a:schemeClr val="tx1">
                    <a:lumMod val="95000"/>
                    <a:lumOff val="5000"/>
                  </a:schemeClr>
                </a:solidFill>
              </a:rPr>
              <a:t>There </a:t>
            </a:r>
            <a:r>
              <a:rPr lang="en-US" sz="3200" b="1" dirty="0">
                <a:solidFill>
                  <a:schemeClr val="tx1">
                    <a:lumMod val="95000"/>
                    <a:lumOff val="5000"/>
                  </a:schemeClr>
                </a:solidFill>
              </a:rPr>
              <a:t>are basically two broad sources of recruitment. </a:t>
            </a:r>
          </a:p>
          <a:p>
            <a:pPr marL="457200" indent="-457200" algn="just">
              <a:buSzPct val="150000"/>
              <a:buFont typeface="Arial" panose="020B0604020202020204" pitchFamily="34" charset="0"/>
              <a:buChar char="•"/>
            </a:pPr>
            <a:r>
              <a:rPr lang="en-US" sz="3200" b="1" dirty="0" smtClean="0">
                <a:solidFill>
                  <a:schemeClr val="tx1">
                    <a:lumMod val="95000"/>
                    <a:lumOff val="5000"/>
                  </a:schemeClr>
                </a:solidFill>
              </a:rPr>
              <a:t>Internal </a:t>
            </a:r>
            <a:r>
              <a:rPr lang="en-US" sz="3200" b="1" dirty="0">
                <a:solidFill>
                  <a:schemeClr val="tx1">
                    <a:lumMod val="95000"/>
                    <a:lumOff val="5000"/>
                  </a:schemeClr>
                </a:solidFill>
              </a:rPr>
              <a:t>sources i.e., recruitment within the organization. </a:t>
            </a:r>
          </a:p>
          <a:p>
            <a:pPr marL="457200" indent="-457200" algn="just">
              <a:buSzPct val="150000"/>
              <a:buFont typeface="Arial" panose="020B0604020202020204" pitchFamily="34" charset="0"/>
              <a:buChar char="•"/>
            </a:pPr>
            <a:r>
              <a:rPr lang="en-US" sz="3200" b="1" dirty="0" smtClean="0">
                <a:solidFill>
                  <a:schemeClr val="tx1">
                    <a:lumMod val="95000"/>
                    <a:lumOff val="5000"/>
                  </a:schemeClr>
                </a:solidFill>
              </a:rPr>
              <a:t>External </a:t>
            </a:r>
            <a:r>
              <a:rPr lang="en-US" sz="3200" b="1" dirty="0">
                <a:solidFill>
                  <a:schemeClr val="tx1">
                    <a:lumMod val="95000"/>
                    <a:lumOff val="5000"/>
                  </a:schemeClr>
                </a:solidFill>
              </a:rPr>
              <a:t>sources i.e., recruitment from outside. </a:t>
            </a:r>
            <a:endParaRPr lang="en-US" sz="3200" b="1" dirty="0" smtClean="0">
              <a:solidFill>
                <a:schemeClr val="tx1">
                  <a:lumMod val="95000"/>
                  <a:lumOff val="5000"/>
                </a:schemeClr>
              </a:solidFill>
            </a:endParaRPr>
          </a:p>
          <a:p>
            <a:pPr algn="ctr"/>
            <a:r>
              <a:rPr lang="en-US" sz="3200" b="1" dirty="0">
                <a:solidFill>
                  <a:srgbClr val="FF0000"/>
                </a:solidFill>
              </a:rPr>
              <a:t>Internal Source Recruitment  </a:t>
            </a:r>
          </a:p>
          <a:p>
            <a:pPr marL="457200" indent="-457200" algn="just">
              <a:buClr>
                <a:schemeClr val="tx1">
                  <a:lumMod val="95000"/>
                  <a:lumOff val="5000"/>
                </a:schemeClr>
              </a:buClr>
              <a:buSzPct val="125000"/>
              <a:buFont typeface="Calibri" panose="020F0502020204030204" pitchFamily="34" charset="0"/>
              <a:buChar char="•"/>
            </a:pPr>
            <a:r>
              <a:rPr lang="en-US" sz="3200" b="1" dirty="0" smtClean="0">
                <a:solidFill>
                  <a:schemeClr val="tx1">
                    <a:lumMod val="95000"/>
                    <a:lumOff val="5000"/>
                  </a:schemeClr>
                </a:solidFill>
              </a:rPr>
              <a:t>Internal </a:t>
            </a:r>
            <a:r>
              <a:rPr lang="en-US" sz="3200" b="1" dirty="0">
                <a:solidFill>
                  <a:schemeClr val="tx1">
                    <a:lumMod val="95000"/>
                    <a:lumOff val="5000"/>
                  </a:schemeClr>
                </a:solidFill>
              </a:rPr>
              <a:t>source refers to people currently working in the organization. </a:t>
            </a:r>
            <a:endParaRPr lang="en-US" sz="3200" b="1" dirty="0" smtClean="0">
              <a:solidFill>
                <a:schemeClr val="tx1">
                  <a:lumMod val="95000"/>
                  <a:lumOff val="5000"/>
                </a:schemeClr>
              </a:solidFill>
            </a:endParaRPr>
          </a:p>
          <a:p>
            <a:pPr marL="457200" indent="-457200" algn="just">
              <a:buClr>
                <a:schemeClr val="tx1">
                  <a:lumMod val="95000"/>
                  <a:lumOff val="5000"/>
                </a:schemeClr>
              </a:buClr>
              <a:buSzPct val="125000"/>
              <a:buFont typeface="Calibri" panose="020F0502020204030204" pitchFamily="34" charset="0"/>
              <a:buChar char="•"/>
            </a:pPr>
            <a:r>
              <a:rPr lang="en-US" sz="3200" b="1" dirty="0" smtClean="0">
                <a:solidFill>
                  <a:schemeClr val="tx1">
                    <a:lumMod val="95000"/>
                    <a:lumOff val="5000"/>
                  </a:schemeClr>
                </a:solidFill>
              </a:rPr>
              <a:t>From this source</a:t>
            </a:r>
            <a:r>
              <a:rPr lang="en-US" sz="3200" b="1" dirty="0">
                <a:solidFill>
                  <a:schemeClr val="tx1">
                    <a:lumMod val="95000"/>
                    <a:lumOff val="5000"/>
                  </a:schemeClr>
                </a:solidFill>
              </a:rPr>
              <a:t>, Position are filled either through Promotion  </a:t>
            </a:r>
          </a:p>
          <a:p>
            <a:pPr marL="457200" indent="-457200" algn="just">
              <a:buClr>
                <a:schemeClr val="tx1">
                  <a:lumMod val="95000"/>
                  <a:lumOff val="5000"/>
                </a:schemeClr>
              </a:buClr>
              <a:buSzPct val="125000"/>
              <a:buFont typeface="Calibri" panose="020F0502020204030204" pitchFamily="34" charset="0"/>
              <a:buChar char="•"/>
            </a:pPr>
            <a:r>
              <a:rPr lang="en-US" sz="3200" b="1" dirty="0" smtClean="0">
                <a:solidFill>
                  <a:schemeClr val="tx1">
                    <a:lumMod val="95000"/>
                    <a:lumOff val="5000"/>
                  </a:schemeClr>
                </a:solidFill>
              </a:rPr>
              <a:t>Through </a:t>
            </a:r>
            <a:r>
              <a:rPr lang="en-US" sz="3200" b="1" dirty="0">
                <a:solidFill>
                  <a:schemeClr val="tx1">
                    <a:lumMod val="95000"/>
                    <a:lumOff val="5000"/>
                  </a:schemeClr>
                </a:solidFill>
              </a:rPr>
              <a:t>transfer from other positions. </a:t>
            </a:r>
          </a:p>
          <a:p>
            <a:pPr algn="ctr"/>
            <a:r>
              <a:rPr lang="en-US" sz="3200" b="1" dirty="0">
                <a:solidFill>
                  <a:srgbClr val="FF0000"/>
                </a:solidFill>
              </a:rPr>
              <a:t>External Source Recruitment </a:t>
            </a:r>
          </a:p>
          <a:p>
            <a:pPr marL="457200" indent="-457200" algn="just">
              <a:buSzPct val="150000"/>
              <a:buFont typeface="Arial" panose="020B0604020202020204" pitchFamily="34" charset="0"/>
              <a:buChar char="•"/>
            </a:pPr>
            <a:r>
              <a:rPr lang="en-US" sz="3200" b="1" dirty="0" smtClean="0">
                <a:solidFill>
                  <a:schemeClr val="tx1">
                    <a:lumMod val="95000"/>
                    <a:lumOff val="5000"/>
                  </a:schemeClr>
                </a:solidFill>
              </a:rPr>
              <a:t>Following </a:t>
            </a:r>
            <a:r>
              <a:rPr lang="en-US" sz="3200" b="1" dirty="0">
                <a:solidFill>
                  <a:schemeClr val="tx1">
                    <a:lumMod val="95000"/>
                    <a:lumOff val="5000"/>
                  </a:schemeClr>
                </a:solidFill>
              </a:rPr>
              <a:t>are the different sources external to organization. </a:t>
            </a:r>
          </a:p>
          <a:p>
            <a:pPr marL="457200" indent="-457200" algn="just">
              <a:buSzPct val="150000"/>
              <a:buFont typeface="Arial" panose="020B0604020202020204" pitchFamily="34" charset="0"/>
              <a:buChar char="•"/>
            </a:pPr>
            <a:r>
              <a:rPr lang="en-US" sz="3200" b="1" dirty="0" smtClean="0">
                <a:solidFill>
                  <a:schemeClr val="tx1">
                    <a:lumMod val="95000"/>
                    <a:lumOff val="5000"/>
                  </a:schemeClr>
                </a:solidFill>
              </a:rPr>
              <a:t>Former </a:t>
            </a:r>
            <a:r>
              <a:rPr lang="en-US" sz="3200" b="1" dirty="0">
                <a:solidFill>
                  <a:schemeClr val="tx1">
                    <a:lumMod val="95000"/>
                    <a:lumOff val="5000"/>
                  </a:schemeClr>
                </a:solidFill>
              </a:rPr>
              <a:t>Employees ,Recommendations ,Employment </a:t>
            </a:r>
            <a:r>
              <a:rPr lang="en-US" sz="3200" b="1" dirty="0" smtClean="0">
                <a:solidFill>
                  <a:schemeClr val="tx1">
                    <a:lumMod val="95000"/>
                    <a:lumOff val="5000"/>
                  </a:schemeClr>
                </a:solidFill>
              </a:rPr>
              <a:t>exchange</a:t>
            </a:r>
          </a:p>
          <a:p>
            <a:pPr marL="457200" indent="-457200" algn="just">
              <a:buSzPct val="150000"/>
              <a:buFont typeface="Arial" panose="020B0604020202020204" pitchFamily="34" charset="0"/>
              <a:buChar char="•"/>
            </a:pPr>
            <a:r>
              <a:rPr lang="en-US" sz="3200" b="1" dirty="0" smtClean="0">
                <a:solidFill>
                  <a:schemeClr val="tx1">
                    <a:lumMod val="95000"/>
                    <a:lumOff val="5000"/>
                  </a:schemeClr>
                </a:solidFill>
              </a:rPr>
              <a:t>Campus </a:t>
            </a:r>
            <a:r>
              <a:rPr lang="en-US" sz="3200" b="1" dirty="0">
                <a:solidFill>
                  <a:schemeClr val="tx1">
                    <a:lumMod val="95000"/>
                    <a:lumOff val="5000"/>
                  </a:schemeClr>
                </a:solidFill>
              </a:rPr>
              <a:t>Interview ,Advertisement ,Voluntary or Walk-in applicants </a:t>
            </a:r>
          </a:p>
          <a:p>
            <a:pPr marL="457200" indent="-457200" algn="just">
              <a:buSzPct val="150000"/>
              <a:buFont typeface="Arial" panose="020B0604020202020204" pitchFamily="34" charset="0"/>
              <a:buChar char="•"/>
            </a:pPr>
            <a:r>
              <a:rPr lang="en-US" sz="3200" b="1" dirty="0" smtClean="0">
                <a:solidFill>
                  <a:schemeClr val="tx1">
                    <a:lumMod val="95000"/>
                    <a:lumOff val="5000"/>
                  </a:schemeClr>
                </a:solidFill>
              </a:rPr>
              <a:t>Private </a:t>
            </a:r>
            <a:r>
              <a:rPr lang="en-US" sz="3200" b="1" dirty="0">
                <a:solidFill>
                  <a:schemeClr val="tx1">
                    <a:lumMod val="95000"/>
                    <a:lumOff val="5000"/>
                  </a:schemeClr>
                </a:solidFill>
              </a:rPr>
              <a:t>Employment Agencies of HR </a:t>
            </a:r>
            <a:r>
              <a:rPr lang="en-US" sz="3200" b="1" dirty="0" smtClean="0">
                <a:solidFill>
                  <a:schemeClr val="tx1">
                    <a:lumMod val="95000"/>
                    <a:lumOff val="5000"/>
                  </a:schemeClr>
                </a:solidFill>
              </a:rPr>
              <a:t>Consultants or Labor </a:t>
            </a:r>
            <a:r>
              <a:rPr lang="en-US" sz="3200" b="1" dirty="0">
                <a:solidFill>
                  <a:schemeClr val="tx1">
                    <a:lumMod val="95000"/>
                    <a:lumOff val="5000"/>
                  </a:schemeClr>
                </a:solidFill>
              </a:rPr>
              <a:t>Unions </a:t>
            </a:r>
          </a:p>
        </p:txBody>
      </p:sp>
      <p:sp>
        <p:nvSpPr>
          <p:cNvPr id="3" name="Rectangle 2"/>
          <p:cNvSpPr/>
          <p:nvPr/>
        </p:nvSpPr>
        <p:spPr>
          <a:xfrm>
            <a:off x="3525284" y="14273"/>
            <a:ext cx="4751685" cy="646331"/>
          </a:xfrm>
          <a:prstGeom prst="rect">
            <a:avLst/>
          </a:prstGeom>
          <a:noFill/>
        </p:spPr>
        <p:txBody>
          <a:bodyPr wrap="none" lIns="91440" tIns="45720" rIns="91440" bIns="45720">
            <a:spAutoFit/>
          </a:bodyPr>
          <a:lstStyle/>
          <a:p>
            <a:pPr algn="ctr"/>
            <a:r>
              <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Sources of Recruitment </a:t>
            </a:r>
          </a:p>
        </p:txBody>
      </p:sp>
    </p:spTree>
    <p:extLst>
      <p:ext uri="{BB962C8B-B14F-4D97-AF65-F5344CB8AC3E}">
        <p14:creationId xmlns:p14="http://schemas.microsoft.com/office/powerpoint/2010/main" val="1104047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1382</Words>
  <Application>Microsoft Office PowerPoint</Application>
  <PresentationFormat>Custom</PresentationFormat>
  <Paragraphs>113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Sudhir</cp:lastModifiedBy>
  <cp:revision>37</cp:revision>
  <dcterms:created xsi:type="dcterms:W3CDTF">2021-11-23T05:03:11Z</dcterms:created>
  <dcterms:modified xsi:type="dcterms:W3CDTF">2022-11-23T17:04:42Z</dcterms:modified>
</cp:coreProperties>
</file>