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0" r:id="rId4"/>
    <p:sldId id="257" r:id="rId5"/>
    <p:sldId id="260" r:id="rId6"/>
    <p:sldId id="261" r:id="rId7"/>
    <p:sldId id="263" r:id="rId8"/>
    <p:sldId id="264" r:id="rId9"/>
    <p:sldId id="258" r:id="rId10"/>
    <p:sldId id="267" r:id="rId11"/>
    <p:sldId id="268" r:id="rId12"/>
    <p:sldId id="259" r:id="rId13"/>
    <p:sldId id="271" r:id="rId14"/>
    <p:sldId id="272" r:id="rId15"/>
    <p:sldId id="273" r:id="rId16"/>
    <p:sldId id="274" r:id="rId17"/>
    <p:sldId id="275" r:id="rId18"/>
    <p:sldId id="276" r:id="rId19"/>
    <p:sldId id="26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58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29E73A-D654-44D8-A0E9-84E1DC6BA5C7}" type="datetimeFigureOut">
              <a:rPr lang="en-US" smtClean="0"/>
              <a:t>06-Jan-23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59E65-98DD-4365-90C3-D1110F885567}" type="slidenum">
              <a:rPr lang="en-US" smtClean="0"/>
              <a:t>‹#›</a:t>
            </a:fld>
            <a:endParaRPr lang="en-US"/>
          </a:p>
        </p:txBody>
      </p:sp>
    </p:spTree>
    <p:extLst>
      <p:ext uri="{BB962C8B-B14F-4D97-AF65-F5344CB8AC3E}">
        <p14:creationId xmlns:p14="http://schemas.microsoft.com/office/powerpoint/2010/main" val="1365301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29E73A-D654-44D8-A0E9-84E1DC6BA5C7}" type="datetimeFigureOut">
              <a:rPr lang="en-US" smtClean="0"/>
              <a:t>06-Jan-23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59E65-98DD-4365-90C3-D1110F885567}" type="slidenum">
              <a:rPr lang="en-US" smtClean="0"/>
              <a:t>‹#›</a:t>
            </a:fld>
            <a:endParaRPr lang="en-US"/>
          </a:p>
        </p:txBody>
      </p:sp>
    </p:spTree>
    <p:extLst>
      <p:ext uri="{BB962C8B-B14F-4D97-AF65-F5344CB8AC3E}">
        <p14:creationId xmlns:p14="http://schemas.microsoft.com/office/powerpoint/2010/main" val="2830352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29E73A-D654-44D8-A0E9-84E1DC6BA5C7}" type="datetimeFigureOut">
              <a:rPr lang="en-US" smtClean="0"/>
              <a:t>06-Jan-23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59E65-98DD-4365-90C3-D1110F885567}" type="slidenum">
              <a:rPr lang="en-US" smtClean="0"/>
              <a:t>‹#›</a:t>
            </a:fld>
            <a:endParaRPr lang="en-US"/>
          </a:p>
        </p:txBody>
      </p:sp>
    </p:spTree>
    <p:extLst>
      <p:ext uri="{BB962C8B-B14F-4D97-AF65-F5344CB8AC3E}">
        <p14:creationId xmlns:p14="http://schemas.microsoft.com/office/powerpoint/2010/main" val="1807263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29E73A-D654-44D8-A0E9-84E1DC6BA5C7}" type="datetimeFigureOut">
              <a:rPr lang="en-US" smtClean="0"/>
              <a:t>06-Jan-23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59E65-98DD-4365-90C3-D1110F885567}" type="slidenum">
              <a:rPr lang="en-US" smtClean="0"/>
              <a:t>‹#›</a:t>
            </a:fld>
            <a:endParaRPr lang="en-US"/>
          </a:p>
        </p:txBody>
      </p:sp>
    </p:spTree>
    <p:extLst>
      <p:ext uri="{BB962C8B-B14F-4D97-AF65-F5344CB8AC3E}">
        <p14:creationId xmlns:p14="http://schemas.microsoft.com/office/powerpoint/2010/main" val="1090716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29E73A-D654-44D8-A0E9-84E1DC6BA5C7}" type="datetimeFigureOut">
              <a:rPr lang="en-US" smtClean="0"/>
              <a:t>06-Jan-23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59E65-98DD-4365-90C3-D1110F885567}" type="slidenum">
              <a:rPr lang="en-US" smtClean="0"/>
              <a:t>‹#›</a:t>
            </a:fld>
            <a:endParaRPr lang="en-US"/>
          </a:p>
        </p:txBody>
      </p:sp>
    </p:spTree>
    <p:extLst>
      <p:ext uri="{BB962C8B-B14F-4D97-AF65-F5344CB8AC3E}">
        <p14:creationId xmlns:p14="http://schemas.microsoft.com/office/powerpoint/2010/main" val="242858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29E73A-D654-44D8-A0E9-84E1DC6BA5C7}" type="datetimeFigureOut">
              <a:rPr lang="en-US" smtClean="0"/>
              <a:t>06-Jan-23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59E65-98DD-4365-90C3-D1110F885567}" type="slidenum">
              <a:rPr lang="en-US" smtClean="0"/>
              <a:t>‹#›</a:t>
            </a:fld>
            <a:endParaRPr lang="en-US"/>
          </a:p>
        </p:txBody>
      </p:sp>
    </p:spTree>
    <p:extLst>
      <p:ext uri="{BB962C8B-B14F-4D97-AF65-F5344CB8AC3E}">
        <p14:creationId xmlns:p14="http://schemas.microsoft.com/office/powerpoint/2010/main" val="1762105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29E73A-D654-44D8-A0E9-84E1DC6BA5C7}" type="datetimeFigureOut">
              <a:rPr lang="en-US" smtClean="0"/>
              <a:t>06-Jan-23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559E65-98DD-4365-90C3-D1110F885567}" type="slidenum">
              <a:rPr lang="en-US" smtClean="0"/>
              <a:t>‹#›</a:t>
            </a:fld>
            <a:endParaRPr lang="en-US"/>
          </a:p>
        </p:txBody>
      </p:sp>
    </p:spTree>
    <p:extLst>
      <p:ext uri="{BB962C8B-B14F-4D97-AF65-F5344CB8AC3E}">
        <p14:creationId xmlns:p14="http://schemas.microsoft.com/office/powerpoint/2010/main" val="21225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29E73A-D654-44D8-A0E9-84E1DC6BA5C7}" type="datetimeFigureOut">
              <a:rPr lang="en-US" smtClean="0"/>
              <a:t>06-Jan-23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559E65-98DD-4365-90C3-D1110F885567}" type="slidenum">
              <a:rPr lang="en-US" smtClean="0"/>
              <a:t>‹#›</a:t>
            </a:fld>
            <a:endParaRPr lang="en-US"/>
          </a:p>
        </p:txBody>
      </p:sp>
    </p:spTree>
    <p:extLst>
      <p:ext uri="{BB962C8B-B14F-4D97-AF65-F5344CB8AC3E}">
        <p14:creationId xmlns:p14="http://schemas.microsoft.com/office/powerpoint/2010/main" val="296258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29E73A-D654-44D8-A0E9-84E1DC6BA5C7}" type="datetimeFigureOut">
              <a:rPr lang="en-US" smtClean="0"/>
              <a:t>06-Jan-23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559E65-98DD-4365-90C3-D1110F885567}" type="slidenum">
              <a:rPr lang="en-US" smtClean="0"/>
              <a:t>‹#›</a:t>
            </a:fld>
            <a:endParaRPr lang="en-US"/>
          </a:p>
        </p:txBody>
      </p:sp>
    </p:spTree>
    <p:extLst>
      <p:ext uri="{BB962C8B-B14F-4D97-AF65-F5344CB8AC3E}">
        <p14:creationId xmlns:p14="http://schemas.microsoft.com/office/powerpoint/2010/main" val="198601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29E73A-D654-44D8-A0E9-84E1DC6BA5C7}" type="datetimeFigureOut">
              <a:rPr lang="en-US" smtClean="0"/>
              <a:t>06-Jan-23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59E65-98DD-4365-90C3-D1110F885567}" type="slidenum">
              <a:rPr lang="en-US" smtClean="0"/>
              <a:t>‹#›</a:t>
            </a:fld>
            <a:endParaRPr lang="en-US"/>
          </a:p>
        </p:txBody>
      </p:sp>
    </p:spTree>
    <p:extLst>
      <p:ext uri="{BB962C8B-B14F-4D97-AF65-F5344CB8AC3E}">
        <p14:creationId xmlns:p14="http://schemas.microsoft.com/office/powerpoint/2010/main" val="3585913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29E73A-D654-44D8-A0E9-84E1DC6BA5C7}" type="datetimeFigureOut">
              <a:rPr lang="en-US" smtClean="0"/>
              <a:t>06-Jan-23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59E65-98DD-4365-90C3-D1110F885567}" type="slidenum">
              <a:rPr lang="en-US" smtClean="0"/>
              <a:t>‹#›</a:t>
            </a:fld>
            <a:endParaRPr lang="en-US"/>
          </a:p>
        </p:txBody>
      </p:sp>
    </p:spTree>
    <p:extLst>
      <p:ext uri="{BB962C8B-B14F-4D97-AF65-F5344CB8AC3E}">
        <p14:creationId xmlns:p14="http://schemas.microsoft.com/office/powerpoint/2010/main" val="2030807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9E73A-D654-44D8-A0E9-84E1DC6BA5C7}" type="datetimeFigureOut">
              <a:rPr lang="en-US" smtClean="0"/>
              <a:t>06-Jan-23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59E65-98DD-4365-90C3-D1110F885567}" type="slidenum">
              <a:rPr lang="en-US" smtClean="0"/>
              <a:t>‹#›</a:t>
            </a:fld>
            <a:endParaRPr lang="en-US"/>
          </a:p>
        </p:txBody>
      </p:sp>
    </p:spTree>
    <p:extLst>
      <p:ext uri="{BB962C8B-B14F-4D97-AF65-F5344CB8AC3E}">
        <p14:creationId xmlns:p14="http://schemas.microsoft.com/office/powerpoint/2010/main" val="2384495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docs.google.com/document/d/1lyuGMev3gcGfQIQMfBmS_Wn7CEbkPPf9/edit?usp=sharing&amp;ouid=117565297359729375849&amp;rtpof=true&amp;sd=true"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6304" y="1451999"/>
            <a:ext cx="7772400" cy="1470025"/>
          </a:xfrm>
        </p:spPr>
        <p:txBody>
          <a:bodyPr/>
          <a:lstStyle/>
          <a:p>
            <a:r>
              <a:rPr lang="en-US" b="1" u="sng" dirty="0" smtClean="0">
                <a:solidFill>
                  <a:srgbClr val="7030A0"/>
                </a:solidFill>
              </a:rPr>
              <a:t>Unit 4</a:t>
            </a:r>
            <a:endParaRPr lang="en-US" b="1" u="sng" dirty="0">
              <a:solidFill>
                <a:srgbClr val="7030A0"/>
              </a:solidFill>
            </a:endParaRPr>
          </a:p>
        </p:txBody>
      </p:sp>
      <p:sp>
        <p:nvSpPr>
          <p:cNvPr id="3" name="Subtitle 2"/>
          <p:cNvSpPr>
            <a:spLocks noGrp="1"/>
          </p:cNvSpPr>
          <p:nvPr>
            <p:ph type="subTitle" idx="1"/>
          </p:nvPr>
        </p:nvSpPr>
        <p:spPr>
          <a:xfrm>
            <a:off x="1447800" y="2971800"/>
            <a:ext cx="6400800" cy="1752600"/>
          </a:xfrm>
        </p:spPr>
        <p:txBody>
          <a:bodyPr/>
          <a:lstStyle/>
          <a:p>
            <a:r>
              <a:rPr lang="en-US" b="1" dirty="0" smtClean="0">
                <a:solidFill>
                  <a:srgbClr val="FF0000"/>
                </a:solidFill>
              </a:rPr>
              <a:t>MSMEs – Small Scale Industries(SSI)</a:t>
            </a:r>
            <a:endParaRPr lang="en-US" b="1" dirty="0">
              <a:solidFill>
                <a:srgbClr val="FF0000"/>
              </a:solidFill>
            </a:endParaRPr>
          </a:p>
        </p:txBody>
      </p:sp>
    </p:spTree>
    <p:extLst>
      <p:ext uri="{BB962C8B-B14F-4D97-AF65-F5344CB8AC3E}">
        <p14:creationId xmlns:p14="http://schemas.microsoft.com/office/powerpoint/2010/main" val="3329737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6247"/>
            <a:ext cx="9144000" cy="6401753"/>
          </a:xfrm>
          <a:prstGeom prst="rect">
            <a:avLst/>
          </a:prstGeom>
        </p:spPr>
        <p:txBody>
          <a:bodyPr wrap="square">
            <a:spAutoFit/>
          </a:bodyPr>
          <a:lstStyle/>
          <a:p>
            <a:pPr marL="285750" indent="-285750" algn="just" fontAlgn="base">
              <a:spcBef>
                <a:spcPts val="1200"/>
              </a:spcBef>
              <a:buFont typeface="Arial" panose="020B0604020202020204" pitchFamily="34" charset="0"/>
              <a:buChar char="•"/>
            </a:pPr>
            <a:r>
              <a:rPr lang="en-US" b="1" dirty="0" smtClean="0">
                <a:solidFill>
                  <a:schemeClr val="tx1">
                    <a:lumMod val="95000"/>
                    <a:lumOff val="5000"/>
                  </a:schemeClr>
                </a:solidFill>
              </a:rPr>
              <a:t>MSMEs </a:t>
            </a:r>
            <a:r>
              <a:rPr lang="en-US" b="1" dirty="0">
                <a:solidFill>
                  <a:schemeClr val="tx1">
                    <a:lumMod val="95000"/>
                    <a:lumOff val="5000"/>
                  </a:schemeClr>
                </a:solidFill>
              </a:rPr>
              <a:t>are important to the economy’s growth. MSMEs are consistently a good solution to significant economic difficulties such as poverty, unemployment, income inequality, regional imbalances, and so forth. This ensures that local growth is balanced and that income inequality is preserved. This industry is responsible for reawakening millions of individuals in our nation and utilizing local talent, both of which contribute considerably to the country’s GDP.</a:t>
            </a:r>
          </a:p>
          <a:p>
            <a:pPr marL="285750" indent="-285750" algn="just" fontAlgn="base">
              <a:spcBef>
                <a:spcPts val="1200"/>
              </a:spcBef>
              <a:buFont typeface="Arial" panose="020B0604020202020204" pitchFamily="34" charset="0"/>
              <a:buChar char="•"/>
            </a:pPr>
            <a:r>
              <a:rPr lang="en-US" b="1" dirty="0">
                <a:solidFill>
                  <a:schemeClr val="tx1">
                    <a:lumMod val="95000"/>
                    <a:lumOff val="5000"/>
                  </a:schemeClr>
                </a:solidFill>
              </a:rPr>
              <a:t>Currently, the MSME sector in India is responsible for the development of around 11.10 crore employment. As a result, this industry is often regarded as India’s development engine.</a:t>
            </a:r>
          </a:p>
          <a:p>
            <a:pPr marL="285750" indent="-285750" fontAlgn="base">
              <a:spcBef>
                <a:spcPts val="1200"/>
              </a:spcBef>
              <a:buFont typeface="Arial" panose="020B0604020202020204" pitchFamily="34" charset="0"/>
              <a:buChar char="•"/>
            </a:pPr>
            <a:r>
              <a:rPr lang="en-US" b="1" dirty="0">
                <a:solidFill>
                  <a:schemeClr val="tx1">
                    <a:lumMod val="95000"/>
                    <a:lumOff val="5000"/>
                  </a:schemeClr>
                </a:solidFill>
              </a:rPr>
              <a:t>MSMEs contribute significantly to the country’s GDP, accounting for 6-7 percent of the manufacturing sector’s GDP and around 25% of the service sector’s GDP.</a:t>
            </a:r>
          </a:p>
          <a:p>
            <a:pPr marL="285750" indent="-285750" fontAlgn="base">
              <a:spcBef>
                <a:spcPts val="1200"/>
              </a:spcBef>
              <a:buFont typeface="Arial" panose="020B0604020202020204" pitchFamily="34" charset="0"/>
              <a:buChar char="•"/>
            </a:pPr>
            <a:r>
              <a:rPr lang="en-US" b="1" dirty="0">
                <a:solidFill>
                  <a:schemeClr val="tx1">
                    <a:lumMod val="95000"/>
                    <a:lumOff val="5000"/>
                  </a:schemeClr>
                </a:solidFill>
              </a:rPr>
              <a:t>MSMEs account for around 40% of overall exports and 45 percent of the country’s industrial output.</a:t>
            </a:r>
          </a:p>
          <a:p>
            <a:pPr marL="285750" indent="-285750" algn="just" fontAlgn="base">
              <a:spcBef>
                <a:spcPts val="1200"/>
              </a:spcBef>
              <a:buFont typeface="Arial" panose="020B0604020202020204" pitchFamily="34" charset="0"/>
              <a:buChar char="•"/>
            </a:pPr>
            <a:r>
              <a:rPr lang="en-US" b="1" dirty="0">
                <a:solidFill>
                  <a:schemeClr val="tx1">
                    <a:lumMod val="95000"/>
                    <a:lumOff val="5000"/>
                  </a:schemeClr>
                </a:solidFill>
              </a:rPr>
              <a:t>In India, there are around 40 million Micro, Small, and Medium Enterprises (MSMEs), both registered and unregistered</a:t>
            </a:r>
            <a:r>
              <a:rPr lang="en-US" b="1" dirty="0" smtClean="0">
                <a:solidFill>
                  <a:schemeClr val="tx1">
                    <a:lumMod val="95000"/>
                    <a:lumOff val="5000"/>
                  </a:schemeClr>
                </a:solidFill>
              </a:rPr>
              <a:t>. Compared to few thousands only in3-4 decades back.</a:t>
            </a:r>
          </a:p>
          <a:p>
            <a:pPr marL="285750" indent="-285750" algn="just" fontAlgn="base">
              <a:spcBef>
                <a:spcPts val="1200"/>
              </a:spcBef>
              <a:buFont typeface="Arial" panose="020B0604020202020204" pitchFamily="34" charset="0"/>
              <a:buChar char="•"/>
            </a:pPr>
            <a:r>
              <a:rPr lang="en-US" b="1" dirty="0" smtClean="0">
                <a:solidFill>
                  <a:schemeClr val="tx1">
                    <a:lumMod val="95000"/>
                    <a:lumOff val="5000"/>
                  </a:schemeClr>
                </a:solidFill>
              </a:rPr>
              <a:t>Both </a:t>
            </a:r>
            <a:r>
              <a:rPr lang="en-US" b="1" dirty="0">
                <a:solidFill>
                  <a:schemeClr val="tx1">
                    <a:lumMod val="95000"/>
                    <a:lumOff val="5000"/>
                  </a:schemeClr>
                </a:solidFill>
              </a:rPr>
              <a:t>organized and unorganized sectors have MSMEs. An MSME firm, like other start-up businesses, confronts several problems in obtaining the necessary financial assistance for various sorts of operations, including establishing the necessary infrastructure to sustain continuous corporate operations. Performing or extending a business, or starting a new one.</a:t>
            </a:r>
          </a:p>
        </p:txBody>
      </p:sp>
      <p:sp>
        <p:nvSpPr>
          <p:cNvPr id="3" name="Rectangle 2"/>
          <p:cNvSpPr/>
          <p:nvPr/>
        </p:nvSpPr>
        <p:spPr>
          <a:xfrm>
            <a:off x="3267731" y="0"/>
            <a:ext cx="2608536" cy="523220"/>
          </a:xfrm>
          <a:prstGeom prst="rect">
            <a:avLst/>
          </a:prstGeom>
          <a:noFill/>
        </p:spPr>
        <p:txBody>
          <a:bodyPr wrap="none" lIns="91440" tIns="45720" rIns="91440" bIns="45720">
            <a:spAutoFit/>
          </a:bodyPr>
          <a:lstStyle/>
          <a:p>
            <a:pPr algn="ctr"/>
            <a:r>
              <a:rPr lang="en-US" sz="2800" b="1" u="sng"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Role of MSMEs:</a:t>
            </a:r>
            <a:endParaRPr lang="en-US" sz="2800" b="1" u="sng"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3780127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0"/>
            <a:ext cx="8360044" cy="70788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Government policies towards MSMEs</a:t>
            </a:r>
            <a:endParaRPr 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Rectangle 2"/>
          <p:cNvSpPr/>
          <p:nvPr/>
        </p:nvSpPr>
        <p:spPr>
          <a:xfrm>
            <a:off x="29497" y="691600"/>
            <a:ext cx="9144000" cy="5724644"/>
          </a:xfrm>
          <a:prstGeom prst="rect">
            <a:avLst/>
          </a:prstGeom>
        </p:spPr>
        <p:txBody>
          <a:bodyPr wrap="square">
            <a:spAutoFit/>
          </a:bodyPr>
          <a:lstStyle/>
          <a:p>
            <a:pPr marL="285750" indent="-285750" algn="just" fontAlgn="base">
              <a:spcBef>
                <a:spcPts val="1200"/>
              </a:spcBef>
              <a:buFont typeface="Arial" panose="020B0604020202020204" pitchFamily="34" charset="0"/>
              <a:buChar char="•"/>
            </a:pPr>
            <a:r>
              <a:rPr lang="en-US" sz="2800" b="1" dirty="0">
                <a:solidFill>
                  <a:schemeClr val="tx1">
                    <a:lumMod val="95000"/>
                    <a:lumOff val="5000"/>
                  </a:schemeClr>
                </a:solidFill>
              </a:rPr>
              <a:t>The Government of India started the MSME plan, which is a ministry that seeks to offer financial help to small and medium-sized businesses. </a:t>
            </a:r>
            <a:endParaRPr lang="en-US" sz="2800" b="1" dirty="0" smtClean="0">
              <a:solidFill>
                <a:schemeClr val="tx1">
                  <a:lumMod val="95000"/>
                  <a:lumOff val="5000"/>
                </a:schemeClr>
              </a:solidFill>
            </a:endParaRPr>
          </a:p>
          <a:p>
            <a:pPr marL="285750" indent="-285750" algn="just" fontAlgn="base">
              <a:spcBef>
                <a:spcPts val="1200"/>
              </a:spcBef>
              <a:buFont typeface="Arial" panose="020B0604020202020204" pitchFamily="34" charset="0"/>
              <a:buChar char="•"/>
            </a:pPr>
            <a:r>
              <a:rPr lang="en-US" sz="2800" b="1" dirty="0" smtClean="0">
                <a:solidFill>
                  <a:schemeClr val="tx1">
                    <a:lumMod val="95000"/>
                    <a:lumOff val="5000"/>
                  </a:schemeClr>
                </a:solidFill>
              </a:rPr>
              <a:t>This </a:t>
            </a:r>
            <a:r>
              <a:rPr lang="en-US" sz="2800" b="1" dirty="0">
                <a:solidFill>
                  <a:schemeClr val="tx1">
                    <a:lumMod val="95000"/>
                    <a:lumOff val="5000"/>
                  </a:schemeClr>
                </a:solidFill>
              </a:rPr>
              <a:t>plan also provides financial support as well as the essential marketing and branding for the firm. </a:t>
            </a:r>
            <a:endParaRPr lang="en-US" sz="2800" b="1" dirty="0" smtClean="0">
              <a:solidFill>
                <a:schemeClr val="tx1">
                  <a:lumMod val="95000"/>
                  <a:lumOff val="5000"/>
                </a:schemeClr>
              </a:solidFill>
            </a:endParaRPr>
          </a:p>
          <a:p>
            <a:pPr marL="285750" indent="-285750" algn="just" fontAlgn="base">
              <a:spcBef>
                <a:spcPts val="1200"/>
              </a:spcBef>
              <a:buFont typeface="Arial" panose="020B0604020202020204" pitchFamily="34" charset="0"/>
              <a:buChar char="•"/>
            </a:pPr>
            <a:r>
              <a:rPr lang="en-US" sz="2800" b="1" i="1" dirty="0" smtClean="0">
                <a:solidFill>
                  <a:schemeClr val="tx1">
                    <a:lumMod val="95000"/>
                    <a:lumOff val="5000"/>
                  </a:schemeClr>
                </a:solidFill>
              </a:rPr>
              <a:t>The </a:t>
            </a:r>
            <a:r>
              <a:rPr lang="en-US" sz="2800" b="1" i="1" dirty="0">
                <a:solidFill>
                  <a:schemeClr val="tx1">
                    <a:lumMod val="95000"/>
                    <a:lumOff val="5000"/>
                  </a:schemeClr>
                </a:solidFill>
              </a:rPr>
              <a:t>Micro, Small, and Medium Enterprises Development (MSMED) Act established the Ministry of MSME in 2006</a:t>
            </a:r>
            <a:r>
              <a:rPr lang="en-US" sz="2800" b="1" dirty="0">
                <a:solidFill>
                  <a:schemeClr val="tx1">
                    <a:lumMod val="95000"/>
                    <a:lumOff val="5000"/>
                  </a:schemeClr>
                </a:solidFill>
              </a:rPr>
              <a:t>, with the primary goal of the government developing small and medium companies and providing help as </a:t>
            </a:r>
            <a:r>
              <a:rPr lang="en-US" sz="2800" b="1" dirty="0" smtClean="0">
                <a:solidFill>
                  <a:schemeClr val="tx1">
                    <a:lumMod val="95000"/>
                    <a:lumOff val="5000"/>
                  </a:schemeClr>
                </a:solidFill>
              </a:rPr>
              <a:t>needed.</a:t>
            </a:r>
          </a:p>
          <a:p>
            <a:pPr marL="285750" indent="-285750" fontAlgn="base">
              <a:spcBef>
                <a:spcPts val="1200"/>
              </a:spcBef>
              <a:buFont typeface="Arial" panose="020B0604020202020204" pitchFamily="34" charset="0"/>
              <a:buChar char="•"/>
            </a:pPr>
            <a:r>
              <a:rPr lang="en-US" sz="2800" b="1" dirty="0" smtClean="0">
                <a:solidFill>
                  <a:schemeClr val="tx1">
                    <a:lumMod val="95000"/>
                    <a:lumOff val="5000"/>
                  </a:schemeClr>
                </a:solidFill>
              </a:rPr>
              <a:t>The </a:t>
            </a:r>
            <a:r>
              <a:rPr lang="en-US" sz="2800" b="1" dirty="0">
                <a:solidFill>
                  <a:schemeClr val="tx1">
                    <a:lumMod val="95000"/>
                    <a:lumOff val="5000"/>
                  </a:schemeClr>
                </a:solidFill>
              </a:rPr>
              <a:t>MSME industry is divided into two types</a:t>
            </a:r>
            <a:r>
              <a:rPr lang="en-US" sz="2800" b="1" dirty="0" smtClean="0">
                <a:solidFill>
                  <a:schemeClr val="tx1">
                    <a:lumMod val="95000"/>
                    <a:lumOff val="5000"/>
                  </a:schemeClr>
                </a:solidFill>
              </a:rPr>
              <a:t>:                              1) Manufacturing Enterprise                                                                   2) Service </a:t>
            </a:r>
            <a:r>
              <a:rPr lang="en-US" sz="2800" b="1" dirty="0">
                <a:solidFill>
                  <a:schemeClr val="tx1">
                    <a:lumMod val="95000"/>
                    <a:lumOff val="5000"/>
                  </a:schemeClr>
                </a:solidFill>
              </a:rPr>
              <a:t>Enterprise</a:t>
            </a:r>
          </a:p>
        </p:txBody>
      </p:sp>
    </p:spTree>
    <p:extLst>
      <p:ext uri="{BB962C8B-B14F-4D97-AF65-F5344CB8AC3E}">
        <p14:creationId xmlns:p14="http://schemas.microsoft.com/office/powerpoint/2010/main" val="1989168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21884"/>
            <a:ext cx="9144000" cy="6678751"/>
          </a:xfrm>
          <a:prstGeom prst="rect">
            <a:avLst/>
          </a:prstGeom>
        </p:spPr>
        <p:txBody>
          <a:bodyPr wrap="square">
            <a:spAutoFit/>
          </a:bodyPr>
          <a:lstStyle/>
          <a:p>
            <a:pPr marL="285750" indent="-285750" algn="just" fontAlgn="base">
              <a:spcBef>
                <a:spcPts val="600"/>
              </a:spcBef>
              <a:buFont typeface="Arial" panose="020B0604020202020204" pitchFamily="34" charset="0"/>
              <a:buChar char="•"/>
            </a:pPr>
            <a:r>
              <a:rPr lang="en-US" sz="2400" b="1" dirty="0" smtClean="0"/>
              <a:t>Bond-free </a:t>
            </a:r>
            <a:r>
              <a:rPr lang="en-US" sz="2400" b="1" dirty="0"/>
              <a:t>loan facility from the bank:</a:t>
            </a:r>
            <a:r>
              <a:rPr lang="en-US" sz="2400" dirty="0"/>
              <a:t> The government has established the Credit Guarantee Fund Scheme (CGS) for small businesses. Only new and old industries are eligible for fast MSME business financing under this program.</a:t>
            </a:r>
          </a:p>
          <a:p>
            <a:pPr marL="285750" indent="-285750" algn="just" fontAlgn="base">
              <a:spcBef>
                <a:spcPts val="600"/>
              </a:spcBef>
              <a:buFont typeface="Arial" panose="020B0604020202020204" pitchFamily="34" charset="0"/>
              <a:buChar char="•"/>
            </a:pPr>
            <a:r>
              <a:rPr lang="en-US" sz="2400" b="1" dirty="0"/>
              <a:t>Relief in the interest rate on overdraft: </a:t>
            </a:r>
            <a:r>
              <a:rPr lang="en-US" sz="2400" dirty="0"/>
              <a:t>The bank ensures that MSME-registered businesses receive a minimum of 1% interest rate reduction in OD (Overdraft).</a:t>
            </a:r>
          </a:p>
          <a:p>
            <a:pPr marL="285750" indent="-285750" algn="just" fontAlgn="base">
              <a:spcBef>
                <a:spcPts val="600"/>
              </a:spcBef>
              <a:buFont typeface="Arial" panose="020B0604020202020204" pitchFamily="34" charset="0"/>
              <a:buChar char="•"/>
            </a:pPr>
            <a:r>
              <a:rPr lang="en-US" sz="2400" b="1" dirty="0"/>
              <a:t>Payment protection:</a:t>
            </a:r>
            <a:r>
              <a:rPr lang="en-US" sz="2400" dirty="0"/>
              <a:t> It has not been stated that if a business loan for MSME registered firms is approved, and the bank fails to pay, the industries would be charged compound interest.</a:t>
            </a:r>
          </a:p>
          <a:p>
            <a:pPr marL="285750" indent="-285750" algn="just" fontAlgn="base">
              <a:spcBef>
                <a:spcPts val="600"/>
              </a:spcBef>
              <a:buFont typeface="Arial" panose="020B0604020202020204" pitchFamily="34" charset="0"/>
              <a:buChar char="•"/>
            </a:pPr>
            <a:r>
              <a:rPr lang="en-US" sz="2400" b="1" dirty="0"/>
              <a:t>Technology and quality enhancement: </a:t>
            </a:r>
            <a:r>
              <a:rPr lang="en-US" sz="2400" dirty="0"/>
              <a:t>MSME-registered enterprises, the Indian government are introducing clean energy. The product’s quality is being improved.</a:t>
            </a:r>
          </a:p>
          <a:p>
            <a:pPr marL="285750" indent="-285750" algn="just" fontAlgn="base">
              <a:spcBef>
                <a:spcPts val="600"/>
              </a:spcBef>
              <a:buFont typeface="Arial" panose="020B0604020202020204" pitchFamily="34" charset="0"/>
              <a:buChar char="•"/>
            </a:pPr>
            <a:r>
              <a:rPr lang="en-US" sz="2400" b="1" dirty="0"/>
              <a:t>Getting government facility in the marketing of the product:</a:t>
            </a:r>
            <a:r>
              <a:rPr lang="en-US" sz="2400" dirty="0"/>
              <a:t> The central government is working to get Indian products acknowledged on a global scale. The government provides financial and medium-term aid to industries to help them sell and brand their products.</a:t>
            </a:r>
          </a:p>
        </p:txBody>
      </p:sp>
      <p:sp>
        <p:nvSpPr>
          <p:cNvPr id="3" name="Rectangle 2"/>
          <p:cNvSpPr/>
          <p:nvPr/>
        </p:nvSpPr>
        <p:spPr>
          <a:xfrm>
            <a:off x="2657651" y="0"/>
            <a:ext cx="2859950" cy="461665"/>
          </a:xfrm>
          <a:prstGeom prst="rect">
            <a:avLst/>
          </a:prstGeom>
          <a:noFill/>
        </p:spPr>
        <p:txBody>
          <a:bodyPr wrap="none" lIns="91440" tIns="45720" rIns="91440" bIns="45720">
            <a:spAutoFit/>
          </a:bodyPr>
          <a:lstStyle/>
          <a:p>
            <a:pPr algn="ctr"/>
            <a:r>
              <a:rPr lang="en-US" sz="2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Benefits  to </a:t>
            </a:r>
            <a:r>
              <a:rPr lang="en-US" sz="2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MSME:</a:t>
            </a:r>
          </a:p>
        </p:txBody>
      </p:sp>
    </p:spTree>
    <p:extLst>
      <p:ext uri="{BB962C8B-B14F-4D97-AF65-F5344CB8AC3E}">
        <p14:creationId xmlns:p14="http://schemas.microsoft.com/office/powerpoint/2010/main" val="3549896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123" y="17657"/>
            <a:ext cx="9166123"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i="1" cap="none" spc="50" dirty="0">
                <a:ln w="11430"/>
                <a:solidFill>
                  <a:srgbClr val="FF0000"/>
                </a:solidFill>
                <a:effectLst>
                  <a:outerShdw blurRad="76200" dist="50800" dir="5400000" algn="tl" rotWithShape="0">
                    <a:srgbClr val="000000">
                      <a:alpha val="65000"/>
                    </a:srgbClr>
                  </a:outerShdw>
                </a:effectLst>
              </a:rPr>
              <a:t>Schemes </a:t>
            </a:r>
            <a:r>
              <a:rPr lang="en-US" sz="2800" b="1" i="1" cap="none" spc="50" dirty="0" smtClean="0">
                <a:ln w="11430"/>
                <a:solidFill>
                  <a:srgbClr val="FF0000"/>
                </a:solidFill>
                <a:effectLst>
                  <a:outerShdw blurRad="76200" dist="50800" dir="5400000" algn="tl" rotWithShape="0">
                    <a:srgbClr val="000000">
                      <a:alpha val="65000"/>
                    </a:srgbClr>
                  </a:outerShdw>
                </a:effectLst>
              </a:rPr>
              <a:t>by Government  </a:t>
            </a:r>
            <a:r>
              <a:rPr lang="en-US" sz="2800" b="1" i="1" cap="none" spc="50" dirty="0">
                <a:ln w="11430"/>
                <a:solidFill>
                  <a:srgbClr val="FF0000"/>
                </a:solidFill>
                <a:effectLst>
                  <a:outerShdw blurRad="76200" dist="50800" dir="5400000" algn="tl" rotWithShape="0">
                    <a:srgbClr val="000000">
                      <a:alpha val="65000"/>
                    </a:srgbClr>
                  </a:outerShdw>
                </a:effectLst>
              </a:rPr>
              <a:t>for MSME: </a:t>
            </a:r>
            <a:r>
              <a:rPr lang="en-US" sz="2800" b="1" cap="none" spc="50" dirty="0">
                <a:ln w="11430"/>
                <a:solidFill>
                  <a:srgbClr val="FF0000"/>
                </a:solidFill>
                <a:effectLst>
                  <a:outerShdw blurRad="76200" dist="50800" dir="5400000" algn="tl" rotWithShape="0">
                    <a:srgbClr val="000000">
                      <a:alpha val="65000"/>
                    </a:srgbClr>
                  </a:outerShdw>
                </a:effectLst>
              </a:rPr>
              <a:t> </a:t>
            </a:r>
          </a:p>
        </p:txBody>
      </p:sp>
      <p:sp>
        <p:nvSpPr>
          <p:cNvPr id="4" name="Rectangle 3"/>
          <p:cNvSpPr/>
          <p:nvPr/>
        </p:nvSpPr>
        <p:spPr>
          <a:xfrm>
            <a:off x="22123" y="457200"/>
            <a:ext cx="9144000" cy="5878532"/>
          </a:xfrm>
          <a:prstGeom prst="rect">
            <a:avLst/>
          </a:prstGeom>
        </p:spPr>
        <p:txBody>
          <a:bodyPr wrap="square">
            <a:spAutoFit/>
          </a:bodyPr>
          <a:lstStyle/>
          <a:p>
            <a:pPr algn="just" fontAlgn="base"/>
            <a:r>
              <a:rPr lang="en-US" sz="2000" b="1" i="1" u="sng" dirty="0">
                <a:solidFill>
                  <a:schemeClr val="tx1">
                    <a:lumMod val="95000"/>
                    <a:lumOff val="5000"/>
                  </a:schemeClr>
                </a:solidFill>
              </a:rPr>
              <a:t>A. Pradhan </a:t>
            </a:r>
            <a:r>
              <a:rPr lang="en-US" sz="2000" b="1" i="1" u="sng" dirty="0" err="1">
                <a:solidFill>
                  <a:schemeClr val="tx1">
                    <a:lumMod val="95000"/>
                    <a:lumOff val="5000"/>
                  </a:schemeClr>
                </a:solidFill>
              </a:rPr>
              <a:t>Mantri</a:t>
            </a:r>
            <a:r>
              <a:rPr lang="en-US" sz="2000" b="1" i="1" u="sng" dirty="0">
                <a:solidFill>
                  <a:schemeClr val="tx1">
                    <a:lumMod val="95000"/>
                    <a:lumOff val="5000"/>
                  </a:schemeClr>
                </a:solidFill>
              </a:rPr>
              <a:t> Mudra </a:t>
            </a:r>
            <a:r>
              <a:rPr lang="en-US" sz="2000" b="1" i="1" u="sng" dirty="0" err="1">
                <a:solidFill>
                  <a:schemeClr val="tx1">
                    <a:lumMod val="95000"/>
                    <a:lumOff val="5000"/>
                  </a:schemeClr>
                </a:solidFill>
              </a:rPr>
              <a:t>Yojana</a:t>
            </a:r>
            <a:r>
              <a:rPr lang="en-US" sz="2000" b="1" i="1" u="sng" dirty="0">
                <a:solidFill>
                  <a:schemeClr val="tx1">
                    <a:lumMod val="95000"/>
                    <a:lumOff val="5000"/>
                  </a:schemeClr>
                </a:solidFill>
              </a:rPr>
              <a:t>:</a:t>
            </a:r>
            <a:r>
              <a:rPr lang="en-US" sz="2000" b="1" i="1" dirty="0">
                <a:solidFill>
                  <a:schemeClr val="tx1">
                    <a:lumMod val="95000"/>
                    <a:lumOff val="5000"/>
                  </a:schemeClr>
                </a:solidFill>
              </a:rPr>
              <a:t> </a:t>
            </a:r>
            <a:endParaRPr lang="en-US" sz="2000" b="1" dirty="0">
              <a:solidFill>
                <a:schemeClr val="tx1">
                  <a:lumMod val="95000"/>
                  <a:lumOff val="5000"/>
                </a:schemeClr>
              </a:solidFill>
            </a:endParaRPr>
          </a:p>
          <a:p>
            <a:pPr marL="285750" indent="-285750" algn="just" fontAlgn="base">
              <a:spcBef>
                <a:spcPts val="600"/>
              </a:spcBef>
              <a:buFont typeface="Wingdings" panose="05000000000000000000" pitchFamily="2" charset="2"/>
              <a:buChar char="q"/>
            </a:pPr>
            <a:r>
              <a:rPr lang="en-US" sz="2000" dirty="0">
                <a:solidFill>
                  <a:schemeClr val="tx1">
                    <a:lumMod val="95000"/>
                    <a:lumOff val="5000"/>
                  </a:schemeClr>
                </a:solidFill>
              </a:rPr>
              <a:t>This scheme was started in 2015, and over the course of two years, it created more than 1.8 crore employment through MUDRA loans and businesses. The Pradhan </a:t>
            </a:r>
            <a:r>
              <a:rPr lang="en-US" sz="2000" dirty="0" err="1">
                <a:solidFill>
                  <a:schemeClr val="tx1">
                    <a:lumMod val="95000"/>
                    <a:lumOff val="5000"/>
                  </a:schemeClr>
                </a:solidFill>
              </a:rPr>
              <a:t>Mantri</a:t>
            </a:r>
            <a:r>
              <a:rPr lang="en-US" sz="2000" dirty="0">
                <a:solidFill>
                  <a:schemeClr val="tx1">
                    <a:lumMod val="95000"/>
                    <a:lumOff val="5000"/>
                  </a:schemeClr>
                </a:solidFill>
              </a:rPr>
              <a:t> Mudra </a:t>
            </a:r>
            <a:r>
              <a:rPr lang="en-US" sz="2000" dirty="0" err="1">
                <a:solidFill>
                  <a:schemeClr val="tx1">
                    <a:lumMod val="95000"/>
                    <a:lumOff val="5000"/>
                  </a:schemeClr>
                </a:solidFill>
              </a:rPr>
              <a:t>Yojana</a:t>
            </a:r>
            <a:r>
              <a:rPr lang="en-US" sz="2000" dirty="0">
                <a:solidFill>
                  <a:schemeClr val="tx1">
                    <a:lumMod val="95000"/>
                    <a:lumOff val="5000"/>
                  </a:schemeClr>
                </a:solidFill>
              </a:rPr>
              <a:t>, or PMMY, is </a:t>
            </a:r>
            <a:r>
              <a:rPr lang="en-US" sz="2000" dirty="0" smtClean="0">
                <a:solidFill>
                  <a:schemeClr val="tx1">
                    <a:lumMod val="95000"/>
                    <a:lumOff val="5000"/>
                  </a:schemeClr>
                </a:solidFill>
              </a:rPr>
              <a:t>the government </a:t>
            </a:r>
            <a:r>
              <a:rPr lang="en-US" sz="2000" dirty="0">
                <a:solidFill>
                  <a:schemeClr val="tx1">
                    <a:lumMod val="95000"/>
                    <a:lumOff val="5000"/>
                  </a:schemeClr>
                </a:solidFill>
              </a:rPr>
              <a:t>of India’s main initiative for providing inexpensive finance to micro and small businesses. </a:t>
            </a:r>
            <a:endParaRPr lang="en-US" sz="2000" dirty="0" smtClean="0">
              <a:solidFill>
                <a:schemeClr val="tx1">
                  <a:lumMod val="95000"/>
                  <a:lumOff val="5000"/>
                </a:schemeClr>
              </a:solidFill>
            </a:endParaRPr>
          </a:p>
          <a:p>
            <a:pPr marL="285750" indent="-285750" algn="just" fontAlgn="base">
              <a:spcBef>
                <a:spcPts val="600"/>
              </a:spcBef>
              <a:buFont typeface="Wingdings" panose="05000000000000000000" pitchFamily="2" charset="2"/>
              <a:buChar char="q"/>
            </a:pPr>
            <a:r>
              <a:rPr lang="en-US" sz="2000" dirty="0" smtClean="0">
                <a:solidFill>
                  <a:schemeClr val="tx1">
                    <a:lumMod val="95000"/>
                    <a:lumOff val="5000"/>
                  </a:schemeClr>
                </a:solidFill>
              </a:rPr>
              <a:t>Mudra </a:t>
            </a:r>
            <a:r>
              <a:rPr lang="en-US" sz="2000" dirty="0">
                <a:solidFill>
                  <a:schemeClr val="tx1">
                    <a:lumMod val="95000"/>
                    <a:lumOff val="5000"/>
                  </a:schemeClr>
                </a:solidFill>
              </a:rPr>
              <a:t>programs aim to “finance the unfunded” by bringing businesses into the official financial system. Non-farm micro and small businesses that generate income through manufacturing, selling, or services are eligible for loans under the PM mudra loan </a:t>
            </a:r>
            <a:r>
              <a:rPr lang="en-US" sz="2000" dirty="0" smtClean="0">
                <a:solidFill>
                  <a:schemeClr val="tx1">
                    <a:lumMod val="95000"/>
                    <a:lumOff val="5000"/>
                  </a:schemeClr>
                </a:solidFill>
              </a:rPr>
              <a:t>scheme.</a:t>
            </a:r>
          </a:p>
          <a:p>
            <a:pPr marL="285750" indent="-285750" algn="just" fontAlgn="base">
              <a:spcBef>
                <a:spcPts val="600"/>
              </a:spcBef>
              <a:buFont typeface="Wingdings" panose="05000000000000000000" pitchFamily="2" charset="2"/>
              <a:buChar char="q"/>
            </a:pPr>
            <a:r>
              <a:rPr lang="en-US" sz="2000" dirty="0" smtClean="0">
                <a:solidFill>
                  <a:schemeClr val="tx1">
                    <a:lumMod val="95000"/>
                    <a:lumOff val="5000"/>
                  </a:schemeClr>
                </a:solidFill>
              </a:rPr>
              <a:t>This </a:t>
            </a:r>
            <a:r>
              <a:rPr lang="en-US" sz="2000" dirty="0" err="1">
                <a:solidFill>
                  <a:schemeClr val="tx1">
                    <a:lumMod val="95000"/>
                    <a:lumOff val="5000"/>
                  </a:schemeClr>
                </a:solidFill>
              </a:rPr>
              <a:t>Yojana</a:t>
            </a:r>
            <a:r>
              <a:rPr lang="en-US" sz="2000" dirty="0">
                <a:solidFill>
                  <a:schemeClr val="tx1">
                    <a:lumMod val="95000"/>
                    <a:lumOff val="5000"/>
                  </a:schemeClr>
                </a:solidFill>
              </a:rPr>
              <a:t> is one of its kind, created and implemented to encourage Indian businesses. The MUDRA plan allows you to get a loan of up to Rs 10 </a:t>
            </a:r>
            <a:r>
              <a:rPr lang="en-US" sz="2000" dirty="0" smtClean="0">
                <a:solidFill>
                  <a:schemeClr val="tx1">
                    <a:lumMod val="95000"/>
                    <a:lumOff val="5000"/>
                  </a:schemeClr>
                </a:solidFill>
              </a:rPr>
              <a:t>lakh.</a:t>
            </a:r>
          </a:p>
          <a:p>
            <a:pPr marL="285750" indent="-285750" algn="just" fontAlgn="base">
              <a:spcBef>
                <a:spcPts val="600"/>
              </a:spcBef>
              <a:buFont typeface="Wingdings" panose="05000000000000000000" pitchFamily="2" charset="2"/>
              <a:buChar char="q"/>
            </a:pPr>
            <a:r>
              <a:rPr lang="en-US" sz="2000" dirty="0" smtClean="0">
                <a:solidFill>
                  <a:schemeClr val="tx1">
                    <a:lumMod val="95000"/>
                    <a:lumOff val="5000"/>
                  </a:schemeClr>
                </a:solidFill>
              </a:rPr>
              <a:t>The </a:t>
            </a:r>
            <a:r>
              <a:rPr lang="en-US" sz="2000" dirty="0">
                <a:solidFill>
                  <a:schemeClr val="tx1">
                    <a:lumMod val="95000"/>
                    <a:lumOff val="5000"/>
                  </a:schemeClr>
                </a:solidFill>
              </a:rPr>
              <a:t>following are the three types of firms that can apply for a MUDRA loan for their company startup</a:t>
            </a:r>
            <a:r>
              <a:rPr lang="en-US" sz="2000" dirty="0" smtClean="0">
                <a:solidFill>
                  <a:schemeClr val="tx1">
                    <a:lumMod val="95000"/>
                    <a:lumOff val="5000"/>
                  </a:schemeClr>
                </a:solidFill>
              </a:rPr>
              <a:t>:</a:t>
            </a:r>
          </a:p>
          <a:p>
            <a:pPr marL="742950" lvl="1" indent="-285750" algn="just" fontAlgn="base">
              <a:buFont typeface="Arial" panose="020B0604020202020204" pitchFamily="34" charset="0"/>
              <a:buChar char="•"/>
            </a:pPr>
            <a:r>
              <a:rPr lang="en-US" sz="2000" b="1" dirty="0" err="1">
                <a:solidFill>
                  <a:schemeClr val="tx1">
                    <a:lumMod val="95000"/>
                    <a:lumOff val="5000"/>
                  </a:schemeClr>
                </a:solidFill>
              </a:rPr>
              <a:t>Shishu</a:t>
            </a:r>
            <a:r>
              <a:rPr lang="en-US" sz="2000" b="1" dirty="0">
                <a:solidFill>
                  <a:schemeClr val="tx1">
                    <a:lumMod val="95000"/>
                    <a:lumOff val="5000"/>
                  </a:schemeClr>
                </a:solidFill>
              </a:rPr>
              <a:t>:</a:t>
            </a:r>
            <a:r>
              <a:rPr lang="en-US" sz="2000" dirty="0">
                <a:solidFill>
                  <a:schemeClr val="tx1">
                    <a:lumMod val="95000"/>
                    <a:lumOff val="5000"/>
                  </a:schemeClr>
                </a:solidFill>
              </a:rPr>
              <a:t> New businesses  – loans up to Rs 50,000/-</a:t>
            </a:r>
          </a:p>
          <a:p>
            <a:pPr marL="742950" lvl="1" indent="-285750" algn="just" fontAlgn="base">
              <a:buFont typeface="Arial" panose="020B0604020202020204" pitchFamily="34" charset="0"/>
              <a:buChar char="•"/>
            </a:pPr>
            <a:r>
              <a:rPr lang="en-US" sz="2000" b="1" dirty="0" err="1">
                <a:solidFill>
                  <a:schemeClr val="tx1">
                    <a:lumMod val="95000"/>
                    <a:lumOff val="5000"/>
                  </a:schemeClr>
                </a:solidFill>
              </a:rPr>
              <a:t>Kishor</a:t>
            </a:r>
            <a:r>
              <a:rPr lang="en-US" sz="2000" b="1" dirty="0">
                <a:solidFill>
                  <a:schemeClr val="tx1">
                    <a:lumMod val="95000"/>
                    <a:lumOff val="5000"/>
                  </a:schemeClr>
                </a:solidFill>
              </a:rPr>
              <a:t>: </a:t>
            </a:r>
            <a:r>
              <a:rPr lang="en-US" sz="2000" dirty="0">
                <a:solidFill>
                  <a:schemeClr val="tx1">
                    <a:lumMod val="95000"/>
                    <a:lumOff val="5000"/>
                  </a:schemeClr>
                </a:solidFill>
              </a:rPr>
              <a:t>A mid-aged business –  loans between Rs 50,000 and Rs 5 lakh</a:t>
            </a:r>
          </a:p>
          <a:p>
            <a:pPr marL="742950" lvl="1" indent="-285750" algn="just" fontAlgn="base">
              <a:buFont typeface="Arial" panose="020B0604020202020204" pitchFamily="34" charset="0"/>
              <a:buChar char="•"/>
            </a:pPr>
            <a:r>
              <a:rPr lang="en-US" sz="2000" b="1" dirty="0" err="1">
                <a:solidFill>
                  <a:schemeClr val="tx1">
                    <a:lumMod val="95000"/>
                    <a:lumOff val="5000"/>
                  </a:schemeClr>
                </a:solidFill>
              </a:rPr>
              <a:t>Tarun</a:t>
            </a:r>
            <a:r>
              <a:rPr lang="en-US" sz="2000" b="1" dirty="0">
                <a:solidFill>
                  <a:schemeClr val="tx1">
                    <a:lumMod val="95000"/>
                    <a:lumOff val="5000"/>
                  </a:schemeClr>
                </a:solidFill>
              </a:rPr>
              <a:t>: </a:t>
            </a:r>
            <a:r>
              <a:rPr lang="en-US" sz="2000" dirty="0">
                <a:solidFill>
                  <a:schemeClr val="tx1">
                    <a:lumMod val="95000"/>
                    <a:lumOff val="5000"/>
                  </a:schemeClr>
                </a:solidFill>
              </a:rPr>
              <a:t>an existing and experienced business- loans between Rs 5 lakh and </a:t>
            </a:r>
            <a:r>
              <a:rPr lang="en-US" sz="2000" dirty="0" smtClean="0">
                <a:solidFill>
                  <a:schemeClr val="tx1">
                    <a:lumMod val="95000"/>
                    <a:lumOff val="5000"/>
                  </a:schemeClr>
                </a:solidFill>
              </a:rPr>
              <a:t>        Rs </a:t>
            </a:r>
            <a:r>
              <a:rPr lang="en-US" sz="2000" dirty="0">
                <a:solidFill>
                  <a:schemeClr val="tx1">
                    <a:lumMod val="95000"/>
                    <a:lumOff val="5000"/>
                  </a:schemeClr>
                </a:solidFill>
              </a:rPr>
              <a:t>10 lakh</a:t>
            </a:r>
          </a:p>
          <a:p>
            <a:pPr marL="285750" indent="-285750" algn="just" fontAlgn="base">
              <a:buFont typeface="Arial" panose="020B0604020202020204" pitchFamily="34" charset="0"/>
              <a:buChar char="•"/>
            </a:pPr>
            <a:endParaRPr lang="en-US" sz="1600" dirty="0"/>
          </a:p>
        </p:txBody>
      </p:sp>
    </p:spTree>
    <p:extLst>
      <p:ext uri="{BB962C8B-B14F-4D97-AF65-F5344CB8AC3E}">
        <p14:creationId xmlns:p14="http://schemas.microsoft.com/office/powerpoint/2010/main" val="309827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653"/>
            <a:ext cx="9144000" cy="6601807"/>
          </a:xfrm>
          <a:prstGeom prst="rect">
            <a:avLst/>
          </a:prstGeom>
        </p:spPr>
        <p:txBody>
          <a:bodyPr wrap="square">
            <a:spAutoFit/>
          </a:bodyPr>
          <a:lstStyle/>
          <a:p>
            <a:pPr fontAlgn="base"/>
            <a:r>
              <a:rPr lang="en-US" sz="2400" b="1" i="1" u="sng" dirty="0"/>
              <a:t>B. Prime Minister’s Employment Generation Program (PMEGP):</a:t>
            </a:r>
            <a:endParaRPr lang="en-US" sz="2400" b="1" u="sng" dirty="0"/>
          </a:p>
          <a:p>
            <a:pPr marL="342900" indent="-342900" algn="just" fontAlgn="base">
              <a:spcBef>
                <a:spcPts val="600"/>
              </a:spcBef>
              <a:buFont typeface="Arial" panose="020B0604020202020204" pitchFamily="34" charset="0"/>
              <a:buChar char="•"/>
            </a:pPr>
            <a:r>
              <a:rPr lang="en-US" sz="2400" dirty="0">
                <a:solidFill>
                  <a:schemeClr val="tx1">
                    <a:lumMod val="95000"/>
                    <a:lumOff val="5000"/>
                  </a:schemeClr>
                </a:solidFill>
              </a:rPr>
              <a:t>The scheme’s goal is to enable traditional craftspeople and jobless youngsters in rural and urban regions to generate self-employment prospects by establishing micro-firms in the non-farm sector. The national nodal agency is the Khadi and Village Industries Commission (KVIC). The State Offices of KVIC, Coir Board, KVIB, and District Industries Center (DIC) are the implementing entities at the State/District level.</a:t>
            </a:r>
          </a:p>
          <a:p>
            <a:pPr marL="342900" indent="-342900" algn="just" fontAlgn="base">
              <a:spcBef>
                <a:spcPts val="600"/>
              </a:spcBef>
              <a:buFont typeface="Arial" panose="020B0604020202020204" pitchFamily="34" charset="0"/>
              <a:buChar char="•"/>
            </a:pPr>
            <a:r>
              <a:rPr lang="en-US" sz="2400" dirty="0">
                <a:solidFill>
                  <a:schemeClr val="tx1">
                    <a:lumMod val="95000"/>
                    <a:lumOff val="5000"/>
                  </a:schemeClr>
                </a:solidFill>
              </a:rPr>
              <a:t>PMEGP was first launched in 2008-09. Since the program’s launch till September 30, 2020, a total of 6.25 lakh micro-companies have received a margin money subsidy of Rs 14,500 crore, resulting in the employment of 53 lakh persons. 80 percent of the supported units are in rural regions, with Scheduled Castes, Scheduled Tribes, and women owning 50 percent of the units.</a:t>
            </a:r>
          </a:p>
          <a:p>
            <a:pPr marL="342900" indent="-342900" algn="just" fontAlgn="base">
              <a:spcBef>
                <a:spcPts val="600"/>
              </a:spcBef>
              <a:buFont typeface="Arial" panose="020B0604020202020204" pitchFamily="34" charset="0"/>
              <a:buChar char="•"/>
            </a:pPr>
            <a:r>
              <a:rPr lang="en-US" sz="2400" dirty="0">
                <a:solidFill>
                  <a:schemeClr val="tx1">
                    <a:lumMod val="95000"/>
                    <a:lumOff val="5000"/>
                  </a:schemeClr>
                </a:solidFill>
              </a:rPr>
              <a:t>From January 2020 to November 30, 2020, 60,211 micro-companies received Rs 1743.84 crore in margin money support, resulting in the creation of 4.81 lakh jobs.</a:t>
            </a:r>
          </a:p>
        </p:txBody>
      </p:sp>
    </p:spTree>
    <p:extLst>
      <p:ext uri="{BB962C8B-B14F-4D97-AF65-F5344CB8AC3E}">
        <p14:creationId xmlns:p14="http://schemas.microsoft.com/office/powerpoint/2010/main" val="3490521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200"/>
            <a:ext cx="9144000" cy="5693866"/>
          </a:xfrm>
          <a:prstGeom prst="rect">
            <a:avLst/>
          </a:prstGeom>
        </p:spPr>
        <p:txBody>
          <a:bodyPr wrap="square">
            <a:spAutoFit/>
          </a:bodyPr>
          <a:lstStyle/>
          <a:p>
            <a:pPr fontAlgn="base"/>
            <a:r>
              <a:rPr lang="en-US" sz="2800" b="1" i="1" u="sng" dirty="0">
                <a:solidFill>
                  <a:schemeClr val="tx1">
                    <a:lumMod val="95000"/>
                    <a:lumOff val="5000"/>
                  </a:schemeClr>
                </a:solidFill>
              </a:rPr>
              <a:t>C. </a:t>
            </a:r>
            <a:r>
              <a:rPr lang="en-US" sz="2800" b="1" i="1" u="sng" dirty="0" err="1">
                <a:solidFill>
                  <a:schemeClr val="tx1">
                    <a:lumMod val="95000"/>
                    <a:lumOff val="5000"/>
                  </a:schemeClr>
                </a:solidFill>
              </a:rPr>
              <a:t>Udyog</a:t>
            </a:r>
            <a:r>
              <a:rPr lang="en-US" sz="2800" b="1" i="1" u="sng" dirty="0">
                <a:solidFill>
                  <a:schemeClr val="tx1">
                    <a:lumMod val="95000"/>
                    <a:lumOff val="5000"/>
                  </a:schemeClr>
                </a:solidFill>
              </a:rPr>
              <a:t> </a:t>
            </a:r>
            <a:r>
              <a:rPr lang="en-US" sz="2800" b="1" i="1" u="sng" dirty="0" err="1">
                <a:solidFill>
                  <a:schemeClr val="tx1">
                    <a:lumMod val="95000"/>
                    <a:lumOff val="5000"/>
                  </a:schemeClr>
                </a:solidFill>
              </a:rPr>
              <a:t>Aadhaar</a:t>
            </a:r>
            <a:r>
              <a:rPr lang="en-US" sz="2800" b="1" i="1" u="sng" dirty="0">
                <a:solidFill>
                  <a:schemeClr val="tx1">
                    <a:lumMod val="95000"/>
                    <a:lumOff val="5000"/>
                  </a:schemeClr>
                </a:solidFill>
              </a:rPr>
              <a:t> Memorandum:</a:t>
            </a:r>
            <a:endParaRPr lang="en-US" sz="2800" b="1" u="sng" dirty="0">
              <a:solidFill>
                <a:schemeClr val="tx1">
                  <a:lumMod val="95000"/>
                  <a:lumOff val="5000"/>
                </a:schemeClr>
              </a:solidFill>
            </a:endParaRPr>
          </a:p>
          <a:p>
            <a:pPr marL="457200" indent="-457200" fontAlgn="base">
              <a:buFont typeface="Arial" panose="020B0604020202020204" pitchFamily="34" charset="0"/>
              <a:buChar char="•"/>
            </a:pPr>
            <a:r>
              <a:rPr lang="en-US" sz="2800" dirty="0">
                <a:solidFill>
                  <a:schemeClr val="tx1">
                    <a:lumMod val="95000"/>
                    <a:lumOff val="5000"/>
                  </a:schemeClr>
                </a:solidFill>
              </a:rPr>
              <a:t>It is the Indian government’s cost-free, paperless online registration that is easily attainable and applied from any place by using an </a:t>
            </a:r>
            <a:r>
              <a:rPr lang="en-US" sz="2800" dirty="0" err="1">
                <a:solidFill>
                  <a:schemeClr val="tx1">
                    <a:lumMod val="95000"/>
                    <a:lumOff val="5000"/>
                  </a:schemeClr>
                </a:solidFill>
              </a:rPr>
              <a:t>Aadhaar</a:t>
            </a:r>
            <a:r>
              <a:rPr lang="en-US" sz="2800" dirty="0">
                <a:solidFill>
                  <a:schemeClr val="tx1">
                    <a:lumMod val="95000"/>
                    <a:lumOff val="5000"/>
                  </a:schemeClr>
                </a:solidFill>
              </a:rPr>
              <a:t> card. </a:t>
            </a:r>
            <a:endParaRPr lang="en-US" sz="2800" dirty="0" smtClean="0">
              <a:solidFill>
                <a:schemeClr val="tx1">
                  <a:lumMod val="95000"/>
                  <a:lumOff val="5000"/>
                </a:schemeClr>
              </a:solidFill>
            </a:endParaRPr>
          </a:p>
          <a:p>
            <a:pPr marL="457200" indent="-457200" fontAlgn="base">
              <a:buFont typeface="Arial" panose="020B0604020202020204" pitchFamily="34" charset="0"/>
              <a:buChar char="•"/>
            </a:pPr>
            <a:r>
              <a:rPr lang="en-US" sz="2800" dirty="0" smtClean="0">
                <a:solidFill>
                  <a:schemeClr val="tx1">
                    <a:lumMod val="95000"/>
                    <a:lumOff val="5000"/>
                  </a:schemeClr>
                </a:solidFill>
              </a:rPr>
              <a:t>The </a:t>
            </a:r>
            <a:r>
              <a:rPr lang="en-US" sz="2800" dirty="0">
                <a:solidFill>
                  <a:schemeClr val="tx1">
                    <a:lumMod val="95000"/>
                    <a:lumOff val="5000"/>
                  </a:schemeClr>
                </a:solidFill>
              </a:rPr>
              <a:t>advantage of enrolling under these programs is that one can get government credit, loans, and subsidies. You have the option of registering both online and offline. India is home to the world’s highest number of micro, small, and medium-sized businesses (MSMEs). </a:t>
            </a:r>
            <a:endParaRPr lang="en-US" sz="2800" dirty="0" smtClean="0">
              <a:solidFill>
                <a:schemeClr val="tx1">
                  <a:lumMod val="95000"/>
                  <a:lumOff val="5000"/>
                </a:schemeClr>
              </a:solidFill>
            </a:endParaRPr>
          </a:p>
          <a:p>
            <a:pPr marL="457200" indent="-457200" fontAlgn="base">
              <a:buFont typeface="Arial" panose="020B0604020202020204" pitchFamily="34" charset="0"/>
              <a:buChar char="•"/>
            </a:pPr>
            <a:r>
              <a:rPr lang="en-US" sz="2800" dirty="0" smtClean="0">
                <a:solidFill>
                  <a:schemeClr val="tx1">
                    <a:lumMod val="95000"/>
                    <a:lumOff val="5000"/>
                  </a:schemeClr>
                </a:solidFill>
              </a:rPr>
              <a:t>Furthermore</a:t>
            </a:r>
            <a:r>
              <a:rPr lang="en-US" sz="2800" dirty="0">
                <a:solidFill>
                  <a:schemeClr val="tx1">
                    <a:lumMod val="95000"/>
                    <a:lumOff val="5000"/>
                  </a:schemeClr>
                </a:solidFill>
              </a:rPr>
              <a:t>, it is estimated that MSMEs account for about 95% of all industrial units. As a result, almost 42.5 million industries are represented. Only 36 million of these units, however, have been registered.</a:t>
            </a:r>
          </a:p>
        </p:txBody>
      </p:sp>
    </p:spTree>
    <p:extLst>
      <p:ext uri="{BB962C8B-B14F-4D97-AF65-F5344CB8AC3E}">
        <p14:creationId xmlns:p14="http://schemas.microsoft.com/office/powerpoint/2010/main" val="1276638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617"/>
            <a:ext cx="9144000" cy="6740307"/>
          </a:xfrm>
          <a:prstGeom prst="rect">
            <a:avLst/>
          </a:prstGeom>
        </p:spPr>
        <p:txBody>
          <a:bodyPr wrap="square">
            <a:spAutoFit/>
          </a:bodyPr>
          <a:lstStyle/>
          <a:p>
            <a:pPr algn="just" fontAlgn="base"/>
            <a:r>
              <a:rPr lang="en-US" sz="2400" b="1" i="1" u="sng" dirty="0">
                <a:solidFill>
                  <a:schemeClr val="tx1">
                    <a:lumMod val="95000"/>
                    <a:lumOff val="5000"/>
                  </a:schemeClr>
                </a:solidFill>
              </a:rPr>
              <a:t>D. Zero Defect Zero Effect: </a:t>
            </a:r>
            <a:endParaRPr lang="en-US" sz="2400" b="1" u="sng" dirty="0">
              <a:solidFill>
                <a:schemeClr val="tx1">
                  <a:lumMod val="95000"/>
                  <a:lumOff val="5000"/>
                </a:schemeClr>
              </a:solidFill>
            </a:endParaRPr>
          </a:p>
          <a:p>
            <a:pPr marL="342900" indent="-342900" algn="just" fontAlgn="base">
              <a:buFont typeface="Arial" panose="020B0604020202020204" pitchFamily="34" charset="0"/>
              <a:buChar char="•"/>
            </a:pPr>
            <a:r>
              <a:rPr lang="en-US" sz="2400" dirty="0">
                <a:solidFill>
                  <a:schemeClr val="tx1">
                    <a:lumMod val="95000"/>
                    <a:lumOff val="5000"/>
                  </a:schemeClr>
                </a:solidFill>
              </a:rPr>
              <a:t>Commodities created for export must meet the standard. In addition, some rebates and concessions are available for items exported under this program. The model’s scope includes all industrial and service industries, with a particular emphasis on micro, small, and medium businesses (MSME). </a:t>
            </a:r>
            <a:endParaRPr lang="en-US" sz="2400" dirty="0" smtClean="0">
              <a:solidFill>
                <a:schemeClr val="tx1">
                  <a:lumMod val="95000"/>
                  <a:lumOff val="5000"/>
                </a:schemeClr>
              </a:solidFill>
            </a:endParaRPr>
          </a:p>
          <a:p>
            <a:pPr marL="342900" indent="-342900" algn="just" fontAlgn="base">
              <a:buFont typeface="Arial" panose="020B0604020202020204" pitchFamily="34" charset="0"/>
              <a:buChar char="•"/>
            </a:pPr>
            <a:r>
              <a:rPr lang="en-US" sz="2400" dirty="0" smtClean="0">
                <a:solidFill>
                  <a:schemeClr val="tx1">
                    <a:lumMod val="95000"/>
                    <a:lumOff val="5000"/>
                  </a:schemeClr>
                </a:solidFill>
              </a:rPr>
              <a:t>The </a:t>
            </a:r>
            <a:r>
              <a:rPr lang="en-US" sz="2400" dirty="0">
                <a:solidFill>
                  <a:schemeClr val="tx1">
                    <a:lumMod val="95000"/>
                    <a:lumOff val="5000"/>
                  </a:schemeClr>
                </a:solidFill>
              </a:rPr>
              <a:t>ZED model aims to improve the quality of the MSME sector, which is currently uncontrolled. The micro, small, and medium-sized enterprise (MSME) sector is the lifeblood of India’s economy. The MSME sector employs over 110 million Indians and provides 38 percent of the country’s GDP</a:t>
            </a:r>
            <a:r>
              <a:rPr lang="en-US" sz="2400" dirty="0" smtClean="0">
                <a:solidFill>
                  <a:schemeClr val="tx1">
                    <a:lumMod val="95000"/>
                    <a:lumOff val="5000"/>
                  </a:schemeClr>
                </a:solidFill>
              </a:rPr>
              <a:t>.</a:t>
            </a:r>
          </a:p>
          <a:p>
            <a:pPr algn="just" fontAlgn="base"/>
            <a:endParaRPr lang="en-US" sz="2400" dirty="0">
              <a:solidFill>
                <a:schemeClr val="tx1">
                  <a:lumMod val="95000"/>
                  <a:lumOff val="5000"/>
                </a:schemeClr>
              </a:solidFill>
            </a:endParaRPr>
          </a:p>
          <a:p>
            <a:pPr algn="just" fontAlgn="base"/>
            <a:r>
              <a:rPr lang="en-US" sz="2400" b="1" i="1" u="sng" dirty="0">
                <a:solidFill>
                  <a:schemeClr val="tx1">
                    <a:lumMod val="95000"/>
                    <a:lumOff val="5000"/>
                  </a:schemeClr>
                </a:solidFill>
              </a:rPr>
              <a:t>E. Credit Linked Capital Subsidy Scheme:</a:t>
            </a:r>
            <a:r>
              <a:rPr lang="en-US" sz="2400" b="1" u="sng" dirty="0">
                <a:solidFill>
                  <a:schemeClr val="tx1">
                    <a:lumMod val="95000"/>
                    <a:lumOff val="5000"/>
                  </a:schemeClr>
                </a:solidFill>
              </a:rPr>
              <a:t> </a:t>
            </a:r>
          </a:p>
          <a:p>
            <a:pPr algn="just" fontAlgn="base"/>
            <a:r>
              <a:rPr lang="en-US" sz="2400" dirty="0">
                <a:solidFill>
                  <a:schemeClr val="tx1">
                    <a:lumMod val="95000"/>
                    <a:lumOff val="5000"/>
                  </a:schemeClr>
                </a:solidFill>
              </a:rPr>
              <a:t>This is one of the government’s MSME programs, under which micro, small, and medium businesses can go straight to the bank for subsidies if they wish to update their firm with new technology. The program gives you cash upfront to help you upgrade your manufacturing equipment and procedures</a:t>
            </a:r>
            <a:r>
              <a:rPr lang="en-US" sz="2400" dirty="0"/>
              <a:t>.</a:t>
            </a:r>
          </a:p>
        </p:txBody>
      </p:sp>
    </p:spTree>
    <p:extLst>
      <p:ext uri="{BB962C8B-B14F-4D97-AF65-F5344CB8AC3E}">
        <p14:creationId xmlns:p14="http://schemas.microsoft.com/office/powerpoint/2010/main" val="1907631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6" y="228600"/>
            <a:ext cx="9144000" cy="6494085"/>
          </a:xfrm>
          <a:prstGeom prst="rect">
            <a:avLst/>
          </a:prstGeom>
        </p:spPr>
        <p:txBody>
          <a:bodyPr wrap="square">
            <a:spAutoFit/>
          </a:bodyPr>
          <a:lstStyle/>
          <a:p>
            <a:pPr algn="just" fontAlgn="base"/>
            <a:r>
              <a:rPr lang="en-US" sz="3200" b="1" i="1" u="sng" dirty="0">
                <a:solidFill>
                  <a:schemeClr val="tx1">
                    <a:lumMod val="95000"/>
                    <a:lumOff val="5000"/>
                  </a:schemeClr>
                </a:solidFill>
              </a:rPr>
              <a:t>F. </a:t>
            </a:r>
            <a:r>
              <a:rPr lang="en-US" sz="3200" b="1" i="1" u="sng" dirty="0" err="1">
                <a:solidFill>
                  <a:schemeClr val="tx1">
                    <a:lumMod val="95000"/>
                    <a:lumOff val="5000"/>
                  </a:schemeClr>
                </a:solidFill>
              </a:rPr>
              <a:t>Udyogini</a:t>
            </a:r>
            <a:r>
              <a:rPr lang="en-US" sz="3200" b="1" i="1" u="sng" dirty="0">
                <a:solidFill>
                  <a:schemeClr val="tx1">
                    <a:lumMod val="95000"/>
                    <a:lumOff val="5000"/>
                  </a:schemeClr>
                </a:solidFill>
              </a:rPr>
              <a:t> </a:t>
            </a:r>
            <a:r>
              <a:rPr lang="en-US" sz="3200" b="1" i="1" u="sng" dirty="0" err="1">
                <a:solidFill>
                  <a:schemeClr val="tx1">
                    <a:lumMod val="95000"/>
                    <a:lumOff val="5000"/>
                  </a:schemeClr>
                </a:solidFill>
              </a:rPr>
              <a:t>Yojana</a:t>
            </a:r>
            <a:r>
              <a:rPr lang="en-US" sz="3200" b="1" i="1" u="sng" dirty="0">
                <a:solidFill>
                  <a:schemeClr val="tx1">
                    <a:lumMod val="95000"/>
                    <a:lumOff val="5000"/>
                  </a:schemeClr>
                </a:solidFill>
              </a:rPr>
              <a:t>:</a:t>
            </a:r>
            <a:endParaRPr lang="en-US" sz="3200" b="1" u="sng" dirty="0">
              <a:solidFill>
                <a:schemeClr val="tx1">
                  <a:lumMod val="95000"/>
                  <a:lumOff val="5000"/>
                </a:schemeClr>
              </a:solidFill>
            </a:endParaRPr>
          </a:p>
          <a:p>
            <a:pPr marL="457200" indent="-457200" algn="just" fontAlgn="base">
              <a:buFont typeface="Arial" panose="020B0604020202020204" pitchFamily="34" charset="0"/>
              <a:buChar char="•"/>
            </a:pPr>
            <a:r>
              <a:rPr lang="en-US" sz="3200" dirty="0">
                <a:solidFill>
                  <a:schemeClr val="tx1">
                    <a:lumMod val="95000"/>
                    <a:lumOff val="5000"/>
                  </a:schemeClr>
                </a:solidFill>
              </a:rPr>
              <a:t>It is a government credit program aimed at assisting women in starting businesses and promoting female entrepreneurship in India. </a:t>
            </a:r>
            <a:endParaRPr lang="en-US" sz="3200" dirty="0" smtClean="0">
              <a:solidFill>
                <a:schemeClr val="tx1">
                  <a:lumMod val="95000"/>
                  <a:lumOff val="5000"/>
                </a:schemeClr>
              </a:solidFill>
            </a:endParaRPr>
          </a:p>
          <a:p>
            <a:pPr marL="457200" indent="-457200" algn="just" fontAlgn="base">
              <a:buFont typeface="Arial" panose="020B0604020202020204" pitchFamily="34" charset="0"/>
              <a:buChar char="•"/>
            </a:pPr>
            <a:r>
              <a:rPr lang="en-US" sz="3200" dirty="0" smtClean="0">
                <a:solidFill>
                  <a:schemeClr val="tx1">
                    <a:lumMod val="95000"/>
                    <a:lumOff val="5000"/>
                  </a:schemeClr>
                </a:solidFill>
              </a:rPr>
              <a:t>The </a:t>
            </a:r>
            <a:r>
              <a:rPr lang="en-US" sz="3200" dirty="0">
                <a:solidFill>
                  <a:schemeClr val="tx1">
                    <a:lumMod val="95000"/>
                    <a:lumOff val="5000"/>
                  </a:schemeClr>
                </a:solidFill>
              </a:rPr>
              <a:t>government’s Women’s Development Corporation provides money for beginning a company under the </a:t>
            </a:r>
            <a:r>
              <a:rPr lang="en-US" sz="3200" dirty="0" err="1">
                <a:solidFill>
                  <a:schemeClr val="tx1">
                    <a:lumMod val="95000"/>
                    <a:lumOff val="5000"/>
                  </a:schemeClr>
                </a:solidFill>
              </a:rPr>
              <a:t>Udyogini</a:t>
            </a:r>
            <a:r>
              <a:rPr lang="en-US" sz="3200" dirty="0">
                <a:solidFill>
                  <a:schemeClr val="tx1">
                    <a:lumMod val="95000"/>
                    <a:lumOff val="5000"/>
                  </a:schemeClr>
                </a:solidFill>
              </a:rPr>
              <a:t> </a:t>
            </a:r>
            <a:r>
              <a:rPr lang="en-US" sz="3200" dirty="0" err="1">
                <a:solidFill>
                  <a:schemeClr val="tx1">
                    <a:lumMod val="95000"/>
                    <a:lumOff val="5000"/>
                  </a:schemeClr>
                </a:solidFill>
              </a:rPr>
              <a:t>Yojana</a:t>
            </a:r>
            <a:r>
              <a:rPr lang="en-US" sz="3200" dirty="0">
                <a:solidFill>
                  <a:schemeClr val="tx1">
                    <a:lumMod val="95000"/>
                    <a:lumOff val="5000"/>
                  </a:schemeClr>
                </a:solidFill>
              </a:rPr>
              <a:t>. Under this plan, the highest loan amount that may be issued is Rs.15 lakh. </a:t>
            </a:r>
            <a:endParaRPr lang="en-US" sz="3200" dirty="0" smtClean="0">
              <a:solidFill>
                <a:schemeClr val="tx1">
                  <a:lumMod val="95000"/>
                  <a:lumOff val="5000"/>
                </a:schemeClr>
              </a:solidFill>
            </a:endParaRPr>
          </a:p>
          <a:p>
            <a:pPr marL="457200" indent="-457200" algn="just" fontAlgn="base">
              <a:buFont typeface="Arial" panose="020B0604020202020204" pitchFamily="34" charset="0"/>
              <a:buChar char="•"/>
            </a:pPr>
            <a:r>
              <a:rPr lang="en-US" sz="3200" dirty="0" smtClean="0">
                <a:solidFill>
                  <a:schemeClr val="tx1">
                    <a:lumMod val="95000"/>
                    <a:lumOff val="5000"/>
                  </a:schemeClr>
                </a:solidFill>
              </a:rPr>
              <a:t>There </a:t>
            </a:r>
            <a:r>
              <a:rPr lang="en-US" sz="3200" dirty="0">
                <a:solidFill>
                  <a:schemeClr val="tx1">
                    <a:lumMod val="95000"/>
                    <a:lumOff val="5000"/>
                  </a:schemeClr>
                </a:solidFill>
              </a:rPr>
              <a:t>is no requirement for collateral security to get a loan under this arrangement (Security Free Loan). Furthermore, there is no charge for processing.</a:t>
            </a:r>
          </a:p>
        </p:txBody>
      </p:sp>
    </p:spTree>
    <p:extLst>
      <p:ext uri="{BB962C8B-B14F-4D97-AF65-F5344CB8AC3E}">
        <p14:creationId xmlns:p14="http://schemas.microsoft.com/office/powerpoint/2010/main" val="579020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7426" y="560839"/>
            <a:ext cx="4800598" cy="369332"/>
          </a:xfrm>
          <a:prstGeom prst="rect">
            <a:avLst/>
          </a:prstGeom>
        </p:spPr>
        <p:txBody>
          <a:bodyPr wrap="square">
            <a:spAutoFit/>
          </a:bodyPr>
          <a:lstStyle/>
          <a:p>
            <a:r>
              <a:rPr lang="en-US" b="1" dirty="0" smtClean="0"/>
              <a:t>(Liberalization</a:t>
            </a:r>
            <a:r>
              <a:rPr lang="en-US" b="1" dirty="0"/>
              <a:t>, Privatization and </a:t>
            </a:r>
            <a:r>
              <a:rPr lang="en-US" b="1" dirty="0" smtClean="0"/>
              <a:t>Globalization)</a:t>
            </a:r>
            <a:endParaRPr lang="en-US" b="1" dirty="0"/>
          </a:p>
        </p:txBody>
      </p:sp>
      <p:sp>
        <p:nvSpPr>
          <p:cNvPr id="3" name="Rectangle 2"/>
          <p:cNvSpPr/>
          <p:nvPr/>
        </p:nvSpPr>
        <p:spPr>
          <a:xfrm>
            <a:off x="2344465" y="0"/>
            <a:ext cx="4455066"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Impact of </a:t>
            </a:r>
            <a:r>
              <a:rPr lang="en-US" sz="3200" b="1" u="sng"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LPG </a:t>
            </a:r>
            <a:r>
              <a:rPr lang="en-US" sz="32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on </a:t>
            </a:r>
            <a:r>
              <a:rPr lang="en-US" sz="3200" b="1" u="sng"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MSMEs</a:t>
            </a:r>
            <a:endParaRPr lang="en-US" sz="32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TextBox 3"/>
          <p:cNvSpPr txBox="1"/>
          <p:nvPr/>
        </p:nvSpPr>
        <p:spPr>
          <a:xfrm>
            <a:off x="1992349" y="2438400"/>
            <a:ext cx="5932451" cy="369332"/>
          </a:xfrm>
          <a:prstGeom prst="rect">
            <a:avLst/>
          </a:prstGeom>
          <a:noFill/>
        </p:spPr>
        <p:txBody>
          <a:bodyPr wrap="square" rtlCol="0">
            <a:spAutoFit/>
          </a:bodyPr>
          <a:lstStyle/>
          <a:p>
            <a:r>
              <a:rPr lang="en-US" dirty="0" smtClean="0">
                <a:hlinkClick r:id="rId2"/>
              </a:rPr>
              <a:t>Go through this document for Impact of L P G on SSIs</a:t>
            </a:r>
            <a:endParaRPr lang="en-US" dirty="0"/>
          </a:p>
        </p:txBody>
      </p:sp>
    </p:spTree>
    <p:extLst>
      <p:ext uri="{BB962C8B-B14F-4D97-AF65-F5344CB8AC3E}">
        <p14:creationId xmlns:p14="http://schemas.microsoft.com/office/powerpoint/2010/main" val="1099553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1975"/>
            <a:ext cx="9144000" cy="629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005062" y="-24705"/>
            <a:ext cx="7133876"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Problems Faced by Small Scale Industries</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36800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b="1" u="sng" dirty="0">
                <a:solidFill>
                  <a:srgbClr val="7030A0"/>
                </a:solidFill>
              </a:rPr>
              <a:t>Are SSI and MSME the same</a:t>
            </a:r>
            <a:r>
              <a:rPr lang="en-US" b="1" u="sng" dirty="0" smtClean="0">
                <a:solidFill>
                  <a:srgbClr val="7030A0"/>
                </a:solidFill>
              </a:rPr>
              <a:t>?</a:t>
            </a:r>
            <a:endParaRPr lang="en-US" u="sng" dirty="0">
              <a:solidFill>
                <a:srgbClr val="7030A0"/>
              </a:solidFill>
            </a:endParaRPr>
          </a:p>
        </p:txBody>
      </p:sp>
      <p:sp>
        <p:nvSpPr>
          <p:cNvPr id="3" name="Content Placeholder 2"/>
          <p:cNvSpPr>
            <a:spLocks noGrp="1"/>
          </p:cNvSpPr>
          <p:nvPr>
            <p:ph idx="1"/>
          </p:nvPr>
        </p:nvSpPr>
        <p:spPr>
          <a:xfrm>
            <a:off x="0" y="914400"/>
            <a:ext cx="9144000" cy="5943600"/>
          </a:xfrm>
        </p:spPr>
        <p:txBody>
          <a:bodyPr>
            <a:normAutofit fontScale="92500" lnSpcReduction="10000"/>
          </a:bodyPr>
          <a:lstStyle/>
          <a:p>
            <a:pPr algn="just">
              <a:lnSpc>
                <a:spcPct val="110000"/>
              </a:lnSpc>
              <a:spcBef>
                <a:spcPts val="1200"/>
              </a:spcBef>
            </a:pPr>
            <a:r>
              <a:rPr lang="en-US" sz="3500" b="1" dirty="0" smtClean="0"/>
              <a:t>Yes</a:t>
            </a:r>
            <a:r>
              <a:rPr lang="en-US" sz="3500" b="1" dirty="0"/>
              <a:t>. Earlier industries that manufactured goods, produced goods and provided services on a small scale or micro-scale were granted Small Scale Industries (SSI) registration. </a:t>
            </a:r>
            <a:endParaRPr lang="en-US" sz="3500" b="1" dirty="0" smtClean="0"/>
          </a:p>
          <a:p>
            <a:pPr algn="just">
              <a:lnSpc>
                <a:spcPct val="110000"/>
              </a:lnSpc>
              <a:spcBef>
                <a:spcPts val="1200"/>
              </a:spcBef>
            </a:pPr>
            <a:r>
              <a:rPr lang="en-US" sz="3500" b="1" dirty="0" smtClean="0"/>
              <a:t>Subsequently</a:t>
            </a:r>
            <a:r>
              <a:rPr lang="en-US" sz="3500" b="1" dirty="0"/>
              <a:t>, the government passed the MSME (Micro, Small and Medium Enterprises) Act in 2006. The small and micro industries came under the MSME Act. </a:t>
            </a:r>
            <a:endParaRPr lang="en-US" sz="3500" b="1" dirty="0" smtClean="0"/>
          </a:p>
          <a:p>
            <a:pPr algn="just">
              <a:lnSpc>
                <a:spcPct val="110000"/>
              </a:lnSpc>
              <a:spcBef>
                <a:spcPts val="1200"/>
              </a:spcBef>
            </a:pPr>
            <a:r>
              <a:rPr lang="en-US" sz="3500" b="1" dirty="0" smtClean="0"/>
              <a:t>Thus</a:t>
            </a:r>
            <a:r>
              <a:rPr lang="en-US" sz="3500" b="1" dirty="0"/>
              <a:t>, both SSI and MSME are the same. The government broadened the scope of the SSI and termed it as MSME.</a:t>
            </a:r>
          </a:p>
          <a:p>
            <a:endParaRPr lang="en-US" dirty="0"/>
          </a:p>
        </p:txBody>
      </p:sp>
    </p:spTree>
    <p:extLst>
      <p:ext uri="{BB962C8B-B14F-4D97-AF65-F5344CB8AC3E}">
        <p14:creationId xmlns:p14="http://schemas.microsoft.com/office/powerpoint/2010/main" val="405420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23" y="741397"/>
            <a:ext cx="9144000" cy="6155531"/>
          </a:xfrm>
          <a:prstGeom prst="rect">
            <a:avLst/>
          </a:prstGeom>
        </p:spPr>
        <p:txBody>
          <a:bodyPr wrap="square">
            <a:spAutoFit/>
          </a:bodyPr>
          <a:lstStyle/>
          <a:p>
            <a:pPr algn="just" fontAlgn="base"/>
            <a:r>
              <a:rPr lang="en-US" sz="2800" b="1" dirty="0" smtClean="0">
                <a:solidFill>
                  <a:schemeClr val="tx1">
                    <a:lumMod val="95000"/>
                    <a:lumOff val="5000"/>
                  </a:schemeClr>
                </a:solidFill>
              </a:rPr>
              <a:t>The </a:t>
            </a:r>
            <a:r>
              <a:rPr lang="en-US" sz="2800" b="1" dirty="0">
                <a:solidFill>
                  <a:schemeClr val="tx1">
                    <a:lumMod val="95000"/>
                    <a:lumOff val="5000"/>
                  </a:schemeClr>
                </a:solidFill>
              </a:rPr>
              <a:t>government defined MSME in 2018 based on the industry’s yearly revenue. The government argued that sectors should no longer be classified based on their size but rather on their yearly sales. The following are the definitions based on the 2018 turnover</a:t>
            </a:r>
            <a:r>
              <a:rPr lang="en-US" sz="2800" b="1" dirty="0" smtClean="0">
                <a:solidFill>
                  <a:schemeClr val="tx1">
                    <a:lumMod val="95000"/>
                    <a:lumOff val="5000"/>
                  </a:schemeClr>
                </a:solidFill>
              </a:rPr>
              <a:t>:</a:t>
            </a:r>
          </a:p>
          <a:p>
            <a:pPr algn="just" fontAlgn="base"/>
            <a:endParaRPr lang="en-US" sz="2800" b="1" dirty="0">
              <a:solidFill>
                <a:schemeClr val="tx1">
                  <a:lumMod val="95000"/>
                  <a:lumOff val="5000"/>
                </a:schemeClr>
              </a:solidFill>
            </a:endParaRPr>
          </a:p>
          <a:p>
            <a:pPr marL="457200" indent="-457200" algn="just" fontAlgn="base">
              <a:spcBef>
                <a:spcPts val="1200"/>
              </a:spcBef>
              <a:buFont typeface="Arial" panose="020B0604020202020204" pitchFamily="34" charset="0"/>
              <a:buChar char="•"/>
            </a:pPr>
            <a:r>
              <a:rPr lang="en-US" sz="2800" b="1" dirty="0">
                <a:solidFill>
                  <a:srgbClr val="FF0000"/>
                </a:solidFill>
              </a:rPr>
              <a:t>Micro Industries:</a:t>
            </a:r>
            <a:r>
              <a:rPr lang="en-US" sz="2800" b="1" dirty="0">
                <a:solidFill>
                  <a:schemeClr val="tx1">
                    <a:lumMod val="95000"/>
                    <a:lumOff val="5000"/>
                  </a:schemeClr>
                </a:solidFill>
              </a:rPr>
              <a:t> Micro industries, or tiny businesses, have annual revenue of fewer than 5 crores rupees.</a:t>
            </a:r>
          </a:p>
          <a:p>
            <a:pPr marL="457200" indent="-457200" algn="just" fontAlgn="base">
              <a:spcBef>
                <a:spcPts val="1200"/>
              </a:spcBef>
              <a:buFont typeface="Arial" panose="020B0604020202020204" pitchFamily="34" charset="0"/>
              <a:buChar char="•"/>
            </a:pPr>
            <a:r>
              <a:rPr lang="en-US" sz="2800" b="1" dirty="0">
                <a:solidFill>
                  <a:srgbClr val="FF0000"/>
                </a:solidFill>
              </a:rPr>
              <a:t>Small Scale Industries:</a:t>
            </a:r>
            <a:r>
              <a:rPr lang="en-US" sz="2800" b="1" dirty="0">
                <a:solidFill>
                  <a:schemeClr val="tx1">
                    <a:lumMod val="95000"/>
                    <a:lumOff val="5000"/>
                  </a:schemeClr>
                </a:solidFill>
              </a:rPr>
              <a:t> Small scale industries have annual revenue of between 5 crores and 75 crores rupees.</a:t>
            </a:r>
          </a:p>
          <a:p>
            <a:pPr marL="457200" indent="-457200" algn="just" fontAlgn="base">
              <a:spcBef>
                <a:spcPts val="1200"/>
              </a:spcBef>
              <a:buFont typeface="Arial" panose="020B0604020202020204" pitchFamily="34" charset="0"/>
              <a:buChar char="•"/>
            </a:pPr>
            <a:r>
              <a:rPr lang="en-US" sz="2800" b="1" dirty="0">
                <a:solidFill>
                  <a:srgbClr val="FF0000"/>
                </a:solidFill>
              </a:rPr>
              <a:t>Medium Industries:</a:t>
            </a:r>
            <a:r>
              <a:rPr lang="en-US" sz="2800" b="1" dirty="0">
                <a:solidFill>
                  <a:schemeClr val="tx1">
                    <a:lumMod val="95000"/>
                    <a:lumOff val="5000"/>
                  </a:schemeClr>
                </a:solidFill>
              </a:rPr>
              <a:t> The term “medium industry” refers to businesses with yearly revenues ranging from 75 crores to 250 crores rupees.</a:t>
            </a:r>
          </a:p>
        </p:txBody>
      </p:sp>
      <p:sp>
        <p:nvSpPr>
          <p:cNvPr id="3" name="Rectangle 2"/>
          <p:cNvSpPr/>
          <p:nvPr/>
        </p:nvSpPr>
        <p:spPr>
          <a:xfrm>
            <a:off x="1946691" y="33511"/>
            <a:ext cx="5240794" cy="707886"/>
          </a:xfrm>
          <a:prstGeom prst="rect">
            <a:avLst/>
          </a:prstGeom>
          <a:noFill/>
        </p:spPr>
        <p:txBody>
          <a:bodyPr wrap="none" lIns="91440" tIns="45720" rIns="91440" bIns="45720">
            <a:spAutoFit/>
          </a:bodyPr>
          <a:lstStyle/>
          <a:p>
            <a:pPr algn="ctr"/>
            <a:r>
              <a:rPr lang="en-US" sz="4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Classification of MSMEs</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316714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 y="649240"/>
            <a:ext cx="9144000" cy="5447645"/>
          </a:xfrm>
          <a:prstGeom prst="rect">
            <a:avLst/>
          </a:prstGeom>
          <a:noFill/>
        </p:spPr>
        <p:txBody>
          <a:bodyPr wrap="square" rtlCol="0">
            <a:spAutoFit/>
          </a:bodyPr>
          <a:lstStyle/>
          <a:p>
            <a:pPr marL="285750" indent="-285750" algn="just">
              <a:spcBef>
                <a:spcPts val="1200"/>
              </a:spcBef>
              <a:buFont typeface="Arial" panose="020B0604020202020204" pitchFamily="34" charset="0"/>
              <a:buChar char="•"/>
            </a:pPr>
            <a:r>
              <a:rPr lang="en-US" sz="2200" b="1" dirty="0" smtClean="0">
                <a:solidFill>
                  <a:schemeClr val="tx1">
                    <a:lumMod val="95000"/>
                    <a:lumOff val="5000"/>
                  </a:schemeClr>
                </a:solidFill>
              </a:rPr>
              <a:t>Today. the small-scale industry (SSI) constitutes a very important  segment of the Indian economy. Major credit for the development of this sector goes to former Prime Minister Jawaharlal Nehru.</a:t>
            </a:r>
          </a:p>
          <a:p>
            <a:pPr marL="285750" indent="-285750" algn="just">
              <a:spcBef>
                <a:spcPts val="1200"/>
              </a:spcBef>
              <a:buFont typeface="Arial" panose="020B0604020202020204" pitchFamily="34" charset="0"/>
              <a:buChar char="•"/>
            </a:pPr>
            <a:r>
              <a:rPr lang="en-US" sz="2200" b="1" dirty="0" smtClean="0">
                <a:solidFill>
                  <a:schemeClr val="tx1">
                    <a:lumMod val="95000"/>
                    <a:lumOff val="5000"/>
                  </a:schemeClr>
                </a:solidFill>
              </a:rPr>
              <a:t>Accounts for 25% industrial production , 40% of Exports and 60% of Employment opportunities have come up on account of SSI.</a:t>
            </a:r>
          </a:p>
          <a:p>
            <a:pPr marL="285750" indent="-285750" algn="just">
              <a:spcBef>
                <a:spcPts val="1200"/>
              </a:spcBef>
              <a:buFont typeface="Arial" panose="020B0604020202020204" pitchFamily="34" charset="0"/>
              <a:buChar char="•"/>
            </a:pPr>
            <a:r>
              <a:rPr lang="en-US" sz="2200" b="1" dirty="0" smtClean="0">
                <a:solidFill>
                  <a:schemeClr val="tx1">
                    <a:lumMod val="95000"/>
                    <a:lumOff val="5000"/>
                  </a:schemeClr>
                </a:solidFill>
              </a:rPr>
              <a:t>The small-scale industry (SSI) sector has, over the past six decades, acquired a prominent place in the socio-economic development in the country. </a:t>
            </a:r>
          </a:p>
          <a:p>
            <a:pPr marL="285750" indent="-285750" algn="just">
              <a:spcBef>
                <a:spcPts val="1200"/>
              </a:spcBef>
              <a:buFont typeface="Arial" panose="020B0604020202020204" pitchFamily="34" charset="0"/>
              <a:buChar char="•"/>
            </a:pPr>
            <a:r>
              <a:rPr lang="en-US" sz="2200" b="1" dirty="0" smtClean="0">
                <a:solidFill>
                  <a:schemeClr val="tx1">
                    <a:lumMod val="95000"/>
                    <a:lumOff val="5000"/>
                  </a:schemeClr>
                </a:solidFill>
              </a:rPr>
              <a:t>The sector has exhibited positive growth trends even during the periods when other sectors of the economy experienced either negative or nominal growth.</a:t>
            </a:r>
          </a:p>
          <a:p>
            <a:pPr marL="285750" indent="-285750" algn="just">
              <a:spcBef>
                <a:spcPts val="1200"/>
              </a:spcBef>
              <a:buFont typeface="Arial" panose="020B0604020202020204" pitchFamily="34" charset="0"/>
              <a:buChar char="•"/>
            </a:pPr>
            <a:r>
              <a:rPr lang="en-US" sz="2200" b="1" dirty="0" smtClean="0">
                <a:solidFill>
                  <a:schemeClr val="tx1">
                    <a:lumMod val="95000"/>
                    <a:lumOff val="5000"/>
                  </a:schemeClr>
                </a:solidFill>
              </a:rPr>
              <a:t>The sector has faced major challenges in finance, marketing, quality, schedule and subcontracting through reposition itself and meet those expanding demands.</a:t>
            </a:r>
            <a:endParaRPr lang="en-US" sz="2200" b="1" dirty="0">
              <a:solidFill>
                <a:schemeClr val="tx1">
                  <a:lumMod val="95000"/>
                  <a:lumOff val="5000"/>
                </a:schemeClr>
              </a:solidFill>
            </a:endParaRPr>
          </a:p>
        </p:txBody>
      </p:sp>
      <p:sp>
        <p:nvSpPr>
          <p:cNvPr id="3" name="Rectangle 2"/>
          <p:cNvSpPr/>
          <p:nvPr/>
        </p:nvSpPr>
        <p:spPr>
          <a:xfrm>
            <a:off x="3281581" y="2909"/>
            <a:ext cx="2580835"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Introduction</a:t>
            </a:r>
            <a:endParaRPr 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64846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50" y="66367"/>
            <a:ext cx="46863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9144000"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2509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50" y="58993"/>
            <a:ext cx="46863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1445"/>
            <a:ext cx="9144000" cy="442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857750"/>
            <a:ext cx="91440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4736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6041" y="2909"/>
            <a:ext cx="3206326" cy="646331"/>
          </a:xfrm>
          <a:prstGeom prst="rect">
            <a:avLst/>
          </a:prstGeom>
          <a:noFill/>
        </p:spPr>
        <p:txBody>
          <a:bodyPr wrap="none" lIns="91440" tIns="45720" rIns="91440" bIns="45720">
            <a:spAutoFit/>
          </a:bodyPr>
          <a:lstStyle/>
          <a:p>
            <a:pPr algn="ctr"/>
            <a:r>
              <a:rPr lang="en-US" sz="36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Types of SSSBEs</a:t>
            </a:r>
            <a:endParaRPr lang="en-U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TextBox 2"/>
          <p:cNvSpPr txBox="1"/>
          <p:nvPr/>
        </p:nvSpPr>
        <p:spPr>
          <a:xfrm>
            <a:off x="0" y="990600"/>
            <a:ext cx="5029200" cy="4524315"/>
          </a:xfrm>
          <a:prstGeom prst="rect">
            <a:avLst/>
          </a:prstGeom>
          <a:noFill/>
        </p:spPr>
        <p:txBody>
          <a:bodyPr wrap="square" rtlCol="0">
            <a:spAutoFit/>
          </a:bodyPr>
          <a:lstStyle/>
          <a:p>
            <a:r>
              <a:rPr lang="en-US" sz="2400" b="1" dirty="0">
                <a:solidFill>
                  <a:schemeClr val="tx1">
                    <a:lumMod val="95000"/>
                    <a:lumOff val="5000"/>
                  </a:schemeClr>
                </a:solidFill>
              </a:rPr>
              <a:t>• Advertising agencies </a:t>
            </a:r>
          </a:p>
          <a:p>
            <a:r>
              <a:rPr lang="en-US" sz="2400" b="1" dirty="0">
                <a:solidFill>
                  <a:schemeClr val="tx1">
                    <a:lumMod val="95000"/>
                    <a:lumOff val="5000"/>
                  </a:schemeClr>
                </a:solidFill>
              </a:rPr>
              <a:t>• Marketing consultancy </a:t>
            </a:r>
          </a:p>
          <a:p>
            <a:r>
              <a:rPr lang="en-US" sz="2400" b="1" dirty="0">
                <a:solidFill>
                  <a:schemeClr val="tx1">
                    <a:lumMod val="95000"/>
                    <a:lumOff val="5000"/>
                  </a:schemeClr>
                </a:solidFill>
              </a:rPr>
              <a:t>• Industrial consultancy </a:t>
            </a:r>
          </a:p>
          <a:p>
            <a:r>
              <a:rPr lang="en-US" sz="2400" b="1" dirty="0">
                <a:solidFill>
                  <a:schemeClr val="tx1">
                    <a:lumMod val="95000"/>
                    <a:lumOff val="5000"/>
                  </a:schemeClr>
                </a:solidFill>
              </a:rPr>
              <a:t>• Equipment rental and leasing </a:t>
            </a:r>
          </a:p>
          <a:p>
            <a:r>
              <a:rPr lang="en-US" sz="2400" b="1" dirty="0">
                <a:solidFill>
                  <a:schemeClr val="tx1">
                    <a:lumMod val="95000"/>
                    <a:lumOff val="5000"/>
                  </a:schemeClr>
                </a:solidFill>
              </a:rPr>
              <a:t>• </a:t>
            </a:r>
            <a:r>
              <a:rPr lang="en-US" sz="2400" b="1" dirty="0" smtClean="0">
                <a:solidFill>
                  <a:schemeClr val="tx1">
                    <a:lumMod val="95000"/>
                    <a:lumOff val="5000"/>
                  </a:schemeClr>
                </a:solidFill>
              </a:rPr>
              <a:t>Typing centers</a:t>
            </a:r>
          </a:p>
          <a:p>
            <a:r>
              <a:rPr lang="en-US" sz="2400" b="1" dirty="0">
                <a:solidFill>
                  <a:schemeClr val="tx1">
                    <a:lumMod val="95000"/>
                    <a:lumOff val="5000"/>
                  </a:schemeClr>
                </a:solidFill>
              </a:rPr>
              <a:t>• Photocopying </a:t>
            </a:r>
            <a:r>
              <a:rPr lang="en-US" sz="2400" b="1" dirty="0" smtClean="0">
                <a:solidFill>
                  <a:schemeClr val="tx1">
                    <a:lumMod val="95000"/>
                    <a:lumOff val="5000"/>
                  </a:schemeClr>
                </a:solidFill>
              </a:rPr>
              <a:t>centers </a:t>
            </a:r>
            <a:endParaRPr lang="en-US" sz="2400" b="1" dirty="0">
              <a:solidFill>
                <a:schemeClr val="tx1">
                  <a:lumMod val="95000"/>
                  <a:lumOff val="5000"/>
                </a:schemeClr>
              </a:solidFill>
            </a:endParaRPr>
          </a:p>
          <a:p>
            <a:r>
              <a:rPr lang="en-US" sz="2400" b="1" dirty="0">
                <a:solidFill>
                  <a:schemeClr val="tx1">
                    <a:lumMod val="95000"/>
                    <a:lumOff val="5000"/>
                  </a:schemeClr>
                </a:solidFill>
              </a:rPr>
              <a:t>• Industrial photography </a:t>
            </a:r>
          </a:p>
          <a:p>
            <a:r>
              <a:rPr lang="en-US" sz="2400" b="1" dirty="0">
                <a:solidFill>
                  <a:schemeClr val="tx1">
                    <a:lumMod val="95000"/>
                    <a:lumOff val="5000"/>
                  </a:schemeClr>
                </a:solidFill>
              </a:rPr>
              <a:t>• Industrial R&amp;D laboratories </a:t>
            </a:r>
          </a:p>
          <a:p>
            <a:r>
              <a:rPr lang="en-US" sz="2400" b="1" dirty="0">
                <a:solidFill>
                  <a:schemeClr val="tx1">
                    <a:lumMod val="95000"/>
                    <a:lumOff val="5000"/>
                  </a:schemeClr>
                </a:solidFill>
              </a:rPr>
              <a:t>• Industrial testing laboratories </a:t>
            </a:r>
          </a:p>
          <a:p>
            <a:r>
              <a:rPr lang="en-US" sz="2400" b="1" dirty="0">
                <a:solidFill>
                  <a:schemeClr val="tx1">
                    <a:lumMod val="95000"/>
                    <a:lumOff val="5000"/>
                  </a:schemeClr>
                </a:solidFill>
              </a:rPr>
              <a:t>• Desktop publishing </a:t>
            </a:r>
          </a:p>
          <a:p>
            <a:r>
              <a:rPr lang="en-US" sz="2400" b="1" dirty="0">
                <a:solidFill>
                  <a:schemeClr val="tx1">
                    <a:lumMod val="95000"/>
                    <a:lumOff val="5000"/>
                  </a:schemeClr>
                </a:solidFill>
              </a:rPr>
              <a:t>• Internet </a:t>
            </a:r>
            <a:r>
              <a:rPr lang="en-US" sz="2400" b="1" dirty="0" smtClean="0">
                <a:solidFill>
                  <a:schemeClr val="tx1">
                    <a:lumMod val="95000"/>
                    <a:lumOff val="5000"/>
                  </a:schemeClr>
                </a:solidFill>
              </a:rPr>
              <a:t>browsing/selling </a:t>
            </a:r>
            <a:r>
              <a:rPr lang="en-US" sz="2400" b="1" dirty="0">
                <a:solidFill>
                  <a:schemeClr val="tx1">
                    <a:lumMod val="95000"/>
                    <a:lumOff val="5000"/>
                  </a:schemeClr>
                </a:solidFill>
              </a:rPr>
              <a:t>up </a:t>
            </a:r>
            <a:r>
              <a:rPr lang="en-US" sz="2400" b="1" dirty="0" smtClean="0">
                <a:solidFill>
                  <a:schemeClr val="tx1">
                    <a:lumMod val="95000"/>
                    <a:lumOff val="5000"/>
                  </a:schemeClr>
                </a:solidFill>
              </a:rPr>
              <a:t>of</a:t>
            </a:r>
          </a:p>
          <a:p>
            <a:r>
              <a:rPr lang="en-US" sz="2400" b="1" dirty="0">
                <a:solidFill>
                  <a:schemeClr val="tx1">
                    <a:lumMod val="95000"/>
                    <a:lumOff val="5000"/>
                  </a:schemeClr>
                </a:solidFill>
              </a:rPr>
              <a:t> </a:t>
            </a:r>
            <a:r>
              <a:rPr lang="en-US" sz="2400" b="1" dirty="0" smtClean="0">
                <a:solidFill>
                  <a:schemeClr val="tx1">
                    <a:lumMod val="95000"/>
                    <a:lumOff val="5000"/>
                  </a:schemeClr>
                </a:solidFill>
              </a:rPr>
              <a:t>  </a:t>
            </a:r>
            <a:r>
              <a:rPr lang="en-US" sz="2400" b="1" dirty="0">
                <a:solidFill>
                  <a:schemeClr val="tx1">
                    <a:lumMod val="95000"/>
                    <a:lumOff val="5000"/>
                  </a:schemeClr>
                </a:solidFill>
              </a:rPr>
              <a:t>cyber cafes </a:t>
            </a:r>
          </a:p>
        </p:txBody>
      </p:sp>
      <p:sp>
        <p:nvSpPr>
          <p:cNvPr id="4" name="TextBox 3"/>
          <p:cNvSpPr txBox="1"/>
          <p:nvPr/>
        </p:nvSpPr>
        <p:spPr>
          <a:xfrm>
            <a:off x="4343400" y="990600"/>
            <a:ext cx="4800600" cy="3693319"/>
          </a:xfrm>
          <a:prstGeom prst="rect">
            <a:avLst/>
          </a:prstGeom>
          <a:noFill/>
        </p:spPr>
        <p:txBody>
          <a:bodyPr wrap="square" rtlCol="0">
            <a:spAutoFit/>
          </a:bodyPr>
          <a:lstStyle/>
          <a:p>
            <a:r>
              <a:rPr lang="en-US" sz="2400" b="1" dirty="0">
                <a:solidFill>
                  <a:schemeClr val="tx1">
                    <a:lumMod val="95000"/>
                    <a:lumOff val="5000"/>
                  </a:schemeClr>
                </a:solidFill>
              </a:rPr>
              <a:t>• Auto repair. services and garages </a:t>
            </a:r>
          </a:p>
          <a:p>
            <a:r>
              <a:rPr lang="en-US" sz="2400" b="1" dirty="0">
                <a:solidFill>
                  <a:schemeClr val="tx1">
                    <a:lumMod val="95000"/>
                    <a:lumOff val="5000"/>
                  </a:schemeClr>
                </a:solidFill>
              </a:rPr>
              <a:t>• Documentary films on themes </a:t>
            </a:r>
            <a:r>
              <a:rPr lang="en-US" sz="2400" b="1" dirty="0" smtClean="0">
                <a:solidFill>
                  <a:schemeClr val="tx1">
                    <a:lumMod val="95000"/>
                    <a:lumOff val="5000"/>
                  </a:schemeClr>
                </a:solidFill>
              </a:rPr>
              <a:t>like</a:t>
            </a:r>
          </a:p>
          <a:p>
            <a:r>
              <a:rPr lang="en-US" sz="2400" b="1" dirty="0" smtClean="0">
                <a:solidFill>
                  <a:schemeClr val="tx1">
                    <a:lumMod val="95000"/>
                    <a:lumOff val="5000"/>
                  </a:schemeClr>
                </a:solidFill>
              </a:rPr>
              <a:t>   social </a:t>
            </a:r>
            <a:r>
              <a:rPr lang="en-US" sz="2400" b="1" dirty="0">
                <a:solidFill>
                  <a:schemeClr val="tx1">
                    <a:lumMod val="95000"/>
                    <a:lumOff val="5000"/>
                  </a:schemeClr>
                </a:solidFill>
              </a:rPr>
              <a:t>forestry, commercial </a:t>
            </a:r>
            <a:endParaRPr lang="en-US" sz="2400" b="1" dirty="0" smtClean="0">
              <a:solidFill>
                <a:schemeClr val="tx1">
                  <a:lumMod val="95000"/>
                  <a:lumOff val="5000"/>
                </a:schemeClr>
              </a:solidFill>
            </a:endParaRPr>
          </a:p>
          <a:p>
            <a:r>
              <a:rPr lang="en-US" sz="2400" b="1" dirty="0">
                <a:solidFill>
                  <a:schemeClr val="tx1">
                    <a:lumMod val="95000"/>
                    <a:lumOff val="5000"/>
                  </a:schemeClr>
                </a:solidFill>
              </a:rPr>
              <a:t> </a:t>
            </a:r>
            <a:r>
              <a:rPr lang="en-US" sz="2400" b="1" dirty="0" smtClean="0">
                <a:solidFill>
                  <a:schemeClr val="tx1">
                    <a:lumMod val="95000"/>
                    <a:lumOff val="5000"/>
                  </a:schemeClr>
                </a:solidFill>
              </a:rPr>
              <a:t>  advertising and energy saving</a:t>
            </a:r>
            <a:endParaRPr lang="en-US" sz="2400" b="1" dirty="0">
              <a:solidFill>
                <a:schemeClr val="tx1">
                  <a:lumMod val="95000"/>
                  <a:lumOff val="5000"/>
                </a:schemeClr>
              </a:solidFill>
            </a:endParaRPr>
          </a:p>
          <a:p>
            <a:r>
              <a:rPr lang="en-US" sz="2400" b="1" dirty="0" smtClean="0">
                <a:solidFill>
                  <a:schemeClr val="tx1">
                    <a:lumMod val="95000"/>
                    <a:lumOff val="5000"/>
                  </a:schemeClr>
                </a:solidFill>
              </a:rPr>
              <a:t>• Laboratories engaged in testing of </a:t>
            </a:r>
          </a:p>
          <a:p>
            <a:r>
              <a:rPr lang="en-US" sz="2400" b="1" dirty="0">
                <a:solidFill>
                  <a:schemeClr val="tx1">
                    <a:lumMod val="95000"/>
                    <a:lumOff val="5000"/>
                  </a:schemeClr>
                </a:solidFill>
              </a:rPr>
              <a:t> </a:t>
            </a:r>
            <a:r>
              <a:rPr lang="en-US" sz="2400" b="1" dirty="0" smtClean="0">
                <a:solidFill>
                  <a:schemeClr val="tx1">
                    <a:lumMod val="95000"/>
                    <a:lumOff val="5000"/>
                  </a:schemeClr>
                </a:solidFill>
              </a:rPr>
              <a:t>   raw materials. finished products </a:t>
            </a:r>
          </a:p>
          <a:p>
            <a:r>
              <a:rPr lang="en-US" sz="2400" b="1" dirty="0" smtClean="0">
                <a:solidFill>
                  <a:schemeClr val="tx1">
                    <a:lumMod val="95000"/>
                    <a:lumOff val="5000"/>
                  </a:schemeClr>
                </a:solidFill>
              </a:rPr>
              <a:t>• </a:t>
            </a:r>
            <a:r>
              <a:rPr lang="en-US" sz="2400" b="1" dirty="0">
                <a:solidFill>
                  <a:schemeClr val="tx1">
                    <a:lumMod val="95000"/>
                    <a:lumOff val="5000"/>
                  </a:schemeClr>
                </a:solidFill>
              </a:rPr>
              <a:t>Laundry and dry cleaning </a:t>
            </a:r>
          </a:p>
          <a:p>
            <a:r>
              <a:rPr lang="en-US" sz="2400" b="1" dirty="0">
                <a:solidFill>
                  <a:schemeClr val="tx1">
                    <a:lumMod val="95000"/>
                    <a:lumOff val="5000"/>
                  </a:schemeClr>
                </a:solidFill>
              </a:rPr>
              <a:t>• X-ray clinic </a:t>
            </a:r>
          </a:p>
          <a:p>
            <a:r>
              <a:rPr lang="en-US" sz="2400" b="1" dirty="0">
                <a:solidFill>
                  <a:schemeClr val="tx1">
                    <a:lumMod val="95000"/>
                    <a:lumOff val="5000"/>
                  </a:schemeClr>
                </a:solidFill>
              </a:rPr>
              <a:t>• Tailoring </a:t>
            </a:r>
          </a:p>
          <a:p>
            <a:endParaRPr lang="en-US" dirty="0"/>
          </a:p>
        </p:txBody>
      </p:sp>
    </p:spTree>
    <p:extLst>
      <p:ext uri="{BB962C8B-B14F-4D97-AF65-F5344CB8AC3E}">
        <p14:creationId xmlns:p14="http://schemas.microsoft.com/office/powerpoint/2010/main" val="235944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85800"/>
            <a:ext cx="9144000" cy="5940088"/>
          </a:xfrm>
          <a:prstGeom prst="rect">
            <a:avLst/>
          </a:prstGeom>
          <a:noFill/>
        </p:spPr>
        <p:txBody>
          <a:bodyPr wrap="square" rtlCol="0">
            <a:spAutoFit/>
          </a:bodyPr>
          <a:lstStyle/>
          <a:p>
            <a:r>
              <a:rPr lang="en-US" sz="2000" b="1" dirty="0">
                <a:solidFill>
                  <a:schemeClr val="tx1">
                    <a:lumMod val="95000"/>
                    <a:lumOff val="5000"/>
                  </a:schemeClr>
                </a:solidFill>
              </a:rPr>
              <a:t>• "Servicing industry" undertakings engaged in maintenance. </a:t>
            </a:r>
            <a:r>
              <a:rPr lang="en-US" sz="2000" b="1" dirty="0" smtClean="0">
                <a:solidFill>
                  <a:schemeClr val="tx1">
                    <a:lumMod val="95000"/>
                    <a:lumOff val="5000"/>
                  </a:schemeClr>
                </a:solidFill>
              </a:rPr>
              <a:t>repair</a:t>
            </a:r>
            <a:r>
              <a:rPr lang="en-US" sz="2000" b="1" dirty="0">
                <a:solidFill>
                  <a:schemeClr val="tx1">
                    <a:lumMod val="95000"/>
                    <a:lumOff val="5000"/>
                  </a:schemeClr>
                </a:solidFill>
              </a:rPr>
              <a:t>, testing or </a:t>
            </a:r>
            <a:endParaRPr lang="en-US" sz="2000" b="1" dirty="0" smtClean="0">
              <a:solidFill>
                <a:schemeClr val="tx1">
                  <a:lumMod val="95000"/>
                  <a:lumOff val="5000"/>
                </a:schemeClr>
              </a:solidFill>
            </a:endParaRPr>
          </a:p>
          <a:p>
            <a:r>
              <a:rPr lang="en-US" sz="2000" b="1" dirty="0">
                <a:solidFill>
                  <a:schemeClr val="tx1">
                    <a:lumMod val="95000"/>
                    <a:lumOff val="5000"/>
                  </a:schemeClr>
                </a:solidFill>
              </a:rPr>
              <a:t> </a:t>
            </a:r>
            <a:r>
              <a:rPr lang="en-US" sz="2000" b="1" dirty="0" smtClean="0">
                <a:solidFill>
                  <a:schemeClr val="tx1">
                    <a:lumMod val="95000"/>
                    <a:lumOff val="5000"/>
                  </a:schemeClr>
                </a:solidFill>
              </a:rPr>
              <a:t>    electronic /electrical </a:t>
            </a:r>
            <a:r>
              <a:rPr lang="en-US" sz="2000" b="1" dirty="0">
                <a:solidFill>
                  <a:schemeClr val="tx1">
                    <a:lumMod val="95000"/>
                    <a:lumOff val="5000"/>
                  </a:schemeClr>
                </a:solidFill>
              </a:rPr>
              <a:t>equipment/instruments. that is. </a:t>
            </a:r>
            <a:r>
              <a:rPr lang="en-US" sz="2000" b="1" dirty="0" smtClean="0">
                <a:solidFill>
                  <a:schemeClr val="tx1">
                    <a:lumMod val="95000"/>
                    <a:lumOff val="5000"/>
                  </a:schemeClr>
                </a:solidFill>
              </a:rPr>
              <a:t>measuring/control </a:t>
            </a:r>
          </a:p>
          <a:p>
            <a:r>
              <a:rPr lang="en-US" sz="2000" b="1" dirty="0">
                <a:solidFill>
                  <a:schemeClr val="tx1">
                    <a:lumMod val="95000"/>
                    <a:lumOff val="5000"/>
                  </a:schemeClr>
                </a:solidFill>
              </a:rPr>
              <a:t> </a:t>
            </a:r>
            <a:r>
              <a:rPr lang="en-US" sz="2000" b="1" dirty="0" smtClean="0">
                <a:solidFill>
                  <a:schemeClr val="tx1">
                    <a:lumMod val="95000"/>
                    <a:lumOff val="5000"/>
                  </a:schemeClr>
                </a:solidFill>
              </a:rPr>
              <a:t>    instruments</a:t>
            </a:r>
            <a:r>
              <a:rPr lang="en-US" sz="2000" b="1" dirty="0">
                <a:solidFill>
                  <a:schemeClr val="tx1">
                    <a:lumMod val="95000"/>
                    <a:lumOff val="5000"/>
                  </a:schemeClr>
                </a:solidFill>
              </a:rPr>
              <a:t>. servicing of all types of vehicles and machinery of any description </a:t>
            </a:r>
            <a:endParaRPr lang="en-US" sz="2000" b="1" dirty="0" smtClean="0">
              <a:solidFill>
                <a:schemeClr val="tx1">
                  <a:lumMod val="95000"/>
                  <a:lumOff val="5000"/>
                </a:schemeClr>
              </a:solidFill>
            </a:endParaRPr>
          </a:p>
          <a:p>
            <a:r>
              <a:rPr lang="en-US" sz="2000" b="1" dirty="0">
                <a:solidFill>
                  <a:schemeClr val="tx1">
                    <a:lumMod val="95000"/>
                    <a:lumOff val="5000"/>
                  </a:schemeClr>
                </a:solidFill>
              </a:rPr>
              <a:t> </a:t>
            </a:r>
            <a:r>
              <a:rPr lang="en-US" sz="2000" b="1" dirty="0" smtClean="0">
                <a:solidFill>
                  <a:schemeClr val="tx1">
                    <a:lumMod val="95000"/>
                    <a:lumOff val="5000"/>
                  </a:schemeClr>
                </a:solidFill>
              </a:rPr>
              <a:t>    including </a:t>
            </a:r>
            <a:r>
              <a:rPr lang="en-US" sz="2000" b="1" dirty="0">
                <a:solidFill>
                  <a:schemeClr val="tx1">
                    <a:lumMod val="95000"/>
                    <a:lumOff val="5000"/>
                  </a:schemeClr>
                </a:solidFill>
              </a:rPr>
              <a:t>televisions. tape recorders, VCRs. radios. transformers, motors. </a:t>
            </a:r>
            <a:r>
              <a:rPr lang="en-US" sz="2000" b="1" dirty="0" smtClean="0">
                <a:solidFill>
                  <a:schemeClr val="tx1">
                    <a:lumMod val="95000"/>
                    <a:lumOff val="5000"/>
                  </a:schemeClr>
                </a:solidFill>
              </a:rPr>
              <a:t>watches</a:t>
            </a:r>
            <a:r>
              <a:rPr lang="en-US" sz="2000" b="1" dirty="0">
                <a:solidFill>
                  <a:schemeClr val="tx1">
                    <a:lumMod val="95000"/>
                    <a:lumOff val="5000"/>
                  </a:schemeClr>
                </a:solidFill>
              </a:rPr>
              <a:t>. </a:t>
            </a:r>
            <a:endParaRPr lang="en-US" sz="2000" b="1" dirty="0" smtClean="0">
              <a:solidFill>
                <a:schemeClr val="tx1">
                  <a:lumMod val="95000"/>
                  <a:lumOff val="5000"/>
                </a:schemeClr>
              </a:solidFill>
            </a:endParaRPr>
          </a:p>
          <a:p>
            <a:r>
              <a:rPr lang="en-US" sz="2000" b="1" dirty="0">
                <a:solidFill>
                  <a:schemeClr val="tx1">
                    <a:lumMod val="95000"/>
                    <a:lumOff val="5000"/>
                  </a:schemeClr>
                </a:solidFill>
              </a:rPr>
              <a:t> </a:t>
            </a:r>
            <a:r>
              <a:rPr lang="en-US" sz="2000" b="1" dirty="0" smtClean="0">
                <a:solidFill>
                  <a:schemeClr val="tx1">
                    <a:lumMod val="95000"/>
                    <a:lumOff val="5000"/>
                  </a:schemeClr>
                </a:solidFill>
              </a:rPr>
              <a:t>    and </a:t>
            </a:r>
            <a:r>
              <a:rPr lang="en-US" sz="2000" b="1" dirty="0">
                <a:solidFill>
                  <a:schemeClr val="tx1">
                    <a:lumMod val="95000"/>
                    <a:lumOff val="5000"/>
                  </a:schemeClr>
                </a:solidFill>
              </a:rPr>
              <a:t>so on. </a:t>
            </a:r>
          </a:p>
          <a:p>
            <a:r>
              <a:rPr lang="en-US" sz="2000" b="1" dirty="0" smtClean="0">
                <a:solidFill>
                  <a:schemeClr val="tx1">
                    <a:lumMod val="95000"/>
                    <a:lumOff val="5000"/>
                  </a:schemeClr>
                </a:solidFill>
              </a:rPr>
              <a:t>• </a:t>
            </a:r>
            <a:r>
              <a:rPr lang="en-US" sz="2000" b="1" dirty="0">
                <a:solidFill>
                  <a:schemeClr val="tx1">
                    <a:lumMod val="95000"/>
                    <a:lumOff val="5000"/>
                  </a:schemeClr>
                </a:solidFill>
              </a:rPr>
              <a:t>Servicing of agriculture farm equipment. for example. tractors, pumps. </a:t>
            </a:r>
            <a:r>
              <a:rPr lang="en-US" sz="2000" b="1" dirty="0" smtClean="0">
                <a:solidFill>
                  <a:schemeClr val="tx1">
                    <a:lumMod val="95000"/>
                    <a:lumOff val="5000"/>
                  </a:schemeClr>
                </a:solidFill>
              </a:rPr>
              <a:t>rigs. boring </a:t>
            </a:r>
          </a:p>
          <a:p>
            <a:r>
              <a:rPr lang="en-US" sz="2000" b="1" dirty="0">
                <a:solidFill>
                  <a:schemeClr val="tx1">
                    <a:lumMod val="95000"/>
                    <a:lumOff val="5000"/>
                  </a:schemeClr>
                </a:solidFill>
              </a:rPr>
              <a:t> </a:t>
            </a:r>
            <a:r>
              <a:rPr lang="en-US" sz="2000" b="1" dirty="0" smtClean="0">
                <a:solidFill>
                  <a:schemeClr val="tx1">
                    <a:lumMod val="95000"/>
                    <a:lumOff val="5000"/>
                  </a:schemeClr>
                </a:solidFill>
              </a:rPr>
              <a:t>  machines</a:t>
            </a:r>
            <a:r>
              <a:rPr lang="en-US" sz="2000" b="1" dirty="0">
                <a:solidFill>
                  <a:schemeClr val="tx1">
                    <a:lumMod val="95000"/>
                    <a:lumOff val="5000"/>
                  </a:schemeClr>
                </a:solidFill>
              </a:rPr>
              <a:t>. and so on </a:t>
            </a:r>
          </a:p>
          <a:p>
            <a:r>
              <a:rPr lang="en-US" sz="2000" b="1" dirty="0">
                <a:solidFill>
                  <a:schemeClr val="tx1">
                    <a:lumMod val="95000"/>
                    <a:lumOff val="5000"/>
                  </a:schemeClr>
                </a:solidFill>
              </a:rPr>
              <a:t>• Weigh bridge </a:t>
            </a:r>
          </a:p>
          <a:p>
            <a:r>
              <a:rPr lang="en-US" sz="2000" b="1" dirty="0">
                <a:solidFill>
                  <a:schemeClr val="tx1">
                    <a:lumMod val="95000"/>
                    <a:lumOff val="5000"/>
                  </a:schemeClr>
                </a:solidFill>
              </a:rPr>
              <a:t>• Photographic laboratory </a:t>
            </a:r>
          </a:p>
          <a:p>
            <a:r>
              <a:rPr lang="en-US" sz="2000" b="1" dirty="0">
                <a:solidFill>
                  <a:schemeClr val="tx1">
                    <a:lumMod val="95000"/>
                    <a:lumOff val="5000"/>
                  </a:schemeClr>
                </a:solidFill>
              </a:rPr>
              <a:t>• Blue printing and enlargement of drawing/design facilities </a:t>
            </a:r>
          </a:p>
          <a:p>
            <a:r>
              <a:rPr lang="en-US" sz="2000" b="1" dirty="0">
                <a:solidFill>
                  <a:schemeClr val="tx1">
                    <a:lumMod val="95000"/>
                    <a:lumOff val="5000"/>
                  </a:schemeClr>
                </a:solidFill>
              </a:rPr>
              <a:t>• ISD/STD booths </a:t>
            </a:r>
          </a:p>
          <a:p>
            <a:r>
              <a:rPr lang="en-US" sz="2000" b="1" dirty="0">
                <a:solidFill>
                  <a:schemeClr val="tx1">
                    <a:lumMod val="95000"/>
                    <a:lumOff val="5000"/>
                  </a:schemeClr>
                </a:solidFill>
              </a:rPr>
              <a:t>• </a:t>
            </a:r>
            <a:r>
              <a:rPr lang="en-US" sz="2000" b="1" dirty="0" smtClean="0">
                <a:solidFill>
                  <a:schemeClr val="tx1">
                    <a:lumMod val="95000"/>
                    <a:lumOff val="5000"/>
                  </a:schemeClr>
                </a:solidFill>
              </a:rPr>
              <a:t>Tele printer /</a:t>
            </a:r>
            <a:r>
              <a:rPr lang="en-US" sz="2000" b="1" dirty="0">
                <a:solidFill>
                  <a:schemeClr val="tx1">
                    <a:lumMod val="95000"/>
                    <a:lumOff val="5000"/>
                  </a:schemeClr>
                </a:solidFill>
              </a:rPr>
              <a:t>fax services </a:t>
            </a:r>
          </a:p>
          <a:p>
            <a:r>
              <a:rPr lang="en-US" sz="2000" b="1" dirty="0">
                <a:solidFill>
                  <a:schemeClr val="tx1">
                    <a:lumMod val="95000"/>
                    <a:lumOff val="5000"/>
                  </a:schemeClr>
                </a:solidFill>
              </a:rPr>
              <a:t>• Subcontracting exchanges (SCXs) established by industry associations </a:t>
            </a:r>
          </a:p>
          <a:p>
            <a:r>
              <a:rPr lang="en-US" sz="2000" b="1" dirty="0">
                <a:solidFill>
                  <a:schemeClr val="tx1">
                    <a:lumMod val="95000"/>
                    <a:lumOff val="5000"/>
                  </a:schemeClr>
                </a:solidFill>
              </a:rPr>
              <a:t>• EDP institutes established by voluntary associations/non-governmental </a:t>
            </a:r>
            <a:endParaRPr lang="en-US" sz="2000" b="1" dirty="0" smtClean="0">
              <a:solidFill>
                <a:schemeClr val="tx1">
                  <a:lumMod val="95000"/>
                  <a:lumOff val="5000"/>
                </a:schemeClr>
              </a:solidFill>
            </a:endParaRPr>
          </a:p>
          <a:p>
            <a:r>
              <a:rPr lang="en-US" sz="2000" b="1" dirty="0">
                <a:solidFill>
                  <a:schemeClr val="tx1">
                    <a:lumMod val="95000"/>
                    <a:lumOff val="5000"/>
                  </a:schemeClr>
                </a:solidFill>
              </a:rPr>
              <a:t> </a:t>
            </a:r>
            <a:r>
              <a:rPr lang="en-US" sz="2000" b="1" dirty="0" smtClean="0">
                <a:solidFill>
                  <a:schemeClr val="tx1">
                    <a:lumMod val="95000"/>
                    <a:lumOff val="5000"/>
                  </a:schemeClr>
                </a:solidFill>
              </a:rPr>
              <a:t>  organizations </a:t>
            </a:r>
            <a:endParaRPr lang="en-US" sz="2000" b="1" dirty="0">
              <a:solidFill>
                <a:schemeClr val="tx1">
                  <a:lumMod val="95000"/>
                  <a:lumOff val="5000"/>
                </a:schemeClr>
              </a:solidFill>
            </a:endParaRPr>
          </a:p>
          <a:p>
            <a:r>
              <a:rPr lang="en-US" sz="2000" b="1" dirty="0">
                <a:solidFill>
                  <a:schemeClr val="tx1">
                    <a:lumMod val="95000"/>
                    <a:lumOff val="5000"/>
                  </a:schemeClr>
                </a:solidFill>
              </a:rPr>
              <a:t>• </a:t>
            </a:r>
            <a:r>
              <a:rPr lang="en-US" sz="2000" b="1" dirty="0" smtClean="0">
                <a:solidFill>
                  <a:schemeClr val="tx1">
                    <a:lumMod val="95000"/>
                    <a:lumOff val="5000"/>
                  </a:schemeClr>
                </a:solidFill>
              </a:rPr>
              <a:t>Colored </a:t>
            </a:r>
            <a:r>
              <a:rPr lang="en-US" sz="2000" b="1" dirty="0">
                <a:solidFill>
                  <a:schemeClr val="tx1">
                    <a:lumMod val="95000"/>
                    <a:lumOff val="5000"/>
                  </a:schemeClr>
                </a:solidFill>
              </a:rPr>
              <a:t>or black and white studios equipped </a:t>
            </a:r>
            <a:r>
              <a:rPr lang="en-US" sz="2000" b="1" dirty="0" err="1">
                <a:solidFill>
                  <a:schemeClr val="tx1">
                    <a:lumMod val="95000"/>
                    <a:lumOff val="5000"/>
                  </a:schemeClr>
                </a:solidFill>
              </a:rPr>
              <a:t>wi</a:t>
            </a:r>
            <a:r>
              <a:rPr lang="en-US" sz="2000" b="1" dirty="0">
                <a:solidFill>
                  <a:schemeClr val="tx1">
                    <a:lumMod val="95000"/>
                    <a:lumOff val="5000"/>
                  </a:schemeClr>
                </a:solidFill>
              </a:rPr>
              <a:t> </a:t>
            </a:r>
            <a:r>
              <a:rPr lang="en-US" sz="2000" b="1" dirty="0" err="1">
                <a:solidFill>
                  <a:schemeClr val="tx1">
                    <a:lumMod val="95000"/>
                    <a:lumOff val="5000"/>
                  </a:schemeClr>
                </a:solidFill>
              </a:rPr>
              <a:t>th</a:t>
            </a:r>
            <a:r>
              <a:rPr lang="en-US" sz="2000" b="1" dirty="0">
                <a:solidFill>
                  <a:schemeClr val="tx1">
                    <a:lumMod val="95000"/>
                    <a:lumOff val="5000"/>
                  </a:schemeClr>
                </a:solidFill>
              </a:rPr>
              <a:t> processing laboratory </a:t>
            </a:r>
          </a:p>
          <a:p>
            <a:r>
              <a:rPr lang="en-US" sz="2000" b="1" dirty="0" smtClean="0">
                <a:solidFill>
                  <a:schemeClr val="tx1">
                    <a:lumMod val="95000"/>
                    <a:lumOff val="5000"/>
                  </a:schemeClr>
                </a:solidFill>
              </a:rPr>
              <a:t>• </a:t>
            </a:r>
            <a:r>
              <a:rPr lang="en-US" sz="2000" b="1" dirty="0">
                <a:solidFill>
                  <a:schemeClr val="tx1">
                    <a:lumMod val="95000"/>
                    <a:lumOff val="5000"/>
                  </a:schemeClr>
                </a:solidFill>
              </a:rPr>
              <a:t>Installation and operation of cable TV network </a:t>
            </a:r>
          </a:p>
          <a:p>
            <a:r>
              <a:rPr lang="en-US" sz="2000" b="1" dirty="0">
                <a:solidFill>
                  <a:schemeClr val="tx1">
                    <a:lumMod val="95000"/>
                    <a:lumOff val="5000"/>
                  </a:schemeClr>
                </a:solidFill>
              </a:rPr>
              <a:t>• Operating EPABX under </a:t>
            </a:r>
            <a:r>
              <a:rPr lang="en-US" sz="2000" b="1" dirty="0" smtClean="0">
                <a:solidFill>
                  <a:schemeClr val="tx1">
                    <a:lumMod val="95000"/>
                    <a:lumOff val="5000"/>
                  </a:schemeClr>
                </a:solidFill>
              </a:rPr>
              <a:t>franchise </a:t>
            </a:r>
            <a:endParaRPr lang="en-US" sz="2000" b="1" dirty="0">
              <a:solidFill>
                <a:schemeClr val="tx1">
                  <a:lumMod val="95000"/>
                  <a:lumOff val="5000"/>
                </a:schemeClr>
              </a:solidFill>
            </a:endParaRPr>
          </a:p>
          <a:p>
            <a:r>
              <a:rPr lang="en-US" sz="2000" b="1" dirty="0">
                <a:solidFill>
                  <a:schemeClr val="tx1">
                    <a:lumMod val="95000"/>
                    <a:lumOff val="5000"/>
                  </a:schemeClr>
                </a:solidFill>
              </a:rPr>
              <a:t>• Beauty </a:t>
            </a:r>
            <a:r>
              <a:rPr lang="en-US" sz="2000" b="1" dirty="0" smtClean="0">
                <a:solidFill>
                  <a:schemeClr val="tx1">
                    <a:lumMod val="95000"/>
                    <a:lumOff val="5000"/>
                  </a:schemeClr>
                </a:solidFill>
              </a:rPr>
              <a:t>parlors </a:t>
            </a:r>
            <a:r>
              <a:rPr lang="en-US" sz="2000" b="1" dirty="0">
                <a:solidFill>
                  <a:schemeClr val="tx1">
                    <a:lumMod val="95000"/>
                    <a:lumOff val="5000"/>
                  </a:schemeClr>
                </a:solidFill>
              </a:rPr>
              <a:t>and </a:t>
            </a:r>
            <a:r>
              <a:rPr lang="en-US" sz="2000" b="1" dirty="0" smtClean="0">
                <a:solidFill>
                  <a:schemeClr val="tx1">
                    <a:lumMod val="95000"/>
                    <a:lumOff val="5000"/>
                  </a:schemeClr>
                </a:solidFill>
              </a:rPr>
              <a:t>crèches</a:t>
            </a:r>
            <a:endParaRPr lang="en-US" dirty="0"/>
          </a:p>
        </p:txBody>
      </p:sp>
      <p:sp>
        <p:nvSpPr>
          <p:cNvPr id="3" name="Rectangle 2"/>
          <p:cNvSpPr/>
          <p:nvPr/>
        </p:nvSpPr>
        <p:spPr>
          <a:xfrm>
            <a:off x="2986041" y="2909"/>
            <a:ext cx="3206326" cy="646331"/>
          </a:xfrm>
          <a:prstGeom prst="rect">
            <a:avLst/>
          </a:prstGeom>
          <a:noFill/>
        </p:spPr>
        <p:txBody>
          <a:bodyPr wrap="none" lIns="91440" tIns="45720" rIns="91440" bIns="45720">
            <a:spAutoFit/>
          </a:bodyPr>
          <a:lstStyle/>
          <a:p>
            <a:pPr algn="ctr"/>
            <a:r>
              <a:rPr lang="en-US" sz="36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Types of SSSBEs</a:t>
            </a:r>
            <a:endParaRPr lang="en-U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3025247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91440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6546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2567</TotalTime>
  <Words>1255</Words>
  <Application>Microsoft Office PowerPoint</Application>
  <PresentationFormat>On-screen Show (4:3)</PresentationFormat>
  <Paragraphs>109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Unit 4</vt:lpstr>
      <vt:lpstr>Are SSI and MSME the same?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Sudhir</dc:creator>
  <cp:lastModifiedBy>Sudhir</cp:lastModifiedBy>
  <cp:revision>28</cp:revision>
  <dcterms:created xsi:type="dcterms:W3CDTF">2023-01-04T01:51:22Z</dcterms:created>
  <dcterms:modified xsi:type="dcterms:W3CDTF">2023-01-06T13:36:13Z</dcterms:modified>
</cp:coreProperties>
</file>