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20" r:id="rId5"/>
  </p:sldMasterIdLst>
  <p:sldIdLst>
    <p:sldId id="257" r:id="rId6"/>
    <p:sldId id="259" r:id="rId7"/>
    <p:sldId id="258" r:id="rId8"/>
    <p:sldId id="263" r:id="rId9"/>
    <p:sldId id="264" r:id="rId10"/>
    <p:sldId id="265" r:id="rId11"/>
    <p:sldId id="266" r:id="rId12"/>
    <p:sldId id="267" r:id="rId13"/>
    <p:sldId id="268" r:id="rId14"/>
    <p:sldId id="269" r:id="rId15"/>
    <p:sldId id="270" r:id="rId16"/>
    <p:sldId id="271" r:id="rId17"/>
    <p:sldId id="260" r:id="rId18"/>
    <p:sldId id="262" r:id="rId19"/>
    <p:sldId id="261" r:id="rId20"/>
    <p:sldId id="283" r:id="rId21"/>
    <p:sldId id="272" r:id="rId22"/>
    <p:sldId id="273" r:id="rId23"/>
    <p:sldId id="274" r:id="rId24"/>
    <p:sldId id="288" r:id="rId25"/>
    <p:sldId id="289" r:id="rId26"/>
    <p:sldId id="290" r:id="rId27"/>
    <p:sldId id="291" r:id="rId28"/>
    <p:sldId id="275" r:id="rId29"/>
    <p:sldId id="284" r:id="rId30"/>
    <p:sldId id="285" r:id="rId31"/>
    <p:sldId id="287" r:id="rId32"/>
    <p:sldId id="276" r:id="rId33"/>
    <p:sldId id="277" r:id="rId34"/>
    <p:sldId id="278" r:id="rId35"/>
    <p:sldId id="279" r:id="rId36"/>
    <p:sldId id="280" r:id="rId37"/>
    <p:sldId id="281" r:id="rId38"/>
    <p:sldId id="282" r:id="rId39"/>
    <p:sldId id="28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3DA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DC5FA6F-F595-4A4A-8E8C-397BC742311C}"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DC5FA6F-F595-4A4A-8E8C-397BC742311C}"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DC5FA6F-F595-4A4A-8E8C-397BC74231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DC5FA6F-F595-4A4A-8E8C-397BC742311C}"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DC5FA6F-F595-4A4A-8E8C-397BC74231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DC5FA6F-F595-4A4A-8E8C-397BC74231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DC5FA6F-F595-4A4A-8E8C-397BC742311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DC5FA6F-F595-4A4A-8E8C-397BC742311C}"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DC5FA6F-F595-4A4A-8E8C-397BC74231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DC5FA6F-F595-4A4A-8E8C-397BC742311C}"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DC5FA6F-F595-4A4A-8E8C-397BC742311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DC5FA6F-F595-4A4A-8E8C-397BC742311C}"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2485BDE-5C60-4510-8AC4-95451C0718CC}" type="datetimeFigureOut">
              <a:rPr lang="en-US" smtClean="0"/>
              <a:t>26-Jan-23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DC5FA6F-F595-4A4A-8E8C-397BC742311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DC5FA6F-F595-4A4A-8E8C-397BC74231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FA6F-F595-4A4A-8E8C-397BC742311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2485BDE-5C60-4510-8AC4-95451C0718CC}" type="datetimeFigureOut">
              <a:rPr lang="en-US" smtClean="0"/>
              <a:t>26-Jan-23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FA6F-F595-4A4A-8E8C-397BC742311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485BDE-5C60-4510-8AC4-95451C0718CC}" type="datetimeFigureOut">
              <a:rPr lang="en-US" smtClean="0"/>
              <a:t>26-Jan-23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85BDE-5C60-4510-8AC4-95451C0718CC}" type="datetimeFigureOut">
              <a:rPr lang="en-US" smtClean="0"/>
              <a:t>26-Jan-23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FA6F-F595-4A4A-8E8C-397BC742311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DC5FA6F-F595-4A4A-8E8C-397BC742311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85BDE-5C60-4510-8AC4-95451C0718CC}" type="datetimeFigureOut">
              <a:rPr lang="en-US" smtClean="0"/>
              <a:t>26-Jan-23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85BDE-5C60-4510-8AC4-95451C0718CC}" type="datetimeFigureOut">
              <a:rPr lang="en-US" smtClean="0"/>
              <a:t>26-Jan-23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FA6F-F595-4A4A-8E8C-397BC742311C}"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85BDE-5C60-4510-8AC4-95451C0718CC}" type="datetimeFigureOut">
              <a:rPr lang="en-US" smtClean="0"/>
              <a:t>26-Jan-23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FA6F-F595-4A4A-8E8C-397BC742311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2485BDE-5C60-4510-8AC4-95451C0718CC}" type="datetimeFigureOut">
              <a:rPr lang="en-US" smtClean="0"/>
              <a:t>26-Jan-23</a:t>
            </a:fld>
            <a:endParaRPr lang="en-US"/>
          </a:p>
        </p:txBody>
      </p:sp>
      <p:sp>
        <p:nvSpPr>
          <p:cNvPr id="9" name="Slide Number Placeholder 8"/>
          <p:cNvSpPr>
            <a:spLocks noGrp="1"/>
          </p:cNvSpPr>
          <p:nvPr>
            <p:ph type="sldNum" sz="quarter" idx="11"/>
          </p:nvPr>
        </p:nvSpPr>
        <p:spPr/>
        <p:txBody>
          <a:bodyPr/>
          <a:lstStyle/>
          <a:p>
            <a:fld id="{0DC5FA6F-F595-4A4A-8E8C-397BC742311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85BDE-5C60-4510-8AC4-95451C0718CC}" type="datetimeFigureOut">
              <a:rPr lang="en-US" smtClean="0"/>
              <a:t>26-Jan-23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D2485BDE-5C60-4510-8AC4-95451C0718CC}" type="datetimeFigureOut">
              <a:rPr lang="en-US" smtClean="0"/>
              <a:t>26-Jan-23</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0DC5FA6F-F595-4A4A-8E8C-397BC742311C}"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D2485BDE-5C60-4510-8AC4-95451C0718CC}" type="datetimeFigureOut">
              <a:rPr lang="en-US" smtClean="0"/>
              <a:t>26-Jan-23</a:t>
            </a:fld>
            <a:endParaRPr lang="en-US"/>
          </a:p>
        </p:txBody>
      </p:sp>
      <p:sp>
        <p:nvSpPr>
          <p:cNvPr id="11" name="Slide Number Placeholder 10"/>
          <p:cNvSpPr>
            <a:spLocks noGrp="1"/>
          </p:cNvSpPr>
          <p:nvPr>
            <p:ph type="sldNum" sz="quarter" idx="11"/>
          </p:nvPr>
        </p:nvSpPr>
        <p:spPr/>
        <p:txBody>
          <a:bodyPr/>
          <a:lstStyle/>
          <a:p>
            <a:fld id="{0DC5FA6F-F595-4A4A-8E8C-397BC742311C}"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D2485BDE-5C60-4510-8AC4-95451C0718CC}" type="datetimeFigureOut">
              <a:rPr lang="en-US" smtClean="0"/>
              <a:t>26-Jan-23</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0DC5FA6F-F595-4A4A-8E8C-397BC742311C}"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D2485BDE-5C60-4510-8AC4-95451C0718CC}" type="datetimeFigureOut">
              <a:rPr lang="en-US" smtClean="0"/>
              <a:t>26-Jan-23</a:t>
            </a:fld>
            <a:endParaRPr lang="en-US"/>
          </a:p>
        </p:txBody>
      </p:sp>
      <p:sp>
        <p:nvSpPr>
          <p:cNvPr id="13" name="Slide Number Placeholder 12"/>
          <p:cNvSpPr>
            <a:spLocks noGrp="1"/>
          </p:cNvSpPr>
          <p:nvPr>
            <p:ph type="sldNum" sz="quarter" idx="11"/>
          </p:nvPr>
        </p:nvSpPr>
        <p:spPr/>
        <p:txBody>
          <a:bodyPr/>
          <a:lstStyle/>
          <a:p>
            <a:fld id="{0DC5FA6F-F595-4A4A-8E8C-397BC742311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D2485BDE-5C60-4510-8AC4-95451C0718CC}" type="datetimeFigureOut">
              <a:rPr lang="en-US" smtClean="0"/>
              <a:t>26-Jan-23</a:t>
            </a:fld>
            <a:endParaRPr lang="en-US"/>
          </a:p>
        </p:txBody>
      </p:sp>
      <p:sp>
        <p:nvSpPr>
          <p:cNvPr id="14" name="Slide Number Placeholder 13"/>
          <p:cNvSpPr>
            <a:spLocks noGrp="1"/>
          </p:cNvSpPr>
          <p:nvPr>
            <p:ph type="sldNum" sz="quarter" idx="11"/>
          </p:nvPr>
        </p:nvSpPr>
        <p:spPr/>
        <p:txBody>
          <a:bodyPr/>
          <a:lstStyle/>
          <a:p>
            <a:fld id="{0DC5FA6F-F595-4A4A-8E8C-397BC742311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485BDE-5C60-4510-8AC4-95451C0718CC}" type="datetimeFigureOut">
              <a:rPr lang="en-US" smtClean="0"/>
              <a:t>26-Jan-23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FA6F-F595-4A4A-8E8C-397BC742311C}"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D2485BDE-5C60-4510-8AC4-95451C0718CC}" type="datetimeFigureOut">
              <a:rPr lang="en-US" smtClean="0"/>
              <a:t>26-Jan-23</a:t>
            </a:fld>
            <a:endParaRPr lang="en-US"/>
          </a:p>
        </p:txBody>
      </p:sp>
      <p:sp>
        <p:nvSpPr>
          <p:cNvPr id="10" name="Slide Number Placeholder 9"/>
          <p:cNvSpPr>
            <a:spLocks noGrp="1"/>
          </p:cNvSpPr>
          <p:nvPr>
            <p:ph type="sldNum" sz="quarter" idx="11"/>
          </p:nvPr>
        </p:nvSpPr>
        <p:spPr/>
        <p:txBody>
          <a:bodyPr/>
          <a:lstStyle/>
          <a:p>
            <a:fld id="{0DC5FA6F-F595-4A4A-8E8C-397BC742311C}"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2485BDE-5C60-4510-8AC4-95451C0718CC}" type="datetimeFigureOut">
              <a:rPr lang="en-US" smtClean="0"/>
              <a:t>26-Jan-23</a:t>
            </a:fld>
            <a:endParaRPr lang="en-US"/>
          </a:p>
        </p:txBody>
      </p:sp>
      <p:sp>
        <p:nvSpPr>
          <p:cNvPr id="9" name="Slide Number Placeholder 8"/>
          <p:cNvSpPr>
            <a:spLocks noGrp="1"/>
          </p:cNvSpPr>
          <p:nvPr>
            <p:ph type="sldNum" sz="quarter" idx="11"/>
          </p:nvPr>
        </p:nvSpPr>
        <p:spPr/>
        <p:txBody>
          <a:bodyPr/>
          <a:lstStyle/>
          <a:p>
            <a:fld id="{0DC5FA6F-F595-4A4A-8E8C-397BC742311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2485BDE-5C60-4510-8AC4-95451C0718CC}" type="datetimeFigureOut">
              <a:rPr lang="en-US" smtClean="0"/>
              <a:t>26-Jan-23</a:t>
            </a:fld>
            <a:endParaRPr lang="en-US"/>
          </a:p>
        </p:txBody>
      </p:sp>
      <p:sp>
        <p:nvSpPr>
          <p:cNvPr id="16" name="Slide Number Placeholder 15"/>
          <p:cNvSpPr>
            <a:spLocks noGrp="1"/>
          </p:cNvSpPr>
          <p:nvPr>
            <p:ph type="sldNum" sz="quarter" idx="11"/>
          </p:nvPr>
        </p:nvSpPr>
        <p:spPr/>
        <p:txBody>
          <a:bodyPr/>
          <a:lstStyle/>
          <a:p>
            <a:fld id="{0DC5FA6F-F595-4A4A-8E8C-397BC742311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D2485BDE-5C60-4510-8AC4-95451C0718CC}" type="datetimeFigureOut">
              <a:rPr lang="en-US" smtClean="0"/>
              <a:t>26-Jan-23</a:t>
            </a:fld>
            <a:endParaRPr lang="en-US"/>
          </a:p>
        </p:txBody>
      </p:sp>
      <p:sp>
        <p:nvSpPr>
          <p:cNvPr id="17" name="Slide Number Placeholder 16"/>
          <p:cNvSpPr>
            <a:spLocks noGrp="1"/>
          </p:cNvSpPr>
          <p:nvPr>
            <p:ph type="sldNum" sz="quarter" idx="11"/>
          </p:nvPr>
        </p:nvSpPr>
        <p:spPr/>
        <p:txBody>
          <a:bodyPr/>
          <a:lstStyle/>
          <a:p>
            <a:fld id="{0DC5FA6F-F595-4A4A-8E8C-397BC742311C}"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D2485BDE-5C60-4510-8AC4-95451C0718CC}" type="datetimeFigureOut">
              <a:rPr lang="en-US" smtClean="0"/>
              <a:t>26-Jan-23</a:t>
            </a:fld>
            <a:endParaRPr lang="en-US"/>
          </a:p>
        </p:txBody>
      </p:sp>
      <p:sp>
        <p:nvSpPr>
          <p:cNvPr id="14" name="Slide Number Placeholder 13"/>
          <p:cNvSpPr>
            <a:spLocks noGrp="1"/>
          </p:cNvSpPr>
          <p:nvPr>
            <p:ph type="sldNum" sz="quarter" idx="11"/>
          </p:nvPr>
        </p:nvSpPr>
        <p:spPr/>
        <p:txBody>
          <a:bodyPr/>
          <a:lstStyle/>
          <a:p>
            <a:fld id="{0DC5FA6F-F595-4A4A-8E8C-397BC742311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D2485BDE-5C60-4510-8AC4-95451C0718CC}" type="datetimeFigureOut">
              <a:rPr lang="en-US" smtClean="0"/>
              <a:t>26-Jan-23</a:t>
            </a:fld>
            <a:endParaRPr lang="en-US"/>
          </a:p>
        </p:txBody>
      </p:sp>
      <p:sp>
        <p:nvSpPr>
          <p:cNvPr id="14" name="Slide Number Placeholder 13"/>
          <p:cNvSpPr>
            <a:spLocks noGrp="1"/>
          </p:cNvSpPr>
          <p:nvPr>
            <p:ph type="sldNum" sz="quarter" idx="11"/>
          </p:nvPr>
        </p:nvSpPr>
        <p:spPr/>
        <p:txBody>
          <a:bodyPr/>
          <a:lstStyle/>
          <a:p>
            <a:fld id="{0DC5FA6F-F595-4A4A-8E8C-397BC742311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485BDE-5C60-4510-8AC4-95451C0718CC}" type="datetimeFigureOut">
              <a:rPr lang="en-US" smtClean="0"/>
              <a:t>26-Jan-23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FA6F-F595-4A4A-8E8C-397BC742311C}"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85BDE-5C60-4510-8AC4-95451C0718CC}" type="datetimeFigureOut">
              <a:rPr lang="en-US" smtClean="0"/>
              <a:t>26-Jan-23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85BDE-5C60-4510-8AC4-95451C0718CC}" type="datetimeFigureOut">
              <a:rPr lang="en-US" smtClean="0"/>
              <a:t>26-Jan-23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FA6F-F595-4A4A-8E8C-397BC74231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2485BDE-5C60-4510-8AC4-95451C0718CC}" type="datetimeFigureOut">
              <a:rPr lang="en-US" smtClean="0"/>
              <a:t>26-Jan-23</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0DC5FA6F-F595-4A4A-8E8C-397BC74231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2485BDE-5C60-4510-8AC4-95451C0718CC}" type="datetimeFigureOut">
              <a:rPr lang="en-US" smtClean="0"/>
              <a:t>26-Jan-23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DC5FA6F-F595-4A4A-8E8C-397BC742311C}"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2485BDE-5C60-4510-8AC4-95451C0718CC}" type="datetimeFigureOut">
              <a:rPr lang="en-US" smtClean="0"/>
              <a:t>26-Jan-23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DC5FA6F-F595-4A4A-8E8C-397BC74231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DC5FA6F-F595-4A4A-8E8C-397BC742311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2485BDE-5C60-4510-8AC4-95451C0718CC}" type="datetimeFigureOut">
              <a:rPr lang="en-US" smtClean="0"/>
              <a:t>26-Jan-23</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0DC5FA6F-F595-4A4A-8E8C-397BC742311C}"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D2485BDE-5C60-4510-8AC4-95451C0718CC}" type="datetimeFigureOut">
              <a:rPr lang="en-US" smtClean="0"/>
              <a:t>26-Jan-23</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32406"/>
            <a:ext cx="63246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dirty="0">
                <a:solidFill>
                  <a:srgbClr val="FF0000"/>
                </a:solidFill>
              </a:rPr>
              <a:t>Meaning of project</a:t>
            </a:r>
            <a:endParaRPr lang="en-US" sz="5400" b="1" cap="none" spc="0" dirty="0">
              <a:ln w="11430"/>
              <a:solidFill>
                <a:srgbClr val="FF0000"/>
              </a:solidFill>
              <a:effectLst>
                <a:outerShdw blurRad="50800" dist="39000" dir="5460000" algn="tl">
                  <a:srgbClr val="000000">
                    <a:alpha val="38000"/>
                  </a:srgbClr>
                </a:outerShdw>
              </a:effectLst>
            </a:endParaRPr>
          </a:p>
        </p:txBody>
      </p:sp>
      <p:sp>
        <p:nvSpPr>
          <p:cNvPr id="4" name="TextBox 3"/>
          <p:cNvSpPr txBox="1"/>
          <p:nvPr/>
        </p:nvSpPr>
        <p:spPr>
          <a:xfrm>
            <a:off x="0" y="832850"/>
            <a:ext cx="9144000" cy="609397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Arial Rounded MT Bold" panose="020F0704030504030204" pitchFamily="34" charset="0"/>
              </a:rPr>
              <a:t>A project in business and science is a collaborative enterprise, frequently involving research or design, that is carefully planned to achieve a particular aim. </a:t>
            </a:r>
          </a:p>
          <a:p>
            <a:pPr marL="285750" indent="-285750" algn="just">
              <a:buFont typeface="Arial" panose="020B0604020202020204" pitchFamily="34" charset="0"/>
              <a:buChar char="•"/>
            </a:pPr>
            <a:endParaRPr lang="en-US" sz="2400" dirty="0" smtClean="0">
              <a:latin typeface="Arial Rounded MT Bold" panose="020F0704030504030204" pitchFamily="34" charset="0"/>
            </a:endParaRPr>
          </a:p>
          <a:p>
            <a:pPr marL="285750" indent="-285750" algn="just">
              <a:buFont typeface="Arial" panose="020B0604020202020204" pitchFamily="34" charset="0"/>
              <a:buChar char="•"/>
            </a:pPr>
            <a:r>
              <a:rPr lang="en-US" sz="2400" dirty="0" smtClean="0">
                <a:latin typeface="Arial Rounded MT Bold" panose="020F0704030504030204" pitchFamily="34" charset="0"/>
              </a:rPr>
              <a:t>Project management has long provided a structured, organized and mathematical way to achieve success every time that include :</a:t>
            </a:r>
          </a:p>
          <a:p>
            <a:pPr marL="566738" indent="-285750" algn="just">
              <a:spcBef>
                <a:spcPts val="600"/>
              </a:spcBef>
              <a:buFont typeface="Wingdings" panose="05000000000000000000" pitchFamily="2" charset="2"/>
              <a:buChar char="ü"/>
            </a:pPr>
            <a:r>
              <a:rPr lang="en-US" sz="2400" dirty="0" smtClean="0">
                <a:latin typeface="Arial Rounded MT Bold" panose="020F0704030504030204" pitchFamily="34" charset="0"/>
              </a:rPr>
              <a:t>Introducing new processes</a:t>
            </a:r>
          </a:p>
          <a:p>
            <a:pPr marL="566738" indent="-285750" algn="just">
              <a:spcBef>
                <a:spcPts val="600"/>
              </a:spcBef>
              <a:buFont typeface="Wingdings" panose="05000000000000000000" pitchFamily="2" charset="2"/>
              <a:buChar char="ü"/>
            </a:pPr>
            <a:r>
              <a:rPr lang="en-US" sz="2400" dirty="0" smtClean="0">
                <a:latin typeface="Arial Rounded MT Bold" panose="020F0704030504030204" pitchFamily="34" charset="0"/>
              </a:rPr>
              <a:t>Finding new and better procedures and working practices</a:t>
            </a:r>
          </a:p>
          <a:p>
            <a:pPr marL="566738" indent="-285750" algn="just">
              <a:spcBef>
                <a:spcPts val="600"/>
              </a:spcBef>
              <a:buFont typeface="Wingdings" panose="05000000000000000000" pitchFamily="2" charset="2"/>
              <a:buChar char="ü"/>
            </a:pPr>
            <a:r>
              <a:rPr lang="en-US" sz="2400" dirty="0" smtClean="0">
                <a:latin typeface="Arial Rounded MT Bold" panose="020F0704030504030204" pitchFamily="34" charset="0"/>
              </a:rPr>
              <a:t>Throwing off the old habits to create a more dynamic and flexible organization</a:t>
            </a:r>
          </a:p>
          <a:p>
            <a:pPr marL="566738" indent="-285750" algn="just">
              <a:spcBef>
                <a:spcPts val="600"/>
              </a:spcBef>
              <a:buFont typeface="Wingdings" panose="05000000000000000000" pitchFamily="2" charset="2"/>
              <a:buChar char="ü"/>
            </a:pPr>
            <a:r>
              <a:rPr lang="en-US" sz="2400" dirty="0" smtClean="0">
                <a:latin typeface="Arial Rounded MT Bold" panose="020F0704030504030204" pitchFamily="34" charset="0"/>
              </a:rPr>
              <a:t>Being able to react effectively to market forces</a:t>
            </a:r>
          </a:p>
          <a:p>
            <a:pPr marL="566738" indent="-285750" algn="just">
              <a:spcBef>
                <a:spcPts val="600"/>
              </a:spcBef>
              <a:buFont typeface="Wingdings" panose="05000000000000000000" pitchFamily="2" charset="2"/>
              <a:buChar char="ü"/>
            </a:pPr>
            <a:r>
              <a:rPr lang="en-US" sz="2400" dirty="0" smtClean="0">
                <a:latin typeface="Arial Rounded MT Bold" panose="020F0704030504030204" pitchFamily="34" charset="0"/>
              </a:rPr>
              <a:t>Searching for ways to maintain competitiveness</a:t>
            </a:r>
          </a:p>
          <a:p>
            <a:pPr marL="566738" indent="-285750" algn="just">
              <a:spcBef>
                <a:spcPts val="600"/>
              </a:spcBef>
              <a:buFont typeface="Wingdings" panose="05000000000000000000" pitchFamily="2" charset="2"/>
              <a:buChar char="ü"/>
            </a:pPr>
            <a:r>
              <a:rPr lang="en-US" sz="2400" dirty="0" smtClean="0">
                <a:latin typeface="Arial Rounded MT Bold" panose="020F0704030504030204" pitchFamily="34" charset="0"/>
              </a:rPr>
              <a:t>Searching for ways to seek new horizons</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2652612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5" y="304800"/>
            <a:ext cx="880591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111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3" y="381000"/>
            <a:ext cx="8860706"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8718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2" y="103239"/>
            <a:ext cx="8829675"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640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422" y="1225689"/>
            <a:ext cx="8761978" cy="5632311"/>
          </a:xfrm>
          <a:prstGeom prst="rect">
            <a:avLst/>
          </a:prstGeom>
        </p:spPr>
        <p:txBody>
          <a:bodyPr wrap="square">
            <a:spAutoFit/>
          </a:bodyPr>
          <a:lstStyle/>
          <a:p>
            <a:pPr marL="342900" indent="-342900">
              <a:buFont typeface="+mj-lt"/>
              <a:buAutoNum type="arabicPeriod"/>
            </a:pPr>
            <a:r>
              <a:rPr lang="en-US" sz="4000" b="1" dirty="0" smtClean="0"/>
              <a:t>General Information</a:t>
            </a:r>
            <a:endParaRPr lang="en-US" sz="4000" b="1" dirty="0"/>
          </a:p>
          <a:p>
            <a:pPr marL="342900" indent="-342900">
              <a:buFont typeface="+mj-lt"/>
              <a:buAutoNum type="arabicPeriod"/>
            </a:pPr>
            <a:r>
              <a:rPr lang="en-US" sz="4000" b="1" dirty="0"/>
              <a:t>Preliminary Analysis of </a:t>
            </a:r>
            <a:r>
              <a:rPr lang="en-US" sz="4000" b="1" dirty="0" smtClean="0"/>
              <a:t>Alternatives</a:t>
            </a:r>
            <a:endParaRPr lang="en-US" sz="4000" b="1" dirty="0"/>
          </a:p>
          <a:p>
            <a:pPr marL="342900" indent="-342900">
              <a:buFont typeface="+mj-lt"/>
              <a:buAutoNum type="arabicPeriod"/>
            </a:pPr>
            <a:r>
              <a:rPr lang="en-US" sz="4000" b="1" dirty="0"/>
              <a:t>Project </a:t>
            </a:r>
            <a:r>
              <a:rPr lang="en-US" sz="4000" b="1" dirty="0" smtClean="0"/>
              <a:t>Description</a:t>
            </a:r>
          </a:p>
          <a:p>
            <a:pPr marL="342900" indent="-342900">
              <a:buFont typeface="+mj-lt"/>
              <a:buAutoNum type="arabicPeriod"/>
            </a:pPr>
            <a:r>
              <a:rPr lang="en-US" sz="4000" b="1" dirty="0" smtClean="0"/>
              <a:t>Marketing Plan</a:t>
            </a:r>
            <a:endParaRPr lang="en-US" sz="4000" b="1" dirty="0"/>
          </a:p>
          <a:p>
            <a:pPr marL="342900" indent="-342900">
              <a:buFont typeface="+mj-lt"/>
              <a:buAutoNum type="arabicPeriod"/>
            </a:pPr>
            <a:r>
              <a:rPr lang="en-US" sz="4000" b="1" dirty="0"/>
              <a:t>Capital Requirements and </a:t>
            </a:r>
            <a:r>
              <a:rPr lang="en-US" sz="4000" b="1" dirty="0" smtClean="0"/>
              <a:t>Costs</a:t>
            </a:r>
            <a:endParaRPr lang="en-US" sz="4000" b="1" dirty="0"/>
          </a:p>
          <a:p>
            <a:pPr marL="342900" indent="-342900">
              <a:buFont typeface="+mj-lt"/>
              <a:buAutoNum type="arabicPeriod"/>
            </a:pPr>
            <a:r>
              <a:rPr lang="en-US" sz="4000" b="1" dirty="0"/>
              <a:t>Operating Requirements and </a:t>
            </a:r>
            <a:r>
              <a:rPr lang="en-US" sz="4000" b="1" dirty="0" smtClean="0"/>
              <a:t>Costs</a:t>
            </a:r>
            <a:endParaRPr lang="en-US" sz="4000" b="1" dirty="0"/>
          </a:p>
          <a:p>
            <a:pPr marL="342900" indent="-342900">
              <a:buFont typeface="+mj-lt"/>
              <a:buAutoNum type="arabicPeriod"/>
            </a:pPr>
            <a:r>
              <a:rPr lang="en-US" sz="4000" b="1" dirty="0"/>
              <a:t>Financial </a:t>
            </a:r>
            <a:r>
              <a:rPr lang="en-US" sz="4000" b="1" dirty="0" smtClean="0"/>
              <a:t>Analysis</a:t>
            </a:r>
            <a:endParaRPr lang="en-US" sz="4000" b="1" dirty="0"/>
          </a:p>
          <a:p>
            <a:pPr marL="342900" indent="-342900">
              <a:buFont typeface="+mj-lt"/>
              <a:buAutoNum type="arabicPeriod"/>
            </a:pPr>
            <a:r>
              <a:rPr lang="en-US" sz="4000" b="1" dirty="0"/>
              <a:t>Economic </a:t>
            </a:r>
            <a:r>
              <a:rPr lang="en-US" sz="4000" b="1" dirty="0" smtClean="0"/>
              <a:t>Analysis</a:t>
            </a:r>
          </a:p>
          <a:p>
            <a:pPr marL="342900" indent="-342900">
              <a:buFont typeface="+mj-lt"/>
              <a:buAutoNum type="arabicPeriod"/>
            </a:pPr>
            <a:r>
              <a:rPr lang="en-US" sz="4000" b="1" dirty="0" smtClean="0"/>
              <a:t>Miscellaneous Aspects</a:t>
            </a:r>
            <a:endParaRPr lang="en-US" sz="4000" b="1" dirty="0"/>
          </a:p>
        </p:txBody>
      </p:sp>
      <p:sp>
        <p:nvSpPr>
          <p:cNvPr id="6" name="Rectangle 5"/>
          <p:cNvSpPr/>
          <p:nvPr/>
        </p:nvSpPr>
        <p:spPr>
          <a:xfrm>
            <a:off x="1143000" y="-13395"/>
            <a:ext cx="6781800" cy="1384995"/>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spc="0"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Planning Commission of India </a:t>
            </a:r>
          </a:p>
          <a:p>
            <a:pPr algn="ctr"/>
            <a:r>
              <a:rPr lang="en-US" sz="2800" b="1" cap="all" spc="0"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Guidelines </a:t>
            </a:r>
            <a:r>
              <a:rPr lang="en-US" sz="2800" b="1" cap="all" spc="0"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a:t>
            </a:r>
          </a:p>
          <a:p>
            <a:pPr algn="ctr"/>
            <a:r>
              <a:rPr lang="en-US" sz="2800" b="1" cap="all" spc="0"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Formulating Project Report </a:t>
            </a:r>
            <a:endParaRPr lang="en-US" sz="2800" b="1" cap="all" spc="0"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cxnSp>
        <p:nvCxnSpPr>
          <p:cNvPr id="8" name="Straight Connector 7"/>
          <p:cNvCxnSpPr/>
          <p:nvPr/>
        </p:nvCxnSpPr>
        <p:spPr>
          <a:xfrm>
            <a:off x="76200" y="1371600"/>
            <a:ext cx="9067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436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924" y="510044"/>
            <a:ext cx="8943875" cy="6063198"/>
          </a:xfrm>
          <a:prstGeom prst="rect">
            <a:avLst/>
          </a:prstGeom>
        </p:spPr>
        <p:txBody>
          <a:bodyPr wrap="square">
            <a:spAutoFit/>
          </a:bodyPr>
          <a:lstStyle/>
          <a:p>
            <a:pPr defTabSz="0">
              <a:buFont typeface="+mj-lt"/>
              <a:buAutoNum type="arabicPeriod"/>
            </a:pPr>
            <a:r>
              <a:rPr lang="en-US" sz="3200" b="1" dirty="0" smtClean="0"/>
              <a:t>General Information</a:t>
            </a:r>
            <a:r>
              <a:rPr lang="en-US" sz="4000" b="1" dirty="0" smtClean="0"/>
              <a:t>: </a:t>
            </a:r>
            <a:r>
              <a:rPr lang="en-US" sz="1200" b="1" dirty="0" smtClean="0"/>
              <a:t>Name and Location of Project</a:t>
            </a:r>
            <a:endParaRPr lang="en-US" sz="1200" b="1" dirty="0"/>
          </a:p>
          <a:p>
            <a:pPr defTabSz="0">
              <a:buFont typeface="+mj-lt"/>
              <a:buAutoNum type="arabicPeriod"/>
            </a:pPr>
            <a:r>
              <a:rPr lang="en-US" sz="3200" b="1" dirty="0"/>
              <a:t>Preliminary Analysis of </a:t>
            </a:r>
            <a:r>
              <a:rPr lang="en-US" sz="3200" b="1" dirty="0" smtClean="0"/>
              <a:t>Alternatives</a:t>
            </a:r>
            <a:r>
              <a:rPr lang="en-US" sz="4000" b="1" dirty="0" smtClean="0"/>
              <a:t>: </a:t>
            </a:r>
            <a:r>
              <a:rPr lang="en-US" sz="1200" b="1" dirty="0" smtClean="0"/>
              <a:t>Name of Administrative Department. Secretary, phone, fax, Email</a:t>
            </a:r>
            <a:endParaRPr lang="en-US" sz="1200" b="1" dirty="0"/>
          </a:p>
          <a:p>
            <a:pPr defTabSz="0">
              <a:buFont typeface="+mj-lt"/>
              <a:buAutoNum type="arabicPeriod"/>
            </a:pPr>
            <a:r>
              <a:rPr lang="en-US" sz="3200" b="1" dirty="0"/>
              <a:t>Project </a:t>
            </a:r>
            <a:r>
              <a:rPr lang="en-US" sz="3200" b="1" dirty="0" smtClean="0"/>
              <a:t>Description: </a:t>
            </a:r>
            <a:r>
              <a:rPr lang="en-US" sz="1200" b="1" dirty="0" smtClean="0"/>
              <a:t>Method of execution of the project- State Govt. PWD/ Central Govt. / NGO/public sector undertaking,/Pvt. Companies </a:t>
            </a:r>
          </a:p>
          <a:p>
            <a:pPr defTabSz="0">
              <a:buFont typeface="+mj-lt"/>
              <a:buAutoNum type="arabicPeriod"/>
            </a:pPr>
            <a:r>
              <a:rPr lang="en-US" sz="3200" b="1" dirty="0" smtClean="0"/>
              <a:t>Marketing Plan: </a:t>
            </a:r>
            <a:r>
              <a:rPr lang="en-US" sz="1200" b="1" dirty="0" smtClean="0"/>
              <a:t>List of consultants proposed to be contacted for preparation of Detailed Project Report.</a:t>
            </a:r>
            <a:endParaRPr lang="en-US" sz="1200" b="1" dirty="0"/>
          </a:p>
          <a:p>
            <a:pPr defTabSz="0">
              <a:buFont typeface="+mj-lt"/>
              <a:buAutoNum type="arabicPeriod"/>
            </a:pPr>
            <a:r>
              <a:rPr lang="en-US" sz="3200" b="1" dirty="0"/>
              <a:t>Capital Requirements and </a:t>
            </a:r>
            <a:r>
              <a:rPr lang="en-US" sz="3200" b="1" dirty="0" smtClean="0"/>
              <a:t>Costs: </a:t>
            </a:r>
            <a:r>
              <a:rPr lang="en-US" sz="1200" b="1" dirty="0" smtClean="0"/>
              <a:t>Description of Projects like </a:t>
            </a:r>
            <a:r>
              <a:rPr lang="en-US" sz="1200" dirty="0"/>
              <a:t>objectives, background, components, project rationale, manpower required, expected impact on the sector including state’s economy</a:t>
            </a:r>
            <a:endParaRPr lang="en-US" sz="1200" b="1" dirty="0"/>
          </a:p>
          <a:p>
            <a:pPr defTabSz="0">
              <a:buFont typeface="+mj-lt"/>
              <a:buAutoNum type="arabicPeriod"/>
            </a:pPr>
            <a:r>
              <a:rPr lang="en-US" sz="3200" b="1" dirty="0"/>
              <a:t>Operating Requirements and </a:t>
            </a:r>
            <a:r>
              <a:rPr lang="en-US" sz="3200" b="1" dirty="0" smtClean="0"/>
              <a:t>Costs: </a:t>
            </a:r>
            <a:r>
              <a:rPr lang="en-US" sz="1200" b="1" dirty="0" smtClean="0"/>
              <a:t>Schedule of clearances required for the processing of the investment proposal: Plan of  action and timetable for various steps.</a:t>
            </a:r>
            <a:endParaRPr lang="en-US" sz="1200" b="1" dirty="0"/>
          </a:p>
          <a:p>
            <a:pPr defTabSz="0">
              <a:buFont typeface="+mj-lt"/>
              <a:buAutoNum type="arabicPeriod"/>
            </a:pPr>
            <a:r>
              <a:rPr lang="en-US" sz="3200" b="1" dirty="0"/>
              <a:t>Financial </a:t>
            </a:r>
            <a:r>
              <a:rPr lang="en-US" sz="3200" b="1" dirty="0" smtClean="0"/>
              <a:t>Analysis: </a:t>
            </a:r>
            <a:r>
              <a:rPr lang="en-US" sz="1200" b="1" dirty="0" smtClean="0"/>
              <a:t>Linkages with ongoing projects and finances associated.</a:t>
            </a:r>
            <a:endParaRPr lang="en-US" sz="1200" b="1" dirty="0"/>
          </a:p>
          <a:p>
            <a:pPr defTabSz="0">
              <a:buFont typeface="+mj-lt"/>
              <a:buAutoNum type="arabicPeriod"/>
            </a:pPr>
            <a:r>
              <a:rPr lang="en-US" sz="3200" b="1" dirty="0"/>
              <a:t>Economic </a:t>
            </a:r>
            <a:r>
              <a:rPr lang="en-US" sz="3200" b="1" dirty="0" smtClean="0"/>
              <a:t>Analysis: </a:t>
            </a:r>
            <a:r>
              <a:rPr lang="en-US" sz="1200" b="1" dirty="0" smtClean="0">
                <a:solidFill>
                  <a:schemeClr val="tx1">
                    <a:lumMod val="95000"/>
                    <a:lumOff val="5000"/>
                  </a:schemeClr>
                </a:solidFill>
              </a:rPr>
              <a:t>Planning commission’s project preparation facility (PCPPF) helping state Govt. to check the  </a:t>
            </a:r>
            <a:r>
              <a:rPr lang="en-US" sz="1200" dirty="0" smtClean="0"/>
              <a:t>preparation of Detailed Project Reports for projects funded from external and institutional sources.</a:t>
            </a:r>
            <a:endParaRPr lang="en-US" sz="1200" b="1" dirty="0" smtClean="0">
              <a:solidFill>
                <a:schemeClr val="tx1">
                  <a:lumMod val="95000"/>
                  <a:lumOff val="5000"/>
                </a:schemeClr>
              </a:solidFill>
            </a:endParaRPr>
          </a:p>
          <a:p>
            <a:pPr defTabSz="0">
              <a:buFont typeface="+mj-lt"/>
              <a:buAutoNum type="arabicPeriod"/>
            </a:pPr>
            <a:r>
              <a:rPr lang="en-US" sz="3200" b="1" dirty="0" smtClean="0"/>
              <a:t>Miscellaneous Aspects: </a:t>
            </a:r>
            <a:r>
              <a:rPr lang="en-US" sz="1200" b="1" dirty="0" smtClean="0">
                <a:solidFill>
                  <a:schemeClr val="tx1">
                    <a:lumMod val="95000"/>
                    <a:lumOff val="5000"/>
                  </a:schemeClr>
                </a:solidFill>
              </a:rPr>
              <a:t>Gist of informal discussions on acceptability and funding of project held with  external agencies, financiers, Government of India, Ministries.</a:t>
            </a:r>
            <a:endParaRPr lang="en-US" sz="1200" b="1" dirty="0">
              <a:solidFill>
                <a:schemeClr val="tx1">
                  <a:lumMod val="95000"/>
                  <a:lumOff val="5000"/>
                </a:schemeClr>
              </a:solidFill>
            </a:endParaRPr>
          </a:p>
        </p:txBody>
      </p:sp>
      <p:sp>
        <p:nvSpPr>
          <p:cNvPr id="6" name="Rectangle 5"/>
          <p:cNvSpPr/>
          <p:nvPr/>
        </p:nvSpPr>
        <p:spPr>
          <a:xfrm>
            <a:off x="0" y="0"/>
            <a:ext cx="4191000"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spc="0"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Explanation of each:</a:t>
            </a:r>
            <a:endParaRPr lang="en-US" sz="2800" b="1" cap="all" spc="0"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005535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63561"/>
            <a:ext cx="8527433"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991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87" y="457200"/>
            <a:ext cx="8719026"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743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0" y="914400"/>
            <a:ext cx="8332161"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668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23" y="1487129"/>
            <a:ext cx="82296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924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51" y="685800"/>
            <a:ext cx="8692628"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041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 y="584775"/>
            <a:ext cx="2114681"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FF0000"/>
                </a:solidFill>
                <a:effectLst>
                  <a:outerShdw blurRad="76200" dist="50800" dir="5400000" algn="tl" rotWithShape="0">
                    <a:srgbClr val="000000">
                      <a:alpha val="65000"/>
                    </a:srgbClr>
                  </a:outerShdw>
                </a:effectLst>
              </a:rPr>
              <a:t>A Project…</a:t>
            </a:r>
            <a:endParaRPr lang="en-US" sz="2800" b="1" cap="none" spc="50" dirty="0">
              <a:ln w="11430"/>
              <a:solidFill>
                <a:srgbClr val="FF0000"/>
              </a:solidFill>
              <a:effectLst>
                <a:outerShdw blurRad="76200" dist="50800" dir="5400000" algn="tl" rotWithShape="0">
                  <a:srgbClr val="000000">
                    <a:alpha val="65000"/>
                  </a:srgbClr>
                </a:outerShdw>
              </a:effectLst>
            </a:endParaRPr>
          </a:p>
        </p:txBody>
      </p:sp>
      <p:sp>
        <p:nvSpPr>
          <p:cNvPr id="5" name="TextBox 4"/>
          <p:cNvSpPr txBox="1"/>
          <p:nvPr/>
        </p:nvSpPr>
        <p:spPr>
          <a:xfrm>
            <a:off x="15240" y="1072990"/>
            <a:ext cx="9128760" cy="5893921"/>
          </a:xfrm>
          <a:prstGeom prst="rect">
            <a:avLst/>
          </a:prstGeom>
          <a:noFill/>
        </p:spPr>
        <p:txBody>
          <a:bodyPr wrap="square" rtlCol="0">
            <a:spAutoFit/>
          </a:bodyPr>
          <a:lstStyle/>
          <a:p>
            <a:pPr marL="225425" indent="-225425" algn="just">
              <a:spcBef>
                <a:spcPts val="600"/>
              </a:spcBef>
              <a:buFont typeface="Arial" panose="020B0604020202020204" pitchFamily="34" charset="0"/>
              <a:buChar char="•"/>
            </a:pPr>
            <a:r>
              <a:rPr lang="en-US" sz="2200" b="1" dirty="0" smtClean="0">
                <a:solidFill>
                  <a:schemeClr val="tx1">
                    <a:lumMod val="95000"/>
                    <a:lumOff val="5000"/>
                  </a:schemeClr>
                </a:solidFill>
                <a:latin typeface="Calibri" panose="020F0502020204030204" pitchFamily="34" charset="0"/>
                <a:cs typeface="Calibri" panose="020F0502020204030204" pitchFamily="34" charset="0"/>
              </a:rPr>
              <a:t>has a specific purpose that can be readily defined, focused more on customer demands . </a:t>
            </a:r>
          </a:p>
          <a:p>
            <a:pPr marL="225425" indent="-225425" algn="just">
              <a:spcBef>
                <a:spcPts val="600"/>
              </a:spcBef>
              <a:buFont typeface="Arial" panose="020B0604020202020204" pitchFamily="34" charset="0"/>
              <a:buChar char="•"/>
            </a:pPr>
            <a:r>
              <a:rPr lang="en-US" sz="2200" b="1" dirty="0" smtClean="0">
                <a:solidFill>
                  <a:schemeClr val="tx1">
                    <a:lumMod val="95000"/>
                    <a:lumOff val="5000"/>
                  </a:schemeClr>
                </a:solidFill>
                <a:latin typeface="Calibri" panose="020F0502020204030204" pitchFamily="34" charset="0"/>
                <a:cs typeface="Calibri" panose="020F0502020204030204" pitchFamily="34" charset="0"/>
              </a:rPr>
              <a:t>is not usually routine work but may include routine-type tasks and  also  most unlikely to be repeated in exactly the same way by the same group of people to give the same results in next cycle.</a:t>
            </a:r>
          </a:p>
          <a:p>
            <a:pPr marL="225425" indent="-225425" algn="just">
              <a:spcBef>
                <a:spcPts val="600"/>
              </a:spcBef>
              <a:buFont typeface="Arial" panose="020B0604020202020204" pitchFamily="34" charset="0"/>
              <a:buChar char="•"/>
            </a:pPr>
            <a:r>
              <a:rPr lang="en-US" sz="2200" b="1" dirty="0" smtClean="0">
                <a:solidFill>
                  <a:schemeClr val="tx1">
                    <a:lumMod val="95000"/>
                    <a:lumOff val="5000"/>
                  </a:schemeClr>
                </a:solidFill>
                <a:latin typeface="Calibri" panose="020F0502020204030204" pitchFamily="34" charset="0"/>
                <a:cs typeface="Calibri" panose="020F0502020204030204" pitchFamily="34" charset="0"/>
              </a:rPr>
              <a:t>is made up of a collection of activities </a:t>
            </a:r>
            <a:r>
              <a:rPr lang="en-US" sz="2200" b="1" dirty="0" smtClean="0">
                <a:solidFill>
                  <a:schemeClr val="tx1">
                    <a:lumMod val="95000"/>
                    <a:lumOff val="5000"/>
                  </a:schemeClr>
                </a:solidFill>
                <a:latin typeface="Calibri" panose="020F0502020204030204" pitchFamily="34" charset="0"/>
                <a:cs typeface="Calibri" panose="020F0502020204030204" pitchFamily="34" charset="0"/>
              </a:rPr>
              <a:t>having clearly defined and agreed time constraints </a:t>
            </a:r>
            <a:r>
              <a:rPr lang="en-US" sz="2200" b="1" dirty="0" smtClean="0">
                <a:solidFill>
                  <a:schemeClr val="tx1">
                    <a:lumMod val="95000"/>
                    <a:lumOff val="5000"/>
                  </a:schemeClr>
                </a:solidFill>
                <a:latin typeface="Calibri" panose="020F0502020204030204" pitchFamily="34" charset="0"/>
                <a:cs typeface="Calibri" panose="020F0502020204030204" pitchFamily="34" charset="0"/>
              </a:rPr>
              <a:t>that are linked together to contribute collectively to the desired result</a:t>
            </a:r>
          </a:p>
          <a:p>
            <a:pPr marL="225425" indent="-225425" algn="just">
              <a:spcBef>
                <a:spcPts val="600"/>
              </a:spcBef>
              <a:buFont typeface="Arial" panose="020B0604020202020204" pitchFamily="34" charset="0"/>
              <a:buChar char="•"/>
            </a:pPr>
            <a:r>
              <a:rPr lang="en-US" sz="2200" b="1" dirty="0" smtClean="0">
                <a:solidFill>
                  <a:schemeClr val="tx1">
                    <a:lumMod val="95000"/>
                    <a:lumOff val="5000"/>
                  </a:schemeClr>
                </a:solidFill>
                <a:latin typeface="Calibri" panose="020F0502020204030204" pitchFamily="34" charset="0"/>
                <a:cs typeface="Calibri" panose="020F0502020204030204" pitchFamily="34" charset="0"/>
              </a:rPr>
              <a:t>involves risks at every step that must be managed to sustain the focus on the desired results.</a:t>
            </a:r>
          </a:p>
          <a:p>
            <a:pPr marL="225425" indent="-225425" algn="just">
              <a:spcBef>
                <a:spcPts val="600"/>
              </a:spcBef>
              <a:buFont typeface="Arial" panose="020B0604020202020204" pitchFamily="34" charset="0"/>
              <a:buChar char="•"/>
            </a:pPr>
            <a:r>
              <a:rPr lang="en-US" sz="2200" b="1" dirty="0" smtClean="0">
                <a:solidFill>
                  <a:schemeClr val="tx1">
                    <a:lumMod val="95000"/>
                    <a:lumOff val="5000"/>
                  </a:schemeClr>
                </a:solidFill>
                <a:latin typeface="Calibri" panose="020F0502020204030204" pitchFamily="34" charset="0"/>
                <a:cs typeface="Calibri" panose="020F0502020204030204" pitchFamily="34" charset="0"/>
              </a:rPr>
              <a:t>involves many unknowns like skill levels of workers , external influential factors, cost constraints, which have to be clarified, defined and understood to ensure stability till successful completion of the project .</a:t>
            </a:r>
          </a:p>
          <a:p>
            <a:pPr marL="225425" indent="-225425" algn="just">
              <a:spcBef>
                <a:spcPts val="600"/>
              </a:spcBef>
              <a:buFont typeface="Arial" panose="020B0604020202020204" pitchFamily="34" charset="0"/>
              <a:buChar char="•"/>
            </a:pPr>
            <a:r>
              <a:rPr lang="en-US" sz="2200" b="1" dirty="0" smtClean="0">
                <a:solidFill>
                  <a:schemeClr val="tx1">
                    <a:lumMod val="95000"/>
                    <a:lumOff val="5000"/>
                  </a:schemeClr>
                </a:solidFill>
                <a:latin typeface="Calibri" panose="020F0502020204030204" pitchFamily="34" charset="0"/>
                <a:cs typeface="Calibri" panose="020F0502020204030204" pitchFamily="34" charset="0"/>
              </a:rPr>
              <a:t>provides a unique opportunity to learn new skill in parallel to face new challenges and threats that are most common, can be handled by unique role of coordinating other than just managing alone.</a:t>
            </a:r>
            <a:endParaRPr lang="en-US" dirty="0" smtClean="0"/>
          </a:p>
        </p:txBody>
      </p:sp>
      <p:sp>
        <p:nvSpPr>
          <p:cNvPr id="6" name="Rectangle 5"/>
          <p:cNvSpPr/>
          <p:nvPr/>
        </p:nvSpPr>
        <p:spPr>
          <a:xfrm>
            <a:off x="709008" y="0"/>
            <a:ext cx="7741223"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3200" b="1" cap="none" spc="0" dirty="0" smtClean="0">
                <a:ln w="17780" cmpd="sng">
                  <a:solidFill>
                    <a:schemeClr val="accent1">
                      <a:tint val="3000"/>
                    </a:schemeClr>
                  </a:solidFill>
                  <a:prstDash val="solid"/>
                  <a:miter lim="800000"/>
                </a:ln>
                <a:solidFill>
                  <a:srgbClr val="7030A0"/>
                </a:solidFill>
                <a:effectLst>
                  <a:outerShdw blurRad="55000" dist="50800" dir="5400000" algn="tl">
                    <a:srgbClr val="000000">
                      <a:alpha val="33000"/>
                    </a:srgbClr>
                  </a:outerShdw>
                </a:effectLst>
              </a:rPr>
              <a:t>Importance of Projects (Characteristics) :</a:t>
            </a:r>
            <a:endParaRPr lang="en-US" sz="3200" b="1" cap="none" spc="0" dirty="0">
              <a:ln w="17780" cmpd="sng">
                <a:solidFill>
                  <a:schemeClr val="accent1">
                    <a:tint val="3000"/>
                  </a:schemeClr>
                </a:solidFill>
                <a:prstDash val="solid"/>
                <a:miter lim="800000"/>
              </a:ln>
              <a:solidFill>
                <a:srgbClr val="7030A0"/>
              </a:soli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2645523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068616" cy="5560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8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86" y="1128713"/>
            <a:ext cx="6411389" cy="5043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418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609600"/>
            <a:ext cx="7630528" cy="5864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38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119188"/>
            <a:ext cx="6434138" cy="5352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874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8073168" cy="5997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4387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401553" cy="6233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884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12513"/>
            <a:ext cx="8763000" cy="6287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0888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0999"/>
            <a:ext cx="8637723" cy="6130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640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7" y="533400"/>
            <a:ext cx="8929687"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750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14289"/>
            <a:ext cx="8153400" cy="641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46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033"/>
            <a:ext cx="5160387" cy="523220"/>
          </a:xfrm>
          <a:prstGeom prst="rect">
            <a:avLst/>
          </a:prstGeom>
        </p:spPr>
        <p:txBody>
          <a:bodyPr wrap="none">
            <a:spAutoFit/>
          </a:bodyPr>
          <a:lstStyle/>
          <a:p>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Project Identification…. Hints</a:t>
            </a: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789492" y="556736"/>
            <a:ext cx="8354507" cy="618630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solidFill>
                  <a:schemeClr val="tx1">
                    <a:lumMod val="95000"/>
                    <a:lumOff val="5000"/>
                  </a:schemeClr>
                </a:solidFill>
              </a:rPr>
              <a:t>To think of establishing a 5S1 Unit by common man or an individual can be named as an OPPORTUNITY, which is IDENTIFICATION of a project idea having a good returns or monitory yield for the investment of hard work, skill &amp; small amount of money.</a:t>
            </a:r>
          </a:p>
          <a:p>
            <a:pPr marL="285750" indent="-285750" algn="just">
              <a:buFont typeface="Arial" panose="020B0604020202020204" pitchFamily="34" charset="0"/>
              <a:buChar char="•"/>
            </a:pPr>
            <a:endParaRPr lang="en-US" b="1" dirty="0" smtClean="0">
              <a:solidFill>
                <a:schemeClr val="tx1">
                  <a:lumMod val="95000"/>
                  <a:lumOff val="5000"/>
                </a:schemeClr>
              </a:solidFill>
            </a:endParaRPr>
          </a:p>
          <a:p>
            <a:pPr marL="285750" indent="-285750" algn="just">
              <a:buFont typeface="Arial" panose="020B0604020202020204" pitchFamily="34" charset="0"/>
              <a:buChar char="•"/>
            </a:pPr>
            <a:r>
              <a:rPr lang="en-US" b="1" dirty="0" smtClean="0">
                <a:solidFill>
                  <a:schemeClr val="tx1">
                    <a:lumMod val="95000"/>
                    <a:lumOff val="5000"/>
                  </a:schemeClr>
                </a:solidFill>
              </a:rPr>
              <a:t>Generally, people who start their own businesses can be grouped broadly into 2 types.</a:t>
            </a:r>
          </a:p>
          <a:p>
            <a:pPr marL="285750" indent="-285750" algn="just">
              <a:buFont typeface="Arial" panose="020B0604020202020204" pitchFamily="34" charset="0"/>
              <a:buChar char="•"/>
            </a:pPr>
            <a:endParaRPr lang="en-US" b="1" dirty="0" smtClean="0">
              <a:solidFill>
                <a:schemeClr val="tx1">
                  <a:lumMod val="95000"/>
                  <a:lumOff val="5000"/>
                </a:schemeClr>
              </a:solidFill>
            </a:endParaRPr>
          </a:p>
          <a:p>
            <a:pPr marL="800100" lvl="1" indent="-342900" algn="just">
              <a:buFont typeface="+mj-lt"/>
              <a:buAutoNum type="alphaLcParenR"/>
            </a:pPr>
            <a:r>
              <a:rPr lang="en-US" b="1" dirty="0" smtClean="0">
                <a:solidFill>
                  <a:schemeClr val="tx1">
                    <a:lumMod val="95000"/>
                    <a:lumOff val="5000"/>
                  </a:schemeClr>
                </a:solidFill>
              </a:rPr>
              <a:t>Type 1-  i) Who knows what exactly they want to do</a:t>
            </a:r>
          </a:p>
          <a:p>
            <a:pPr lvl="1" algn="just"/>
            <a:r>
              <a:rPr lang="en-US" b="1" dirty="0">
                <a:solidFill>
                  <a:schemeClr val="tx1">
                    <a:lumMod val="95000"/>
                    <a:lumOff val="5000"/>
                  </a:schemeClr>
                </a:solidFill>
              </a:rPr>
              <a:t> </a:t>
            </a:r>
            <a:r>
              <a:rPr lang="en-US" b="1" dirty="0" smtClean="0">
                <a:solidFill>
                  <a:schemeClr val="tx1">
                    <a:lumMod val="95000"/>
                    <a:lumOff val="5000"/>
                  </a:schemeClr>
                </a:solidFill>
              </a:rPr>
              <a:t>                  ii) Having good experience</a:t>
            </a:r>
          </a:p>
          <a:p>
            <a:pPr lvl="1" algn="just"/>
            <a:r>
              <a:rPr lang="en-US" b="1" dirty="0" smtClean="0">
                <a:solidFill>
                  <a:schemeClr val="tx1">
                    <a:lumMod val="95000"/>
                    <a:lumOff val="5000"/>
                  </a:schemeClr>
                </a:solidFill>
              </a:rPr>
              <a:t>                  iii) Already developed many skills necessary to succeed</a:t>
            </a:r>
          </a:p>
          <a:p>
            <a:pPr lvl="1" algn="just"/>
            <a:r>
              <a:rPr lang="en-US" b="1" dirty="0" smtClean="0">
                <a:solidFill>
                  <a:schemeClr val="tx1">
                    <a:lumMod val="95000"/>
                    <a:lumOff val="5000"/>
                  </a:schemeClr>
                </a:solidFill>
              </a:rPr>
              <a:t>                  iv) </a:t>
            </a:r>
            <a:r>
              <a:rPr lang="en-US" b="1" dirty="0" smtClean="0">
                <a:solidFill>
                  <a:schemeClr val="tx1">
                    <a:lumMod val="95000"/>
                    <a:lumOff val="5000"/>
                  </a:schemeClr>
                </a:solidFill>
              </a:rPr>
              <a:t>Looking for opportunity to explore their knowledge</a:t>
            </a:r>
          </a:p>
          <a:p>
            <a:pPr lvl="1" algn="just"/>
            <a:r>
              <a:rPr lang="en-US" b="1" dirty="0">
                <a:solidFill>
                  <a:schemeClr val="tx1">
                    <a:lumMod val="95000"/>
                    <a:lumOff val="5000"/>
                  </a:schemeClr>
                </a:solidFill>
              </a:rPr>
              <a:t> </a:t>
            </a:r>
            <a:r>
              <a:rPr lang="en-US" b="1" dirty="0" smtClean="0">
                <a:solidFill>
                  <a:schemeClr val="tx1">
                    <a:lumMod val="95000"/>
                    <a:lumOff val="5000"/>
                  </a:schemeClr>
                </a:solidFill>
              </a:rPr>
              <a:t>                  v) Likely to be familiar with industry customs &amp; practice </a:t>
            </a:r>
          </a:p>
          <a:p>
            <a:pPr lvl="1" algn="just"/>
            <a:r>
              <a:rPr lang="en-US" b="1" dirty="0">
                <a:solidFill>
                  <a:schemeClr val="tx1">
                    <a:lumMod val="95000"/>
                    <a:lumOff val="5000"/>
                  </a:schemeClr>
                </a:solidFill>
              </a:rPr>
              <a:t> </a:t>
            </a:r>
            <a:r>
              <a:rPr lang="en-US" b="1" dirty="0" smtClean="0">
                <a:solidFill>
                  <a:schemeClr val="tx1">
                    <a:lumMod val="95000"/>
                    <a:lumOff val="5000"/>
                  </a:schemeClr>
                </a:solidFill>
              </a:rPr>
              <a:t>                      required for new business start-up</a:t>
            </a:r>
          </a:p>
          <a:p>
            <a:pPr lvl="1" algn="just"/>
            <a:endParaRPr lang="en-US" b="1" dirty="0" smtClean="0">
              <a:solidFill>
                <a:schemeClr val="tx1">
                  <a:lumMod val="95000"/>
                  <a:lumOff val="5000"/>
                </a:schemeClr>
              </a:solidFill>
            </a:endParaRPr>
          </a:p>
          <a:p>
            <a:pPr marL="800100" lvl="1" indent="-342900" algn="just">
              <a:buFont typeface="+mj-lt"/>
              <a:buAutoNum type="alphaLcParenR" startAt="2"/>
            </a:pPr>
            <a:r>
              <a:rPr lang="en-US" b="1" dirty="0" smtClean="0">
                <a:solidFill>
                  <a:schemeClr val="tx1">
                    <a:lumMod val="95000"/>
                    <a:lumOff val="5000"/>
                  </a:schemeClr>
                </a:solidFill>
              </a:rPr>
              <a:t>Type II - i) </a:t>
            </a:r>
            <a:r>
              <a:rPr lang="en-US" b="1" dirty="0" smtClean="0">
                <a:solidFill>
                  <a:schemeClr val="tx1">
                    <a:lumMod val="95000"/>
                    <a:lumOff val="5000"/>
                  </a:schemeClr>
                </a:solidFill>
              </a:rPr>
              <a:t>Who don’t have definite ideas about what they want to do</a:t>
            </a:r>
            <a:endParaRPr lang="en-US" b="1" dirty="0">
              <a:solidFill>
                <a:schemeClr val="tx1">
                  <a:lumMod val="95000"/>
                  <a:lumOff val="5000"/>
                </a:schemeClr>
              </a:solidFill>
            </a:endParaRPr>
          </a:p>
          <a:p>
            <a:pPr lvl="1" algn="just"/>
            <a:r>
              <a:rPr lang="en-US" b="1" dirty="0" smtClean="0">
                <a:solidFill>
                  <a:schemeClr val="tx1">
                    <a:lumMod val="95000"/>
                    <a:lumOff val="5000"/>
                  </a:schemeClr>
                </a:solidFill>
              </a:rPr>
              <a:t>                   ii) Don’t have experience of business in their career</a:t>
            </a:r>
          </a:p>
          <a:p>
            <a:pPr lvl="1" algn="just"/>
            <a:r>
              <a:rPr lang="en-US" b="1" dirty="0">
                <a:solidFill>
                  <a:schemeClr val="tx1">
                    <a:lumMod val="95000"/>
                    <a:lumOff val="5000"/>
                  </a:schemeClr>
                </a:solidFill>
              </a:rPr>
              <a:t> </a:t>
            </a:r>
            <a:r>
              <a:rPr lang="en-US" b="1" dirty="0" smtClean="0">
                <a:solidFill>
                  <a:schemeClr val="tx1">
                    <a:lumMod val="95000"/>
                    <a:lumOff val="5000"/>
                  </a:schemeClr>
                </a:solidFill>
              </a:rPr>
              <a:t>                 iii) Have developed </a:t>
            </a:r>
            <a:r>
              <a:rPr lang="en-US" b="1" dirty="0" smtClean="0">
                <a:solidFill>
                  <a:schemeClr val="tx1">
                    <a:lumMod val="95000"/>
                    <a:lumOff val="5000"/>
                  </a:schemeClr>
                </a:solidFill>
              </a:rPr>
              <a:t>skills in education or required for job</a:t>
            </a:r>
          </a:p>
          <a:p>
            <a:pPr lvl="1" algn="just"/>
            <a:r>
              <a:rPr lang="en-US" b="1" dirty="0">
                <a:solidFill>
                  <a:schemeClr val="tx1">
                    <a:lumMod val="95000"/>
                    <a:lumOff val="5000"/>
                  </a:schemeClr>
                </a:solidFill>
              </a:rPr>
              <a:t> </a:t>
            </a:r>
            <a:r>
              <a:rPr lang="en-US" b="1" dirty="0" smtClean="0">
                <a:solidFill>
                  <a:schemeClr val="tx1">
                    <a:lumMod val="95000"/>
                    <a:lumOff val="5000"/>
                  </a:schemeClr>
                </a:solidFill>
              </a:rPr>
              <a:t>                 iv) Field of interest is totally different from their experience</a:t>
            </a:r>
          </a:p>
          <a:p>
            <a:pPr lvl="1" algn="just"/>
            <a:endParaRPr lang="en-US" b="1" dirty="0">
              <a:solidFill>
                <a:schemeClr val="tx1">
                  <a:lumMod val="95000"/>
                  <a:lumOff val="5000"/>
                </a:schemeClr>
              </a:solidFill>
            </a:endParaRPr>
          </a:p>
          <a:p>
            <a:pPr lvl="1" algn="just"/>
            <a:r>
              <a:rPr lang="en-US" b="1" dirty="0" smtClean="0">
                <a:solidFill>
                  <a:schemeClr val="tx1">
                    <a:lumMod val="95000"/>
                    <a:lumOff val="5000"/>
                  </a:schemeClr>
                </a:solidFill>
              </a:rPr>
              <a:t>Hence the Type-I people have more chances in succeeding business compared to other Type-II</a:t>
            </a:r>
            <a:endParaRPr lang="en-US" b="1" dirty="0">
              <a:solidFill>
                <a:schemeClr val="tx1">
                  <a:lumMod val="95000"/>
                  <a:lumOff val="5000"/>
                </a:schemeClr>
              </a:solidFill>
            </a:endParaRPr>
          </a:p>
        </p:txBody>
      </p:sp>
    </p:spTree>
    <p:extLst>
      <p:ext uri="{BB962C8B-B14F-4D97-AF65-F5344CB8AC3E}">
        <p14:creationId xmlns:p14="http://schemas.microsoft.com/office/powerpoint/2010/main" val="3483100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8657"/>
            <a:ext cx="8458200" cy="632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7669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0080"/>
            <a:ext cx="8382000" cy="6224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964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76" y="304800"/>
            <a:ext cx="8311124" cy="6302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972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59" y="304800"/>
            <a:ext cx="7958941" cy="6221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312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38681" cy="6319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561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80,456 Best Wishes Illustrations &amp; Clip Art - i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14400"/>
            <a:ext cx="5105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575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0612" y="-76200"/>
            <a:ext cx="391716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u="sng" spc="50" dirty="0" smtClean="0">
                <a:ln w="11430"/>
                <a:solidFill>
                  <a:schemeClr val="accent4">
                    <a:lumMod val="50000"/>
                  </a:schemeClr>
                </a:solidFill>
                <a:effectLst>
                  <a:outerShdw blurRad="76200" dist="50800" dir="5400000" algn="tl" rotWithShape="0">
                    <a:srgbClr val="000000">
                      <a:alpha val="65000"/>
                    </a:srgbClr>
                  </a:outerShdw>
                </a:effectLst>
              </a:rPr>
              <a:t>Selection of a Project</a:t>
            </a:r>
            <a:endParaRPr lang="en-US" sz="2800" b="1" u="sng" spc="50" dirty="0">
              <a:ln w="11430"/>
              <a:solidFill>
                <a:schemeClr val="accent4">
                  <a:lumMod val="50000"/>
                </a:schemeClr>
              </a:solidFill>
              <a:effectLst>
                <a:outerShdw blurRad="76200" dist="50800" dir="5400000" algn="tl" rotWithShape="0">
                  <a:srgbClr val="000000">
                    <a:alpha val="65000"/>
                  </a:srgbClr>
                </a:outerShdw>
              </a:effectLst>
            </a:endParaRPr>
          </a:p>
        </p:txBody>
      </p:sp>
      <p:sp>
        <p:nvSpPr>
          <p:cNvPr id="4" name="TextBox 3"/>
          <p:cNvSpPr txBox="1"/>
          <p:nvPr/>
        </p:nvSpPr>
        <p:spPr>
          <a:xfrm>
            <a:off x="807720" y="447020"/>
            <a:ext cx="8305800" cy="6401753"/>
          </a:xfrm>
          <a:prstGeom prst="rect">
            <a:avLst/>
          </a:prstGeom>
          <a:noFill/>
        </p:spPr>
        <p:txBody>
          <a:bodyPr wrap="square" rtlCol="0">
            <a:spAutoFit/>
          </a:bodyPr>
          <a:lstStyle/>
          <a:p>
            <a:pPr marL="285750" indent="-285750" algn="just">
              <a:spcBef>
                <a:spcPts val="1200"/>
              </a:spcBef>
              <a:buSzPct val="150000"/>
              <a:buFont typeface="Arial" panose="020B0604020202020204" pitchFamily="34" charset="0"/>
              <a:buChar char="•"/>
            </a:pPr>
            <a:r>
              <a:rPr lang="en-US" sz="2000" b="1" dirty="0" smtClean="0">
                <a:solidFill>
                  <a:schemeClr val="tx1">
                    <a:lumMod val="95000"/>
                    <a:lumOff val="5000"/>
                  </a:schemeClr>
                </a:solidFill>
              </a:rPr>
              <a:t>Selection of the project is one of the “FORMALITIES FOR SETIING UP OF A SMALL  BUSINESS ENTERPRISE”.</a:t>
            </a:r>
          </a:p>
          <a:p>
            <a:pPr marL="285750" indent="-285750" algn="just">
              <a:spcBef>
                <a:spcPts val="1200"/>
              </a:spcBef>
              <a:buSzPct val="150000"/>
              <a:buFont typeface="Arial" panose="020B0604020202020204" pitchFamily="34" charset="0"/>
              <a:buChar char="•"/>
            </a:pPr>
            <a:r>
              <a:rPr lang="en-US" sz="2000" b="1" dirty="0" smtClean="0">
                <a:solidFill>
                  <a:schemeClr val="tx1">
                    <a:lumMod val="95000"/>
                    <a:lumOff val="5000"/>
                  </a:schemeClr>
                </a:solidFill>
              </a:rPr>
              <a:t>Hence a strong experienced entrepreneur plays key role in identification &amp; setting up of the project successfully to realize the benefits.</a:t>
            </a:r>
          </a:p>
          <a:p>
            <a:pPr marL="285750" indent="-285750" algn="just">
              <a:spcBef>
                <a:spcPts val="1200"/>
              </a:spcBef>
              <a:buSzPct val="150000"/>
              <a:buFont typeface="Arial" panose="020B0604020202020204" pitchFamily="34" charset="0"/>
              <a:buChar char="•"/>
            </a:pPr>
            <a:r>
              <a:rPr lang="en-US" sz="2000" b="1" dirty="0" smtClean="0">
                <a:solidFill>
                  <a:schemeClr val="tx1">
                    <a:lumMod val="95000"/>
                    <a:lumOff val="5000"/>
                  </a:schemeClr>
                </a:solidFill>
              </a:rPr>
              <a:t>Because of ‘Project Selection’ being a first step, that needs more attention and carefully choice for further consequences.</a:t>
            </a:r>
          </a:p>
          <a:p>
            <a:pPr marL="285750" indent="-285750" algn="just">
              <a:spcBef>
                <a:spcPts val="1200"/>
              </a:spcBef>
              <a:buSzPct val="150000"/>
              <a:buFont typeface="Arial" panose="020B0604020202020204" pitchFamily="34" charset="0"/>
              <a:buChar char="•"/>
            </a:pPr>
            <a:r>
              <a:rPr lang="en-US" sz="2000" b="1" dirty="0" smtClean="0">
                <a:solidFill>
                  <a:schemeClr val="tx1">
                    <a:lumMod val="95000"/>
                    <a:lumOff val="5000"/>
                  </a:schemeClr>
                </a:solidFill>
              </a:rPr>
              <a:t>In general following are the STEPS of formalities in setting up of a small business:</a:t>
            </a:r>
          </a:p>
          <a:p>
            <a:pPr marL="631825" indent="-234950" algn="just">
              <a:buFont typeface="+mj-lt"/>
              <a:buAutoNum type="arabicPeriod"/>
            </a:pPr>
            <a:r>
              <a:rPr lang="en-US" sz="2000" b="1" dirty="0" smtClean="0">
                <a:solidFill>
                  <a:schemeClr val="tx1">
                    <a:lumMod val="95000"/>
                    <a:lumOff val="5000"/>
                  </a:schemeClr>
                </a:solidFill>
              </a:rPr>
              <a:t>selecting a product or service</a:t>
            </a:r>
          </a:p>
          <a:p>
            <a:pPr marL="631825" indent="-234950" algn="just">
              <a:buFont typeface="+mj-lt"/>
              <a:buAutoNum type="arabicPeriod"/>
            </a:pPr>
            <a:r>
              <a:rPr lang="en-US" sz="2000" b="1" dirty="0" smtClean="0">
                <a:solidFill>
                  <a:schemeClr val="tx1">
                    <a:lumMod val="95000"/>
                    <a:lumOff val="5000"/>
                  </a:schemeClr>
                </a:solidFill>
              </a:rPr>
              <a:t>Identification of location for the unit</a:t>
            </a:r>
          </a:p>
          <a:p>
            <a:pPr marL="631825" indent="-234950" algn="just">
              <a:buFont typeface="+mj-lt"/>
              <a:buAutoNum type="arabicPeriod"/>
            </a:pPr>
            <a:r>
              <a:rPr lang="en-US" sz="2000" b="1" dirty="0" smtClean="0">
                <a:solidFill>
                  <a:schemeClr val="tx1">
                    <a:lumMod val="95000"/>
                    <a:lumOff val="5000"/>
                  </a:schemeClr>
                </a:solidFill>
              </a:rPr>
              <a:t>A project feasibility study to be conducted for all pros &amp; cons.</a:t>
            </a:r>
          </a:p>
          <a:p>
            <a:pPr marL="631825" indent="-234950" algn="just">
              <a:buFont typeface="+mj-lt"/>
              <a:buAutoNum type="arabicPeriod"/>
            </a:pPr>
            <a:r>
              <a:rPr lang="en-US" sz="2000" b="1" dirty="0" smtClean="0">
                <a:solidFill>
                  <a:schemeClr val="tx1">
                    <a:lumMod val="95000"/>
                    <a:lumOff val="5000"/>
                  </a:schemeClr>
                </a:solidFill>
              </a:rPr>
              <a:t>Preparation of a brief profile for the proposed project.</a:t>
            </a:r>
          </a:p>
          <a:p>
            <a:pPr marL="631825" indent="-234950" algn="just">
              <a:buFont typeface="+mj-lt"/>
              <a:buAutoNum type="arabicPeriod"/>
            </a:pPr>
            <a:r>
              <a:rPr lang="en-US" sz="2000" b="1" dirty="0" smtClean="0">
                <a:solidFill>
                  <a:schemeClr val="tx1">
                    <a:lumMod val="95000"/>
                    <a:lumOff val="5000"/>
                  </a:schemeClr>
                </a:solidFill>
              </a:rPr>
              <a:t>Preparation of business plan</a:t>
            </a:r>
          </a:p>
          <a:p>
            <a:pPr marL="631825" indent="-234950" algn="just">
              <a:buFont typeface="+mj-lt"/>
              <a:buAutoNum type="arabicPeriod"/>
            </a:pPr>
            <a:r>
              <a:rPr lang="en-US" sz="2000" b="1" dirty="0" smtClean="0">
                <a:solidFill>
                  <a:schemeClr val="tx1">
                    <a:lumMod val="95000"/>
                    <a:lumOff val="5000"/>
                  </a:schemeClr>
                </a:solidFill>
              </a:rPr>
              <a:t>Depending on above facts the finance or investment has to be finalized for the project.</a:t>
            </a:r>
          </a:p>
          <a:p>
            <a:pPr marL="631825" indent="-234950" algn="just">
              <a:buFont typeface="+mj-lt"/>
              <a:buAutoNum type="arabicPeriod"/>
            </a:pPr>
            <a:r>
              <a:rPr lang="en-US" sz="2000" b="1" dirty="0" smtClean="0">
                <a:solidFill>
                  <a:schemeClr val="tx1">
                    <a:lumMod val="95000"/>
                    <a:lumOff val="5000"/>
                  </a:schemeClr>
                </a:solidFill>
              </a:rPr>
              <a:t> At last entrepreneur proceeds to further steps in establishing the unit</a:t>
            </a:r>
          </a:p>
          <a:p>
            <a:pPr marL="285750" indent="-285750" algn="just">
              <a:buFont typeface="Arial" panose="020B0604020202020204" pitchFamily="34" charset="0"/>
              <a:buChar char="•"/>
            </a:pPr>
            <a:r>
              <a:rPr lang="en-US" sz="2000" b="1" dirty="0" smtClean="0">
                <a:solidFill>
                  <a:srgbClr val="0070C0"/>
                </a:solidFill>
              </a:rPr>
              <a:t>Graphical representation of the same as follows,</a:t>
            </a:r>
            <a:endParaRPr lang="en-US" sz="2000" b="1" dirty="0">
              <a:solidFill>
                <a:srgbClr val="0070C0"/>
              </a:solidFill>
            </a:endParaRPr>
          </a:p>
        </p:txBody>
      </p:sp>
    </p:spTree>
    <p:extLst>
      <p:ext uri="{BB962C8B-B14F-4D97-AF65-F5344CB8AC3E}">
        <p14:creationId xmlns:p14="http://schemas.microsoft.com/office/powerpoint/2010/main" val="4003817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5337" y="-9585"/>
            <a:ext cx="7239000" cy="584775"/>
          </a:xfrm>
          <a:prstGeom prst="rect">
            <a:avLst/>
          </a:prstGeom>
          <a:noFill/>
        </p:spPr>
        <p:txBody>
          <a:bodyPr wrap="square" lIns="91440" tIns="45720" rIns="91440" bIns="45720">
            <a:spAutoFit/>
          </a:bodyPr>
          <a:lstStyle/>
          <a:p>
            <a:pPr algn="ctr"/>
            <a:r>
              <a:rPr lang="en-US" sz="3200" b="1" cap="none" spc="0" dirty="0" smtClean="0">
                <a:ln w="17780" cmpd="sng">
                  <a:solidFill>
                    <a:srgbClr val="FFFFFF"/>
                  </a:solidFill>
                  <a:prstDash val="solid"/>
                  <a:miter lim="800000"/>
                </a:ln>
                <a:effectLst>
                  <a:outerShdw blurRad="50800" algn="tl" rotWithShape="0">
                    <a:srgbClr val="000000"/>
                  </a:outerShdw>
                </a:effectLst>
              </a:rPr>
              <a:t>Steps of setting up Small Scale Industry</a:t>
            </a:r>
            <a:endParaRPr lang="en-US" sz="3200" b="1" cap="none" spc="0" dirty="0">
              <a:ln w="17780" cmpd="sng">
                <a:solidFill>
                  <a:srgbClr val="FFFFFF"/>
                </a:solidFill>
                <a:prstDash val="solid"/>
                <a:miter lim="800000"/>
              </a:ln>
              <a:effectLst>
                <a:outerShdw blurRad="50800" algn="tl" rotWithShape="0">
                  <a:srgbClr val="000000"/>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31328"/>
            <a:ext cx="5781675" cy="599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35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Preparation of Project Report: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1930"/>
            <a:ext cx="8401050" cy="57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3281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013573"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742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830"/>
            <a:ext cx="8991600" cy="7063472"/>
          </a:xfrm>
          <a:prstGeom prst="rect">
            <a:avLst/>
          </a:prstGeom>
        </p:spPr>
        <p:txBody>
          <a:bodyPr wrap="square">
            <a:spAutoFit/>
          </a:bodyPr>
          <a:lstStyle/>
          <a:p>
            <a:r>
              <a:rPr lang="en-US" sz="2400" b="1" u="sng" dirty="0" smtClean="0">
                <a:solidFill>
                  <a:srgbClr val="0000FF"/>
                </a:solidFill>
              </a:rPr>
              <a:t>Significance of the </a:t>
            </a:r>
            <a:r>
              <a:rPr lang="en-US" sz="2400" b="1" i="1" u="sng" dirty="0" smtClean="0">
                <a:solidFill>
                  <a:srgbClr val="0000FF"/>
                </a:solidFill>
              </a:rPr>
              <a:t>PROJECT REPORT</a:t>
            </a:r>
            <a:r>
              <a:rPr lang="en-US" sz="2400" b="1" u="sng" dirty="0" smtClean="0">
                <a:solidFill>
                  <a:srgbClr val="0000FF"/>
                </a:solidFill>
              </a:rPr>
              <a:t>:  Essential points to remember:</a:t>
            </a:r>
          </a:p>
          <a:p>
            <a:pPr marL="285750" indent="-285750" algn="just">
              <a:spcBef>
                <a:spcPts val="600"/>
              </a:spcBef>
              <a:buFont typeface="Wingdings" panose="05000000000000000000" pitchFamily="2" charset="2"/>
              <a:buChar char="ü"/>
            </a:pPr>
            <a:r>
              <a:rPr lang="en-US" sz="2000" b="1" dirty="0" smtClean="0"/>
              <a:t>Idea about the new task </a:t>
            </a:r>
          </a:p>
          <a:p>
            <a:pPr marL="285750" indent="-285750" algn="just">
              <a:spcBef>
                <a:spcPts val="600"/>
              </a:spcBef>
              <a:buFont typeface="Wingdings" panose="05000000000000000000" pitchFamily="2" charset="2"/>
              <a:buChar char="ü"/>
            </a:pPr>
            <a:r>
              <a:rPr lang="en-US" sz="2000" b="1" dirty="0" smtClean="0"/>
              <a:t>Statutory regulations and restrictions </a:t>
            </a:r>
          </a:p>
          <a:p>
            <a:pPr marL="285750" indent="-285750" algn="just">
              <a:spcBef>
                <a:spcPts val="600"/>
              </a:spcBef>
              <a:buFont typeface="Wingdings" panose="05000000000000000000" pitchFamily="2" charset="2"/>
              <a:buChar char="ü"/>
            </a:pPr>
            <a:r>
              <a:rPr lang="en-US" sz="2000" b="1" dirty="0" smtClean="0"/>
              <a:t>Technical details about production </a:t>
            </a:r>
          </a:p>
          <a:p>
            <a:pPr marL="285750" indent="-285750" algn="just">
              <a:spcBef>
                <a:spcPts val="600"/>
              </a:spcBef>
              <a:buFont typeface="Wingdings" panose="05000000000000000000" pitchFamily="2" charset="2"/>
              <a:buChar char="ü"/>
            </a:pPr>
            <a:r>
              <a:rPr lang="en-US" sz="2000" b="1" dirty="0" smtClean="0"/>
              <a:t>Process Chart </a:t>
            </a:r>
          </a:p>
          <a:p>
            <a:pPr marL="285750" indent="-285750" algn="just">
              <a:spcBef>
                <a:spcPts val="600"/>
              </a:spcBef>
              <a:buFont typeface="Wingdings" panose="05000000000000000000" pitchFamily="2" charset="2"/>
              <a:buChar char="ü"/>
            </a:pPr>
            <a:r>
              <a:rPr lang="en-US" sz="2000" b="1" dirty="0" smtClean="0"/>
              <a:t>Requirement of manufacturing facilities like land, building. plant and machinery. auxiliary services etc. </a:t>
            </a:r>
          </a:p>
          <a:p>
            <a:pPr marL="285750" indent="-285750" algn="just">
              <a:spcBef>
                <a:spcPts val="600"/>
              </a:spcBef>
              <a:buFont typeface="Wingdings" panose="05000000000000000000" pitchFamily="2" charset="2"/>
              <a:buChar char="ü"/>
            </a:pPr>
            <a:r>
              <a:rPr lang="en-US" sz="2000" b="1" dirty="0" smtClean="0"/>
              <a:t>Marketing of finished products </a:t>
            </a:r>
          </a:p>
          <a:p>
            <a:pPr marL="285750" indent="-285750" algn="just">
              <a:spcBef>
                <a:spcPts val="600"/>
              </a:spcBef>
              <a:buFont typeface="Wingdings" panose="05000000000000000000" pitchFamily="2" charset="2"/>
              <a:buChar char="ü"/>
            </a:pPr>
            <a:r>
              <a:rPr lang="en-US" sz="2000" b="1" dirty="0" smtClean="0"/>
              <a:t>Organization chart</a:t>
            </a:r>
          </a:p>
          <a:p>
            <a:pPr marL="285750" indent="-285750" algn="just">
              <a:spcBef>
                <a:spcPts val="600"/>
              </a:spcBef>
              <a:buFont typeface="Wingdings" panose="05000000000000000000" pitchFamily="2" charset="2"/>
              <a:buChar char="ü"/>
            </a:pPr>
            <a:r>
              <a:rPr lang="en-US" sz="2000" b="1" dirty="0" smtClean="0"/>
              <a:t>Manpower requirement </a:t>
            </a:r>
          </a:p>
          <a:p>
            <a:pPr marL="285750" indent="-285750" algn="just">
              <a:spcBef>
                <a:spcPts val="600"/>
              </a:spcBef>
              <a:buFont typeface="Wingdings" panose="05000000000000000000" pitchFamily="2" charset="2"/>
              <a:buChar char="ü"/>
            </a:pPr>
            <a:r>
              <a:rPr lang="en-US" sz="2000" b="1" dirty="0" smtClean="0"/>
              <a:t>Availability of raw materials, consumables, power, and other services </a:t>
            </a:r>
          </a:p>
          <a:p>
            <a:pPr marL="285750" indent="-285750" algn="just">
              <a:spcBef>
                <a:spcPts val="600"/>
              </a:spcBef>
              <a:buFont typeface="Wingdings" panose="05000000000000000000" pitchFamily="2" charset="2"/>
              <a:buChar char="ü"/>
            </a:pPr>
            <a:r>
              <a:rPr lang="en-US" sz="2000" b="1" dirty="0" smtClean="0"/>
              <a:t>Quotations for creation of assets </a:t>
            </a:r>
          </a:p>
          <a:p>
            <a:pPr marL="285750" indent="-285750" algn="just">
              <a:spcBef>
                <a:spcPts val="600"/>
              </a:spcBef>
              <a:buFont typeface="Wingdings" panose="05000000000000000000" pitchFamily="2" charset="2"/>
              <a:buChar char="ü"/>
            </a:pPr>
            <a:r>
              <a:rPr lang="en-US" sz="2000" b="1" dirty="0" smtClean="0"/>
              <a:t>Technical collaborations/agreements </a:t>
            </a:r>
          </a:p>
          <a:p>
            <a:pPr marL="285750" indent="-285750" algn="just">
              <a:spcBef>
                <a:spcPts val="600"/>
              </a:spcBef>
              <a:buFont typeface="Wingdings" panose="05000000000000000000" pitchFamily="2" charset="2"/>
              <a:buChar char="ü"/>
            </a:pPr>
            <a:r>
              <a:rPr lang="en-US" sz="2000" b="1" dirty="0" smtClean="0"/>
              <a:t>Other financial details </a:t>
            </a:r>
          </a:p>
          <a:p>
            <a:pPr marL="285750" indent="-285750" algn="just">
              <a:spcBef>
                <a:spcPts val="600"/>
              </a:spcBef>
              <a:buFont typeface="Wingdings" panose="05000000000000000000" pitchFamily="2" charset="2"/>
              <a:buChar char="ü"/>
            </a:pPr>
            <a:r>
              <a:rPr lang="en-US" sz="2000" b="1" dirty="0" smtClean="0"/>
              <a:t>Promoter's bio-data </a:t>
            </a:r>
          </a:p>
          <a:p>
            <a:pPr marL="285750" indent="-285750" algn="just">
              <a:spcBef>
                <a:spcPts val="600"/>
              </a:spcBef>
              <a:buFont typeface="Wingdings" panose="05000000000000000000" pitchFamily="2" charset="2"/>
              <a:buChar char="ü"/>
            </a:pPr>
            <a:r>
              <a:rPr lang="en-US" sz="2000" b="1" dirty="0" smtClean="0"/>
              <a:t>Details of the existing unit in parallel with similar one having same product &amp; service.</a:t>
            </a:r>
          </a:p>
          <a:p>
            <a:pPr marL="285750" indent="-285750" algn="just">
              <a:spcBef>
                <a:spcPts val="600"/>
              </a:spcBef>
              <a:buFont typeface="Wingdings" panose="05000000000000000000" pitchFamily="2" charset="2"/>
              <a:buChar char="ü"/>
            </a:pPr>
            <a:r>
              <a:rPr lang="en-US" sz="2000" b="1" dirty="0" smtClean="0"/>
              <a:t>Knowledge about debt market </a:t>
            </a:r>
            <a:endParaRPr lang="en-US" sz="2000" b="1" dirty="0"/>
          </a:p>
        </p:txBody>
      </p:sp>
    </p:spTree>
    <p:extLst>
      <p:ext uri="{BB962C8B-B14F-4D97-AF65-F5344CB8AC3E}">
        <p14:creationId xmlns:p14="http://schemas.microsoft.com/office/powerpoint/2010/main" val="1819397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685800"/>
            <a:ext cx="8654087" cy="5181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3676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5.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740</TotalTime>
  <Words>953</Words>
  <Application>Microsoft Office PowerPoint</Application>
  <PresentationFormat>On-screen Show (4:3)</PresentationFormat>
  <Paragraphs>89</Paragraphs>
  <Slides>35</Slides>
  <Notes>0</Notes>
  <HiddenSlides>0</HiddenSlides>
  <MMClips>0</MMClips>
  <ScaleCrop>false</ScaleCrop>
  <HeadingPairs>
    <vt:vector size="4" baseType="variant">
      <vt:variant>
        <vt:lpstr>Theme</vt:lpstr>
      </vt:variant>
      <vt:variant>
        <vt:i4>5</vt:i4>
      </vt:variant>
      <vt:variant>
        <vt:lpstr>Slide Titles</vt:lpstr>
      </vt:variant>
      <vt:variant>
        <vt:i4>35</vt:i4>
      </vt:variant>
    </vt:vector>
  </HeadingPairs>
  <TitlesOfParts>
    <vt:vector size="40" baseType="lpstr">
      <vt:lpstr>Hardcover</vt:lpstr>
      <vt:lpstr>Solstice</vt:lpstr>
      <vt:lpstr>Equity</vt:lpstr>
      <vt:lpstr>Adjacency</vt:lpstr>
      <vt:lpstr>Composite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Sudhir</dc:creator>
  <cp:lastModifiedBy>Sudhir</cp:lastModifiedBy>
  <cp:revision>42</cp:revision>
  <dcterms:created xsi:type="dcterms:W3CDTF">2023-01-26T07:15:57Z</dcterms:created>
  <dcterms:modified xsi:type="dcterms:W3CDTF">2023-01-26T19:36:32Z</dcterms:modified>
</cp:coreProperties>
</file>