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75" r:id="rId5"/>
    <p:sldId id="273" r:id="rId6"/>
    <p:sldId id="274" r:id="rId7"/>
    <p:sldId id="269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athi Schleidt\Dropbox (Privat)\kathi\datacove_Bucht_we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9155113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EFE-634C-4A4A-A0DB-314309DE8A1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341-C276-49B3-B17A-C7C64DB0C568}" type="datetimeFigureOut">
              <a:rPr lang="en-US" smtClean="0"/>
              <a:t>12/13/2016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341-C276-49B3-B17A-C7C64DB0C56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EFE-634C-4A4A-A0DB-314309DE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341-C276-49B3-B17A-C7C64DB0C56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EFE-634C-4A4A-A0DB-314309DE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1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341-C276-49B3-B17A-C7C64DB0C56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EFE-634C-4A4A-A0DB-314309DE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6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341-C276-49B3-B17A-C7C64DB0C56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EFE-634C-4A4A-A0DB-314309DE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341-C276-49B3-B17A-C7C64DB0C56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EFE-634C-4A4A-A0DB-314309DE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8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341-C276-49B3-B17A-C7C64DB0C56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EFE-634C-4A4A-A0DB-314309DE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9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341-C276-49B3-B17A-C7C64DB0C56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EFE-634C-4A4A-A0DB-314309DE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6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341-C276-49B3-B17A-C7C64DB0C56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EFE-634C-4A4A-A0DB-314309DE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341-C276-49B3-B17A-C7C64DB0C56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EFE-634C-4A4A-A0DB-314309DE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341-C276-49B3-B17A-C7C64DB0C56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EFE-634C-4A4A-A0DB-314309DE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6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Kathi Schleidt\Dropbox (Privat)\INSPIRE\INSPIRE_Conf\2016\pix\datacove-foto1-75%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986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9E341-C276-49B3-B17A-C7C64DB0C56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42EFE-634C-4A4A-A0DB-314309DE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1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1129989"/>
            <a:ext cx="8712968" cy="1470025"/>
          </a:xfrm>
        </p:spPr>
        <p:txBody>
          <a:bodyPr>
            <a:normAutofit/>
          </a:bodyPr>
          <a:lstStyle/>
          <a:p>
            <a:r>
              <a:rPr lang="en-US" b="1" dirty="0"/>
              <a:t>P2 - Viewer for Stat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0193" y="2420888"/>
            <a:ext cx="5074335" cy="76693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Coping with the Complexity</a:t>
            </a:r>
          </a:p>
        </p:txBody>
      </p:sp>
      <p:pic>
        <p:nvPicPr>
          <p:cNvPr id="4" name="Picture 3" descr="C:\Users\Kathi Schleidt\Dropbox (Privat)\kathi\DC-logo_transperent_400x1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35" y="116632"/>
            <a:ext cx="2518753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82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Viewer </a:t>
            </a:r>
            <a:r>
              <a:rPr lang="de-AT" dirty="0" err="1"/>
              <a:t>Mockup</a:t>
            </a:r>
            <a:endParaRPr lang="de-AT" dirty="0"/>
          </a:p>
        </p:txBody>
      </p:sp>
      <p:sp>
        <p:nvSpPr>
          <p:cNvPr id="3" name="Rectangle 2"/>
          <p:cNvSpPr/>
          <p:nvPr/>
        </p:nvSpPr>
        <p:spPr>
          <a:xfrm>
            <a:off x="526622" y="1628800"/>
            <a:ext cx="8229600" cy="496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Rectangle 4"/>
          <p:cNvSpPr/>
          <p:nvPr/>
        </p:nvSpPr>
        <p:spPr>
          <a:xfrm>
            <a:off x="827584" y="5949280"/>
            <a:ext cx="172819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Add Source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55776" y="5949448"/>
            <a:ext cx="36000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3600" dirty="0"/>
              <a:t>+</a:t>
            </a:r>
            <a:endParaRPr lang="de-AT" dirty="0"/>
          </a:p>
        </p:txBody>
      </p:sp>
      <p:sp>
        <p:nvSpPr>
          <p:cNvPr id="10" name="Rectangle 9"/>
          <p:cNvSpPr/>
          <p:nvPr/>
        </p:nvSpPr>
        <p:spPr>
          <a:xfrm>
            <a:off x="827584" y="2060848"/>
            <a:ext cx="6192688" cy="360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/>
              <a:t>Sources</a:t>
            </a:r>
            <a:r>
              <a:rPr lang="de-AT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Asylum</a:t>
            </a:r>
            <a:r>
              <a:rPr lang="de-AT" dirty="0"/>
              <a:t> </a:t>
            </a:r>
            <a:r>
              <a:rPr lang="de-AT" dirty="0" err="1"/>
              <a:t>Appl</a:t>
            </a:r>
            <a:r>
              <a:rPr lang="de-AT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55" y="2091477"/>
            <a:ext cx="605671" cy="4548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168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Viewer </a:t>
            </a:r>
            <a:r>
              <a:rPr lang="de-AT" dirty="0" err="1"/>
              <a:t>Mockup</a:t>
            </a:r>
            <a:endParaRPr lang="de-AT" dirty="0"/>
          </a:p>
        </p:txBody>
      </p:sp>
      <p:sp>
        <p:nvSpPr>
          <p:cNvPr id="3" name="Rectangle 2"/>
          <p:cNvSpPr/>
          <p:nvPr/>
        </p:nvSpPr>
        <p:spPr>
          <a:xfrm>
            <a:off x="539552" y="1628800"/>
            <a:ext cx="8229600" cy="496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tangle 3"/>
          <p:cNvSpPr/>
          <p:nvPr/>
        </p:nvSpPr>
        <p:spPr>
          <a:xfrm>
            <a:off x="649288" y="1982653"/>
            <a:ext cx="1728192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/>
              <a:t>Select </a:t>
            </a:r>
            <a:r>
              <a:rPr lang="de-AT" dirty="0" err="1"/>
              <a:t>Measure</a:t>
            </a:r>
            <a:r>
              <a:rPr lang="de-AT" dirty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649288" y="2538946"/>
            <a:ext cx="1728192" cy="6529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/>
              <a:t>Select Age </a:t>
            </a:r>
            <a:r>
              <a:rPr lang="de-AT" dirty="0" err="1"/>
              <a:t>Classification</a:t>
            </a:r>
            <a:r>
              <a:rPr lang="de-AT" dirty="0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49288" y="3388134"/>
            <a:ext cx="1728192" cy="6529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/>
              <a:t>Select Gender </a:t>
            </a:r>
            <a:r>
              <a:rPr lang="de-AT" dirty="0" err="1"/>
              <a:t>Classification</a:t>
            </a:r>
            <a:r>
              <a:rPr lang="de-AT" dirty="0"/>
              <a:t>: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733230" y="1978156"/>
            <a:ext cx="2088192" cy="364537"/>
            <a:chOff x="2699792" y="1978156"/>
            <a:chExt cx="2088192" cy="364537"/>
          </a:xfrm>
        </p:grpSpPr>
        <p:sp>
          <p:nvSpPr>
            <p:cNvPr id="10" name="Rectangle 9"/>
            <p:cNvSpPr/>
            <p:nvPr/>
          </p:nvSpPr>
          <p:spPr>
            <a:xfrm>
              <a:off x="2699792" y="1982653"/>
              <a:ext cx="1728192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Population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27984" y="1978156"/>
              <a:ext cx="36000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12" name="Isosceles Triangle 11"/>
            <p:cNvSpPr/>
            <p:nvPr/>
          </p:nvSpPr>
          <p:spPr>
            <a:xfrm rot="10623349">
              <a:off x="4499971" y="2083876"/>
              <a:ext cx="216024" cy="180020"/>
            </a:xfrm>
            <a:prstGeom prst="triangl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33230" y="2533766"/>
            <a:ext cx="2088192" cy="364537"/>
            <a:chOff x="2699792" y="1978156"/>
            <a:chExt cx="2088192" cy="364537"/>
          </a:xfrm>
        </p:grpSpPr>
        <p:sp>
          <p:nvSpPr>
            <p:cNvPr id="19" name="Rectangle 18"/>
            <p:cNvSpPr/>
            <p:nvPr/>
          </p:nvSpPr>
          <p:spPr>
            <a:xfrm>
              <a:off x="2699792" y="1982653"/>
              <a:ext cx="1728192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0-20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27984" y="1978156"/>
              <a:ext cx="36000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623349">
              <a:off x="4499971" y="2083876"/>
              <a:ext cx="216024" cy="180020"/>
            </a:xfrm>
            <a:prstGeom prst="triangl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33230" y="3424503"/>
            <a:ext cx="2088192" cy="364537"/>
            <a:chOff x="2699792" y="1978156"/>
            <a:chExt cx="2088192" cy="364537"/>
          </a:xfrm>
        </p:grpSpPr>
        <p:sp>
          <p:nvSpPr>
            <p:cNvPr id="23" name="Rectangle 22"/>
            <p:cNvSpPr/>
            <p:nvPr/>
          </p:nvSpPr>
          <p:spPr>
            <a:xfrm>
              <a:off x="2699792" y="1982653"/>
              <a:ext cx="1728192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Total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27984" y="1978156"/>
              <a:ext cx="36000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25" name="Isosceles Triangle 24"/>
            <p:cNvSpPr/>
            <p:nvPr/>
          </p:nvSpPr>
          <p:spPr>
            <a:xfrm rot="10623349">
              <a:off x="4499971" y="2083876"/>
              <a:ext cx="216024" cy="180020"/>
            </a:xfrm>
            <a:prstGeom prst="triangl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</p:spTree>
    <p:extLst>
      <p:ext uri="{BB962C8B-B14F-4D97-AF65-F5344CB8AC3E}">
        <p14:creationId xmlns:p14="http://schemas.microsoft.com/office/powerpoint/2010/main" val="17631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Viewer </a:t>
            </a:r>
            <a:r>
              <a:rPr lang="de-AT" dirty="0" err="1"/>
              <a:t>Mockup</a:t>
            </a:r>
            <a:endParaRPr lang="de-AT" dirty="0"/>
          </a:p>
        </p:txBody>
      </p:sp>
      <p:sp>
        <p:nvSpPr>
          <p:cNvPr id="3" name="Rectangle 2"/>
          <p:cNvSpPr/>
          <p:nvPr/>
        </p:nvSpPr>
        <p:spPr>
          <a:xfrm>
            <a:off x="526622" y="1628800"/>
            <a:ext cx="8229600" cy="496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Rectangle 4"/>
          <p:cNvSpPr/>
          <p:nvPr/>
        </p:nvSpPr>
        <p:spPr>
          <a:xfrm>
            <a:off x="827584" y="5949280"/>
            <a:ext cx="1728192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/>
              <a:t>Add Source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55776" y="5949448"/>
            <a:ext cx="36000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3600" dirty="0"/>
              <a:t>+</a:t>
            </a:r>
            <a:endParaRPr lang="de-AT" dirty="0"/>
          </a:p>
        </p:txBody>
      </p:sp>
      <p:sp>
        <p:nvSpPr>
          <p:cNvPr id="9" name="Rectangle 8"/>
          <p:cNvSpPr/>
          <p:nvPr/>
        </p:nvSpPr>
        <p:spPr>
          <a:xfrm>
            <a:off x="827584" y="2060848"/>
            <a:ext cx="6192688" cy="360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/>
              <a:t>Sources</a:t>
            </a:r>
            <a:r>
              <a:rPr lang="de-AT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Asylum</a:t>
            </a:r>
            <a:r>
              <a:rPr lang="de-AT" dirty="0"/>
              <a:t> </a:t>
            </a:r>
            <a:r>
              <a:rPr lang="de-AT" dirty="0" err="1"/>
              <a:t>Appl</a:t>
            </a:r>
            <a:r>
              <a:rPr lang="de-AT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Population, Age[0-20], Gender [Total]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7" name="Rectangle 6"/>
          <p:cNvSpPr/>
          <p:nvPr/>
        </p:nvSpPr>
        <p:spPr>
          <a:xfrm>
            <a:off x="3347864" y="5949280"/>
            <a:ext cx="2308135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/>
              <a:t>Define</a:t>
            </a:r>
            <a:r>
              <a:rPr lang="de-AT" dirty="0"/>
              <a:t> </a:t>
            </a:r>
            <a:r>
              <a:rPr lang="de-AT" dirty="0" err="1"/>
              <a:t>Calculation</a:t>
            </a:r>
            <a:r>
              <a:rPr lang="de-AT" dirty="0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0152" y="5949280"/>
            <a:ext cx="2308135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55" y="2091477"/>
            <a:ext cx="605671" cy="4548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186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Viewer </a:t>
            </a:r>
            <a:r>
              <a:rPr lang="de-AT" dirty="0" err="1"/>
              <a:t>Mockup</a:t>
            </a:r>
            <a:endParaRPr lang="de-AT" dirty="0"/>
          </a:p>
        </p:txBody>
      </p:sp>
      <p:sp>
        <p:nvSpPr>
          <p:cNvPr id="3" name="Rectangle 2"/>
          <p:cNvSpPr/>
          <p:nvPr/>
        </p:nvSpPr>
        <p:spPr>
          <a:xfrm>
            <a:off x="526622" y="1628800"/>
            <a:ext cx="8229600" cy="496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Rectangle 4"/>
          <p:cNvSpPr/>
          <p:nvPr/>
        </p:nvSpPr>
        <p:spPr>
          <a:xfrm>
            <a:off x="827584" y="5949280"/>
            <a:ext cx="1728192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/>
              <a:t>Add Source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55776" y="5949448"/>
            <a:ext cx="36000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3600" dirty="0"/>
              <a:t>+</a:t>
            </a:r>
            <a:endParaRPr lang="de-AT" dirty="0"/>
          </a:p>
        </p:txBody>
      </p:sp>
      <p:sp>
        <p:nvSpPr>
          <p:cNvPr id="9" name="Rectangle 8"/>
          <p:cNvSpPr/>
          <p:nvPr/>
        </p:nvSpPr>
        <p:spPr>
          <a:xfrm>
            <a:off x="827584" y="2060848"/>
            <a:ext cx="6192688" cy="360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/>
              <a:t>Sources</a:t>
            </a:r>
            <a:r>
              <a:rPr lang="de-AT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Asylum</a:t>
            </a:r>
            <a:r>
              <a:rPr lang="de-AT" dirty="0"/>
              <a:t> </a:t>
            </a:r>
            <a:r>
              <a:rPr lang="de-AT" dirty="0" err="1"/>
              <a:t>Appl</a:t>
            </a:r>
            <a:r>
              <a:rPr lang="de-AT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Population, Age[0-20], Gender [Total]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7" name="Rectangle 6"/>
          <p:cNvSpPr/>
          <p:nvPr/>
        </p:nvSpPr>
        <p:spPr>
          <a:xfrm>
            <a:off x="3347864" y="5949280"/>
            <a:ext cx="2308135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/>
              <a:t>Define</a:t>
            </a:r>
            <a:r>
              <a:rPr lang="de-AT" dirty="0"/>
              <a:t> </a:t>
            </a:r>
            <a:r>
              <a:rPr lang="de-AT" dirty="0" err="1"/>
              <a:t>Calculation</a:t>
            </a:r>
            <a:r>
              <a:rPr lang="de-AT" dirty="0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0152" y="5949280"/>
            <a:ext cx="2308135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1. / 2.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55" y="2091477"/>
            <a:ext cx="605671" cy="4548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598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6622" y="1628800"/>
            <a:ext cx="8229600" cy="496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Viewer </a:t>
            </a:r>
            <a:r>
              <a:rPr lang="de-AT" dirty="0" err="1"/>
              <a:t>Mockup</a:t>
            </a:r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825676"/>
            <a:ext cx="6006270" cy="45110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62" y="5355311"/>
            <a:ext cx="1467050" cy="9814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627654" y="1844824"/>
            <a:ext cx="1640090" cy="792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err="1"/>
              <a:t>Asylum</a:t>
            </a:r>
            <a:r>
              <a:rPr lang="de-AT" dirty="0"/>
              <a:t> App / Population &lt;20</a:t>
            </a:r>
          </a:p>
        </p:txBody>
      </p:sp>
    </p:spTree>
    <p:extLst>
      <p:ext uri="{BB962C8B-B14F-4D97-AF65-F5344CB8AC3E}">
        <p14:creationId xmlns:p14="http://schemas.microsoft.com/office/powerpoint/2010/main" val="145610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Architecture</a:t>
            </a:r>
            <a:endParaRPr lang="de-AT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79511" y="5868550"/>
            <a:ext cx="1741375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PostGIS</a:t>
            </a:r>
            <a:endParaRPr lang="de-AT" dirty="0"/>
          </a:p>
        </p:txBody>
      </p:sp>
      <p:sp>
        <p:nvSpPr>
          <p:cNvPr id="5" name="Rectangle 4"/>
          <p:cNvSpPr/>
          <p:nvPr/>
        </p:nvSpPr>
        <p:spPr>
          <a:xfrm>
            <a:off x="182351" y="4545124"/>
            <a:ext cx="1738536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GeoServer</a:t>
            </a:r>
            <a:endParaRPr lang="de-AT" dirty="0"/>
          </a:p>
        </p:txBody>
      </p:sp>
      <p:sp>
        <p:nvSpPr>
          <p:cNvPr id="6" name="Rectangle 5"/>
          <p:cNvSpPr/>
          <p:nvPr/>
        </p:nvSpPr>
        <p:spPr>
          <a:xfrm>
            <a:off x="179512" y="1417638"/>
            <a:ext cx="4248472" cy="29474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dirty="0"/>
              <a:t>OGC Services</a:t>
            </a:r>
          </a:p>
          <a:p>
            <a:r>
              <a:rPr lang="de-AT" dirty="0"/>
              <a:t>INSPIRE (WFS):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Statistical Units (SU)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Population Distribution (PD)</a:t>
            </a:r>
          </a:p>
          <a:p>
            <a:r>
              <a:rPr lang="de-AT" dirty="0" err="1"/>
              <a:t>Additions</a:t>
            </a:r>
            <a:r>
              <a:rPr lang="de-AT" dirty="0"/>
              <a:t>:</a:t>
            </a:r>
          </a:p>
          <a:p>
            <a:r>
              <a:rPr lang="de-AT" dirty="0"/>
              <a:t>Simple Feature SU (</a:t>
            </a:r>
            <a:r>
              <a:rPr lang="de-AT" dirty="0" err="1"/>
              <a:t>for</a:t>
            </a:r>
            <a:r>
              <a:rPr lang="de-AT" dirty="0"/>
              <a:t> WMS)</a:t>
            </a:r>
          </a:p>
          <a:p>
            <a:r>
              <a:rPr lang="de-AT" dirty="0"/>
              <a:t>Simple Feature: </a:t>
            </a:r>
            <a:r>
              <a:rPr lang="de-AT" dirty="0" err="1"/>
              <a:t>Measures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PD</a:t>
            </a:r>
          </a:p>
          <a:p>
            <a:r>
              <a:rPr lang="de-AT" dirty="0"/>
              <a:t>Simple Feature: </a:t>
            </a:r>
            <a:r>
              <a:rPr lang="de-AT" dirty="0" err="1"/>
              <a:t>Classifications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Measure</a:t>
            </a:r>
            <a:r>
              <a:rPr lang="de-AT" dirty="0"/>
              <a:t> PD</a:t>
            </a:r>
          </a:p>
          <a:p>
            <a:r>
              <a:rPr lang="de-AT" dirty="0" err="1"/>
              <a:t>Defined</a:t>
            </a:r>
            <a:r>
              <a:rPr lang="de-AT" dirty="0"/>
              <a:t> Query: PD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measure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country</a:t>
            </a:r>
            <a:endParaRPr lang="de-AT" dirty="0"/>
          </a:p>
        </p:txBody>
      </p:sp>
      <p:sp>
        <p:nvSpPr>
          <p:cNvPr id="7" name="Rectangle 6"/>
          <p:cNvSpPr/>
          <p:nvPr/>
        </p:nvSpPr>
        <p:spPr>
          <a:xfrm>
            <a:off x="5868144" y="4221088"/>
            <a:ext cx="3275856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dirty="0"/>
              <a:t>Web Viewer - </a:t>
            </a:r>
            <a:r>
              <a:rPr lang="de-AT" dirty="0" err="1"/>
              <a:t>Visualize</a:t>
            </a:r>
            <a:r>
              <a:rPr lang="de-AT" dirty="0"/>
              <a:t> PD Data </a:t>
            </a:r>
            <a:r>
              <a:rPr lang="de-AT" dirty="0" err="1"/>
              <a:t>by</a:t>
            </a:r>
            <a:r>
              <a:rPr lang="de-AT" dirty="0"/>
              <a:t> SU: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Measure</a:t>
            </a:r>
            <a:endParaRPr lang="de-AT" dirty="0"/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Aggregate </a:t>
            </a:r>
            <a:r>
              <a:rPr lang="de-AT" dirty="0" err="1"/>
              <a:t>Measures</a:t>
            </a:r>
            <a:r>
              <a:rPr lang="de-AT" dirty="0"/>
              <a:t>, i.e. measure1/measure2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4896036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Simplifier</a:t>
            </a:r>
            <a:r>
              <a:rPr lang="de-AT" dirty="0"/>
              <a:t>: </a:t>
            </a:r>
            <a:r>
              <a:rPr lang="de-AT" dirty="0" err="1"/>
              <a:t>return</a:t>
            </a:r>
            <a:r>
              <a:rPr lang="de-AT" dirty="0"/>
              <a:t> </a:t>
            </a:r>
            <a:r>
              <a:rPr lang="de-AT" dirty="0" err="1"/>
              <a:t>values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classification</a:t>
            </a:r>
            <a:r>
              <a:rPr lang="de-AT" dirty="0"/>
              <a:t> </a:t>
            </a:r>
            <a:r>
              <a:rPr lang="de-AT" dirty="0" err="1"/>
              <a:t>set</a:t>
            </a:r>
            <a:endParaRPr lang="de-AT" dirty="0"/>
          </a:p>
        </p:txBody>
      </p:sp>
      <p:cxnSp>
        <p:nvCxnSpPr>
          <p:cNvPr id="10" name="Straight Connector 9"/>
          <p:cNvCxnSpPr>
            <a:stCxn id="4" idx="1"/>
            <a:endCxn id="5" idx="2"/>
          </p:cNvCxnSpPr>
          <p:nvPr/>
        </p:nvCxnSpPr>
        <p:spPr>
          <a:xfrm flipV="1">
            <a:off x="1050199" y="5688124"/>
            <a:ext cx="1420" cy="18042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20887" y="4653136"/>
            <a:ext cx="394725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8" idx="1"/>
          </p:cNvCxnSpPr>
          <p:nvPr/>
        </p:nvCxnSpPr>
        <p:spPr>
          <a:xfrm>
            <a:off x="1920886" y="5292080"/>
            <a:ext cx="13083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</p:cNvCxnSpPr>
          <p:nvPr/>
        </p:nvCxnSpPr>
        <p:spPr>
          <a:xfrm>
            <a:off x="4427984" y="5292080"/>
            <a:ext cx="144016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8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Thanks for your attention!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396752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Kathi Schleidt</a:t>
            </a:r>
          </a:p>
          <a:p>
            <a:pPr marL="0" indent="0">
              <a:buNone/>
            </a:pPr>
            <a:r>
              <a:rPr lang="de-AT" dirty="0"/>
              <a:t>Kathi@DataCove.eu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59224"/>
            <a:ext cx="4254624" cy="1396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/>
              <a:t>Tomas </a:t>
            </a:r>
            <a:r>
              <a:rPr lang="de-AT" dirty="0" err="1"/>
              <a:t>Kliment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Tomas.Kliment@gmail.com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318248"/>
            <a:ext cx="4254624" cy="1396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/>
              <a:t>Christoph Fink</a:t>
            </a:r>
          </a:p>
          <a:p>
            <a:pPr marL="0" indent="0">
              <a:buNone/>
            </a:pPr>
            <a:r>
              <a:rPr lang="de-AT" dirty="0"/>
              <a:t>Christoph.Fink@gmail.com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5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On-screen Show 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P2 - Viewer for Stat Data</vt:lpstr>
      <vt:lpstr>Viewer Mockup</vt:lpstr>
      <vt:lpstr>Viewer Mockup</vt:lpstr>
      <vt:lpstr>Viewer Mockup</vt:lpstr>
      <vt:lpstr>Viewer Mockup</vt:lpstr>
      <vt:lpstr>Viewer Mockup</vt:lpstr>
      <vt:lpstr>Architecture</vt:lpstr>
      <vt:lpstr>Thanks for your attention!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Kathi Schleidt</dc:creator>
  <cp:lastModifiedBy>Katharina Schleidt</cp:lastModifiedBy>
  <cp:revision>25</cp:revision>
  <dcterms:created xsi:type="dcterms:W3CDTF">2016-04-19T18:31:01Z</dcterms:created>
  <dcterms:modified xsi:type="dcterms:W3CDTF">2016-12-13T13:59:57Z</dcterms:modified>
</cp:coreProperties>
</file>