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90">
          <p15:clr>
            <a:srgbClr val="A4A3A4"/>
          </p15:clr>
        </p15:guide>
        <p15:guide id="2" pos="21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90" orient="horz"/>
        <p:guide pos="21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56868764e_0_28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056868764e_0_28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56868764e_0_8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056868764e_0_8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56868764e_0_11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3056868764e_0_111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056868764e_0_13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3056868764e_0_13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056868764e_0_34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3056868764e_0_343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056868764e_0_36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3056868764e_0_36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056868764e_0_39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3056868764e_0_393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056868764e_0_41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3056868764e_0_41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056868764e_0_44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3056868764e_0_445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fe82ae1cf2_0_1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2fe82ae1cf2_0_1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fb1840f673_0_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2fb1840f673_0_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0707fa3632_0_2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30707fa3632_0_2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0707fa3632_0_49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30707fa3632_0_49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0707fa3632_0_129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30707fa3632_0_129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0707fa3632_0_18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g30707fa3632_0_18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0707fa3632_0_15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30707fa3632_0_15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0707fa3632_0_209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g30707fa3632_0_209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0707fa3632_0_23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g30707fa3632_0_23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568eb47f5_0_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0568eb47f5_0_1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30707fa3632_0_34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g30707fa3632_0_34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0707fa3632_0_37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g30707fa3632_0_37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30707fa3632_0_26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g30707fa3632_0_26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0707fa3632_0_28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g30707fa3632_0_28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0707fa3632_0_31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g30707fa3632_0_31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30707fa3632_0_42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g30707fa3632_0_423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30707fa3632_0_44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g30707fa3632_0_44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30707fa3632_0_49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g30707fa3632_0_49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30707fa3632_0_52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g30707fa3632_0_523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30707fa3632_0_57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g30707fa3632_0_573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56868764e_0_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056868764e_0_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30707fa3632_0_47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g30707fa3632_0_47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56868764e_0_3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056868764e_0_3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56868764e_0_189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056868764e_0_189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56868764e_0_219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056868764e_0_219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56868764e_0_24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056868764e_0_245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56868764e_0_6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056868764e_0_6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23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7"/>
          <p:cNvGrpSpPr/>
          <p:nvPr/>
        </p:nvGrpSpPr>
        <p:grpSpPr>
          <a:xfrm>
            <a:off x="741338" y="653378"/>
            <a:ext cx="3128758" cy="1243938"/>
            <a:chOff x="741338" y="653378"/>
            <a:chExt cx="3128758" cy="1243938"/>
          </a:xfrm>
        </p:grpSpPr>
        <p:grpSp>
          <p:nvGrpSpPr>
            <p:cNvPr id="48" name="Google Shape;48;p7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49" name="Google Shape;49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p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Google Shape;52;p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" name="Google Shape;53;p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4" name="Google Shape;54;p7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7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57" name="Google Shape;57;p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" name="Google Shape;62;p7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" name="Google Shape;63;p7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" name="Google Shape;64;p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5" name="Google Shape;65;p7"/>
          <p:cNvSpPr txBox="1"/>
          <p:nvPr/>
        </p:nvSpPr>
        <p:spPr>
          <a:xfrm>
            <a:off x="1393300" y="2672375"/>
            <a:ext cx="160767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Типы данных, их методы и не только</a:t>
            </a:r>
            <a:endParaRPr b="1" sz="10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13010375" y="10481225"/>
            <a:ext cx="6879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Яковлева Софья Вячеславовна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16"/>
          <p:cNvGrpSpPr/>
          <p:nvPr/>
        </p:nvGrpSpPr>
        <p:grpSpPr>
          <a:xfrm>
            <a:off x="16605250" y="9617075"/>
            <a:ext cx="3128758" cy="1243938"/>
            <a:chOff x="741338" y="653378"/>
            <a:chExt cx="3128758" cy="1243938"/>
          </a:xfrm>
        </p:grpSpPr>
        <p:grpSp>
          <p:nvGrpSpPr>
            <p:cNvPr id="264" name="Google Shape;264;p16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265" name="Google Shape;265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" name="Google Shape;266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7" name="Google Shape;267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8" name="Google Shape;268;p1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0" name="Google Shape;270;p16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" name="Google Shape;272;p16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273" name="Google Shape;273;p1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5" name="Google Shape;275;p1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6" name="Google Shape;276;p1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6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" name="Google Shape;278;p16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9" name="Google Shape;279;p16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0" name="Google Shape;280;p16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81" name="Google Shape;281;p16"/>
          <p:cNvSpPr txBox="1"/>
          <p:nvPr/>
        </p:nvSpPr>
        <p:spPr>
          <a:xfrm>
            <a:off x="780100" y="903025"/>
            <a:ext cx="18880800" cy="10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String методы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Строку можно преобразовать в массив с помощью </a:t>
            </a: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split()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метода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Метод </a:t>
            </a: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indexOf()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возвращает индекс (позицию) первого вхождения строки в строку или возвращает -1, если строка не найдена.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Метод </a:t>
            </a: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lastIndexOf()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возвращает индекс последнего вхождения указанного текста в строку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Метод </a:t>
            </a: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search() 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ищет строку и возвращает позицию совпадения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Метод </a:t>
            </a: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includes()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возвращает true, если строка содержит указанное значение.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Метод </a:t>
            </a: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startsWith() 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возвращает значение true , если строка начинается с указанного значения.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Метод </a:t>
            </a: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endsWith()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возвращает значение, true если строка заканчивается указанным значением.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6"/>
          <p:cNvSpPr/>
          <p:nvPr/>
        </p:nvSpPr>
        <p:spPr>
          <a:xfrm>
            <a:off x="0" y="0"/>
            <a:ext cx="201042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7"/>
          <p:cNvGrpSpPr/>
          <p:nvPr/>
        </p:nvGrpSpPr>
        <p:grpSpPr>
          <a:xfrm>
            <a:off x="16605250" y="9617075"/>
            <a:ext cx="3128758" cy="1243938"/>
            <a:chOff x="741338" y="653378"/>
            <a:chExt cx="3128758" cy="1243938"/>
          </a:xfrm>
        </p:grpSpPr>
        <p:grpSp>
          <p:nvGrpSpPr>
            <p:cNvPr id="288" name="Google Shape;288;p17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289" name="Google Shape;289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0" name="Google Shape;290;p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" name="Google Shape;292;p1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" name="Google Shape;293;p1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4" name="Google Shape;294;p17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6" name="Google Shape;296;p17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297" name="Google Shape;297;p1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0" name="Google Shape;300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1" name="Google Shape;301;p1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7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3" name="Google Shape;303;p17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4" name="Google Shape;304;p1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05" name="Google Shape;305;p17"/>
          <p:cNvSpPr txBox="1"/>
          <p:nvPr/>
        </p:nvSpPr>
        <p:spPr>
          <a:xfrm>
            <a:off x="780100" y="903025"/>
            <a:ext cx="18880800" cy="6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BigInt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BigInt - числовой тип данных, который может представлять данные в формате длинной арифметики.</a:t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7"/>
          <p:cNvSpPr/>
          <p:nvPr/>
        </p:nvSpPr>
        <p:spPr>
          <a:xfrm>
            <a:off x="0" y="0"/>
            <a:ext cx="201042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8"/>
          <p:cNvGrpSpPr/>
          <p:nvPr/>
        </p:nvGrpSpPr>
        <p:grpSpPr>
          <a:xfrm>
            <a:off x="16605250" y="9617075"/>
            <a:ext cx="3128758" cy="1243938"/>
            <a:chOff x="741338" y="653378"/>
            <a:chExt cx="3128758" cy="1243938"/>
          </a:xfrm>
        </p:grpSpPr>
        <p:grpSp>
          <p:nvGrpSpPr>
            <p:cNvPr id="312" name="Google Shape;312;p18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313" name="Google Shape;313;p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4" name="Google Shape;314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5" name="Google Shape;315;p1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6" name="Google Shape;316;p1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7" name="Google Shape;317;p1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8" name="Google Shape;318;p18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0" name="Google Shape;320;p18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321" name="Google Shape;321;p1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2" name="Google Shape;322;p1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3" name="Google Shape;323;p1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4" name="Google Shape;324;p1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5" name="Google Shape;325;p1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6" name="Google Shape;326;p1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7" name="Google Shape;327;p18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8" name="Google Shape;328;p1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9" name="Google Shape;329;p18"/>
          <p:cNvSpPr txBox="1"/>
          <p:nvPr/>
        </p:nvSpPr>
        <p:spPr>
          <a:xfrm>
            <a:off x="780100" y="903025"/>
            <a:ext cx="18880800" cy="13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Symbol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Символ — это тип данных, представляющий уникальные, неподдающиеся подделке идентификаторы. Иногда их называют атомами .</a:t>
            </a:r>
            <a:endParaRPr sz="3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Поскольку символ уникален и не поддается подделке, вы можете прочитать значение свойства, связанного с символом, только если у вас есть ссылка на исходный идентификатор. Символы используются для создания свойств объекта, например, когда вы хотите назначить уникальный идентификатор объекту. Их также можно использовать как способ создания частных свойств в объектах, поскольку они не перечисляемы. Кроме того, символы можно использовать для создания уникальных констант, которые полезны при создании API.</a:t>
            </a:r>
            <a:endParaRPr sz="3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mySymbol = Symbol();</a:t>
            </a:r>
            <a:endParaRPr b="1" sz="3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myObject = {</a:t>
            </a:r>
            <a:endParaRPr b="1" sz="3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[mySymbol]: 'Hello World'</a:t>
            </a:r>
            <a:endParaRPr b="1" sz="3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1" sz="3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0" y="0"/>
            <a:ext cx="201042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19"/>
          <p:cNvGrpSpPr/>
          <p:nvPr/>
        </p:nvGrpSpPr>
        <p:grpSpPr>
          <a:xfrm>
            <a:off x="16605250" y="9617075"/>
            <a:ext cx="3128758" cy="1243938"/>
            <a:chOff x="741338" y="653378"/>
            <a:chExt cx="3128758" cy="1243938"/>
          </a:xfrm>
        </p:grpSpPr>
        <p:grpSp>
          <p:nvGrpSpPr>
            <p:cNvPr id="336" name="Google Shape;336;p19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337" name="Google Shape;337;p1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8" name="Google Shape;338;p1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9" name="Google Shape;339;p1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0" name="Google Shape;340;p1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1" name="Google Shape;341;p1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2" name="Google Shape;342;p19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4" name="Google Shape;344;p19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345" name="Google Shape;345;p1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6" name="Google Shape;346;p1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7" name="Google Shape;347;p1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8" name="Google Shape;348;p1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9" name="Google Shape;349;p19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0" name="Google Shape;350;p19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1" name="Google Shape;351;p1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2" name="Google Shape;352;p19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53" name="Google Shape;353;p19"/>
          <p:cNvSpPr txBox="1"/>
          <p:nvPr/>
        </p:nvSpPr>
        <p:spPr>
          <a:xfrm>
            <a:off x="780100" y="903025"/>
            <a:ext cx="18880800" cy="10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В информатике, значение null представляет ссылку, которая указывает, обычно намеренно, на несуществующий или некорректный объект или адрес. В JavaScript, null – это значение, специально обозначенное как примитив, так как по поведению это в самом деле видимый примитив. Но при этом от null унаследованы все остальные Объекты, поэтому, несмотря на то, что null возвращает примитивное значение, его тип это объект.</a:t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rgbClr val="FFFFFF"/>
                </a:solidFill>
              </a:rPr>
              <a:t>typeof null === "object";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typeof null === "object";</a:t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9"/>
          <p:cNvSpPr/>
          <p:nvPr/>
        </p:nvSpPr>
        <p:spPr>
          <a:xfrm>
            <a:off x="0" y="0"/>
            <a:ext cx="201042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20"/>
          <p:cNvGrpSpPr/>
          <p:nvPr/>
        </p:nvGrpSpPr>
        <p:grpSpPr>
          <a:xfrm>
            <a:off x="16605250" y="9617075"/>
            <a:ext cx="3128758" cy="1243938"/>
            <a:chOff x="741338" y="653378"/>
            <a:chExt cx="3128758" cy="1243938"/>
          </a:xfrm>
        </p:grpSpPr>
        <p:grpSp>
          <p:nvGrpSpPr>
            <p:cNvPr id="360" name="Google Shape;360;p20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361" name="Google Shape;361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2" name="Google Shape;362;p2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3" name="Google Shape;363;p2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4" name="Google Shape;364;p2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5" name="Google Shape;365;p2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6" name="Google Shape;366;p20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8" name="Google Shape;368;p20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369" name="Google Shape;369;p2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0" name="Google Shape;370;p2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1" name="Google Shape;371;p2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2" name="Google Shape;372;p20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" name="Google Shape;373;p2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" name="Google Shape;374;p2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5" name="Google Shape;375;p2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6" name="Google Shape;376;p2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77" name="Google Shape;377;p20"/>
          <p:cNvSpPr txBox="1"/>
          <p:nvPr/>
        </p:nvSpPr>
        <p:spPr>
          <a:xfrm>
            <a:off x="780100" y="903025"/>
            <a:ext cx="18880800" cy="13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Метод </a:t>
            </a: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Object.assign() </a:t>
            </a:r>
            <a:r>
              <a:rPr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копирует свойства из одного или нескольких исходных объектов в целевой объект.</a:t>
            </a:r>
            <a:endParaRPr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person1 = {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firstName: "John",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lastName: "Doe",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age: 50,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eyeColor: "blue"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person2 = {firstName: "Anne",lastName: "Smith"};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Object.assign(person1, person2);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0" y="0"/>
            <a:ext cx="201042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21"/>
          <p:cNvGrpSpPr/>
          <p:nvPr/>
        </p:nvGrpSpPr>
        <p:grpSpPr>
          <a:xfrm>
            <a:off x="16605250" y="9617075"/>
            <a:ext cx="3128758" cy="1243938"/>
            <a:chOff x="741338" y="653378"/>
            <a:chExt cx="3128758" cy="1243938"/>
          </a:xfrm>
        </p:grpSpPr>
        <p:grpSp>
          <p:nvGrpSpPr>
            <p:cNvPr id="384" name="Google Shape;384;p21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385" name="Google Shape;385;p2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6" name="Google Shape;386;p2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7" name="Google Shape;387;p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8" name="Google Shape;388;p2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9" name="Google Shape;389;p2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0" name="Google Shape;390;p21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2" name="Google Shape;392;p21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393" name="Google Shape;393;p2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4" name="Google Shape;394;p2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5" name="Google Shape;395;p2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6" name="Google Shape;396;p2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7" name="Google Shape;397;p2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8" name="Google Shape;398;p2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9" name="Google Shape;399;p2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0" name="Google Shape;400;p21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01" name="Google Shape;401;p21"/>
          <p:cNvSpPr txBox="1"/>
          <p:nvPr/>
        </p:nvSpPr>
        <p:spPr>
          <a:xfrm>
            <a:off x="780100" y="903025"/>
            <a:ext cx="18880800" cy="12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Object.entries()</a:t>
            </a:r>
            <a:r>
              <a:rPr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возвращает массив пар ключ/значение в объекте.</a:t>
            </a:r>
            <a:endParaRPr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person = {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firstName : "John",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lastName : "Doe",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age : 50,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eyeColor : "blue"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let text = Object.entries(person);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1"/>
          <p:cNvSpPr/>
          <p:nvPr/>
        </p:nvSpPr>
        <p:spPr>
          <a:xfrm>
            <a:off x="0" y="0"/>
            <a:ext cx="201042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22"/>
          <p:cNvGrpSpPr/>
          <p:nvPr/>
        </p:nvGrpSpPr>
        <p:grpSpPr>
          <a:xfrm>
            <a:off x="16605250" y="9617075"/>
            <a:ext cx="3128758" cy="1243938"/>
            <a:chOff x="741338" y="653378"/>
            <a:chExt cx="3128758" cy="1243938"/>
          </a:xfrm>
        </p:grpSpPr>
        <p:grpSp>
          <p:nvGrpSpPr>
            <p:cNvPr id="408" name="Google Shape;408;p22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409" name="Google Shape;409;p2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" name="Google Shape;410;p2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" name="Google Shape;411;p2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2" name="Google Shape;412;p2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3" name="Google Shape;413;p2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4" name="Google Shape;414;p22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6" name="Google Shape;416;p22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417" name="Google Shape;417;p2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8" name="Google Shape;418;p2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9" name="Google Shape;419;p2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0" name="Google Shape;420;p2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1" name="Google Shape;421;p22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" name="Google Shape;422;p22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3" name="Google Shape;423;p22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4" name="Google Shape;424;p22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25" name="Google Shape;425;p22"/>
          <p:cNvSpPr txBox="1"/>
          <p:nvPr/>
        </p:nvSpPr>
        <p:spPr>
          <a:xfrm>
            <a:off x="780100" y="903025"/>
            <a:ext cx="18880800" cy="12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Метод </a:t>
            </a: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fromEntries()</a:t>
            </a:r>
            <a:r>
              <a:rPr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создает объект из списка пар ключ/значение.</a:t>
            </a:r>
            <a:endParaRPr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fruits = [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["apples", 300],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["pears", 900],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["bananas", 500]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];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myObj = Object.fromEntries(fruits);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2"/>
          <p:cNvSpPr/>
          <p:nvPr/>
        </p:nvSpPr>
        <p:spPr>
          <a:xfrm>
            <a:off x="0" y="0"/>
            <a:ext cx="201042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3"/>
          <p:cNvGrpSpPr/>
          <p:nvPr/>
        </p:nvGrpSpPr>
        <p:grpSpPr>
          <a:xfrm>
            <a:off x="16605250" y="9617075"/>
            <a:ext cx="3128758" cy="1243938"/>
            <a:chOff x="741338" y="653378"/>
            <a:chExt cx="3128758" cy="1243938"/>
          </a:xfrm>
        </p:grpSpPr>
        <p:grpSp>
          <p:nvGrpSpPr>
            <p:cNvPr id="432" name="Google Shape;432;p23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433" name="Google Shape;433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4" name="Google Shape;434;p2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5" name="Google Shape;435;p2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6" name="Google Shape;436;p2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" name="Google Shape;437;p2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8" name="Google Shape;438;p23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0" name="Google Shape;440;p23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441" name="Google Shape;441;p2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" name="Google Shape;442;p2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" name="Google Shape;443;p2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" name="Google Shape;444;p2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5" name="Google Shape;445;p2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6" name="Google Shape;446;p2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7" name="Google Shape;447;p2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8" name="Google Shape;448;p23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49" name="Google Shape;449;p23"/>
          <p:cNvSpPr txBox="1"/>
          <p:nvPr/>
        </p:nvSpPr>
        <p:spPr>
          <a:xfrm>
            <a:off x="780100" y="903025"/>
            <a:ext cx="18880800" cy="14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Object.values()</a:t>
            </a:r>
            <a:r>
              <a:rPr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похож на Object.entries(), но возвращает одномерный массив значений объектов:</a:t>
            </a:r>
            <a:endParaRPr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person = {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firstName : "John",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lastName : "Doe",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age : 50,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eyeColor : "blue"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let text = Object.values(person);</a:t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3"/>
          <p:cNvSpPr/>
          <p:nvPr/>
        </p:nvSpPr>
        <p:spPr>
          <a:xfrm>
            <a:off x="0" y="0"/>
            <a:ext cx="201042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24"/>
          <p:cNvGrpSpPr/>
          <p:nvPr/>
        </p:nvGrpSpPr>
        <p:grpSpPr>
          <a:xfrm>
            <a:off x="16605250" y="9617075"/>
            <a:ext cx="3128758" cy="1243938"/>
            <a:chOff x="741338" y="653378"/>
            <a:chExt cx="3128758" cy="1243938"/>
          </a:xfrm>
        </p:grpSpPr>
        <p:grpSp>
          <p:nvGrpSpPr>
            <p:cNvPr id="456" name="Google Shape;456;p24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457" name="Google Shape;457;p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8" name="Google Shape;458;p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9" name="Google Shape;459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0" name="Google Shape;460;p2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1" name="Google Shape;461;p2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62" name="Google Shape;462;p24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4" name="Google Shape;464;p24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465" name="Google Shape;465;p2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6" name="Google Shape;466;p2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7" name="Google Shape;467;p2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8" name="Google Shape;468;p24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9" name="Google Shape;469;p24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0" name="Google Shape;470;p24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1" name="Google Shape;471;p24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2" name="Google Shape;472;p24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73" name="Google Shape;473;p24"/>
          <p:cNvSpPr txBox="1"/>
          <p:nvPr/>
        </p:nvSpPr>
        <p:spPr>
          <a:xfrm>
            <a:off x="780100" y="903025"/>
            <a:ext cx="18880800" cy="16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Метод </a:t>
            </a:r>
            <a:r>
              <a:rPr b="1"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Object.groupBy()</a:t>
            </a:r>
            <a:r>
              <a:rPr lang="ru-RU" sz="4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группирует элементы объекта в соответствии со строковыми значениями, возвращаемыми функцией обратного вызова.</a:t>
            </a:r>
            <a:endParaRPr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fruits = [</a:t>
            </a:r>
            <a:endParaRPr b="1"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{name:"apples", quantity:300},</a:t>
            </a:r>
            <a:endParaRPr b="1"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{name:"bananas", quantity:500},</a:t>
            </a:r>
            <a:endParaRPr b="1"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{name:"oranges", quantity:200},</a:t>
            </a:r>
            <a:endParaRPr b="1"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{name:"kiwi", quantity:150}</a:t>
            </a:r>
            <a:endParaRPr b="1"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];</a:t>
            </a:r>
            <a:endParaRPr b="1"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function myCallback({ quantity }) {</a:t>
            </a:r>
            <a:endParaRPr b="1"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return quantity &gt; 200 ? "ok" : "low";</a:t>
            </a:r>
            <a:endParaRPr b="1"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result = Object.groupBy(fruits, myCallback);</a:t>
            </a:r>
            <a:endParaRPr b="1"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4"/>
          <p:cNvSpPr/>
          <p:nvPr/>
        </p:nvSpPr>
        <p:spPr>
          <a:xfrm>
            <a:off x="0" y="0"/>
            <a:ext cx="201042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25"/>
          <p:cNvGrpSpPr/>
          <p:nvPr/>
        </p:nvGrpSpPr>
        <p:grpSpPr>
          <a:xfrm>
            <a:off x="741338" y="653378"/>
            <a:ext cx="3128758" cy="1243938"/>
            <a:chOff x="741338" y="653378"/>
            <a:chExt cx="3128758" cy="1243938"/>
          </a:xfrm>
        </p:grpSpPr>
        <p:grpSp>
          <p:nvGrpSpPr>
            <p:cNvPr id="480" name="Google Shape;480;p25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481" name="Google Shape;481;p2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2" name="Google Shape;482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3" name="Google Shape;483;p2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4" name="Google Shape;484;p2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5" name="Google Shape;485;p2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86" name="Google Shape;486;p25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8" name="Google Shape;488;p25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489" name="Google Shape;489;p2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0" name="Google Shape;490;p2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1" name="Google Shape;491;p2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2" name="Google Shape;492;p2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3" name="Google Shape;493;p25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4" name="Google Shape;494;p25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5" name="Google Shape;495;p2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6" name="Google Shape;496;p2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97" name="Google Shape;497;p25"/>
          <p:cNvSpPr txBox="1"/>
          <p:nvPr/>
        </p:nvSpPr>
        <p:spPr>
          <a:xfrm>
            <a:off x="741351" y="2098300"/>
            <a:ext cx="16591800" cy="8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Операторы и конструкции языка</a:t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Оператор == — это оператор нестрогого сравнения. Он пытается преобразовать значения перед сравнением.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 == '5'; </a:t>
            </a: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// true, так как строка '5' преобразуется в число 5 перед сравнением 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null == undefined; </a:t>
            </a: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// true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Оператор === — это оператор строгого сравнения. Он сравнивает значения без приведения типов.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 === '5'; </a:t>
            </a: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// false, так как типы разные (число и строка)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null === undefined;</a:t>
            </a: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// false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5"/>
          <p:cNvSpPr/>
          <p:nvPr/>
        </p:nvSpPr>
        <p:spPr>
          <a:xfrm rot="-5400000">
            <a:off x="14136689" y="5341937"/>
            <a:ext cx="11309351" cy="625475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16605250" y="9617075"/>
            <a:ext cx="3128758" cy="1243938"/>
            <a:chOff x="741338" y="653378"/>
            <a:chExt cx="3128758" cy="1243938"/>
          </a:xfrm>
        </p:grpSpPr>
        <p:grpSp>
          <p:nvGrpSpPr>
            <p:cNvPr id="72" name="Google Shape;72;p8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73" name="Google Shape;73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" name="Google Shape;74;p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" name="Google Shape;75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" name="Google Shape;76;p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8" name="Google Shape;78;p8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Google Shape;80;p8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81" name="Google Shape;81;p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8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" name="Google Shape;88;p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9" name="Google Shape;89;p8"/>
          <p:cNvSpPr txBox="1"/>
          <p:nvPr/>
        </p:nvSpPr>
        <p:spPr>
          <a:xfrm>
            <a:off x="1050150" y="1396325"/>
            <a:ext cx="18880800" cy="7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Типы и структуры данных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500"/>
              <a:buFont typeface="Calibri"/>
              <a:buChar char="●"/>
            </a:pPr>
            <a:r>
              <a:rPr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Undefined (Неопределённый тип)</a:t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500"/>
              <a:buFont typeface="Calibri"/>
              <a:buChar char="●"/>
            </a:pPr>
            <a:r>
              <a:rPr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Boolean (Булев, Логический тип)</a:t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500"/>
              <a:buFont typeface="Calibri"/>
              <a:buChar char="●"/>
            </a:pPr>
            <a:r>
              <a:rPr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 (Число)</a:t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500"/>
              <a:buFont typeface="Calibri"/>
              <a:buChar char="●"/>
            </a:pPr>
            <a:r>
              <a:rPr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String (Строка)</a:t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500"/>
              <a:buFont typeface="Calibri"/>
              <a:buChar char="●"/>
            </a:pPr>
            <a:r>
              <a:rPr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BigInt</a:t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500"/>
              <a:buFont typeface="Calibri"/>
              <a:buChar char="●"/>
            </a:pPr>
            <a:r>
              <a:rPr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Symbol (в ECMAScript 6)</a:t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500"/>
              <a:buFont typeface="Calibri"/>
              <a:buChar char="●"/>
            </a:pPr>
            <a:r>
              <a:rPr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(Null тип ) </a:t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500"/>
              <a:buFont typeface="Calibri"/>
              <a:buChar char="●"/>
            </a:pPr>
            <a:r>
              <a:rPr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Object (Объект)</a:t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8"/>
          <p:cNvSpPr/>
          <p:nvPr/>
        </p:nvSpPr>
        <p:spPr>
          <a:xfrm>
            <a:off x="0" y="0"/>
            <a:ext cx="20104100" cy="625475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26"/>
          <p:cNvGrpSpPr/>
          <p:nvPr/>
        </p:nvGrpSpPr>
        <p:grpSpPr>
          <a:xfrm>
            <a:off x="16605250" y="9617075"/>
            <a:ext cx="3128758" cy="1243938"/>
            <a:chOff x="741338" y="653378"/>
            <a:chExt cx="3128758" cy="1243938"/>
          </a:xfrm>
        </p:grpSpPr>
        <p:grpSp>
          <p:nvGrpSpPr>
            <p:cNvPr id="504" name="Google Shape;504;p26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505" name="Google Shape;505;p2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6" name="Google Shape;506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7" name="Google Shape;507;p2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8" name="Google Shape;508;p2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9" name="Google Shape;509;p2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10" name="Google Shape;510;p26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2" name="Google Shape;512;p26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513" name="Google Shape;513;p2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4" name="Google Shape;514;p2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5" name="Google Shape;515;p2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6" name="Google Shape;516;p2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7" name="Google Shape;517;p26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8" name="Google Shape;518;p26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9" name="Google Shape;519;p26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0" name="Google Shape;520;p26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21" name="Google Shape;521;p26"/>
          <p:cNvSpPr txBox="1"/>
          <p:nvPr/>
        </p:nvSpPr>
        <p:spPr>
          <a:xfrm>
            <a:off x="611650" y="1056750"/>
            <a:ext cx="18880800" cy="7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Оператор ?. (Optional chaining)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Оператор optional chaining (?.) используется для безопасного доступа к свойствам объектов, которые могут быть null или undefined.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user = { name: 'Alice', profile: { age: 25 } };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age = user?.profile?.age;</a:t>
            </a: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// 25, если profile существует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country = user?.profile?.country; </a:t>
            </a: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// undefined, безопасно проверяется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Это полезно, когда не уверен, существует ли объект или его свойства. Оператор ?. предотвратит ошибки типа "Cannot read property 'X' of undefined".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0" y="0"/>
            <a:ext cx="201042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741338" y="653378"/>
            <a:ext cx="3128758" cy="1243938"/>
            <a:chOff x="741338" y="653378"/>
            <a:chExt cx="3128758" cy="1243938"/>
          </a:xfrm>
        </p:grpSpPr>
        <p:grpSp>
          <p:nvGrpSpPr>
            <p:cNvPr id="528" name="Google Shape;528;p27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529" name="Google Shape;529;p2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0" name="Google Shape;530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1" name="Google Shape;531;p2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2" name="Google Shape;532;p2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3" name="Google Shape;533;p2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34" name="Google Shape;534;p27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6" name="Google Shape;536;p27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537" name="Google Shape;537;p2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8" name="Google Shape;538;p2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9" name="Google Shape;539;p2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0" name="Google Shape;540;p2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1" name="Google Shape;541;p2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2" name="Google Shape;542;p27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3" name="Google Shape;543;p27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4" name="Google Shape;544;p2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45" name="Google Shape;545;p27"/>
          <p:cNvSpPr txBox="1"/>
          <p:nvPr/>
        </p:nvSpPr>
        <p:spPr>
          <a:xfrm>
            <a:off x="835000" y="2004875"/>
            <a:ext cx="17793000" cy="9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Оператор ! (логическое НЕ)</a:t>
            </a:r>
            <a:endParaRPr b="1" sz="5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Оператор логического отрицания (!) используется для преобразования значения в его противоположное логическое значение.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isAdmin = false;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console.log(!isAdmin); </a:t>
            </a: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// true, потому что !false = true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Часто используется для проверки ложных значений или отрицания условий. Также есть двойное отрицание !!, которое преобразует любое значение в булево.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number = 123;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isNumber = !!number; </a:t>
            </a: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// true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7"/>
          <p:cNvSpPr/>
          <p:nvPr/>
        </p:nvSpPr>
        <p:spPr>
          <a:xfrm rot="-5400000">
            <a:off x="14136677" y="5341900"/>
            <a:ext cx="113094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28"/>
          <p:cNvGrpSpPr/>
          <p:nvPr/>
        </p:nvGrpSpPr>
        <p:grpSpPr>
          <a:xfrm>
            <a:off x="741338" y="653378"/>
            <a:ext cx="3128758" cy="1243938"/>
            <a:chOff x="741338" y="653378"/>
            <a:chExt cx="3128758" cy="1243938"/>
          </a:xfrm>
        </p:grpSpPr>
        <p:grpSp>
          <p:nvGrpSpPr>
            <p:cNvPr id="552" name="Google Shape;552;p28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553" name="Google Shape;553;p2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4" name="Google Shape;554;p2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5" name="Google Shape;555;p2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6" name="Google Shape;556;p2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7" name="Google Shape;557;p2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58" name="Google Shape;558;p28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28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561" name="Google Shape;561;p2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2" name="Google Shape;562;p2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3" name="Google Shape;563;p2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4" name="Google Shape;564;p2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5" name="Google Shape;565;p2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6" name="Google Shape;566;p2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7" name="Google Shape;567;p28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8" name="Google Shape;568;p2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69" name="Google Shape;569;p28"/>
          <p:cNvSpPr txBox="1"/>
          <p:nvPr/>
        </p:nvSpPr>
        <p:spPr>
          <a:xfrm>
            <a:off x="505651" y="1990650"/>
            <a:ext cx="18601500" cy="11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switch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Конструкция switch используется для замены множества if-else операторов и позволяет улучшить читабельность кода.</a:t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fruit = 'apple';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switch (fruit) {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case 'apple':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console.log('It\'s an apple.');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break;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case 'banana':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console.log('It\'s a banana.');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break;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default: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console.log('Unknown fruit.');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8"/>
          <p:cNvSpPr/>
          <p:nvPr/>
        </p:nvSpPr>
        <p:spPr>
          <a:xfrm rot="-5400000">
            <a:off x="14136677" y="5341900"/>
            <a:ext cx="113094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29"/>
          <p:cNvGrpSpPr/>
          <p:nvPr/>
        </p:nvGrpSpPr>
        <p:grpSpPr>
          <a:xfrm>
            <a:off x="741338" y="653378"/>
            <a:ext cx="3128758" cy="1243938"/>
            <a:chOff x="741338" y="653378"/>
            <a:chExt cx="3128758" cy="1243938"/>
          </a:xfrm>
        </p:grpSpPr>
        <p:grpSp>
          <p:nvGrpSpPr>
            <p:cNvPr id="576" name="Google Shape;576;p29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577" name="Google Shape;577;p2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8" name="Google Shape;578;p2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9" name="Google Shape;579;p2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0" name="Google Shape;580;p2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1" name="Google Shape;581;p2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82" name="Google Shape;582;p29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4" name="Google Shape;584;p29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585" name="Google Shape;585;p2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6" name="Google Shape;586;p2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7" name="Google Shape;587;p2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8" name="Google Shape;588;p2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9" name="Google Shape;589;p29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0" name="Google Shape;590;p29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1" name="Google Shape;591;p2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2" name="Google Shape;592;p29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93" name="Google Shape;593;p29"/>
          <p:cNvSpPr txBox="1"/>
          <p:nvPr/>
        </p:nvSpPr>
        <p:spPr>
          <a:xfrm>
            <a:off x="505651" y="1990650"/>
            <a:ext cx="18601500" cy="108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Callback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это функция, которая передается внутри другой функции, а затем вызывается в этой функции для выполнения задачи.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console.log('fired first');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console.log('fired second');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setTimeout(()=&gt;{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console.log('fired third');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},2000);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console.log('fired last');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Приведенный выше фрагмент представляет собой небольшую программу, которая выводит данные в консоли. Но здесь есть что-то новое. Интерпретатор выполнит первую инструкцию, затем вторую, но пропустит третью и выполнит последнюю.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9"/>
          <p:cNvSpPr/>
          <p:nvPr/>
        </p:nvSpPr>
        <p:spPr>
          <a:xfrm rot="-5400000">
            <a:off x="14136677" y="5341900"/>
            <a:ext cx="113094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30"/>
          <p:cNvGrpSpPr/>
          <p:nvPr/>
        </p:nvGrpSpPr>
        <p:grpSpPr>
          <a:xfrm>
            <a:off x="741338" y="653378"/>
            <a:ext cx="3128758" cy="1243938"/>
            <a:chOff x="741338" y="653378"/>
            <a:chExt cx="3128758" cy="1243938"/>
          </a:xfrm>
        </p:grpSpPr>
        <p:grpSp>
          <p:nvGrpSpPr>
            <p:cNvPr id="600" name="Google Shape;600;p30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601" name="Google Shape;601;p3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2" name="Google Shape;602;p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3" name="Google Shape;603;p3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4" name="Google Shape;604;p3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5" name="Google Shape;605;p3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06" name="Google Shape;606;p30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8" name="Google Shape;608;p30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609" name="Google Shape;609;p3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0" name="Google Shape;610;p3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1" name="Google Shape;611;p3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2" name="Google Shape;612;p30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3" name="Google Shape;613;p3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4" name="Google Shape;614;p3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5" name="Google Shape;615;p3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6" name="Google Shape;616;p3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17" name="Google Shape;617;p30"/>
          <p:cNvSpPr txBox="1"/>
          <p:nvPr/>
        </p:nvSpPr>
        <p:spPr>
          <a:xfrm>
            <a:off x="505651" y="1990650"/>
            <a:ext cx="18601500" cy="118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Callback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setTimeout — это функция JavaScript, которая принимает два параметра.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Первый параметр — это другая функция,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а второй — время, по истечении которого эта функция должна выполняться в миллисекундах.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Теперь вы видите определение обратных вызовов, вступающих в игру.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Функция внутри setTimeout в этом случае должна запускаться через две секунды (2000 миллисекунд). Представьте, что она переносится для выполнения в какую-то отдельную часть браузера, в то время как другие инструкции продолжают выполняться. Через две секунды возвращаются результаты функции.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fired first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fired second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fired last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fired third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30"/>
          <p:cNvSpPr/>
          <p:nvPr/>
        </p:nvSpPr>
        <p:spPr>
          <a:xfrm rot="-5400000">
            <a:off x="14136677" y="5341900"/>
            <a:ext cx="113094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31"/>
          <p:cNvGrpSpPr/>
          <p:nvPr/>
        </p:nvGrpSpPr>
        <p:grpSpPr>
          <a:xfrm>
            <a:off x="741338" y="653378"/>
            <a:ext cx="3128758" cy="1243938"/>
            <a:chOff x="741338" y="653378"/>
            <a:chExt cx="3128758" cy="1243938"/>
          </a:xfrm>
        </p:grpSpPr>
        <p:grpSp>
          <p:nvGrpSpPr>
            <p:cNvPr id="624" name="Google Shape;624;p31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625" name="Google Shape;625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6" name="Google Shape;626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7" name="Google Shape;627;p3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8" name="Google Shape;628;p3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9" name="Google Shape;629;p3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30" name="Google Shape;630;p31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2" name="Google Shape;632;p31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633" name="Google Shape;633;p3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4" name="Google Shape;634;p3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5" name="Google Shape;635;p3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6" name="Google Shape;636;p3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7" name="Google Shape;637;p3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8" name="Google Shape;638;p3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9" name="Google Shape;639;p3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0" name="Google Shape;640;p31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41" name="Google Shape;641;p31"/>
          <p:cNvSpPr txBox="1"/>
          <p:nvPr/>
        </p:nvSpPr>
        <p:spPr>
          <a:xfrm>
            <a:off x="505651" y="1990650"/>
            <a:ext cx="6803700" cy="109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Callback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function myFirst() {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myDisplayer("Hello");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function mySecond() {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myDisplayer("Goodbye");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myFirst();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mySecond();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В этом примере в конечном итоге отобразится «Goodbye»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31"/>
          <p:cNvSpPr/>
          <p:nvPr/>
        </p:nvSpPr>
        <p:spPr>
          <a:xfrm rot="-5400000">
            <a:off x="14136677" y="5341900"/>
            <a:ext cx="113094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31"/>
          <p:cNvSpPr txBox="1"/>
          <p:nvPr/>
        </p:nvSpPr>
        <p:spPr>
          <a:xfrm>
            <a:off x="11747376" y="1990650"/>
            <a:ext cx="6803700" cy="115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function myFirst() {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myDisplayer("Hello");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function mySecond() {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myDisplayer("Goodbye");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mySecond();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myFirst();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В этом примере в конечном итоге будет отображено «Hello»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32"/>
          <p:cNvGrpSpPr/>
          <p:nvPr/>
        </p:nvGrpSpPr>
        <p:grpSpPr>
          <a:xfrm>
            <a:off x="741338" y="653378"/>
            <a:ext cx="3128758" cy="1243938"/>
            <a:chOff x="741338" y="653378"/>
            <a:chExt cx="3128758" cy="1243938"/>
          </a:xfrm>
        </p:grpSpPr>
        <p:grpSp>
          <p:nvGrpSpPr>
            <p:cNvPr id="649" name="Google Shape;649;p32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650" name="Google Shape;650;p3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1" name="Google Shape;651;p3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2" name="Google Shape;652;p3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3" name="Google Shape;653;p3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4" name="Google Shape;654;p3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55" name="Google Shape;655;p32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7" name="Google Shape;657;p32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658" name="Google Shape;658;p3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9" name="Google Shape;659;p3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0" name="Google Shape;660;p3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1" name="Google Shape;661;p3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2" name="Google Shape;662;p32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3" name="Google Shape;663;p32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4" name="Google Shape;664;p32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5" name="Google Shape;665;p32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66" name="Google Shape;666;p32"/>
          <p:cNvSpPr txBox="1"/>
          <p:nvPr/>
        </p:nvSpPr>
        <p:spPr>
          <a:xfrm>
            <a:off x="462351" y="1709225"/>
            <a:ext cx="18601500" cy="12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Callback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function myDisplayer(some) {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document.getElementById("demo").innerHTML = some;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function myCalculator(num1, num2, myCallback) {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let sum = num1 + num2;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myCallback(sum);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myCalculator(5, 5, myDisplayer);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Используя обратный вызов, мы можем вызвать функцию калькулятора ( myCalculator) с обратным вызовом ( myCallback) и позволить функции калькулятора выполнить обратный вызов после завершения вычисления. Вызываем функцию как аргумент без скобок!</a:t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32"/>
          <p:cNvSpPr/>
          <p:nvPr/>
        </p:nvSpPr>
        <p:spPr>
          <a:xfrm rot="-5400000">
            <a:off x="14136677" y="5341900"/>
            <a:ext cx="113094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33"/>
          <p:cNvGrpSpPr/>
          <p:nvPr/>
        </p:nvGrpSpPr>
        <p:grpSpPr>
          <a:xfrm>
            <a:off x="741338" y="653378"/>
            <a:ext cx="3128758" cy="1243938"/>
            <a:chOff x="741338" y="653378"/>
            <a:chExt cx="3128758" cy="1243938"/>
          </a:xfrm>
        </p:grpSpPr>
        <p:grpSp>
          <p:nvGrpSpPr>
            <p:cNvPr id="673" name="Google Shape;673;p33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674" name="Google Shape;674;p3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5" name="Google Shape;675;p3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6" name="Google Shape;676;p3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7" name="Google Shape;677;p3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8" name="Google Shape;678;p3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79" name="Google Shape;679;p33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1" name="Google Shape;681;p33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682" name="Google Shape;682;p3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3" name="Google Shape;683;p3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4" name="Google Shape;684;p3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5" name="Google Shape;685;p3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6" name="Google Shape;686;p3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7" name="Google Shape;687;p3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8" name="Google Shape;688;p3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9" name="Google Shape;689;p33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90" name="Google Shape;690;p33"/>
          <p:cNvSpPr txBox="1"/>
          <p:nvPr/>
        </p:nvSpPr>
        <p:spPr>
          <a:xfrm>
            <a:off x="462351" y="1709225"/>
            <a:ext cx="18601500" cy="13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Callback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myNumbers = [4, 1, -20, -7, 5, 9, -6];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posNumbers = removeNeg(myNumbers, (x) =&gt; x &gt;= 0);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document.getElementById("demo").innerHTML = posNumbers;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function removeNeg(numbers, callback) {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const myArray = [];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for (const x of numbers) {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if (callback(x)) {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myArray.push(x);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return myArray;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В приведенном выше примере — (x) =&gt; x &gt;= 0 это функция обратного вызова. Он передается removeNeg() как аргумент 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33"/>
          <p:cNvSpPr/>
          <p:nvPr/>
        </p:nvSpPr>
        <p:spPr>
          <a:xfrm rot="-5400000">
            <a:off x="14136677" y="5341900"/>
            <a:ext cx="113094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4"/>
          <p:cNvGrpSpPr/>
          <p:nvPr/>
        </p:nvGrpSpPr>
        <p:grpSpPr>
          <a:xfrm>
            <a:off x="741338" y="653378"/>
            <a:ext cx="3128758" cy="1243938"/>
            <a:chOff x="741338" y="653378"/>
            <a:chExt cx="3128758" cy="1243938"/>
          </a:xfrm>
        </p:grpSpPr>
        <p:grpSp>
          <p:nvGrpSpPr>
            <p:cNvPr id="697" name="Google Shape;697;p34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698" name="Google Shape;698;p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9" name="Google Shape;699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0" name="Google Shape;700;p3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1" name="Google Shape;701;p3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2" name="Google Shape;702;p3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03" name="Google Shape;703;p34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5" name="Google Shape;705;p34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706" name="Google Shape;706;p3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7" name="Google Shape;707;p3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8" name="Google Shape;708;p3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9" name="Google Shape;709;p34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0" name="Google Shape;710;p34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1" name="Google Shape;711;p34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2" name="Google Shape;712;p34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3" name="Google Shape;713;p34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14" name="Google Shape;714;p34"/>
          <p:cNvSpPr txBox="1"/>
          <p:nvPr/>
        </p:nvSpPr>
        <p:spPr>
          <a:xfrm>
            <a:off x="462351" y="1709225"/>
            <a:ext cx="18601500" cy="1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Асинхрон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Функции, работающие параллельно с другими функциями, называются асинхронными. Хорошим примером является JavaScript setTimeout().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setTimeout(function() { myFunction("I love You !!!"); }, 3000);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function myFunction(value) {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document.getElementById("demo").innerHTML = value;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В приведенном выше примере myFunction используется как обратный вызов.  myFunction передается setTimeout()как аргумент. 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000 — это количество миллисекунд до истечения времени ожидания, поэтому myFunction()вызов будет выполнен через 3 секунды.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34"/>
          <p:cNvSpPr/>
          <p:nvPr/>
        </p:nvSpPr>
        <p:spPr>
          <a:xfrm rot="-5400000">
            <a:off x="14136677" y="5341900"/>
            <a:ext cx="113094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35"/>
          <p:cNvGrpSpPr/>
          <p:nvPr/>
        </p:nvGrpSpPr>
        <p:grpSpPr>
          <a:xfrm>
            <a:off x="741338" y="653378"/>
            <a:ext cx="3128758" cy="1243938"/>
            <a:chOff x="741338" y="653378"/>
            <a:chExt cx="3128758" cy="1243938"/>
          </a:xfrm>
        </p:grpSpPr>
        <p:grpSp>
          <p:nvGrpSpPr>
            <p:cNvPr id="721" name="Google Shape;721;p35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722" name="Google Shape;722;p3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3" name="Google Shape;723;p3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4" name="Google Shape;724;p3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5" name="Google Shape;725;p3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6" name="Google Shape;726;p3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27" name="Google Shape;727;p35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9" name="Google Shape;729;p35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730" name="Google Shape;730;p3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1" name="Google Shape;731;p3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2" name="Google Shape;732;p3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3" name="Google Shape;733;p3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4" name="Google Shape;734;p35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5" name="Google Shape;735;p35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6" name="Google Shape;736;p3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7" name="Google Shape;737;p3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38" name="Google Shape;738;p35"/>
          <p:cNvSpPr txBox="1"/>
          <p:nvPr/>
        </p:nvSpPr>
        <p:spPr>
          <a:xfrm>
            <a:off x="462351" y="1709225"/>
            <a:ext cx="18601500" cy="140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Асинхрон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setInterval(myFunction, 1000);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function myFunction() {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let d = new Date();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document.getElementById("demo").innerHTML=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d.getHours() + ":" +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d.getMinutes() + ":" +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d.getSeconds();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В приведенном выше примере myFunction используется как обратный вызов. myFunctionпередается setInterval()как аргумент. 1000 — это количество миллисекунд между интервалами, поэтому myFunction()будет вызываться каждую секунду.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Из-за этого большинство современных асинхронных методов JavaScript не используют обратные вызовы. Вместо этого в JavaScript асинхронное программирование решается с помощью Promises 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35"/>
          <p:cNvSpPr/>
          <p:nvPr/>
        </p:nvSpPr>
        <p:spPr>
          <a:xfrm rot="-5400000">
            <a:off x="14136677" y="5341900"/>
            <a:ext cx="113094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9"/>
          <p:cNvGrpSpPr/>
          <p:nvPr/>
        </p:nvGrpSpPr>
        <p:grpSpPr>
          <a:xfrm>
            <a:off x="16605250" y="9617075"/>
            <a:ext cx="3128758" cy="1243938"/>
            <a:chOff x="741338" y="653378"/>
            <a:chExt cx="3128758" cy="1243938"/>
          </a:xfrm>
        </p:grpSpPr>
        <p:grpSp>
          <p:nvGrpSpPr>
            <p:cNvPr id="96" name="Google Shape;96;p9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97" name="Google Shape;97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2" name="Google Shape;102;p9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" name="Google Shape;104;p9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105" name="Google Shape;105;p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" name="Google Shape;107;p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" name="Google Shape;108;p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" name="Google Shape;109;p9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9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" name="Google Shape;111;p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" name="Google Shape;112;p9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13" name="Google Shape;113;p9"/>
          <p:cNvSpPr txBox="1"/>
          <p:nvPr/>
        </p:nvSpPr>
        <p:spPr>
          <a:xfrm>
            <a:off x="611700" y="866500"/>
            <a:ext cx="18880800" cy="10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  <a:r>
              <a:rPr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является свойством глобального объекта, то есть, это переменная в глобальной области видимости. Начальным значением </a:t>
            </a:r>
            <a:r>
              <a:rPr i="1"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  <a:r>
              <a:rPr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является примитивное значение </a:t>
            </a:r>
            <a:r>
              <a:rPr i="1"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  <a:r>
              <a:rPr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Поскольку </a:t>
            </a:r>
            <a:r>
              <a:rPr i="1"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  <a:r>
              <a:rPr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не является зарезервированным словом, он может использоваться в качестве идентификатора (имени переменной) в любой области видимости, за исключением глобальной.</a:t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(function () {</a:t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var undefined = "foo";</a:t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console.log(undefined, typeof undefined);</a:t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})();</a:t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0" y="0"/>
            <a:ext cx="201042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36"/>
          <p:cNvGrpSpPr/>
          <p:nvPr/>
        </p:nvGrpSpPr>
        <p:grpSpPr>
          <a:xfrm>
            <a:off x="741338" y="653378"/>
            <a:ext cx="3128758" cy="1243938"/>
            <a:chOff x="741338" y="653378"/>
            <a:chExt cx="3128758" cy="1243938"/>
          </a:xfrm>
        </p:grpSpPr>
        <p:grpSp>
          <p:nvGrpSpPr>
            <p:cNvPr id="745" name="Google Shape;745;p36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746" name="Google Shape;746;p3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7" name="Google Shape;747;p3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8" name="Google Shape;748;p3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9" name="Google Shape;749;p3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0" name="Google Shape;750;p3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51" name="Google Shape;751;p36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3" name="Google Shape;753;p36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754" name="Google Shape;754;p3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5" name="Google Shape;755;p3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6" name="Google Shape;756;p3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7" name="Google Shape;757;p3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8" name="Google Shape;758;p36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9" name="Google Shape;759;p36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0" name="Google Shape;760;p36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1" name="Google Shape;761;p36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62" name="Google Shape;762;p36"/>
          <p:cNvSpPr txBox="1"/>
          <p:nvPr/>
        </p:nvSpPr>
        <p:spPr>
          <a:xfrm>
            <a:off x="462351" y="1709225"/>
            <a:ext cx="18601500" cy="149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Асинхрон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Ключевое слово async перед функцией заставляет функцию возвращать обещание: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async function myFunction() {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return "Hello";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Тоже самое что:</a:t>
            </a:r>
            <a:b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function myFunction() {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return Promise.resolve("Hello");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Добавленное перед определением функции ключевое слово async делает функцию асинхронной. Возвращаемое значение такой функции автоматически оборачивается в Promise. Асинхронные функции нужны для выполнения асинхронных операций: работой с API, базами данных, чтения файлов и т. д. Асинхронные операции выполняются не сразу: код отправил запрос к API и ждёт, пока сервер пришлёт ответ. Ключевое слово await используется, чтобы дождаться выполнения асинхронной операции. Движок JavaScript при этом не блокируется и может выполнять другой код. Как только ответ получен, выполнение кода продолжается.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36"/>
          <p:cNvSpPr/>
          <p:nvPr/>
        </p:nvSpPr>
        <p:spPr>
          <a:xfrm rot="-5400000">
            <a:off x="14136677" y="5341900"/>
            <a:ext cx="113094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" name="Google Shape;768;p37"/>
          <p:cNvGrpSpPr/>
          <p:nvPr/>
        </p:nvGrpSpPr>
        <p:grpSpPr>
          <a:xfrm>
            <a:off x="741338" y="653378"/>
            <a:ext cx="3128758" cy="1243938"/>
            <a:chOff x="741338" y="653378"/>
            <a:chExt cx="3128758" cy="1243938"/>
          </a:xfrm>
        </p:grpSpPr>
        <p:grpSp>
          <p:nvGrpSpPr>
            <p:cNvPr id="769" name="Google Shape;769;p37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770" name="Google Shape;770;p3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1" name="Google Shape;771;p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2" name="Google Shape;772;p3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3" name="Google Shape;773;p3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4" name="Google Shape;774;p3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75" name="Google Shape;775;p37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7" name="Google Shape;777;p37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778" name="Google Shape;778;p3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9" name="Google Shape;779;p3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0" name="Google Shape;780;p3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1" name="Google Shape;781;p3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2" name="Google Shape;782;p3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3" name="Google Shape;783;p37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4" name="Google Shape;784;p37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5" name="Google Shape;785;p3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86" name="Google Shape;786;p37"/>
          <p:cNvSpPr txBox="1"/>
          <p:nvPr/>
        </p:nvSpPr>
        <p:spPr>
          <a:xfrm>
            <a:off x="462351" y="1709225"/>
            <a:ext cx="18601500" cy="16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Асинхрон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async function getStarWarsMovie(id) {</a:t>
            </a:r>
            <a:endParaRPr b="1"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const response = await fetch(`https://swapi.dev/api/films/${id}/`)</a:t>
            </a:r>
            <a:endParaRPr b="1"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console.log('ответ получен', response)</a:t>
            </a:r>
            <a:endParaRPr b="1"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return response.json()</a:t>
            </a:r>
            <a:endParaRPr b="1"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movies = getStarWarsMovie(1).then((movie) =&gt; {</a:t>
            </a:r>
            <a:endParaRPr b="1"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console.log(movie.title)</a:t>
            </a:r>
            <a:endParaRPr b="1"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})</a:t>
            </a:r>
            <a:endParaRPr b="1"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console.log('результат вызова функции', movies)</a:t>
            </a:r>
            <a:endParaRPr b="1"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Вывод:</a:t>
            </a:r>
            <a:endParaRPr b="1"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'результат вызова функции' Promise</a:t>
            </a:r>
            <a:endParaRPr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'ответ получен' Response</a:t>
            </a:r>
            <a:endParaRPr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'A New Hope'</a:t>
            </a:r>
            <a:endParaRPr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37"/>
          <p:cNvSpPr/>
          <p:nvPr/>
        </p:nvSpPr>
        <p:spPr>
          <a:xfrm rot="-5400000">
            <a:off x="14136677" y="5341900"/>
            <a:ext cx="113094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38"/>
          <p:cNvGrpSpPr/>
          <p:nvPr/>
        </p:nvGrpSpPr>
        <p:grpSpPr>
          <a:xfrm>
            <a:off x="741338" y="653378"/>
            <a:ext cx="3128758" cy="1243938"/>
            <a:chOff x="741338" y="653378"/>
            <a:chExt cx="3128758" cy="1243938"/>
          </a:xfrm>
        </p:grpSpPr>
        <p:grpSp>
          <p:nvGrpSpPr>
            <p:cNvPr id="793" name="Google Shape;793;p38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794" name="Google Shape;794;p3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5" name="Google Shape;795;p3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6" name="Google Shape;796;p3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7" name="Google Shape;797;p3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8" name="Google Shape;798;p3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99" name="Google Shape;799;p38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1" name="Google Shape;801;p38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802" name="Google Shape;802;p3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3" name="Google Shape;803;p3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4" name="Google Shape;804;p3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5" name="Google Shape;805;p3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6" name="Google Shape;806;p3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7" name="Google Shape;807;p3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8" name="Google Shape;808;p38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9" name="Google Shape;809;p3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10" name="Google Shape;810;p38"/>
          <p:cNvSpPr txBox="1"/>
          <p:nvPr/>
        </p:nvSpPr>
        <p:spPr>
          <a:xfrm>
            <a:off x="462351" y="1709225"/>
            <a:ext cx="18601500" cy="14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Promises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let myPromise = new Promise(function(myResolve, myReject) {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myResolve(); 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myReject(); 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myPromise.then(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function(value) { },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function(error) { }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Когда производящий код получает результат, он должен вызвать один из двух обратных вызовов: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Когда		</a:t>
            </a: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Вызов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Успех		myResolve(результирующее значение)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Ошибка		myReject(объект ошибки)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38"/>
          <p:cNvSpPr/>
          <p:nvPr/>
        </p:nvSpPr>
        <p:spPr>
          <a:xfrm rot="-5400000">
            <a:off x="14136677" y="5341900"/>
            <a:ext cx="113094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39"/>
          <p:cNvGrpSpPr/>
          <p:nvPr/>
        </p:nvGrpSpPr>
        <p:grpSpPr>
          <a:xfrm>
            <a:off x="741338" y="653378"/>
            <a:ext cx="3128758" cy="1243938"/>
            <a:chOff x="741338" y="653378"/>
            <a:chExt cx="3128758" cy="1243938"/>
          </a:xfrm>
        </p:grpSpPr>
        <p:grpSp>
          <p:nvGrpSpPr>
            <p:cNvPr id="817" name="Google Shape;817;p39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818" name="Google Shape;818;p3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9" name="Google Shape;819;p3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0" name="Google Shape;820;p3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1" name="Google Shape;821;p3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2" name="Google Shape;822;p3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23" name="Google Shape;823;p39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5" name="Google Shape;825;p39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826" name="Google Shape;826;p3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7" name="Google Shape;827;p3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8" name="Google Shape;828;p3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9" name="Google Shape;829;p3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0" name="Google Shape;830;p39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1" name="Google Shape;831;p39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2" name="Google Shape;832;p3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3" name="Google Shape;833;p39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34" name="Google Shape;834;p39"/>
          <p:cNvSpPr txBox="1"/>
          <p:nvPr/>
        </p:nvSpPr>
        <p:spPr>
          <a:xfrm>
            <a:off x="462351" y="1709225"/>
            <a:ext cx="18601500" cy="15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Promises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Объект JavaScript Promise может быть: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Char char="●"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В ожидании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Char char="●"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Выполнено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Char char="●"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Отклоненный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Объект Promise поддерживает два свойства: state и result. Пока объект Promise находится в состоянии «ожидания» (работы), результат не определен. Когда объект Promise «выполняется», результатом является значение. Когда объект Promise «отклонен», результатом является объект ошибки.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myPromise.then(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function(value) { },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function(error) { }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Promise.then() принимает два аргумента: обратный вызов в случае успеха и еще один в случае неудачи. Оба варианта необязательны, поэтому вы можете добавить обратный вызов только для успешного или неудачного выполнения.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39"/>
          <p:cNvSpPr/>
          <p:nvPr/>
        </p:nvSpPr>
        <p:spPr>
          <a:xfrm rot="-5400000">
            <a:off x="14136677" y="5341900"/>
            <a:ext cx="113094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p40"/>
          <p:cNvGrpSpPr/>
          <p:nvPr/>
        </p:nvGrpSpPr>
        <p:grpSpPr>
          <a:xfrm>
            <a:off x="741338" y="653378"/>
            <a:ext cx="3128758" cy="1243938"/>
            <a:chOff x="741338" y="653378"/>
            <a:chExt cx="3128758" cy="1243938"/>
          </a:xfrm>
        </p:grpSpPr>
        <p:grpSp>
          <p:nvGrpSpPr>
            <p:cNvPr id="841" name="Google Shape;841;p40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842" name="Google Shape;842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3" name="Google Shape;843;p4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4" name="Google Shape;844;p4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5" name="Google Shape;845;p4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6" name="Google Shape;846;p4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47" name="Google Shape;847;p40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9" name="Google Shape;849;p40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850" name="Google Shape;850;p4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1" name="Google Shape;851;p4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2" name="Google Shape;852;p4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3" name="Google Shape;853;p40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4" name="Google Shape;854;p4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5" name="Google Shape;855;p4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6" name="Google Shape;856;p4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7" name="Google Shape;857;p4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58" name="Google Shape;858;p40"/>
          <p:cNvSpPr txBox="1"/>
          <p:nvPr/>
        </p:nvSpPr>
        <p:spPr>
          <a:xfrm>
            <a:off x="462351" y="1709225"/>
            <a:ext cx="18601500" cy="10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Promises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Пример использования обратного вызова: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setTimeout(function() { myFunction("I love You !!!"); }, 3000);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function myFunction(value) {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document.getElementById("demo").innerHTML = value;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Пример использования Promise: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let myPromise = new Promise(function(myResolve, myReject) {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setTimeout(function() { myResolve("I love You !!"); }, 3000);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myPromise.then(function(value) {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document.getElementById("demo").innerHTML = value;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40"/>
          <p:cNvSpPr/>
          <p:nvPr/>
        </p:nvSpPr>
        <p:spPr>
          <a:xfrm rot="-5400000">
            <a:off x="14136677" y="5341900"/>
            <a:ext cx="113094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41"/>
          <p:cNvGrpSpPr/>
          <p:nvPr/>
        </p:nvGrpSpPr>
        <p:grpSpPr>
          <a:xfrm>
            <a:off x="741338" y="653378"/>
            <a:ext cx="3128758" cy="1243938"/>
            <a:chOff x="741338" y="653378"/>
            <a:chExt cx="3128758" cy="1243938"/>
          </a:xfrm>
        </p:grpSpPr>
        <p:grpSp>
          <p:nvGrpSpPr>
            <p:cNvPr id="865" name="Google Shape;865;p41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866" name="Google Shape;866;p4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7" name="Google Shape;867;p4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8" name="Google Shape;868;p4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9" name="Google Shape;869;p4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0" name="Google Shape;870;p4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71" name="Google Shape;871;p41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3" name="Google Shape;873;p41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874" name="Google Shape;874;p4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5" name="Google Shape;875;p4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6" name="Google Shape;876;p4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7" name="Google Shape;877;p4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8" name="Google Shape;878;p4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9" name="Google Shape;879;p4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0" name="Google Shape;880;p4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1" name="Google Shape;881;p41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82" name="Google Shape;882;p41"/>
          <p:cNvSpPr txBox="1"/>
          <p:nvPr/>
        </p:nvSpPr>
        <p:spPr>
          <a:xfrm>
            <a:off x="462351" y="1709225"/>
            <a:ext cx="18601500" cy="9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5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Задание:</a:t>
            </a:r>
            <a:endParaRPr b="1"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Вы разрабатываете игру-квест "</a:t>
            </a:r>
            <a:r>
              <a:rPr i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Мир путешествий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", где игрок совершает путешествия по различным локациям, принимает решения и сталкивается с неожиданными событиями. Каждый этап игры должен быть реализован асинхронно и содержать разные сценарии.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Механика игры: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Игрок выбирает, куда направиться, и его решение приводит к различным событиям. На каждом этапе игрок должен выполнять задачи, с которыми ему помогает система (вывод сообщений, выполнение определенных действий). Асинхронность имитирует время ожидания, случайные события, неожиданные повороты сюжета. В зависимости от выбора игрока, игра может завершиться несколькими различными концовками.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Этапы и требования: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Char char="●"/>
            </a:pPr>
            <a:r>
              <a:rPr i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Игровые персонажи: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Игрок — это персонаж, который путешествует по миру. Персонаж обладает свойствами, такими как имя, количество очков здоровья, инвентарь (рюкзак), и текущая локация.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Char char="●"/>
            </a:pPr>
            <a:r>
              <a:rPr i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Локации: 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Локации представляют собой различные места, которые игрок может посетить. Каждая локация может содержать скрытые события и задачи.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Char char="●"/>
            </a:pPr>
            <a:r>
              <a:rPr i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События: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В каждой локации может произойти событие (например, встреча с персонажем, обнаружение предмета, сражение с врагом).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41"/>
          <p:cNvSpPr/>
          <p:nvPr/>
        </p:nvSpPr>
        <p:spPr>
          <a:xfrm rot="-5400000">
            <a:off x="14136677" y="5341900"/>
            <a:ext cx="113094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8" name="Google Shape;888;p42"/>
          <p:cNvGrpSpPr/>
          <p:nvPr/>
        </p:nvGrpSpPr>
        <p:grpSpPr>
          <a:xfrm>
            <a:off x="741338" y="653378"/>
            <a:ext cx="3128758" cy="1243938"/>
            <a:chOff x="741338" y="653378"/>
            <a:chExt cx="3128758" cy="1243938"/>
          </a:xfrm>
        </p:grpSpPr>
        <p:grpSp>
          <p:nvGrpSpPr>
            <p:cNvPr id="889" name="Google Shape;889;p42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890" name="Google Shape;890;p4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1" name="Google Shape;891;p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2" name="Google Shape;892;p4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3" name="Google Shape;893;p4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4" name="Google Shape;894;p4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95" name="Google Shape;895;p42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7" name="Google Shape;897;p42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898" name="Google Shape;898;p4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9" name="Google Shape;899;p4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0" name="Google Shape;900;p4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1" name="Google Shape;901;p4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2" name="Google Shape;902;p42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3" name="Google Shape;903;p42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4" name="Google Shape;904;p42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5" name="Google Shape;905;p42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906" name="Google Shape;906;p42"/>
          <p:cNvSpPr txBox="1"/>
          <p:nvPr/>
        </p:nvSpPr>
        <p:spPr>
          <a:xfrm>
            <a:off x="462351" y="1709225"/>
            <a:ext cx="18601500" cy="10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5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Механика игры: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Игрок управляет персонажем, который путешествует по различным локациям. У персонажа есть следующие атрибуты: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Char char="●"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Имя (например, 'Исследователь').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Char char="●"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Здоровье (начинается с 100 очков, может увеличиваться или уменьшаться).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Char char="●"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Инвентарь (список предметов, которые персонаж собирает в процессе игры).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Char char="●"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Текущая локация (место, где находится игрок).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Игрок выбирает действия на каждом этапе, которые приводят к различным событиям: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Char char="●"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Встреча с персонажами (например, торговец, враг).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Char char="●"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Сбор предметов (еда, оружие, зелья и т.д.).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Char char="●"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Сражение с врагами.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Char char="●"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Решение головоломок или выполнение задач.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Char char="●"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События в игре должны быть реализованы асинхронно, используя механизмы Promises, Callbacks, async/await. Некоторые события могут занимать время, что имитируется задержками (например, ожидание результатов сражения, поиски предметов).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Несколько концовок: В зависимости от решений игрока, игра может закончиться разными способами (победа, поражение, неожиданный исход).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42"/>
          <p:cNvSpPr/>
          <p:nvPr/>
        </p:nvSpPr>
        <p:spPr>
          <a:xfrm rot="-5400000">
            <a:off x="14136677" y="5341900"/>
            <a:ext cx="113094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2" name="Google Shape;912;p43"/>
          <p:cNvGrpSpPr/>
          <p:nvPr/>
        </p:nvGrpSpPr>
        <p:grpSpPr>
          <a:xfrm>
            <a:off x="741338" y="653378"/>
            <a:ext cx="3128758" cy="1243938"/>
            <a:chOff x="741338" y="653378"/>
            <a:chExt cx="3128758" cy="1243938"/>
          </a:xfrm>
        </p:grpSpPr>
        <p:grpSp>
          <p:nvGrpSpPr>
            <p:cNvPr id="913" name="Google Shape;913;p43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914" name="Google Shape;914;p4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5" name="Google Shape;915;p4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6" name="Google Shape;916;p4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7" name="Google Shape;917;p4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8" name="Google Shape;918;p4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19" name="Google Shape;919;p43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1" name="Google Shape;921;p43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922" name="Google Shape;922;p4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3" name="Google Shape;923;p4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4" name="Google Shape;924;p4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5" name="Google Shape;925;p4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6" name="Google Shape;926;p4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7" name="Google Shape;927;p4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8" name="Google Shape;928;p4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9" name="Google Shape;929;p43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930" name="Google Shape;930;p43"/>
          <p:cNvSpPr txBox="1"/>
          <p:nvPr/>
        </p:nvSpPr>
        <p:spPr>
          <a:xfrm>
            <a:off x="462351" y="1709225"/>
            <a:ext cx="18601500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5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Игровой персонаж: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let player = {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name: 'Исследователь',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health: 100,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inventory: [],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location: 'start'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Здоровье: 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Уменьшается, если персонаж попадает в неприятности (сражения, ловушки), и увеличивается, если игрок находит еду или зелья.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Инвентарь: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Игрок может находить предметы, которые помогут ему в будущем (например, оружие, ключи, зелья для лечения).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43"/>
          <p:cNvSpPr/>
          <p:nvPr/>
        </p:nvSpPr>
        <p:spPr>
          <a:xfrm rot="-5400000">
            <a:off x="14136677" y="5341900"/>
            <a:ext cx="113094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936;p44"/>
          <p:cNvGrpSpPr/>
          <p:nvPr/>
        </p:nvGrpSpPr>
        <p:grpSpPr>
          <a:xfrm>
            <a:off x="741338" y="653378"/>
            <a:ext cx="3128758" cy="1243938"/>
            <a:chOff x="741338" y="653378"/>
            <a:chExt cx="3128758" cy="1243938"/>
          </a:xfrm>
        </p:grpSpPr>
        <p:grpSp>
          <p:nvGrpSpPr>
            <p:cNvPr id="937" name="Google Shape;937;p44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938" name="Google Shape;938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9" name="Google Shape;939;p4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0" name="Google Shape;940;p4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1" name="Google Shape;941;p4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2" name="Google Shape;942;p4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43" name="Google Shape;943;p44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5" name="Google Shape;945;p44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946" name="Google Shape;946;p4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7" name="Google Shape;947;p4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8" name="Google Shape;948;p4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9" name="Google Shape;949;p44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0" name="Google Shape;950;p44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1" name="Google Shape;951;p44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2" name="Google Shape;952;p44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3" name="Google Shape;953;p44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954" name="Google Shape;954;p44"/>
          <p:cNvSpPr txBox="1"/>
          <p:nvPr/>
        </p:nvSpPr>
        <p:spPr>
          <a:xfrm>
            <a:off x="462351" y="1709225"/>
            <a:ext cx="18601500" cy="117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5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Локации: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Локации — это разные места, которые игрок может посещать. Каждая локация содержит описание, список доступных действий и скрытые события.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locations = {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start: {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name: 'Начальная деревня',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description: 'Тихая деревня, окруженная густым лесом.',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choices: [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{ text: 'Пойти в лес', nextLocation: 'forest' },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{ text: 'Заглянуть на рынок', nextLocation: 'market' }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},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forest: {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name: 'Темный лес',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description: 'Опасный лес, полный загадок и сокровищ.',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choices: [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{ text: 'Искать ягоды', event: 'findBerries' },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{ text: 'Углубиться в лес', nextLocation: 'deepForest' }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setTimeout может имитировать задержку при перемещении между локациями, а callback вызывается после завершения действия.</a:t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44"/>
          <p:cNvSpPr/>
          <p:nvPr/>
        </p:nvSpPr>
        <p:spPr>
          <a:xfrm rot="-5400000">
            <a:off x="14136677" y="5341900"/>
            <a:ext cx="113094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45"/>
          <p:cNvGrpSpPr/>
          <p:nvPr/>
        </p:nvGrpSpPr>
        <p:grpSpPr>
          <a:xfrm>
            <a:off x="741338" y="653378"/>
            <a:ext cx="3128758" cy="1243938"/>
            <a:chOff x="741338" y="653378"/>
            <a:chExt cx="3128758" cy="1243938"/>
          </a:xfrm>
        </p:grpSpPr>
        <p:grpSp>
          <p:nvGrpSpPr>
            <p:cNvPr id="961" name="Google Shape;961;p45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962" name="Google Shape;962;p4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3" name="Google Shape;963;p4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4" name="Google Shape;964;p4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5" name="Google Shape;965;p4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6" name="Google Shape;966;p4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67" name="Google Shape;967;p45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9" name="Google Shape;969;p45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970" name="Google Shape;970;p4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1" name="Google Shape;971;p4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2" name="Google Shape;972;p4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3" name="Google Shape;973;p4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4" name="Google Shape;974;p45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5" name="Google Shape;975;p45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6" name="Google Shape;976;p4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7" name="Google Shape;977;p4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978" name="Google Shape;978;p45"/>
          <p:cNvSpPr txBox="1"/>
          <p:nvPr/>
        </p:nvSpPr>
        <p:spPr>
          <a:xfrm>
            <a:off x="440701" y="1990650"/>
            <a:ext cx="186015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-RU" sz="5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Итог</a:t>
            </a:r>
            <a:r>
              <a:rPr b="1" lang="ru-RU" sz="5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Игра заканчивается в зависимости от действий игрока. Возможные варианты: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Char char="●"/>
            </a:pPr>
            <a:r>
              <a:rPr i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Победа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игрок нашел все необходимые предметы и успешно завершил путешествие.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Char char="●"/>
            </a:pPr>
            <a:r>
              <a:rPr i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Поражение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игрок потерял все здоровье или попал в ловушку.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Char char="●"/>
            </a:pPr>
            <a:r>
              <a:rPr i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Неожиданная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концовка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игрок нашел редкий артефакт или встретил могущественного персонажа.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45"/>
          <p:cNvSpPr/>
          <p:nvPr/>
        </p:nvSpPr>
        <p:spPr>
          <a:xfrm rot="-5400000">
            <a:off x="14136677" y="5341900"/>
            <a:ext cx="113094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16605250" y="9617075"/>
            <a:ext cx="3128758" cy="1243938"/>
            <a:chOff x="741338" y="653378"/>
            <a:chExt cx="3128758" cy="1243938"/>
          </a:xfrm>
        </p:grpSpPr>
        <p:grpSp>
          <p:nvGrpSpPr>
            <p:cNvPr id="120" name="Google Shape;120;p10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121" name="Google Shape;121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" name="Google Shape;122;p1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" name="Google Shape;123;p1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1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1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6" name="Google Shape;126;p10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" name="Google Shape;128;p10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129" name="Google Shape;129;p1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1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1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" name="Google Shape;132;p10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" name="Google Shape;133;p1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" name="Google Shape;134;p1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1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" name="Google Shape;136;p1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37" name="Google Shape;137;p10"/>
          <p:cNvSpPr txBox="1"/>
          <p:nvPr/>
        </p:nvSpPr>
        <p:spPr>
          <a:xfrm>
            <a:off x="780100" y="903025"/>
            <a:ext cx="18880800" cy="116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Примитивный тип данных, который может принимать два возможных значения, иногда называемых истиной (true) и ложью (false)</a:t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(условие) {</a:t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блок кода, выполняемый если условие возвращает true</a:t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 else {</a:t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блок кода, выполняемый если условие возвращает false</a:t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for (начало; условие; шаг) {</a:t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// ... тело цикла ...</a:t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0" y="0"/>
            <a:ext cx="201042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4" name="Google Shape;984;p46"/>
          <p:cNvGrpSpPr/>
          <p:nvPr/>
        </p:nvGrpSpPr>
        <p:grpSpPr>
          <a:xfrm>
            <a:off x="16605250" y="9617075"/>
            <a:ext cx="3128758" cy="1243938"/>
            <a:chOff x="741338" y="653378"/>
            <a:chExt cx="3128758" cy="1243938"/>
          </a:xfrm>
        </p:grpSpPr>
        <p:grpSp>
          <p:nvGrpSpPr>
            <p:cNvPr id="985" name="Google Shape;985;p46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986" name="Google Shape;986;p4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7" name="Google Shape;987;p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8" name="Google Shape;988;p4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9" name="Google Shape;989;p4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0" name="Google Shape;990;p4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91" name="Google Shape;991;p46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3" name="Google Shape;993;p46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994" name="Google Shape;994;p4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5" name="Google Shape;995;p4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6" name="Google Shape;996;p4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7" name="Google Shape;997;p4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8" name="Google Shape;998;p46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9" name="Google Shape;999;p46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0" name="Google Shape;1000;p46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1" name="Google Shape;1001;p46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02" name="Google Shape;1002;p46"/>
          <p:cNvSpPr txBox="1"/>
          <p:nvPr/>
        </p:nvSpPr>
        <p:spPr>
          <a:xfrm>
            <a:off x="1050150" y="1396325"/>
            <a:ext cx="18880800" cy="9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Сдача, дедлайн и условия 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3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900"/>
              <a:buFont typeface="Calibri"/>
              <a:buAutoNum type="arabicPeriod"/>
            </a:pPr>
            <a:r>
              <a:rPr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Дедлайн - 16.10</a:t>
            </a:r>
            <a:endParaRPr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3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900"/>
              <a:buFont typeface="Calibri"/>
              <a:buAutoNum type="arabicPeriod"/>
            </a:pPr>
            <a:r>
              <a:rPr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Код на гите до 23.59 15.10, далее сдача просто по коду на паре.</a:t>
            </a:r>
            <a:endParaRPr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3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900"/>
              <a:buFont typeface="Calibri"/>
              <a:buAutoNum type="arabicPeriod"/>
            </a:pPr>
            <a:r>
              <a:rPr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Работа в парах - распределяйтесь по Вашему желанию. Потом каждый рассказывает за что отвечал и как что работает. </a:t>
            </a:r>
            <a:endParaRPr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Удачи :)</a:t>
            </a:r>
            <a:endParaRPr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46"/>
          <p:cNvSpPr/>
          <p:nvPr/>
        </p:nvSpPr>
        <p:spPr>
          <a:xfrm>
            <a:off x="0" y="0"/>
            <a:ext cx="201042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1"/>
          <p:cNvGrpSpPr/>
          <p:nvPr/>
        </p:nvGrpSpPr>
        <p:grpSpPr>
          <a:xfrm>
            <a:off x="16605250" y="9617075"/>
            <a:ext cx="3128758" cy="1243938"/>
            <a:chOff x="741338" y="653378"/>
            <a:chExt cx="3128758" cy="1243938"/>
          </a:xfrm>
        </p:grpSpPr>
        <p:grpSp>
          <p:nvGrpSpPr>
            <p:cNvPr id="144" name="Google Shape;144;p11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145" name="Google Shape;145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1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1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1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0" name="Google Shape;150;p11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" name="Google Shape;152;p11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153" name="Google Shape;153;p1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1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1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1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7" name="Google Shape;157;p1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1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1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11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61" name="Google Shape;161;p11"/>
          <p:cNvSpPr txBox="1"/>
          <p:nvPr/>
        </p:nvSpPr>
        <p:spPr>
          <a:xfrm>
            <a:off x="780100" y="903025"/>
            <a:ext cx="18880800" cy="5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Числовой тип данных в формате 64-битного числа двойной точности с плавающей запятой.</a:t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0" y="0"/>
            <a:ext cx="201042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2"/>
          <p:cNvGrpSpPr/>
          <p:nvPr/>
        </p:nvGrpSpPr>
        <p:grpSpPr>
          <a:xfrm>
            <a:off x="16605250" y="9617075"/>
            <a:ext cx="3128758" cy="1243938"/>
            <a:chOff x="741338" y="653378"/>
            <a:chExt cx="3128758" cy="1243938"/>
          </a:xfrm>
        </p:grpSpPr>
        <p:grpSp>
          <p:nvGrpSpPr>
            <p:cNvPr id="168" name="Google Shape;168;p12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169" name="Google Shape;169;p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0" name="Google Shape;170;p1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1" name="Google Shape;171;p1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2" name="Google Shape;172;p1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" name="Google Shape;173;p1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4" name="Google Shape;174;p12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6" name="Google Shape;176;p12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177" name="Google Shape;177;p1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" name="Google Shape;178;p1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1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1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1" name="Google Shape;181;p12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2" name="Google Shape;182;p12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12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12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85" name="Google Shape;185;p12"/>
          <p:cNvSpPr txBox="1"/>
          <p:nvPr/>
        </p:nvSpPr>
        <p:spPr>
          <a:xfrm>
            <a:off x="780100" y="903025"/>
            <a:ext cx="18880800" cy="13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 методы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Number()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Создает Number объекты. При вызове в качестве функции возвращает примитивные значения типа Number.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Number.MAX_VALUE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Наибольшее положительное представимое число.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Number.MIN_VALUE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Наименьшее положительное представимое число, то есть положительное число, ближайшее к нулю (но не равное ему).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Number.isFinite()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Определите, является ли переданное значение конечным числом.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Number.isInteger()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Определите, является ли переданное значение целым числом.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Number.isNaN()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Определите, является ли переданное значение NaN.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0" y="0"/>
            <a:ext cx="201042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16605250" y="9617075"/>
            <a:ext cx="3128758" cy="1243938"/>
            <a:chOff x="741338" y="653378"/>
            <a:chExt cx="3128758" cy="1243938"/>
          </a:xfrm>
        </p:grpSpPr>
        <p:grpSp>
          <p:nvGrpSpPr>
            <p:cNvPr id="192" name="Google Shape;192;p13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193" name="Google Shape;193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" name="Google Shape;195;p1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Google Shape;196;p1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1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8" name="Google Shape;198;p13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0" name="Google Shape;200;p13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201" name="Google Shape;201;p1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Google Shape;202;p1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" name="Google Shape;203;p1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4" name="Google Shape;204;p1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5" name="Google Shape;205;p1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6" name="Google Shape;206;p1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" name="Google Shape;207;p1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13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09" name="Google Shape;209;p13"/>
          <p:cNvSpPr txBox="1"/>
          <p:nvPr/>
        </p:nvSpPr>
        <p:spPr>
          <a:xfrm>
            <a:off x="780100" y="903025"/>
            <a:ext cx="18880800" cy="14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 свойства экземпляра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Эти свойства определены Number.prototype  и используются всеми Number экземплярами.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Number.prototype.constructor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Функция-конструктор, создавшая объект экземпляра. Для Number экземпляров начальным значением является Number конструктор.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biggestNum = Number.MAX_VALUE;</a:t>
            </a:r>
            <a:endParaRPr b="1"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smallestNum = Number.MIN_VALUE;</a:t>
            </a:r>
            <a:endParaRPr b="1"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infiniteNum = Number.POSITIVE_INFINITY;</a:t>
            </a:r>
            <a:endParaRPr b="1"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negInfiniteNum = Number.NEGATIVE_INFINITY;</a:t>
            </a:r>
            <a:endParaRPr b="1"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notANum = Number.NaN;</a:t>
            </a:r>
            <a:endParaRPr b="1"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Number("123");         </a:t>
            </a:r>
            <a:r>
              <a:rPr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// 123</a:t>
            </a:r>
            <a:endParaRPr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Number("123") === 123;         </a:t>
            </a:r>
            <a:r>
              <a:rPr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// true</a:t>
            </a:r>
            <a:endParaRPr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Number("12.3");           </a:t>
            </a:r>
            <a:r>
              <a:rPr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// 12.3</a:t>
            </a:r>
            <a:endParaRPr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Number("12.00");         </a:t>
            </a:r>
            <a:r>
              <a:rPr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// 12</a:t>
            </a:r>
            <a:endParaRPr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Number("123e-1");          </a:t>
            </a:r>
            <a:r>
              <a:rPr lang="ru-RU" sz="33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// 12.3</a:t>
            </a:r>
            <a:endParaRPr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3"/>
          <p:cNvSpPr/>
          <p:nvPr/>
        </p:nvSpPr>
        <p:spPr>
          <a:xfrm>
            <a:off x="0" y="0"/>
            <a:ext cx="201042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4"/>
          <p:cNvGrpSpPr/>
          <p:nvPr/>
        </p:nvGrpSpPr>
        <p:grpSpPr>
          <a:xfrm>
            <a:off x="16605250" y="9617075"/>
            <a:ext cx="3128758" cy="1243938"/>
            <a:chOff x="741338" y="653378"/>
            <a:chExt cx="3128758" cy="1243938"/>
          </a:xfrm>
        </p:grpSpPr>
        <p:grpSp>
          <p:nvGrpSpPr>
            <p:cNvPr id="216" name="Google Shape;216;p14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217" name="Google Shape;217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8" name="Google Shape;218;p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1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1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2" name="Google Shape;222;p14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4" name="Google Shape;224;p14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225" name="Google Shape;225;p1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6" name="Google Shape;226;p1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" name="Google Shape;227;p1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14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14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" name="Google Shape;230;p14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" name="Google Shape;231;p14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2" name="Google Shape;232;p14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33" name="Google Shape;233;p14"/>
          <p:cNvSpPr txBox="1"/>
          <p:nvPr/>
        </p:nvSpPr>
        <p:spPr>
          <a:xfrm>
            <a:off x="780100" y="903025"/>
            <a:ext cx="18880800" cy="119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Строка представляет собой последовательность символов, используемых для представления текста. String - это один из примитивных типов и String объект - это wrapper над примитивной строкой.</a:t>
            </a:r>
            <a:endParaRPr sz="3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string1 = "A string primitive";</a:t>
            </a:r>
            <a:endParaRPr b="1" sz="3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string2 = 'Also a string primitive';</a:t>
            </a:r>
            <a:endParaRPr b="1" sz="3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string3 = `Yet another string primitive`;</a:t>
            </a:r>
            <a:endParaRPr b="1" sz="3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 string4 = new String("A String object");</a:t>
            </a:r>
            <a:endParaRPr b="1" sz="3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Есть два способа получить доступ к отдельному символу в строке:</a:t>
            </a:r>
            <a:endParaRPr sz="3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"cat".charAt(1);</a:t>
            </a:r>
            <a:endParaRPr b="1" sz="3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"cat"[1]; </a:t>
            </a:r>
            <a:endParaRPr b="1" sz="3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0" y="0"/>
            <a:ext cx="201042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5"/>
          <p:cNvGrpSpPr/>
          <p:nvPr/>
        </p:nvGrpSpPr>
        <p:grpSpPr>
          <a:xfrm>
            <a:off x="16605250" y="9617075"/>
            <a:ext cx="3128758" cy="1243938"/>
            <a:chOff x="741338" y="653378"/>
            <a:chExt cx="3128758" cy="1243938"/>
          </a:xfrm>
        </p:grpSpPr>
        <p:grpSp>
          <p:nvGrpSpPr>
            <p:cNvPr id="240" name="Google Shape;240;p15"/>
            <p:cNvGrpSpPr/>
            <p:nvPr/>
          </p:nvGrpSpPr>
          <p:grpSpPr>
            <a:xfrm>
              <a:off x="1907791" y="1671271"/>
              <a:ext cx="1096240" cy="226045"/>
              <a:chOff x="1907791" y="1671271"/>
              <a:chExt cx="1096240" cy="226045"/>
            </a:xfrm>
          </p:grpSpPr>
          <p:pic>
            <p:nvPicPr>
              <p:cNvPr id="241" name="Google Shape;241;p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07791" y="1671271"/>
                <a:ext cx="2721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00334" y="1717789"/>
                <a:ext cx="123921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1238" y="1717789"/>
                <a:ext cx="123922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1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507958" y="1715972"/>
                <a:ext cx="286636" cy="181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" name="Google Shape;245;p1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14333" y="1717789"/>
                <a:ext cx="189698" cy="139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6" name="Google Shape;246;p15"/>
            <p:cNvSpPr/>
            <p:nvPr/>
          </p:nvSpPr>
          <p:spPr>
            <a:xfrm>
              <a:off x="741338" y="653378"/>
              <a:ext cx="954405" cy="955675"/>
            </a:xfrm>
            <a:custGeom>
              <a:rect b="b" l="l" r="r" t="t"/>
              <a:pathLst>
                <a:path extrusionOk="0" h="955675" w="954405">
                  <a:moveTo>
                    <a:pt x="487442" y="895279"/>
                  </a:moveTo>
                  <a:lnTo>
                    <a:pt x="475758" y="897603"/>
                  </a:lnTo>
                  <a:lnTo>
                    <a:pt x="466307" y="903979"/>
                  </a:lnTo>
                  <a:lnTo>
                    <a:pt x="459982" y="913511"/>
                  </a:lnTo>
                  <a:lnTo>
                    <a:pt x="457676" y="925303"/>
                  </a:lnTo>
                  <a:lnTo>
                    <a:pt x="459982" y="937062"/>
                  </a:lnTo>
                  <a:lnTo>
                    <a:pt x="466307" y="946571"/>
                  </a:lnTo>
                  <a:lnTo>
                    <a:pt x="475758" y="952934"/>
                  </a:lnTo>
                  <a:lnTo>
                    <a:pt x="487442" y="955254"/>
                  </a:lnTo>
                  <a:lnTo>
                    <a:pt x="499184" y="952900"/>
                  </a:lnTo>
                  <a:lnTo>
                    <a:pt x="508782" y="946481"/>
                  </a:lnTo>
                  <a:lnTo>
                    <a:pt x="515258" y="936960"/>
                  </a:lnTo>
                  <a:lnTo>
                    <a:pt x="517635" y="925303"/>
                  </a:lnTo>
                  <a:lnTo>
                    <a:pt x="515258" y="913639"/>
                  </a:lnTo>
                  <a:lnTo>
                    <a:pt x="508782" y="904093"/>
                  </a:lnTo>
                  <a:lnTo>
                    <a:pt x="499184" y="897646"/>
                  </a:lnTo>
                  <a:lnTo>
                    <a:pt x="487442" y="895279"/>
                  </a:lnTo>
                  <a:close/>
                </a:path>
                <a:path extrusionOk="0" h="955675" w="954405">
                  <a:moveTo>
                    <a:pt x="701104" y="841143"/>
                  </a:moveTo>
                  <a:lnTo>
                    <a:pt x="691746" y="843003"/>
                  </a:lnTo>
                  <a:lnTo>
                    <a:pt x="684175" y="848107"/>
                  </a:lnTo>
                  <a:lnTo>
                    <a:pt x="679107" y="855740"/>
                  </a:lnTo>
                  <a:lnTo>
                    <a:pt x="677259" y="865185"/>
                  </a:lnTo>
                  <a:lnTo>
                    <a:pt x="679107" y="874580"/>
                  </a:lnTo>
                  <a:lnTo>
                    <a:pt x="684175" y="882180"/>
                  </a:lnTo>
                  <a:lnTo>
                    <a:pt x="691746" y="887268"/>
                  </a:lnTo>
                  <a:lnTo>
                    <a:pt x="701104" y="889123"/>
                  </a:lnTo>
                  <a:lnTo>
                    <a:pt x="710489" y="887241"/>
                  </a:lnTo>
                  <a:lnTo>
                    <a:pt x="718169" y="882110"/>
                  </a:lnTo>
                  <a:lnTo>
                    <a:pt x="723355" y="874501"/>
                  </a:lnTo>
                  <a:lnTo>
                    <a:pt x="725259" y="865185"/>
                  </a:lnTo>
                  <a:lnTo>
                    <a:pt x="723355" y="855844"/>
                  </a:lnTo>
                  <a:lnTo>
                    <a:pt x="718169" y="848200"/>
                  </a:lnTo>
                  <a:lnTo>
                    <a:pt x="710489" y="843038"/>
                  </a:lnTo>
                  <a:lnTo>
                    <a:pt x="701104" y="841143"/>
                  </a:lnTo>
                  <a:close/>
                </a:path>
                <a:path extrusionOk="0" h="955675" w="954405">
                  <a:moveTo>
                    <a:pt x="860753" y="678786"/>
                  </a:moveTo>
                  <a:lnTo>
                    <a:pt x="849067" y="681110"/>
                  </a:lnTo>
                  <a:lnTo>
                    <a:pt x="839613" y="687485"/>
                  </a:lnTo>
                  <a:lnTo>
                    <a:pt x="833285" y="697016"/>
                  </a:lnTo>
                  <a:lnTo>
                    <a:pt x="830977" y="708807"/>
                  </a:lnTo>
                  <a:lnTo>
                    <a:pt x="833285" y="720567"/>
                  </a:lnTo>
                  <a:lnTo>
                    <a:pt x="839613" y="730068"/>
                  </a:lnTo>
                  <a:lnTo>
                    <a:pt x="849067" y="736421"/>
                  </a:lnTo>
                  <a:lnTo>
                    <a:pt x="860753" y="738736"/>
                  </a:lnTo>
                  <a:lnTo>
                    <a:pt x="872487" y="736383"/>
                  </a:lnTo>
                  <a:lnTo>
                    <a:pt x="882081" y="729969"/>
                  </a:lnTo>
                  <a:lnTo>
                    <a:pt x="888557" y="720455"/>
                  </a:lnTo>
                  <a:lnTo>
                    <a:pt x="890933" y="708807"/>
                  </a:lnTo>
                  <a:lnTo>
                    <a:pt x="888557" y="697143"/>
                  </a:lnTo>
                  <a:lnTo>
                    <a:pt x="882081" y="687598"/>
                  </a:lnTo>
                  <a:lnTo>
                    <a:pt x="872487" y="681152"/>
                  </a:lnTo>
                  <a:lnTo>
                    <a:pt x="860753" y="678786"/>
                  </a:lnTo>
                  <a:close/>
                </a:path>
                <a:path extrusionOk="0" h="955675" w="954405">
                  <a:moveTo>
                    <a:pt x="917583" y="455714"/>
                  </a:moveTo>
                  <a:lnTo>
                    <a:pt x="903552" y="458505"/>
                  </a:lnTo>
                  <a:lnTo>
                    <a:pt x="892206" y="466159"/>
                  </a:lnTo>
                  <a:lnTo>
                    <a:pt x="884614" y="477601"/>
                  </a:lnTo>
                  <a:lnTo>
                    <a:pt x="881846" y="491753"/>
                  </a:lnTo>
                  <a:lnTo>
                    <a:pt x="884614" y="505860"/>
                  </a:lnTo>
                  <a:lnTo>
                    <a:pt x="892206" y="517264"/>
                  </a:lnTo>
                  <a:lnTo>
                    <a:pt x="903552" y="524894"/>
                  </a:lnTo>
                  <a:lnTo>
                    <a:pt x="917583" y="527676"/>
                  </a:lnTo>
                  <a:lnTo>
                    <a:pt x="931680" y="524848"/>
                  </a:lnTo>
                  <a:lnTo>
                    <a:pt x="943205" y="517142"/>
                  </a:lnTo>
                  <a:lnTo>
                    <a:pt x="950983" y="505722"/>
                  </a:lnTo>
                  <a:lnTo>
                    <a:pt x="953837" y="491753"/>
                  </a:lnTo>
                  <a:lnTo>
                    <a:pt x="950983" y="477742"/>
                  </a:lnTo>
                  <a:lnTo>
                    <a:pt x="943204" y="466285"/>
                  </a:lnTo>
                  <a:lnTo>
                    <a:pt x="931678" y="458552"/>
                  </a:lnTo>
                  <a:lnTo>
                    <a:pt x="917583" y="455714"/>
                  </a:lnTo>
                  <a:close/>
                </a:path>
                <a:path extrusionOk="0" h="955675" w="954405">
                  <a:moveTo>
                    <a:pt x="869930" y="231739"/>
                  </a:moveTo>
                  <a:lnTo>
                    <a:pt x="853560" y="234999"/>
                  </a:lnTo>
                  <a:lnTo>
                    <a:pt x="840327" y="243938"/>
                  </a:lnTo>
                  <a:lnTo>
                    <a:pt x="831476" y="257293"/>
                  </a:lnTo>
                  <a:lnTo>
                    <a:pt x="828249" y="273805"/>
                  </a:lnTo>
                  <a:lnTo>
                    <a:pt x="831476" y="290267"/>
                  </a:lnTo>
                  <a:lnTo>
                    <a:pt x="840327" y="303573"/>
                  </a:lnTo>
                  <a:lnTo>
                    <a:pt x="853560" y="312472"/>
                  </a:lnTo>
                  <a:lnTo>
                    <a:pt x="869930" y="315717"/>
                  </a:lnTo>
                  <a:lnTo>
                    <a:pt x="886376" y="312421"/>
                  </a:lnTo>
                  <a:lnTo>
                    <a:pt x="899814" y="303435"/>
                  </a:lnTo>
                  <a:lnTo>
                    <a:pt x="908879" y="290112"/>
                  </a:lnTo>
                  <a:lnTo>
                    <a:pt x="912204" y="273805"/>
                  </a:lnTo>
                  <a:lnTo>
                    <a:pt x="908879" y="257458"/>
                  </a:lnTo>
                  <a:lnTo>
                    <a:pt x="899815" y="244084"/>
                  </a:lnTo>
                  <a:lnTo>
                    <a:pt x="886377" y="235054"/>
                  </a:lnTo>
                  <a:lnTo>
                    <a:pt x="869930" y="231739"/>
                  </a:lnTo>
                  <a:close/>
                </a:path>
                <a:path extrusionOk="0" h="955675" w="954405">
                  <a:moveTo>
                    <a:pt x="700929" y="68183"/>
                  </a:moveTo>
                  <a:lnTo>
                    <a:pt x="682216" y="71904"/>
                  </a:lnTo>
                  <a:lnTo>
                    <a:pt x="667084" y="82112"/>
                  </a:lnTo>
                  <a:lnTo>
                    <a:pt x="656960" y="97372"/>
                  </a:lnTo>
                  <a:lnTo>
                    <a:pt x="653268" y="116248"/>
                  </a:lnTo>
                  <a:lnTo>
                    <a:pt x="656960" y="135058"/>
                  </a:lnTo>
                  <a:lnTo>
                    <a:pt x="667084" y="150253"/>
                  </a:lnTo>
                  <a:lnTo>
                    <a:pt x="682216" y="160411"/>
                  </a:lnTo>
                  <a:lnTo>
                    <a:pt x="700929" y="164113"/>
                  </a:lnTo>
                  <a:lnTo>
                    <a:pt x="719720" y="160351"/>
                  </a:lnTo>
                  <a:lnTo>
                    <a:pt x="735078" y="150091"/>
                  </a:lnTo>
                  <a:lnTo>
                    <a:pt x="745440" y="134877"/>
                  </a:lnTo>
                  <a:lnTo>
                    <a:pt x="749242" y="116248"/>
                  </a:lnTo>
                  <a:lnTo>
                    <a:pt x="745440" y="97570"/>
                  </a:lnTo>
                  <a:lnTo>
                    <a:pt x="735078" y="82289"/>
                  </a:lnTo>
                  <a:lnTo>
                    <a:pt x="719720" y="71970"/>
                  </a:lnTo>
                  <a:lnTo>
                    <a:pt x="700929" y="68183"/>
                  </a:lnTo>
                  <a:close/>
                </a:path>
                <a:path extrusionOk="0" h="955675" w="954405">
                  <a:moveTo>
                    <a:pt x="487291" y="0"/>
                  </a:moveTo>
                  <a:lnTo>
                    <a:pt x="466218" y="4186"/>
                  </a:lnTo>
                  <a:lnTo>
                    <a:pt x="449196" y="15669"/>
                  </a:lnTo>
                  <a:lnTo>
                    <a:pt x="437816" y="32831"/>
                  </a:lnTo>
                  <a:lnTo>
                    <a:pt x="433669" y="54054"/>
                  </a:lnTo>
                  <a:lnTo>
                    <a:pt x="437815" y="75223"/>
                  </a:lnTo>
                  <a:lnTo>
                    <a:pt x="449195" y="92328"/>
                  </a:lnTo>
                  <a:lnTo>
                    <a:pt x="466217" y="103768"/>
                  </a:lnTo>
                  <a:lnTo>
                    <a:pt x="487291" y="107937"/>
                  </a:lnTo>
                  <a:lnTo>
                    <a:pt x="508418" y="103698"/>
                  </a:lnTo>
                  <a:lnTo>
                    <a:pt x="525696" y="92142"/>
                  </a:lnTo>
                  <a:lnTo>
                    <a:pt x="537359" y="75013"/>
                  </a:lnTo>
                  <a:lnTo>
                    <a:pt x="541639" y="54054"/>
                  </a:lnTo>
                  <a:lnTo>
                    <a:pt x="537359" y="33051"/>
                  </a:lnTo>
                  <a:lnTo>
                    <a:pt x="525696" y="15864"/>
                  </a:lnTo>
                  <a:lnTo>
                    <a:pt x="508418" y="4260"/>
                  </a:lnTo>
                  <a:lnTo>
                    <a:pt x="487291" y="0"/>
                  </a:lnTo>
                  <a:close/>
                </a:path>
                <a:path extrusionOk="0" h="955675" w="954405">
                  <a:moveTo>
                    <a:pt x="263204" y="50199"/>
                  </a:moveTo>
                  <a:lnTo>
                    <a:pt x="237479" y="55315"/>
                  </a:lnTo>
                  <a:lnTo>
                    <a:pt x="216687" y="69346"/>
                  </a:lnTo>
                  <a:lnTo>
                    <a:pt x="202780" y="90318"/>
                  </a:lnTo>
                  <a:lnTo>
                    <a:pt x="197711" y="116256"/>
                  </a:lnTo>
                  <a:lnTo>
                    <a:pt x="202780" y="142132"/>
                  </a:lnTo>
                  <a:lnTo>
                    <a:pt x="216687" y="163042"/>
                  </a:lnTo>
                  <a:lnTo>
                    <a:pt x="237479" y="177025"/>
                  </a:lnTo>
                  <a:lnTo>
                    <a:pt x="263204" y="182123"/>
                  </a:lnTo>
                  <a:lnTo>
                    <a:pt x="289042" y="176944"/>
                  </a:lnTo>
                  <a:lnTo>
                    <a:pt x="310171" y="162825"/>
                  </a:lnTo>
                  <a:lnTo>
                    <a:pt x="324431" y="141888"/>
                  </a:lnTo>
                  <a:lnTo>
                    <a:pt x="329664" y="116256"/>
                  </a:lnTo>
                  <a:lnTo>
                    <a:pt x="324431" y="90587"/>
                  </a:lnTo>
                  <a:lnTo>
                    <a:pt x="310172" y="69586"/>
                  </a:lnTo>
                  <a:lnTo>
                    <a:pt x="289043" y="55405"/>
                  </a:lnTo>
                  <a:lnTo>
                    <a:pt x="263204" y="50199"/>
                  </a:lnTo>
                  <a:close/>
                </a:path>
                <a:path extrusionOk="0" h="955675" w="954405">
                  <a:moveTo>
                    <a:pt x="101533" y="219765"/>
                  </a:moveTo>
                  <a:lnTo>
                    <a:pt x="80489" y="223953"/>
                  </a:lnTo>
                  <a:lnTo>
                    <a:pt x="63473" y="235440"/>
                  </a:lnTo>
                  <a:lnTo>
                    <a:pt x="52087" y="252605"/>
                  </a:lnTo>
                  <a:lnTo>
                    <a:pt x="47936" y="273831"/>
                  </a:lnTo>
                  <a:lnTo>
                    <a:pt x="52087" y="294995"/>
                  </a:lnTo>
                  <a:lnTo>
                    <a:pt x="63472" y="312095"/>
                  </a:lnTo>
                  <a:lnTo>
                    <a:pt x="80488" y="323530"/>
                  </a:lnTo>
                  <a:lnTo>
                    <a:pt x="101533" y="327698"/>
                  </a:lnTo>
                  <a:lnTo>
                    <a:pt x="122664" y="323459"/>
                  </a:lnTo>
                  <a:lnTo>
                    <a:pt x="139942" y="311905"/>
                  </a:lnTo>
                  <a:lnTo>
                    <a:pt x="151602" y="294781"/>
                  </a:lnTo>
                  <a:lnTo>
                    <a:pt x="155880" y="273831"/>
                  </a:lnTo>
                  <a:lnTo>
                    <a:pt x="151602" y="252815"/>
                  </a:lnTo>
                  <a:lnTo>
                    <a:pt x="139942" y="235626"/>
                  </a:lnTo>
                  <a:lnTo>
                    <a:pt x="122664" y="224023"/>
                  </a:lnTo>
                  <a:lnTo>
                    <a:pt x="101533" y="219765"/>
                  </a:lnTo>
                  <a:close/>
                </a:path>
                <a:path extrusionOk="0" h="955675" w="954405">
                  <a:moveTo>
                    <a:pt x="47648" y="443740"/>
                  </a:moveTo>
                  <a:lnTo>
                    <a:pt x="28940" y="447459"/>
                  </a:lnTo>
                  <a:lnTo>
                    <a:pt x="13812" y="457660"/>
                  </a:lnTo>
                  <a:lnTo>
                    <a:pt x="3690" y="472911"/>
                  </a:lnTo>
                  <a:lnTo>
                    <a:pt x="0" y="491778"/>
                  </a:lnTo>
                  <a:lnTo>
                    <a:pt x="3690" y="510591"/>
                  </a:lnTo>
                  <a:lnTo>
                    <a:pt x="13812" y="525789"/>
                  </a:lnTo>
                  <a:lnTo>
                    <a:pt x="28940" y="535952"/>
                  </a:lnTo>
                  <a:lnTo>
                    <a:pt x="47648" y="539655"/>
                  </a:lnTo>
                  <a:lnTo>
                    <a:pt x="66442" y="535889"/>
                  </a:lnTo>
                  <a:lnTo>
                    <a:pt x="81807" y="525621"/>
                  </a:lnTo>
                  <a:lnTo>
                    <a:pt x="92175" y="510402"/>
                  </a:lnTo>
                  <a:lnTo>
                    <a:pt x="95979" y="491778"/>
                  </a:lnTo>
                  <a:lnTo>
                    <a:pt x="92175" y="473102"/>
                  </a:lnTo>
                  <a:lnTo>
                    <a:pt x="81807" y="457830"/>
                  </a:lnTo>
                  <a:lnTo>
                    <a:pt x="66442" y="447522"/>
                  </a:lnTo>
                  <a:lnTo>
                    <a:pt x="47648" y="443740"/>
                  </a:lnTo>
                  <a:close/>
                </a:path>
                <a:path extrusionOk="0" h="955675" w="954405">
                  <a:moveTo>
                    <a:pt x="108460" y="665911"/>
                  </a:moveTo>
                  <a:lnTo>
                    <a:pt x="92087" y="669167"/>
                  </a:lnTo>
                  <a:lnTo>
                    <a:pt x="78851" y="678095"/>
                  </a:lnTo>
                  <a:lnTo>
                    <a:pt x="69997" y="691439"/>
                  </a:lnTo>
                  <a:lnTo>
                    <a:pt x="66769" y="707940"/>
                  </a:lnTo>
                  <a:lnTo>
                    <a:pt x="69997" y="724403"/>
                  </a:lnTo>
                  <a:lnTo>
                    <a:pt x="78851" y="737708"/>
                  </a:lnTo>
                  <a:lnTo>
                    <a:pt x="92087" y="746606"/>
                  </a:lnTo>
                  <a:lnTo>
                    <a:pt x="108460" y="749850"/>
                  </a:lnTo>
                  <a:lnTo>
                    <a:pt x="124894" y="746554"/>
                  </a:lnTo>
                  <a:lnTo>
                    <a:pt x="138329" y="737570"/>
                  </a:lnTo>
                  <a:lnTo>
                    <a:pt x="147395" y="724248"/>
                  </a:lnTo>
                  <a:lnTo>
                    <a:pt x="150721" y="707940"/>
                  </a:lnTo>
                  <a:lnTo>
                    <a:pt x="147395" y="691601"/>
                  </a:lnTo>
                  <a:lnTo>
                    <a:pt x="138330" y="678239"/>
                  </a:lnTo>
                  <a:lnTo>
                    <a:pt x="124895" y="669221"/>
                  </a:lnTo>
                  <a:lnTo>
                    <a:pt x="108460" y="665911"/>
                  </a:lnTo>
                  <a:close/>
                </a:path>
                <a:path extrusionOk="0" h="955675" w="954405">
                  <a:moveTo>
                    <a:pt x="263432" y="830924"/>
                  </a:moveTo>
                  <a:lnTo>
                    <a:pt x="249385" y="833718"/>
                  </a:lnTo>
                  <a:lnTo>
                    <a:pt x="238033" y="841379"/>
                  </a:lnTo>
                  <a:lnTo>
                    <a:pt x="230442" y="852825"/>
                  </a:lnTo>
                  <a:lnTo>
                    <a:pt x="227675" y="866974"/>
                  </a:lnTo>
                  <a:lnTo>
                    <a:pt x="230442" y="881085"/>
                  </a:lnTo>
                  <a:lnTo>
                    <a:pt x="238033" y="892489"/>
                  </a:lnTo>
                  <a:lnTo>
                    <a:pt x="249385" y="900117"/>
                  </a:lnTo>
                  <a:lnTo>
                    <a:pt x="263432" y="902897"/>
                  </a:lnTo>
                  <a:lnTo>
                    <a:pt x="277514" y="900068"/>
                  </a:lnTo>
                  <a:lnTo>
                    <a:pt x="289029" y="892359"/>
                  </a:lnTo>
                  <a:lnTo>
                    <a:pt x="296801" y="880939"/>
                  </a:lnTo>
                  <a:lnTo>
                    <a:pt x="299652" y="866974"/>
                  </a:lnTo>
                  <a:lnTo>
                    <a:pt x="296800" y="852956"/>
                  </a:lnTo>
                  <a:lnTo>
                    <a:pt x="289028" y="841495"/>
                  </a:lnTo>
                  <a:lnTo>
                    <a:pt x="277513" y="833762"/>
                  </a:lnTo>
                  <a:lnTo>
                    <a:pt x="263432" y="830924"/>
                  </a:lnTo>
                  <a:close/>
                </a:path>
                <a:path extrusionOk="0" h="955675" w="954405">
                  <a:moveTo>
                    <a:pt x="562549" y="587285"/>
                  </a:moveTo>
                  <a:lnTo>
                    <a:pt x="550864" y="589615"/>
                  </a:lnTo>
                  <a:lnTo>
                    <a:pt x="541410" y="596003"/>
                  </a:lnTo>
                  <a:lnTo>
                    <a:pt x="535081" y="605545"/>
                  </a:lnTo>
                  <a:lnTo>
                    <a:pt x="532773" y="617339"/>
                  </a:lnTo>
                  <a:lnTo>
                    <a:pt x="535081" y="629090"/>
                  </a:lnTo>
                  <a:lnTo>
                    <a:pt x="541410" y="638576"/>
                  </a:lnTo>
                  <a:lnTo>
                    <a:pt x="550864" y="644915"/>
                  </a:lnTo>
                  <a:lnTo>
                    <a:pt x="562549" y="647225"/>
                  </a:lnTo>
                  <a:lnTo>
                    <a:pt x="574290" y="644878"/>
                  </a:lnTo>
                  <a:lnTo>
                    <a:pt x="583889" y="638477"/>
                  </a:lnTo>
                  <a:lnTo>
                    <a:pt x="590366" y="628978"/>
                  </a:lnTo>
                  <a:lnTo>
                    <a:pt x="592742" y="617339"/>
                  </a:lnTo>
                  <a:lnTo>
                    <a:pt x="590366" y="605653"/>
                  </a:lnTo>
                  <a:lnTo>
                    <a:pt x="583889" y="596098"/>
                  </a:lnTo>
                  <a:lnTo>
                    <a:pt x="574290" y="589651"/>
                  </a:lnTo>
                  <a:lnTo>
                    <a:pt x="562549" y="587285"/>
                  </a:lnTo>
                  <a:close/>
                </a:path>
                <a:path extrusionOk="0" h="955675" w="954405">
                  <a:moveTo>
                    <a:pt x="635751" y="455082"/>
                  </a:moveTo>
                  <a:lnTo>
                    <a:pt x="621705" y="457874"/>
                  </a:lnTo>
                  <a:lnTo>
                    <a:pt x="610358" y="465532"/>
                  </a:lnTo>
                  <a:lnTo>
                    <a:pt x="602770" y="476977"/>
                  </a:lnTo>
                  <a:lnTo>
                    <a:pt x="600005" y="491133"/>
                  </a:lnTo>
                  <a:lnTo>
                    <a:pt x="602770" y="505233"/>
                  </a:lnTo>
                  <a:lnTo>
                    <a:pt x="610358" y="516626"/>
                  </a:lnTo>
                  <a:lnTo>
                    <a:pt x="621705" y="524244"/>
                  </a:lnTo>
                  <a:lnTo>
                    <a:pt x="635751" y="527021"/>
                  </a:lnTo>
                  <a:lnTo>
                    <a:pt x="649836" y="524198"/>
                  </a:lnTo>
                  <a:lnTo>
                    <a:pt x="661355" y="516504"/>
                  </a:lnTo>
                  <a:lnTo>
                    <a:pt x="669130" y="505095"/>
                  </a:lnTo>
                  <a:lnTo>
                    <a:pt x="671983" y="491133"/>
                  </a:lnTo>
                  <a:lnTo>
                    <a:pt x="669129" y="477118"/>
                  </a:lnTo>
                  <a:lnTo>
                    <a:pt x="661354" y="465657"/>
                  </a:lnTo>
                  <a:lnTo>
                    <a:pt x="649835" y="457921"/>
                  </a:lnTo>
                  <a:lnTo>
                    <a:pt x="635751" y="455082"/>
                  </a:lnTo>
                  <a:close/>
                </a:path>
                <a:path extrusionOk="0" h="955675" w="954405">
                  <a:moveTo>
                    <a:pt x="562444" y="321970"/>
                  </a:moveTo>
                  <a:lnTo>
                    <a:pt x="546077" y="325227"/>
                  </a:lnTo>
                  <a:lnTo>
                    <a:pt x="532845" y="334159"/>
                  </a:lnTo>
                  <a:lnTo>
                    <a:pt x="523991" y="347513"/>
                  </a:lnTo>
                  <a:lnTo>
                    <a:pt x="520764" y="364033"/>
                  </a:lnTo>
                  <a:lnTo>
                    <a:pt x="523991" y="380487"/>
                  </a:lnTo>
                  <a:lnTo>
                    <a:pt x="532845" y="393794"/>
                  </a:lnTo>
                  <a:lnTo>
                    <a:pt x="546077" y="402699"/>
                  </a:lnTo>
                  <a:lnTo>
                    <a:pt x="562444" y="405947"/>
                  </a:lnTo>
                  <a:lnTo>
                    <a:pt x="578902" y="402649"/>
                  </a:lnTo>
                  <a:lnTo>
                    <a:pt x="592346" y="393661"/>
                  </a:lnTo>
                  <a:lnTo>
                    <a:pt x="601413" y="380337"/>
                  </a:lnTo>
                  <a:lnTo>
                    <a:pt x="604738" y="364033"/>
                  </a:lnTo>
                  <a:lnTo>
                    <a:pt x="601413" y="347688"/>
                  </a:lnTo>
                  <a:lnTo>
                    <a:pt x="592347" y="334315"/>
                  </a:lnTo>
                  <a:lnTo>
                    <a:pt x="578903" y="325285"/>
                  </a:lnTo>
                  <a:lnTo>
                    <a:pt x="562444" y="321970"/>
                  </a:lnTo>
                  <a:close/>
                </a:path>
                <a:path extrusionOk="0" h="955675" w="954405">
                  <a:moveTo>
                    <a:pt x="415534" y="315994"/>
                  </a:moveTo>
                  <a:lnTo>
                    <a:pt x="396821" y="319716"/>
                  </a:lnTo>
                  <a:lnTo>
                    <a:pt x="381696" y="329922"/>
                  </a:lnTo>
                  <a:lnTo>
                    <a:pt x="371579" y="345177"/>
                  </a:lnTo>
                  <a:lnTo>
                    <a:pt x="367891" y="364046"/>
                  </a:lnTo>
                  <a:lnTo>
                    <a:pt x="371579" y="382851"/>
                  </a:lnTo>
                  <a:lnTo>
                    <a:pt x="381696" y="398056"/>
                  </a:lnTo>
                  <a:lnTo>
                    <a:pt x="396821" y="408228"/>
                  </a:lnTo>
                  <a:lnTo>
                    <a:pt x="415534" y="411936"/>
                  </a:lnTo>
                  <a:lnTo>
                    <a:pt x="434329" y="408169"/>
                  </a:lnTo>
                  <a:lnTo>
                    <a:pt x="449689" y="397899"/>
                  </a:lnTo>
                  <a:lnTo>
                    <a:pt x="460050" y="382675"/>
                  </a:lnTo>
                  <a:lnTo>
                    <a:pt x="463851" y="364046"/>
                  </a:lnTo>
                  <a:lnTo>
                    <a:pt x="460050" y="345367"/>
                  </a:lnTo>
                  <a:lnTo>
                    <a:pt x="449689" y="330091"/>
                  </a:lnTo>
                  <a:lnTo>
                    <a:pt x="434329" y="319779"/>
                  </a:lnTo>
                  <a:lnTo>
                    <a:pt x="415534" y="315994"/>
                  </a:lnTo>
                  <a:close/>
                </a:path>
                <a:path extrusionOk="0" h="955675" w="954405">
                  <a:moveTo>
                    <a:pt x="487359" y="449067"/>
                  </a:moveTo>
                  <a:lnTo>
                    <a:pt x="470996" y="452327"/>
                  </a:lnTo>
                  <a:lnTo>
                    <a:pt x="457758" y="461267"/>
                  </a:lnTo>
                  <a:lnTo>
                    <a:pt x="448898" y="474626"/>
                  </a:lnTo>
                  <a:lnTo>
                    <a:pt x="445666" y="491144"/>
                  </a:lnTo>
                  <a:lnTo>
                    <a:pt x="448898" y="507599"/>
                  </a:lnTo>
                  <a:lnTo>
                    <a:pt x="457758" y="520902"/>
                  </a:lnTo>
                  <a:lnTo>
                    <a:pt x="470996" y="529800"/>
                  </a:lnTo>
                  <a:lnTo>
                    <a:pt x="487359" y="533045"/>
                  </a:lnTo>
                  <a:lnTo>
                    <a:pt x="503807" y="529746"/>
                  </a:lnTo>
                  <a:lnTo>
                    <a:pt x="517252" y="520756"/>
                  </a:lnTo>
                  <a:lnTo>
                    <a:pt x="526325" y="507435"/>
                  </a:lnTo>
                  <a:lnTo>
                    <a:pt x="529653" y="491144"/>
                  </a:lnTo>
                  <a:lnTo>
                    <a:pt x="526325" y="474797"/>
                  </a:lnTo>
                  <a:lnTo>
                    <a:pt x="517253" y="461419"/>
                  </a:lnTo>
                  <a:lnTo>
                    <a:pt x="503807" y="452384"/>
                  </a:lnTo>
                  <a:lnTo>
                    <a:pt x="487359" y="449067"/>
                  </a:lnTo>
                  <a:close/>
                </a:path>
                <a:path extrusionOk="0" h="955675" w="954405">
                  <a:moveTo>
                    <a:pt x="343679" y="449067"/>
                  </a:moveTo>
                  <a:lnTo>
                    <a:pt x="327307" y="452327"/>
                  </a:lnTo>
                  <a:lnTo>
                    <a:pt x="314070" y="461267"/>
                  </a:lnTo>
                  <a:lnTo>
                    <a:pt x="305215" y="474626"/>
                  </a:lnTo>
                  <a:lnTo>
                    <a:pt x="301987" y="491144"/>
                  </a:lnTo>
                  <a:lnTo>
                    <a:pt x="305215" y="507599"/>
                  </a:lnTo>
                  <a:lnTo>
                    <a:pt x="314070" y="520902"/>
                  </a:lnTo>
                  <a:lnTo>
                    <a:pt x="327307" y="529800"/>
                  </a:lnTo>
                  <a:lnTo>
                    <a:pt x="343679" y="533045"/>
                  </a:lnTo>
                  <a:lnTo>
                    <a:pt x="360125" y="529746"/>
                  </a:lnTo>
                  <a:lnTo>
                    <a:pt x="373566" y="520756"/>
                  </a:lnTo>
                  <a:lnTo>
                    <a:pt x="382635" y="507435"/>
                  </a:lnTo>
                  <a:lnTo>
                    <a:pt x="385962" y="491144"/>
                  </a:lnTo>
                  <a:lnTo>
                    <a:pt x="382635" y="474791"/>
                  </a:lnTo>
                  <a:lnTo>
                    <a:pt x="373567" y="461414"/>
                  </a:lnTo>
                  <a:lnTo>
                    <a:pt x="360125" y="452382"/>
                  </a:lnTo>
                  <a:lnTo>
                    <a:pt x="343679" y="449067"/>
                  </a:lnTo>
                  <a:close/>
                </a:path>
                <a:path extrusionOk="0" h="955675" w="954405">
                  <a:moveTo>
                    <a:pt x="417009" y="582688"/>
                  </a:moveTo>
                  <a:lnTo>
                    <a:pt x="402985" y="585477"/>
                  </a:lnTo>
                  <a:lnTo>
                    <a:pt x="391651" y="593129"/>
                  </a:lnTo>
                  <a:lnTo>
                    <a:pt x="384071" y="604573"/>
                  </a:lnTo>
                  <a:lnTo>
                    <a:pt x="381308" y="618736"/>
                  </a:lnTo>
                  <a:lnTo>
                    <a:pt x="384071" y="632831"/>
                  </a:lnTo>
                  <a:lnTo>
                    <a:pt x="391651" y="644233"/>
                  </a:lnTo>
                  <a:lnTo>
                    <a:pt x="402985" y="651864"/>
                  </a:lnTo>
                  <a:lnTo>
                    <a:pt x="417009" y="654647"/>
                  </a:lnTo>
                  <a:lnTo>
                    <a:pt x="431103" y="651820"/>
                  </a:lnTo>
                  <a:lnTo>
                    <a:pt x="442621" y="644115"/>
                  </a:lnTo>
                  <a:lnTo>
                    <a:pt x="450390" y="632698"/>
                  </a:lnTo>
                  <a:lnTo>
                    <a:pt x="453240" y="618736"/>
                  </a:lnTo>
                  <a:lnTo>
                    <a:pt x="450390" y="604723"/>
                  </a:lnTo>
                  <a:lnTo>
                    <a:pt x="442620" y="593263"/>
                  </a:lnTo>
                  <a:lnTo>
                    <a:pt x="431102" y="585527"/>
                  </a:lnTo>
                  <a:lnTo>
                    <a:pt x="417009" y="582688"/>
                  </a:lnTo>
                  <a:close/>
                </a:path>
                <a:path extrusionOk="0" h="955675" w="954405">
                  <a:moveTo>
                    <a:pt x="411009" y="739108"/>
                  </a:moveTo>
                  <a:lnTo>
                    <a:pt x="399322" y="741439"/>
                  </a:lnTo>
                  <a:lnTo>
                    <a:pt x="389867" y="747830"/>
                  </a:lnTo>
                  <a:lnTo>
                    <a:pt x="383539" y="757377"/>
                  </a:lnTo>
                  <a:lnTo>
                    <a:pt x="381231" y="769175"/>
                  </a:lnTo>
                  <a:lnTo>
                    <a:pt x="383539" y="780927"/>
                  </a:lnTo>
                  <a:lnTo>
                    <a:pt x="389867" y="790429"/>
                  </a:lnTo>
                  <a:lnTo>
                    <a:pt x="399322" y="796786"/>
                  </a:lnTo>
                  <a:lnTo>
                    <a:pt x="411009" y="799104"/>
                  </a:lnTo>
                  <a:lnTo>
                    <a:pt x="422748" y="796748"/>
                  </a:lnTo>
                  <a:lnTo>
                    <a:pt x="432342" y="790329"/>
                  </a:lnTo>
                  <a:lnTo>
                    <a:pt x="438814" y="780815"/>
                  </a:lnTo>
                  <a:lnTo>
                    <a:pt x="441188" y="769175"/>
                  </a:lnTo>
                  <a:lnTo>
                    <a:pt x="438814" y="757479"/>
                  </a:lnTo>
                  <a:lnTo>
                    <a:pt x="432342" y="747921"/>
                  </a:lnTo>
                  <a:lnTo>
                    <a:pt x="422748" y="741473"/>
                  </a:lnTo>
                  <a:lnTo>
                    <a:pt x="411009" y="739108"/>
                  </a:lnTo>
                  <a:close/>
                </a:path>
                <a:path extrusionOk="0" h="955675" w="954405">
                  <a:moveTo>
                    <a:pt x="287783" y="657578"/>
                  </a:moveTo>
                  <a:lnTo>
                    <a:pt x="273758" y="660371"/>
                  </a:lnTo>
                  <a:lnTo>
                    <a:pt x="262421" y="668030"/>
                  </a:lnTo>
                  <a:lnTo>
                    <a:pt x="254838" y="679478"/>
                  </a:lnTo>
                  <a:lnTo>
                    <a:pt x="252073" y="693640"/>
                  </a:lnTo>
                  <a:lnTo>
                    <a:pt x="254838" y="707736"/>
                  </a:lnTo>
                  <a:lnTo>
                    <a:pt x="262421" y="719132"/>
                  </a:lnTo>
                  <a:lnTo>
                    <a:pt x="273758" y="726755"/>
                  </a:lnTo>
                  <a:lnTo>
                    <a:pt x="287783" y="729535"/>
                  </a:lnTo>
                  <a:lnTo>
                    <a:pt x="301894" y="726710"/>
                  </a:lnTo>
                  <a:lnTo>
                    <a:pt x="313436" y="719010"/>
                  </a:lnTo>
                  <a:lnTo>
                    <a:pt x="321228" y="707599"/>
                  </a:lnTo>
                  <a:lnTo>
                    <a:pt x="324088" y="693640"/>
                  </a:lnTo>
                  <a:lnTo>
                    <a:pt x="321228" y="679619"/>
                  </a:lnTo>
                  <a:lnTo>
                    <a:pt x="313436" y="668155"/>
                  </a:lnTo>
                  <a:lnTo>
                    <a:pt x="301894" y="660418"/>
                  </a:lnTo>
                  <a:lnTo>
                    <a:pt x="287783" y="657578"/>
                  </a:lnTo>
                  <a:close/>
                </a:path>
                <a:path extrusionOk="0" h="955675" w="954405">
                  <a:moveTo>
                    <a:pt x="209850" y="522332"/>
                  </a:moveTo>
                  <a:lnTo>
                    <a:pt x="193487" y="525590"/>
                  </a:lnTo>
                  <a:lnTo>
                    <a:pt x="180249" y="534525"/>
                  </a:lnTo>
                  <a:lnTo>
                    <a:pt x="171388" y="547880"/>
                  </a:lnTo>
                  <a:lnTo>
                    <a:pt x="168156" y="564396"/>
                  </a:lnTo>
                  <a:lnTo>
                    <a:pt x="171388" y="580858"/>
                  </a:lnTo>
                  <a:lnTo>
                    <a:pt x="180249" y="594163"/>
                  </a:lnTo>
                  <a:lnTo>
                    <a:pt x="193487" y="603062"/>
                  </a:lnTo>
                  <a:lnTo>
                    <a:pt x="209850" y="606306"/>
                  </a:lnTo>
                  <a:lnTo>
                    <a:pt x="226287" y="603009"/>
                  </a:lnTo>
                  <a:lnTo>
                    <a:pt x="239722" y="594021"/>
                  </a:lnTo>
                  <a:lnTo>
                    <a:pt x="248786" y="580698"/>
                  </a:lnTo>
                  <a:lnTo>
                    <a:pt x="252111" y="564396"/>
                  </a:lnTo>
                  <a:lnTo>
                    <a:pt x="248786" y="548045"/>
                  </a:lnTo>
                  <a:lnTo>
                    <a:pt x="239722" y="534672"/>
                  </a:lnTo>
                  <a:lnTo>
                    <a:pt x="226287" y="525645"/>
                  </a:lnTo>
                  <a:lnTo>
                    <a:pt x="209850" y="522332"/>
                  </a:lnTo>
                  <a:close/>
                </a:path>
                <a:path extrusionOk="0" h="955675" w="954405">
                  <a:moveTo>
                    <a:pt x="209806" y="366897"/>
                  </a:moveTo>
                  <a:lnTo>
                    <a:pt x="191088" y="370616"/>
                  </a:lnTo>
                  <a:lnTo>
                    <a:pt x="175961" y="380820"/>
                  </a:lnTo>
                  <a:lnTo>
                    <a:pt x="165842" y="396072"/>
                  </a:lnTo>
                  <a:lnTo>
                    <a:pt x="162154" y="414939"/>
                  </a:lnTo>
                  <a:lnTo>
                    <a:pt x="165842" y="433762"/>
                  </a:lnTo>
                  <a:lnTo>
                    <a:pt x="175961" y="448973"/>
                  </a:lnTo>
                  <a:lnTo>
                    <a:pt x="191088" y="459145"/>
                  </a:lnTo>
                  <a:lnTo>
                    <a:pt x="209806" y="462852"/>
                  </a:lnTo>
                  <a:lnTo>
                    <a:pt x="228598" y="459081"/>
                  </a:lnTo>
                  <a:lnTo>
                    <a:pt x="243960" y="448804"/>
                  </a:lnTo>
                  <a:lnTo>
                    <a:pt x="254324" y="433572"/>
                  </a:lnTo>
                  <a:lnTo>
                    <a:pt x="258127" y="414939"/>
                  </a:lnTo>
                  <a:lnTo>
                    <a:pt x="254324" y="396261"/>
                  </a:lnTo>
                  <a:lnTo>
                    <a:pt x="243960" y="380988"/>
                  </a:lnTo>
                  <a:lnTo>
                    <a:pt x="228598" y="370680"/>
                  </a:lnTo>
                  <a:lnTo>
                    <a:pt x="209806" y="366897"/>
                  </a:lnTo>
                  <a:close/>
                </a:path>
                <a:path extrusionOk="0" h="955675" w="954405">
                  <a:moveTo>
                    <a:pt x="278978" y="234642"/>
                  </a:moveTo>
                  <a:lnTo>
                    <a:pt x="257909" y="238830"/>
                  </a:lnTo>
                  <a:lnTo>
                    <a:pt x="240895" y="250314"/>
                  </a:lnTo>
                  <a:lnTo>
                    <a:pt x="229522" y="267472"/>
                  </a:lnTo>
                  <a:lnTo>
                    <a:pt x="225379" y="288686"/>
                  </a:lnTo>
                  <a:lnTo>
                    <a:pt x="229522" y="309859"/>
                  </a:lnTo>
                  <a:lnTo>
                    <a:pt x="240894" y="326967"/>
                  </a:lnTo>
                  <a:lnTo>
                    <a:pt x="257908" y="338408"/>
                  </a:lnTo>
                  <a:lnTo>
                    <a:pt x="278978" y="342577"/>
                  </a:lnTo>
                  <a:lnTo>
                    <a:pt x="300114" y="338336"/>
                  </a:lnTo>
                  <a:lnTo>
                    <a:pt x="317391" y="326776"/>
                  </a:lnTo>
                  <a:lnTo>
                    <a:pt x="329047" y="309644"/>
                  </a:lnTo>
                  <a:lnTo>
                    <a:pt x="333324" y="288686"/>
                  </a:lnTo>
                  <a:lnTo>
                    <a:pt x="329047" y="267677"/>
                  </a:lnTo>
                  <a:lnTo>
                    <a:pt x="317391" y="250495"/>
                  </a:lnTo>
                  <a:lnTo>
                    <a:pt x="300114" y="238898"/>
                  </a:lnTo>
                  <a:lnTo>
                    <a:pt x="278978" y="234642"/>
                  </a:lnTo>
                  <a:close/>
                </a:path>
                <a:path extrusionOk="0" h="955675" w="954405">
                  <a:moveTo>
                    <a:pt x="411586" y="161750"/>
                  </a:moveTo>
                  <a:lnTo>
                    <a:pt x="390518" y="165934"/>
                  </a:lnTo>
                  <a:lnTo>
                    <a:pt x="373495" y="177412"/>
                  </a:lnTo>
                  <a:lnTo>
                    <a:pt x="362112" y="194569"/>
                  </a:lnTo>
                  <a:lnTo>
                    <a:pt x="357963" y="215792"/>
                  </a:lnTo>
                  <a:lnTo>
                    <a:pt x="362111" y="236965"/>
                  </a:lnTo>
                  <a:lnTo>
                    <a:pt x="373494" y="254072"/>
                  </a:lnTo>
                  <a:lnTo>
                    <a:pt x="390517" y="265513"/>
                  </a:lnTo>
                  <a:lnTo>
                    <a:pt x="411586" y="269682"/>
                  </a:lnTo>
                  <a:lnTo>
                    <a:pt x="432722" y="265443"/>
                  </a:lnTo>
                  <a:lnTo>
                    <a:pt x="449999" y="253888"/>
                  </a:lnTo>
                  <a:lnTo>
                    <a:pt x="461655" y="236757"/>
                  </a:lnTo>
                  <a:lnTo>
                    <a:pt x="465932" y="215792"/>
                  </a:lnTo>
                  <a:lnTo>
                    <a:pt x="461655" y="194779"/>
                  </a:lnTo>
                  <a:lnTo>
                    <a:pt x="449999" y="177599"/>
                  </a:lnTo>
                  <a:lnTo>
                    <a:pt x="432722" y="166004"/>
                  </a:lnTo>
                  <a:lnTo>
                    <a:pt x="411586" y="161750"/>
                  </a:lnTo>
                  <a:close/>
                </a:path>
                <a:path extrusionOk="0" h="955675" w="954405">
                  <a:moveTo>
                    <a:pt x="562830" y="167748"/>
                  </a:moveTo>
                  <a:lnTo>
                    <a:pt x="544111" y="171469"/>
                  </a:lnTo>
                  <a:lnTo>
                    <a:pt x="528983" y="181675"/>
                  </a:lnTo>
                  <a:lnTo>
                    <a:pt x="518864" y="196928"/>
                  </a:lnTo>
                  <a:lnTo>
                    <a:pt x="515176" y="215792"/>
                  </a:lnTo>
                  <a:lnTo>
                    <a:pt x="518864" y="234614"/>
                  </a:lnTo>
                  <a:lnTo>
                    <a:pt x="528983" y="249812"/>
                  </a:lnTo>
                  <a:lnTo>
                    <a:pt x="544111" y="259970"/>
                  </a:lnTo>
                  <a:lnTo>
                    <a:pt x="562830" y="263671"/>
                  </a:lnTo>
                  <a:lnTo>
                    <a:pt x="581622" y="259908"/>
                  </a:lnTo>
                  <a:lnTo>
                    <a:pt x="596983" y="249648"/>
                  </a:lnTo>
                  <a:lnTo>
                    <a:pt x="607347" y="234429"/>
                  </a:lnTo>
                  <a:lnTo>
                    <a:pt x="611149" y="215792"/>
                  </a:lnTo>
                  <a:lnTo>
                    <a:pt x="607347" y="197123"/>
                  </a:lnTo>
                  <a:lnTo>
                    <a:pt x="596983" y="181849"/>
                  </a:lnTo>
                  <a:lnTo>
                    <a:pt x="581622" y="171534"/>
                  </a:lnTo>
                  <a:lnTo>
                    <a:pt x="562830" y="167748"/>
                  </a:lnTo>
                  <a:close/>
                </a:path>
                <a:path extrusionOk="0" h="955675" w="954405">
                  <a:moveTo>
                    <a:pt x="698587" y="245883"/>
                  </a:moveTo>
                  <a:lnTo>
                    <a:pt x="682224" y="249141"/>
                  </a:lnTo>
                  <a:lnTo>
                    <a:pt x="668994" y="258075"/>
                  </a:lnTo>
                  <a:lnTo>
                    <a:pt x="660143" y="271426"/>
                  </a:lnTo>
                  <a:lnTo>
                    <a:pt x="656916" y="287934"/>
                  </a:lnTo>
                  <a:lnTo>
                    <a:pt x="660143" y="304411"/>
                  </a:lnTo>
                  <a:lnTo>
                    <a:pt x="668994" y="317716"/>
                  </a:lnTo>
                  <a:lnTo>
                    <a:pt x="682224" y="326607"/>
                  </a:lnTo>
                  <a:lnTo>
                    <a:pt x="698587" y="329846"/>
                  </a:lnTo>
                  <a:lnTo>
                    <a:pt x="715040" y="326549"/>
                  </a:lnTo>
                  <a:lnTo>
                    <a:pt x="728485" y="317561"/>
                  </a:lnTo>
                  <a:lnTo>
                    <a:pt x="737555" y="304238"/>
                  </a:lnTo>
                  <a:lnTo>
                    <a:pt x="740882" y="287934"/>
                  </a:lnTo>
                  <a:lnTo>
                    <a:pt x="737555" y="271596"/>
                  </a:lnTo>
                  <a:lnTo>
                    <a:pt x="728486" y="258226"/>
                  </a:lnTo>
                  <a:lnTo>
                    <a:pt x="715041" y="249197"/>
                  </a:lnTo>
                  <a:lnTo>
                    <a:pt x="698587" y="245883"/>
                  </a:lnTo>
                  <a:close/>
                </a:path>
                <a:path extrusionOk="0" h="955675" w="954405">
                  <a:moveTo>
                    <a:pt x="763742" y="378160"/>
                  </a:moveTo>
                  <a:lnTo>
                    <a:pt x="749702" y="380949"/>
                  </a:lnTo>
                  <a:lnTo>
                    <a:pt x="738358" y="388599"/>
                  </a:lnTo>
                  <a:lnTo>
                    <a:pt x="730772" y="400037"/>
                  </a:lnTo>
                  <a:lnTo>
                    <a:pt x="728008" y="414188"/>
                  </a:lnTo>
                  <a:lnTo>
                    <a:pt x="730772" y="428302"/>
                  </a:lnTo>
                  <a:lnTo>
                    <a:pt x="738358" y="439705"/>
                  </a:lnTo>
                  <a:lnTo>
                    <a:pt x="749702" y="447329"/>
                  </a:lnTo>
                  <a:lnTo>
                    <a:pt x="763742" y="450108"/>
                  </a:lnTo>
                  <a:lnTo>
                    <a:pt x="777831" y="447283"/>
                  </a:lnTo>
                  <a:lnTo>
                    <a:pt x="789350" y="439583"/>
                  </a:lnTo>
                  <a:lnTo>
                    <a:pt x="797123" y="428165"/>
                  </a:lnTo>
                  <a:lnTo>
                    <a:pt x="799976" y="414188"/>
                  </a:lnTo>
                  <a:lnTo>
                    <a:pt x="797123" y="400178"/>
                  </a:lnTo>
                  <a:lnTo>
                    <a:pt x="789349" y="388725"/>
                  </a:lnTo>
                  <a:lnTo>
                    <a:pt x="777830" y="380996"/>
                  </a:lnTo>
                  <a:lnTo>
                    <a:pt x="763742" y="378160"/>
                  </a:lnTo>
                  <a:close/>
                </a:path>
                <a:path extrusionOk="0" h="955675" w="954405">
                  <a:moveTo>
                    <a:pt x="762336" y="534338"/>
                  </a:moveTo>
                  <a:lnTo>
                    <a:pt x="750634" y="536666"/>
                  </a:lnTo>
                  <a:lnTo>
                    <a:pt x="741182" y="543049"/>
                  </a:lnTo>
                  <a:lnTo>
                    <a:pt x="734862" y="552589"/>
                  </a:lnTo>
                  <a:lnTo>
                    <a:pt x="732559" y="564383"/>
                  </a:lnTo>
                  <a:lnTo>
                    <a:pt x="734862" y="576128"/>
                  </a:lnTo>
                  <a:lnTo>
                    <a:pt x="741182" y="585627"/>
                  </a:lnTo>
                  <a:lnTo>
                    <a:pt x="750634" y="591984"/>
                  </a:lnTo>
                  <a:lnTo>
                    <a:pt x="762336" y="594302"/>
                  </a:lnTo>
                  <a:lnTo>
                    <a:pt x="774069" y="591945"/>
                  </a:lnTo>
                  <a:lnTo>
                    <a:pt x="783660" y="585523"/>
                  </a:lnTo>
                  <a:lnTo>
                    <a:pt x="790131" y="576011"/>
                  </a:lnTo>
                  <a:lnTo>
                    <a:pt x="792506" y="564383"/>
                  </a:lnTo>
                  <a:lnTo>
                    <a:pt x="790131" y="552696"/>
                  </a:lnTo>
                  <a:lnTo>
                    <a:pt x="783660" y="543145"/>
                  </a:lnTo>
                  <a:lnTo>
                    <a:pt x="774069" y="536701"/>
                  </a:lnTo>
                  <a:lnTo>
                    <a:pt x="762336" y="534338"/>
                  </a:lnTo>
                  <a:close/>
                </a:path>
                <a:path extrusionOk="0" h="955675" w="954405">
                  <a:moveTo>
                    <a:pt x="688462" y="669573"/>
                  </a:moveTo>
                  <a:lnTo>
                    <a:pt x="679111" y="671432"/>
                  </a:lnTo>
                  <a:lnTo>
                    <a:pt x="671553" y="676532"/>
                  </a:lnTo>
                  <a:lnTo>
                    <a:pt x="666498" y="684160"/>
                  </a:lnTo>
                  <a:lnTo>
                    <a:pt x="664655" y="693601"/>
                  </a:lnTo>
                  <a:lnTo>
                    <a:pt x="666498" y="703014"/>
                  </a:lnTo>
                  <a:lnTo>
                    <a:pt x="671553" y="710610"/>
                  </a:lnTo>
                  <a:lnTo>
                    <a:pt x="679111" y="715685"/>
                  </a:lnTo>
                  <a:lnTo>
                    <a:pt x="688462" y="717534"/>
                  </a:lnTo>
                  <a:lnTo>
                    <a:pt x="697867" y="715653"/>
                  </a:lnTo>
                  <a:lnTo>
                    <a:pt x="705554" y="710525"/>
                  </a:lnTo>
                  <a:lnTo>
                    <a:pt x="710740" y="702918"/>
                  </a:lnTo>
                  <a:lnTo>
                    <a:pt x="712642" y="693601"/>
                  </a:lnTo>
                  <a:lnTo>
                    <a:pt x="710740" y="684268"/>
                  </a:lnTo>
                  <a:lnTo>
                    <a:pt x="705554" y="676628"/>
                  </a:lnTo>
                  <a:lnTo>
                    <a:pt x="697867" y="671468"/>
                  </a:lnTo>
                  <a:lnTo>
                    <a:pt x="688462" y="669573"/>
                  </a:lnTo>
                  <a:close/>
                </a:path>
                <a:path extrusionOk="0" h="955675" w="954405">
                  <a:moveTo>
                    <a:pt x="563005" y="745143"/>
                  </a:moveTo>
                  <a:lnTo>
                    <a:pt x="553648" y="746998"/>
                  </a:lnTo>
                  <a:lnTo>
                    <a:pt x="546081" y="752091"/>
                  </a:lnTo>
                  <a:lnTo>
                    <a:pt x="541018" y="759712"/>
                  </a:lnTo>
                  <a:lnTo>
                    <a:pt x="539171" y="769152"/>
                  </a:lnTo>
                  <a:lnTo>
                    <a:pt x="541018" y="778559"/>
                  </a:lnTo>
                  <a:lnTo>
                    <a:pt x="546081" y="786154"/>
                  </a:lnTo>
                  <a:lnTo>
                    <a:pt x="553648" y="791231"/>
                  </a:lnTo>
                  <a:lnTo>
                    <a:pt x="563005" y="793080"/>
                  </a:lnTo>
                  <a:lnTo>
                    <a:pt x="572398" y="791198"/>
                  </a:lnTo>
                  <a:lnTo>
                    <a:pt x="580084" y="786068"/>
                  </a:lnTo>
                  <a:lnTo>
                    <a:pt x="585275" y="778462"/>
                  </a:lnTo>
                  <a:lnTo>
                    <a:pt x="587181" y="769152"/>
                  </a:lnTo>
                  <a:lnTo>
                    <a:pt x="585275" y="759815"/>
                  </a:lnTo>
                  <a:lnTo>
                    <a:pt x="580084" y="752182"/>
                  </a:lnTo>
                  <a:lnTo>
                    <a:pt x="572398" y="747032"/>
                  </a:lnTo>
                  <a:lnTo>
                    <a:pt x="563005" y="745143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1872609" y="1049400"/>
              <a:ext cx="1994535" cy="514984"/>
            </a:xfrm>
            <a:custGeom>
              <a:rect b="b" l="l" r="r" t="t"/>
              <a:pathLst>
                <a:path extrusionOk="0" h="514984" w="1994535">
                  <a:moveTo>
                    <a:pt x="1866401" y="109060"/>
                  </a:moveTo>
                  <a:lnTo>
                    <a:pt x="1817743" y="116491"/>
                  </a:lnTo>
                  <a:lnTo>
                    <a:pt x="1776331" y="137341"/>
                  </a:lnTo>
                  <a:lnTo>
                    <a:pt x="1744213" y="169450"/>
                  </a:lnTo>
                  <a:lnTo>
                    <a:pt x="1723440" y="210655"/>
                  </a:lnTo>
                  <a:lnTo>
                    <a:pt x="1716061" y="258797"/>
                  </a:lnTo>
                  <a:lnTo>
                    <a:pt x="1723440" y="306725"/>
                  </a:lnTo>
                  <a:lnTo>
                    <a:pt x="1744213" y="347904"/>
                  </a:lnTo>
                  <a:lnTo>
                    <a:pt x="1776331" y="380090"/>
                  </a:lnTo>
                  <a:lnTo>
                    <a:pt x="1817743" y="401043"/>
                  </a:lnTo>
                  <a:lnTo>
                    <a:pt x="1866401" y="408525"/>
                  </a:lnTo>
                  <a:lnTo>
                    <a:pt x="1906595" y="403287"/>
                  </a:lnTo>
                  <a:lnTo>
                    <a:pt x="1942410" y="388389"/>
                  </a:lnTo>
                  <a:lnTo>
                    <a:pt x="1972246" y="365059"/>
                  </a:lnTo>
                  <a:lnTo>
                    <a:pt x="1984559" y="348166"/>
                  </a:lnTo>
                  <a:lnTo>
                    <a:pt x="1865823" y="348166"/>
                  </a:lnTo>
                  <a:lnTo>
                    <a:pt x="1830893" y="341409"/>
                  </a:lnTo>
                  <a:lnTo>
                    <a:pt x="1802903" y="322699"/>
                  </a:lnTo>
                  <a:lnTo>
                    <a:pt x="1784310" y="294380"/>
                  </a:lnTo>
                  <a:lnTo>
                    <a:pt x="1777566" y="258792"/>
                  </a:lnTo>
                  <a:lnTo>
                    <a:pt x="1784310" y="223225"/>
                  </a:lnTo>
                  <a:lnTo>
                    <a:pt x="1802903" y="194907"/>
                  </a:lnTo>
                  <a:lnTo>
                    <a:pt x="1830893" y="176193"/>
                  </a:lnTo>
                  <a:lnTo>
                    <a:pt x="1865823" y="169432"/>
                  </a:lnTo>
                  <a:lnTo>
                    <a:pt x="1984023" y="169432"/>
                  </a:lnTo>
                  <a:lnTo>
                    <a:pt x="1971779" y="152319"/>
                  </a:lnTo>
                  <a:lnTo>
                    <a:pt x="1942272" y="129144"/>
                  </a:lnTo>
                  <a:lnTo>
                    <a:pt x="1906578" y="114296"/>
                  </a:lnTo>
                  <a:lnTo>
                    <a:pt x="1866401" y="109060"/>
                  </a:lnTo>
                  <a:close/>
                </a:path>
                <a:path extrusionOk="0" h="514984" w="1994535">
                  <a:moveTo>
                    <a:pt x="1941553" y="304353"/>
                  </a:moveTo>
                  <a:lnTo>
                    <a:pt x="1928778" y="322247"/>
                  </a:lnTo>
                  <a:lnTo>
                    <a:pt x="1911392" y="336080"/>
                  </a:lnTo>
                  <a:lnTo>
                    <a:pt x="1890153" y="345003"/>
                  </a:lnTo>
                  <a:lnTo>
                    <a:pt x="1865823" y="348166"/>
                  </a:lnTo>
                  <a:lnTo>
                    <a:pt x="1984559" y="348166"/>
                  </a:lnTo>
                  <a:lnTo>
                    <a:pt x="1994502" y="334525"/>
                  </a:lnTo>
                  <a:lnTo>
                    <a:pt x="1941553" y="304353"/>
                  </a:lnTo>
                  <a:close/>
                </a:path>
                <a:path extrusionOk="0" h="514984" w="1994535">
                  <a:moveTo>
                    <a:pt x="1984023" y="169432"/>
                  </a:moveTo>
                  <a:lnTo>
                    <a:pt x="1865823" y="169432"/>
                  </a:lnTo>
                  <a:lnTo>
                    <a:pt x="1890136" y="172519"/>
                  </a:lnTo>
                  <a:lnTo>
                    <a:pt x="1911254" y="181317"/>
                  </a:lnTo>
                  <a:lnTo>
                    <a:pt x="1928312" y="195131"/>
                  </a:lnTo>
                  <a:lnTo>
                    <a:pt x="1940447" y="213268"/>
                  </a:lnTo>
                  <a:lnTo>
                    <a:pt x="1993396" y="182532"/>
                  </a:lnTo>
                  <a:lnTo>
                    <a:pt x="1984023" y="169432"/>
                  </a:lnTo>
                  <a:close/>
                </a:path>
                <a:path extrusionOk="0" h="514984" w="1994535">
                  <a:moveTo>
                    <a:pt x="1469345" y="116486"/>
                  </a:moveTo>
                  <a:lnTo>
                    <a:pt x="1403831" y="116486"/>
                  </a:lnTo>
                  <a:lnTo>
                    <a:pt x="1523450" y="398856"/>
                  </a:lnTo>
                  <a:lnTo>
                    <a:pt x="1521716" y="402838"/>
                  </a:lnTo>
                  <a:lnTo>
                    <a:pt x="1509496" y="427792"/>
                  </a:lnTo>
                  <a:lnTo>
                    <a:pt x="1493476" y="445326"/>
                  </a:lnTo>
                  <a:lnTo>
                    <a:pt x="1472641" y="455280"/>
                  </a:lnTo>
                  <a:lnTo>
                    <a:pt x="1445974" y="457492"/>
                  </a:lnTo>
                  <a:lnTo>
                    <a:pt x="1445974" y="514974"/>
                  </a:lnTo>
                  <a:lnTo>
                    <a:pt x="1490366" y="510468"/>
                  </a:lnTo>
                  <a:lnTo>
                    <a:pt x="1528929" y="491226"/>
                  </a:lnTo>
                  <a:lnTo>
                    <a:pt x="1560763" y="457674"/>
                  </a:lnTo>
                  <a:lnTo>
                    <a:pt x="1584969" y="410236"/>
                  </a:lnTo>
                  <a:lnTo>
                    <a:pt x="1617160" y="323723"/>
                  </a:lnTo>
                  <a:lnTo>
                    <a:pt x="1555893" y="323723"/>
                  </a:lnTo>
                  <a:lnTo>
                    <a:pt x="1469345" y="116486"/>
                  </a:lnTo>
                  <a:close/>
                </a:path>
                <a:path extrusionOk="0" h="514984" w="1994535">
                  <a:moveTo>
                    <a:pt x="1694272" y="116486"/>
                  </a:moveTo>
                  <a:lnTo>
                    <a:pt x="1628783" y="116486"/>
                  </a:lnTo>
                  <a:lnTo>
                    <a:pt x="1555893" y="323723"/>
                  </a:lnTo>
                  <a:lnTo>
                    <a:pt x="1617160" y="323723"/>
                  </a:lnTo>
                  <a:lnTo>
                    <a:pt x="1694272" y="116486"/>
                  </a:lnTo>
                  <a:close/>
                </a:path>
                <a:path extrusionOk="0" h="514984" w="1994535">
                  <a:moveTo>
                    <a:pt x="1169432" y="116486"/>
                  </a:moveTo>
                  <a:lnTo>
                    <a:pt x="1109102" y="116486"/>
                  </a:lnTo>
                  <a:lnTo>
                    <a:pt x="1109102" y="401152"/>
                  </a:lnTo>
                  <a:lnTo>
                    <a:pt x="1161119" y="401152"/>
                  </a:lnTo>
                  <a:lnTo>
                    <a:pt x="1236611" y="301724"/>
                  </a:lnTo>
                  <a:lnTo>
                    <a:pt x="1169432" y="301724"/>
                  </a:lnTo>
                  <a:lnTo>
                    <a:pt x="1169432" y="116486"/>
                  </a:lnTo>
                  <a:close/>
                </a:path>
                <a:path extrusionOk="0" h="514984" w="1994535">
                  <a:moveTo>
                    <a:pt x="1355305" y="224881"/>
                  </a:moveTo>
                  <a:lnTo>
                    <a:pt x="1294955" y="224881"/>
                  </a:lnTo>
                  <a:lnTo>
                    <a:pt x="1294955" y="401152"/>
                  </a:lnTo>
                  <a:lnTo>
                    <a:pt x="1355305" y="401152"/>
                  </a:lnTo>
                  <a:lnTo>
                    <a:pt x="1355305" y="224881"/>
                  </a:lnTo>
                  <a:close/>
                </a:path>
                <a:path extrusionOk="0" h="514984" w="1994535">
                  <a:moveTo>
                    <a:pt x="1355305" y="116486"/>
                  </a:moveTo>
                  <a:lnTo>
                    <a:pt x="1308035" y="116486"/>
                  </a:lnTo>
                  <a:lnTo>
                    <a:pt x="1169432" y="301724"/>
                  </a:lnTo>
                  <a:lnTo>
                    <a:pt x="1236611" y="301724"/>
                  </a:lnTo>
                  <a:lnTo>
                    <a:pt x="1294955" y="224881"/>
                  </a:lnTo>
                  <a:lnTo>
                    <a:pt x="1355305" y="224881"/>
                  </a:lnTo>
                  <a:lnTo>
                    <a:pt x="1355305" y="116486"/>
                  </a:lnTo>
                  <a:close/>
                </a:path>
                <a:path extrusionOk="0" h="514984" w="1994535">
                  <a:moveTo>
                    <a:pt x="793474" y="116489"/>
                  </a:moveTo>
                  <a:lnTo>
                    <a:pt x="751859" y="116489"/>
                  </a:lnTo>
                  <a:lnTo>
                    <a:pt x="751859" y="514976"/>
                  </a:lnTo>
                  <a:lnTo>
                    <a:pt x="813368" y="514976"/>
                  </a:lnTo>
                  <a:lnTo>
                    <a:pt x="813368" y="360720"/>
                  </a:lnTo>
                  <a:lnTo>
                    <a:pt x="1015151" y="360720"/>
                  </a:lnTo>
                  <a:lnTo>
                    <a:pt x="1025537" y="349903"/>
                  </a:lnTo>
                  <a:lnTo>
                    <a:pt x="903334" y="349903"/>
                  </a:lnTo>
                  <a:lnTo>
                    <a:pt x="867658" y="343114"/>
                  </a:lnTo>
                  <a:lnTo>
                    <a:pt x="839135" y="324208"/>
                  </a:lnTo>
                  <a:lnTo>
                    <a:pt x="820219" y="295372"/>
                  </a:lnTo>
                  <a:lnTo>
                    <a:pt x="813368" y="258797"/>
                  </a:lnTo>
                  <a:lnTo>
                    <a:pt x="820220" y="222230"/>
                  </a:lnTo>
                  <a:lnTo>
                    <a:pt x="839136" y="193406"/>
                  </a:lnTo>
                  <a:lnTo>
                    <a:pt x="867660" y="174510"/>
                  </a:lnTo>
                  <a:lnTo>
                    <a:pt x="903334" y="167725"/>
                  </a:lnTo>
                  <a:lnTo>
                    <a:pt x="1025326" y="167725"/>
                  </a:lnTo>
                  <a:lnTo>
                    <a:pt x="1015498" y="157461"/>
                  </a:lnTo>
                  <a:lnTo>
                    <a:pt x="813368" y="157461"/>
                  </a:lnTo>
                  <a:lnTo>
                    <a:pt x="793474" y="116489"/>
                  </a:lnTo>
                  <a:close/>
                </a:path>
                <a:path extrusionOk="0" h="514984" w="1994535">
                  <a:moveTo>
                    <a:pt x="1015151" y="360720"/>
                  </a:moveTo>
                  <a:lnTo>
                    <a:pt x="813368" y="360720"/>
                  </a:lnTo>
                  <a:lnTo>
                    <a:pt x="831824" y="380675"/>
                  </a:lnTo>
                  <a:lnTo>
                    <a:pt x="854657" y="395723"/>
                  </a:lnTo>
                  <a:lnTo>
                    <a:pt x="881760" y="405221"/>
                  </a:lnTo>
                  <a:lnTo>
                    <a:pt x="913022" y="408530"/>
                  </a:lnTo>
                  <a:lnTo>
                    <a:pt x="957506" y="401103"/>
                  </a:lnTo>
                  <a:lnTo>
                    <a:pt x="996390" y="380261"/>
                  </a:lnTo>
                  <a:lnTo>
                    <a:pt x="1015151" y="360720"/>
                  </a:lnTo>
                  <a:close/>
                </a:path>
                <a:path extrusionOk="0" h="514984" w="1994535">
                  <a:moveTo>
                    <a:pt x="1025326" y="167725"/>
                  </a:moveTo>
                  <a:lnTo>
                    <a:pt x="903334" y="167725"/>
                  </a:lnTo>
                  <a:lnTo>
                    <a:pt x="939027" y="174510"/>
                  </a:lnTo>
                  <a:lnTo>
                    <a:pt x="967554" y="193407"/>
                  </a:lnTo>
                  <a:lnTo>
                    <a:pt x="986466" y="222231"/>
                  </a:lnTo>
                  <a:lnTo>
                    <a:pt x="993313" y="258800"/>
                  </a:lnTo>
                  <a:lnTo>
                    <a:pt x="986465" y="295373"/>
                  </a:lnTo>
                  <a:lnTo>
                    <a:pt x="967552" y="324209"/>
                  </a:lnTo>
                  <a:lnTo>
                    <a:pt x="939025" y="343114"/>
                  </a:lnTo>
                  <a:lnTo>
                    <a:pt x="903334" y="349903"/>
                  </a:lnTo>
                  <a:lnTo>
                    <a:pt x="1025537" y="349903"/>
                  </a:lnTo>
                  <a:lnTo>
                    <a:pt x="1027212" y="348158"/>
                  </a:lnTo>
                  <a:lnTo>
                    <a:pt x="1047509" y="306952"/>
                  </a:lnTo>
                  <a:lnTo>
                    <a:pt x="1054822" y="258797"/>
                  </a:lnTo>
                  <a:lnTo>
                    <a:pt x="1047510" y="210874"/>
                  </a:lnTo>
                  <a:lnTo>
                    <a:pt x="1027212" y="169695"/>
                  </a:lnTo>
                  <a:lnTo>
                    <a:pt x="1025326" y="167725"/>
                  </a:lnTo>
                  <a:close/>
                </a:path>
                <a:path extrusionOk="0" h="514984" w="1994535">
                  <a:moveTo>
                    <a:pt x="913022" y="109062"/>
                  </a:moveTo>
                  <a:lnTo>
                    <a:pt x="881759" y="112381"/>
                  </a:lnTo>
                  <a:lnTo>
                    <a:pt x="854656" y="121948"/>
                  </a:lnTo>
                  <a:lnTo>
                    <a:pt x="831823" y="137171"/>
                  </a:lnTo>
                  <a:lnTo>
                    <a:pt x="813368" y="157461"/>
                  </a:lnTo>
                  <a:lnTo>
                    <a:pt x="1015498" y="157461"/>
                  </a:lnTo>
                  <a:lnTo>
                    <a:pt x="996391" y="137505"/>
                  </a:lnTo>
                  <a:lnTo>
                    <a:pt x="957507" y="116546"/>
                  </a:lnTo>
                  <a:lnTo>
                    <a:pt x="913022" y="109062"/>
                  </a:lnTo>
                  <a:close/>
                </a:path>
                <a:path extrusionOk="0" h="514984" w="1994535">
                  <a:moveTo>
                    <a:pt x="496356" y="116486"/>
                  </a:moveTo>
                  <a:lnTo>
                    <a:pt x="436006" y="116486"/>
                  </a:lnTo>
                  <a:lnTo>
                    <a:pt x="436006" y="401152"/>
                  </a:lnTo>
                  <a:lnTo>
                    <a:pt x="488079" y="401152"/>
                  </a:lnTo>
                  <a:lnTo>
                    <a:pt x="563555" y="301724"/>
                  </a:lnTo>
                  <a:lnTo>
                    <a:pt x="496356" y="301724"/>
                  </a:lnTo>
                  <a:lnTo>
                    <a:pt x="496356" y="116486"/>
                  </a:lnTo>
                  <a:close/>
                </a:path>
                <a:path extrusionOk="0" h="514984" w="1994535">
                  <a:moveTo>
                    <a:pt x="682275" y="224881"/>
                  </a:moveTo>
                  <a:lnTo>
                    <a:pt x="621887" y="224881"/>
                  </a:lnTo>
                  <a:lnTo>
                    <a:pt x="621887" y="401152"/>
                  </a:lnTo>
                  <a:lnTo>
                    <a:pt x="682275" y="401152"/>
                  </a:lnTo>
                  <a:lnTo>
                    <a:pt x="682275" y="224881"/>
                  </a:lnTo>
                  <a:close/>
                </a:path>
                <a:path extrusionOk="0" h="514984" w="1994535">
                  <a:moveTo>
                    <a:pt x="682275" y="116486"/>
                  </a:moveTo>
                  <a:lnTo>
                    <a:pt x="634982" y="116486"/>
                  </a:lnTo>
                  <a:lnTo>
                    <a:pt x="496356" y="301724"/>
                  </a:lnTo>
                  <a:lnTo>
                    <a:pt x="563555" y="301724"/>
                  </a:lnTo>
                  <a:lnTo>
                    <a:pt x="621887" y="224881"/>
                  </a:lnTo>
                  <a:lnTo>
                    <a:pt x="682275" y="224881"/>
                  </a:lnTo>
                  <a:lnTo>
                    <a:pt x="682275" y="116486"/>
                  </a:lnTo>
                  <a:close/>
                </a:path>
                <a:path extrusionOk="0" h="514984" w="1994535">
                  <a:moveTo>
                    <a:pt x="208441" y="0"/>
                  </a:moveTo>
                  <a:lnTo>
                    <a:pt x="158695" y="5382"/>
                  </a:lnTo>
                  <a:lnTo>
                    <a:pt x="114063" y="20754"/>
                  </a:lnTo>
                  <a:lnTo>
                    <a:pt x="75469" y="44949"/>
                  </a:lnTo>
                  <a:lnTo>
                    <a:pt x="43840" y="76801"/>
                  </a:lnTo>
                  <a:lnTo>
                    <a:pt x="20101" y="115146"/>
                  </a:lnTo>
                  <a:lnTo>
                    <a:pt x="5179" y="158817"/>
                  </a:lnTo>
                  <a:lnTo>
                    <a:pt x="0" y="206648"/>
                  </a:lnTo>
                  <a:lnTo>
                    <a:pt x="5179" y="254486"/>
                  </a:lnTo>
                  <a:lnTo>
                    <a:pt x="20101" y="298163"/>
                  </a:lnTo>
                  <a:lnTo>
                    <a:pt x="43840" y="336512"/>
                  </a:lnTo>
                  <a:lnTo>
                    <a:pt x="75469" y="368367"/>
                  </a:lnTo>
                  <a:lnTo>
                    <a:pt x="114063" y="392564"/>
                  </a:lnTo>
                  <a:lnTo>
                    <a:pt x="158695" y="407937"/>
                  </a:lnTo>
                  <a:lnTo>
                    <a:pt x="208441" y="413320"/>
                  </a:lnTo>
                  <a:lnTo>
                    <a:pt x="261551" y="406540"/>
                  </a:lnTo>
                  <a:lnTo>
                    <a:pt x="309283" y="387271"/>
                  </a:lnTo>
                  <a:lnTo>
                    <a:pt x="349442" y="357116"/>
                  </a:lnTo>
                  <a:lnTo>
                    <a:pt x="355274" y="349548"/>
                  </a:lnTo>
                  <a:lnTo>
                    <a:pt x="208441" y="349548"/>
                  </a:lnTo>
                  <a:lnTo>
                    <a:pt x="160553" y="342558"/>
                  </a:lnTo>
                  <a:lnTo>
                    <a:pt x="120976" y="322860"/>
                  </a:lnTo>
                  <a:lnTo>
                    <a:pt x="91048" y="292369"/>
                  </a:lnTo>
                  <a:lnTo>
                    <a:pt x="72109" y="252994"/>
                  </a:lnTo>
                  <a:lnTo>
                    <a:pt x="65499" y="206646"/>
                  </a:lnTo>
                  <a:lnTo>
                    <a:pt x="72109" y="160313"/>
                  </a:lnTo>
                  <a:lnTo>
                    <a:pt x="91048" y="120942"/>
                  </a:lnTo>
                  <a:lnTo>
                    <a:pt x="120976" y="90450"/>
                  </a:lnTo>
                  <a:lnTo>
                    <a:pt x="160553" y="70751"/>
                  </a:lnTo>
                  <a:lnTo>
                    <a:pt x="208441" y="63760"/>
                  </a:lnTo>
                  <a:lnTo>
                    <a:pt x="355400" y="63760"/>
                  </a:lnTo>
                  <a:lnTo>
                    <a:pt x="349117" y="55711"/>
                  </a:lnTo>
                  <a:lnTo>
                    <a:pt x="308850" y="25754"/>
                  </a:lnTo>
                  <a:lnTo>
                    <a:pt x="261226" y="6687"/>
                  </a:lnTo>
                  <a:lnTo>
                    <a:pt x="208441" y="0"/>
                  </a:lnTo>
                  <a:close/>
                </a:path>
                <a:path extrusionOk="0" h="514984" w="1994535">
                  <a:moveTo>
                    <a:pt x="322874" y="285243"/>
                  </a:moveTo>
                  <a:lnTo>
                    <a:pt x="303395" y="311852"/>
                  </a:lnTo>
                  <a:lnTo>
                    <a:pt x="276764" y="332117"/>
                  </a:lnTo>
                  <a:lnTo>
                    <a:pt x="244579" y="345021"/>
                  </a:lnTo>
                  <a:lnTo>
                    <a:pt x="208441" y="349548"/>
                  </a:lnTo>
                  <a:lnTo>
                    <a:pt x="355274" y="349548"/>
                  </a:lnTo>
                  <a:lnTo>
                    <a:pt x="379834" y="317678"/>
                  </a:lnTo>
                  <a:lnTo>
                    <a:pt x="322874" y="285243"/>
                  </a:lnTo>
                  <a:close/>
                </a:path>
                <a:path extrusionOk="0" h="514984" w="1994535">
                  <a:moveTo>
                    <a:pt x="355400" y="63760"/>
                  </a:moveTo>
                  <a:lnTo>
                    <a:pt x="208441" y="63760"/>
                  </a:lnTo>
                  <a:lnTo>
                    <a:pt x="244503" y="68287"/>
                  </a:lnTo>
                  <a:lnTo>
                    <a:pt x="276560" y="81194"/>
                  </a:lnTo>
                  <a:lnTo>
                    <a:pt x="303165" y="101465"/>
                  </a:lnTo>
                  <a:lnTo>
                    <a:pt x="322874" y="128088"/>
                  </a:lnTo>
                  <a:lnTo>
                    <a:pt x="379834" y="95064"/>
                  </a:lnTo>
                  <a:lnTo>
                    <a:pt x="355400" y="63760"/>
                  </a:lnTo>
                  <a:close/>
                </a:path>
              </a:pathLst>
            </a:custGeom>
            <a:solidFill>
              <a:srgbClr val="3748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8" name="Google Shape;248;p15"/>
            <p:cNvGrpSpPr/>
            <p:nvPr/>
          </p:nvGrpSpPr>
          <p:grpSpPr>
            <a:xfrm>
              <a:off x="1893203" y="759968"/>
              <a:ext cx="1976893" cy="305169"/>
              <a:chOff x="1893203" y="759968"/>
              <a:chExt cx="1976893" cy="305169"/>
            </a:xfrm>
          </p:grpSpPr>
          <p:pic>
            <p:nvPicPr>
              <p:cNvPr id="249" name="Google Shape;249;p1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203" y="759968"/>
                <a:ext cx="346143" cy="2325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0" name="Google Shape;250;p1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280885" y="821708"/>
                <a:ext cx="147917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1" name="Google Shape;251;p1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70341" y="821708"/>
                <a:ext cx="139606" cy="166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Google Shape;252;p1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629942" y="817417"/>
                <a:ext cx="171126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15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832717" y="817372"/>
                <a:ext cx="176806" cy="2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4" name="Google Shape;254;p15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032778" y="817367"/>
                <a:ext cx="162546" cy="174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5" name="Google Shape;255;p1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22272" y="821708"/>
                <a:ext cx="147928" cy="166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1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94137" y="817417"/>
                <a:ext cx="475959" cy="174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57" name="Google Shape;257;p15"/>
          <p:cNvSpPr txBox="1"/>
          <p:nvPr/>
        </p:nvSpPr>
        <p:spPr>
          <a:xfrm>
            <a:off x="780100" y="903025"/>
            <a:ext cx="18880800" cy="10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5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String методы</a:t>
            </a:r>
            <a:endParaRPr b="1" sz="5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slice()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- извлекает часть строки и возвращает извлеченную часть в новой строке. Метод принимает 2 параметра: начальную позицию и конечную позицию (конец не включен). Если параметр отрицательный, позиция отсчитывается от конца строки. 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Строка преобразуется в верхний регистр с помощью </a:t>
            </a: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toUpperCase().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Строка преобразуется в нижний регистр с помощью </a:t>
            </a: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toLowerCase().</a:t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concat() 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объединяет две или более строк, то есть вместо оператора +.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Метод </a:t>
            </a: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trim()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удаляет пробелы с обеих сторон строки. 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Метод </a:t>
            </a: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trimStart()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работает так же </a:t>
            </a: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trim(),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но удаляет пробелы только в начале строки.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Метод </a:t>
            </a: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trimEnd()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работает так же </a:t>
            </a: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trim(),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но удаляет пробелы только в конце строки.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Метод</a:t>
            </a:r>
            <a:r>
              <a:rPr b="1"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replace() </a:t>
            </a: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не изменяет строку, в которой он вызван. Метод возвращает новую строку. 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По умолчанию метод заменяет только первое совпадение.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0" y="0"/>
            <a:ext cx="20104200" cy="625500"/>
          </a:xfrm>
          <a:prstGeom prst="rect">
            <a:avLst/>
          </a:prstGeom>
          <a:solidFill>
            <a:srgbClr val="37489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