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u Braditya Repha" initials="DBR" lastIdx="1" clrIdx="0">
    <p:extLst>
      <p:ext uri="{19B8F6BF-5375-455C-9EA6-DF929625EA0E}">
        <p15:presenceInfo xmlns:p15="http://schemas.microsoft.com/office/powerpoint/2012/main" userId="Danu Braditya Rep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B2591-7299-4C5F-8963-C676FE990B3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87C3E-1C3D-4FCC-8477-AE18DCA0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366" y="882376"/>
            <a:ext cx="8360228" cy="2926080"/>
          </a:xfrm>
        </p:spPr>
        <p:txBody>
          <a:bodyPr anchor="ctr">
            <a:noAutofit/>
          </a:bodyPr>
          <a:lstStyle/>
          <a:p>
            <a:pPr algn="l"/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TUGAS 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DANU BRADITYA REPHA</a:t>
            </a:r>
            <a:b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311810241</a:t>
            </a:r>
            <a:b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TI 18 B1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6366" y="3608377"/>
            <a:ext cx="8767860" cy="2217657"/>
          </a:xfrm>
        </p:spPr>
        <p:txBody>
          <a:bodyPr anchor="ctr">
            <a:normAutofit fontScale="70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Praktikum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Perancangan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Basis Data UPB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2021</a:t>
            </a:r>
          </a:p>
          <a:p>
            <a:pPr algn="l"/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Najamuddin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Dwi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Miharja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S.Kom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M.Kom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Teknik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Informatika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Fakultas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Teknik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Universitas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Pelita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Bangsa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97" y="1035232"/>
            <a:ext cx="2904309" cy="21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" y="413004"/>
            <a:ext cx="1790700" cy="13426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600" y="1656781"/>
            <a:ext cx="6248400" cy="467391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59791" y="400049"/>
            <a:ext cx="9149804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DFD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lvl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68715" y="400049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CDM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56" y="1423852"/>
            <a:ext cx="8384705" cy="51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59791" y="400049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PDM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30" y="1397589"/>
            <a:ext cx="67151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68716" y="609600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Database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29" y="2475275"/>
            <a:ext cx="6929378" cy="280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68716" y="609600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Table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SQL di Database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(Salesman &amp;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8" y="2489068"/>
            <a:ext cx="5019675" cy="280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03" y="2325486"/>
            <a:ext cx="5704523" cy="31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5" y="2417852"/>
            <a:ext cx="5722828" cy="31892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8716" y="609600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Table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SQL di Database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(Customer &amp;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18" y="2417852"/>
            <a:ext cx="52578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68716" y="609600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Table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SQL di Database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8" y="2526407"/>
            <a:ext cx="5466550" cy="2951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2521724"/>
            <a:ext cx="5603966" cy="295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59791" y="283029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Designer Database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8" y="1639389"/>
            <a:ext cx="7680598" cy="46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59791" y="283029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Inner Join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49" y="1619249"/>
            <a:ext cx="4874888" cy="47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59791" y="283029"/>
            <a:ext cx="9149804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Tampilan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Index.php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CRUD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8" y="2155371"/>
            <a:ext cx="8883081" cy="37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716" y="609600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Normalisasi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PT.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Indomarco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Prima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2" y="2161904"/>
            <a:ext cx="11499383" cy="4265178"/>
          </a:xfrm>
        </p:spPr>
      </p:pic>
    </p:spTree>
    <p:extLst>
      <p:ext uri="{BB962C8B-B14F-4D97-AF65-F5344CB8AC3E}">
        <p14:creationId xmlns:p14="http://schemas.microsoft.com/office/powerpoint/2010/main" val="12215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59791" y="283029"/>
            <a:ext cx="9149804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Tampilan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add.php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CRUD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1" y="3003943"/>
            <a:ext cx="4828656" cy="2374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68" y="3003944"/>
            <a:ext cx="5245166" cy="237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5196" y="5193549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3852" y="5193548"/>
            <a:ext cx="424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index </a:t>
            </a:r>
            <a:r>
              <a:rPr lang="en-US" dirty="0" err="1" smtClean="0"/>
              <a:t>setelah</a:t>
            </a:r>
            <a:r>
              <a:rPr lang="en-US" dirty="0" smtClean="0"/>
              <a:t> update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59791" y="283029"/>
            <a:ext cx="9149804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Tampilan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edit.php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CRUD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8" y="2234385"/>
            <a:ext cx="4937002" cy="2260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32" y="2228758"/>
            <a:ext cx="5506430" cy="22663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4900" y="4495124"/>
            <a:ext cx="236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edit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1692" y="4495124"/>
            <a:ext cx="318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index </a:t>
            </a:r>
            <a:r>
              <a:rPr lang="en-US" dirty="0" err="1" smtClean="0"/>
              <a:t>setelah</a:t>
            </a:r>
            <a:r>
              <a:rPr lang="en-US" dirty="0" smtClean="0"/>
              <a:t>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236"/>
            <a:ext cx="12233305" cy="6881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891" y="336918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Kasih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7"/>
          <p:cNvGrpSpPr/>
          <p:nvPr/>
        </p:nvGrpSpPr>
        <p:grpSpPr>
          <a:xfrm>
            <a:off x="3975114" y="1118622"/>
            <a:ext cx="4283075" cy="3808095"/>
            <a:chOff x="3954351" y="618490"/>
            <a:chExt cx="4283075" cy="3808095"/>
          </a:xfrm>
        </p:grpSpPr>
        <p:sp>
          <p:nvSpPr>
            <p:cNvPr id="4" name="object 8"/>
            <p:cNvSpPr/>
            <p:nvPr/>
          </p:nvSpPr>
          <p:spPr>
            <a:xfrm>
              <a:off x="3974210" y="4347432"/>
              <a:ext cx="4244340" cy="59055"/>
            </a:xfrm>
            <a:custGeom>
              <a:avLst/>
              <a:gdLst/>
              <a:ahLst/>
              <a:cxnLst/>
              <a:rect l="l" t="t" r="r" b="b"/>
              <a:pathLst>
                <a:path w="4244340" h="59054">
                  <a:moveTo>
                    <a:pt x="3899618" y="113"/>
                  </a:moveTo>
                  <a:lnTo>
                    <a:pt x="3848957" y="0"/>
                  </a:lnTo>
                  <a:lnTo>
                    <a:pt x="3800298" y="753"/>
                  </a:lnTo>
                  <a:lnTo>
                    <a:pt x="3753678" y="2333"/>
                  </a:lnTo>
                  <a:lnTo>
                    <a:pt x="3709133" y="4701"/>
                  </a:lnTo>
                  <a:lnTo>
                    <a:pt x="3666701" y="7815"/>
                  </a:lnTo>
                  <a:lnTo>
                    <a:pt x="3626417" y="11636"/>
                  </a:lnTo>
                  <a:lnTo>
                    <a:pt x="3588319" y="16125"/>
                  </a:lnTo>
                  <a:lnTo>
                    <a:pt x="3552443" y="21240"/>
                  </a:lnTo>
                  <a:lnTo>
                    <a:pt x="3514723" y="26244"/>
                  </a:lnTo>
                  <a:lnTo>
                    <a:pt x="3471612" y="30431"/>
                  </a:lnTo>
                  <a:lnTo>
                    <a:pt x="3424011" y="33813"/>
                  </a:lnTo>
                  <a:lnTo>
                    <a:pt x="3372819" y="36402"/>
                  </a:lnTo>
                  <a:lnTo>
                    <a:pt x="3318937" y="38210"/>
                  </a:lnTo>
                  <a:lnTo>
                    <a:pt x="3263265" y="39248"/>
                  </a:lnTo>
                  <a:lnTo>
                    <a:pt x="3206702" y="39528"/>
                  </a:lnTo>
                  <a:lnTo>
                    <a:pt x="3150149" y="39062"/>
                  </a:lnTo>
                  <a:lnTo>
                    <a:pt x="3094506" y="37860"/>
                  </a:lnTo>
                  <a:lnTo>
                    <a:pt x="3040672" y="35936"/>
                  </a:lnTo>
                  <a:lnTo>
                    <a:pt x="2989549" y="33300"/>
                  </a:lnTo>
                  <a:lnTo>
                    <a:pt x="2942035" y="29964"/>
                  </a:lnTo>
                  <a:lnTo>
                    <a:pt x="2899031" y="25941"/>
                  </a:lnTo>
                  <a:lnTo>
                    <a:pt x="2817411" y="15781"/>
                  </a:lnTo>
                  <a:lnTo>
                    <a:pt x="2773175" y="12131"/>
                  </a:lnTo>
                  <a:lnTo>
                    <a:pt x="2728316" y="10049"/>
                  </a:lnTo>
                  <a:lnTo>
                    <a:pt x="2682422" y="9298"/>
                  </a:lnTo>
                  <a:lnTo>
                    <a:pt x="2635081" y="9638"/>
                  </a:lnTo>
                  <a:lnTo>
                    <a:pt x="2585880" y="10832"/>
                  </a:lnTo>
                  <a:lnTo>
                    <a:pt x="2534407" y="12640"/>
                  </a:lnTo>
                  <a:lnTo>
                    <a:pt x="2362238" y="19362"/>
                  </a:lnTo>
                  <a:lnTo>
                    <a:pt x="2232543" y="23235"/>
                  </a:lnTo>
                  <a:lnTo>
                    <a:pt x="2170863" y="25759"/>
                  </a:lnTo>
                  <a:lnTo>
                    <a:pt x="2056728" y="31155"/>
                  </a:lnTo>
                  <a:lnTo>
                    <a:pt x="2003886" y="33409"/>
                  </a:lnTo>
                  <a:lnTo>
                    <a:pt x="1953604" y="34955"/>
                  </a:lnTo>
                  <a:lnTo>
                    <a:pt x="1905687" y="35483"/>
                  </a:lnTo>
                  <a:lnTo>
                    <a:pt x="1859941" y="34685"/>
                  </a:lnTo>
                  <a:lnTo>
                    <a:pt x="1816175" y="32251"/>
                  </a:lnTo>
                  <a:lnTo>
                    <a:pt x="1774193" y="27873"/>
                  </a:lnTo>
                  <a:lnTo>
                    <a:pt x="1699781" y="15769"/>
                  </a:lnTo>
                  <a:lnTo>
                    <a:pt x="1660516" y="11676"/>
                  </a:lnTo>
                  <a:lnTo>
                    <a:pt x="1616728" y="8828"/>
                  </a:lnTo>
                  <a:lnTo>
                    <a:pt x="1569138" y="7089"/>
                  </a:lnTo>
                  <a:lnTo>
                    <a:pt x="1518467" y="6326"/>
                  </a:lnTo>
                  <a:lnTo>
                    <a:pt x="1465435" y="6405"/>
                  </a:lnTo>
                  <a:lnTo>
                    <a:pt x="1410763" y="7191"/>
                  </a:lnTo>
                  <a:lnTo>
                    <a:pt x="1355172" y="8551"/>
                  </a:lnTo>
                  <a:lnTo>
                    <a:pt x="1299381" y="10350"/>
                  </a:lnTo>
                  <a:lnTo>
                    <a:pt x="1244113" y="12454"/>
                  </a:lnTo>
                  <a:lnTo>
                    <a:pt x="1042669" y="21240"/>
                  </a:lnTo>
                  <a:lnTo>
                    <a:pt x="980430" y="23444"/>
                  </a:lnTo>
                  <a:lnTo>
                    <a:pt x="928356" y="24540"/>
                  </a:lnTo>
                  <a:lnTo>
                    <a:pt x="883059" y="24768"/>
                  </a:lnTo>
                  <a:lnTo>
                    <a:pt x="841148" y="24366"/>
                  </a:lnTo>
                  <a:lnTo>
                    <a:pt x="701839" y="21760"/>
                  </a:lnTo>
                  <a:lnTo>
                    <a:pt x="639577" y="21219"/>
                  </a:lnTo>
                  <a:lnTo>
                    <a:pt x="563752" y="21240"/>
                  </a:lnTo>
                  <a:lnTo>
                    <a:pt x="496919" y="21856"/>
                  </a:lnTo>
                  <a:lnTo>
                    <a:pt x="433339" y="23002"/>
                  </a:lnTo>
                  <a:lnTo>
                    <a:pt x="261667" y="27449"/>
                  </a:lnTo>
                  <a:lnTo>
                    <a:pt x="210645" y="28540"/>
                  </a:lnTo>
                  <a:lnTo>
                    <a:pt x="162649" y="29071"/>
                  </a:lnTo>
                  <a:lnTo>
                    <a:pt x="117632" y="28825"/>
                  </a:lnTo>
                  <a:lnTo>
                    <a:pt x="75549" y="27583"/>
                  </a:lnTo>
                  <a:lnTo>
                    <a:pt x="36353" y="25128"/>
                  </a:lnTo>
                  <a:lnTo>
                    <a:pt x="0" y="21240"/>
                  </a:lnTo>
                  <a:lnTo>
                    <a:pt x="0" y="48672"/>
                  </a:lnTo>
                  <a:lnTo>
                    <a:pt x="75353" y="43499"/>
                  </a:lnTo>
                  <a:lnTo>
                    <a:pt x="115880" y="41651"/>
                  </a:lnTo>
                  <a:lnTo>
                    <a:pt x="158866" y="40337"/>
                  </a:lnTo>
                  <a:lnTo>
                    <a:pt x="204729" y="39587"/>
                  </a:lnTo>
                  <a:lnTo>
                    <a:pt x="253886" y="39432"/>
                  </a:lnTo>
                  <a:lnTo>
                    <a:pt x="306758" y="39904"/>
                  </a:lnTo>
                  <a:lnTo>
                    <a:pt x="363762" y="41033"/>
                  </a:lnTo>
                  <a:lnTo>
                    <a:pt x="425317" y="42850"/>
                  </a:lnTo>
                  <a:lnTo>
                    <a:pt x="491841" y="45386"/>
                  </a:lnTo>
                  <a:lnTo>
                    <a:pt x="622323" y="51216"/>
                  </a:lnTo>
                  <a:lnTo>
                    <a:pt x="680374" y="53164"/>
                  </a:lnTo>
                  <a:lnTo>
                    <a:pt x="737681" y="54569"/>
                  </a:lnTo>
                  <a:lnTo>
                    <a:pt x="794021" y="55481"/>
                  </a:lnTo>
                  <a:lnTo>
                    <a:pt x="849169" y="55951"/>
                  </a:lnTo>
                  <a:lnTo>
                    <a:pt x="902900" y="56030"/>
                  </a:lnTo>
                  <a:lnTo>
                    <a:pt x="954992" y="55768"/>
                  </a:lnTo>
                  <a:lnTo>
                    <a:pt x="1005219" y="55217"/>
                  </a:lnTo>
                  <a:lnTo>
                    <a:pt x="1053358" y="54427"/>
                  </a:lnTo>
                  <a:lnTo>
                    <a:pt x="1142476" y="52333"/>
                  </a:lnTo>
                  <a:lnTo>
                    <a:pt x="1220550" y="49894"/>
                  </a:lnTo>
                  <a:lnTo>
                    <a:pt x="1383971" y="43655"/>
                  </a:lnTo>
                  <a:lnTo>
                    <a:pt x="1494310" y="39894"/>
                  </a:lnTo>
                  <a:lnTo>
                    <a:pt x="1553060" y="38275"/>
                  </a:lnTo>
                  <a:lnTo>
                    <a:pt x="1612550" y="37004"/>
                  </a:lnTo>
                  <a:lnTo>
                    <a:pt x="1671547" y="36209"/>
                  </a:lnTo>
                  <a:lnTo>
                    <a:pt x="1728816" y="36020"/>
                  </a:lnTo>
                  <a:lnTo>
                    <a:pt x="1783121" y="36565"/>
                  </a:lnTo>
                  <a:lnTo>
                    <a:pt x="1833229" y="37973"/>
                  </a:lnTo>
                  <a:lnTo>
                    <a:pt x="1877905" y="40375"/>
                  </a:lnTo>
                  <a:lnTo>
                    <a:pt x="1915913" y="43898"/>
                  </a:lnTo>
                  <a:lnTo>
                    <a:pt x="1980917" y="54257"/>
                  </a:lnTo>
                  <a:lnTo>
                    <a:pt x="2019952" y="57499"/>
                  </a:lnTo>
                  <a:lnTo>
                    <a:pt x="2062836" y="58806"/>
                  </a:lnTo>
                  <a:lnTo>
                    <a:pt x="2109279" y="58587"/>
                  </a:lnTo>
                  <a:lnTo>
                    <a:pt x="2158994" y="57251"/>
                  </a:lnTo>
                  <a:lnTo>
                    <a:pt x="2324869" y="50630"/>
                  </a:lnTo>
                  <a:lnTo>
                    <a:pt x="2384775" y="48914"/>
                  </a:lnTo>
                  <a:lnTo>
                    <a:pt x="2446506" y="48126"/>
                  </a:lnTo>
                  <a:lnTo>
                    <a:pt x="2568012" y="49155"/>
                  </a:lnTo>
                  <a:lnTo>
                    <a:pt x="2625398" y="48416"/>
                  </a:lnTo>
                  <a:lnTo>
                    <a:pt x="2681765" y="46797"/>
                  </a:lnTo>
                  <a:lnTo>
                    <a:pt x="2736948" y="44636"/>
                  </a:lnTo>
                  <a:lnTo>
                    <a:pt x="2843101" y="40052"/>
                  </a:lnTo>
                  <a:lnTo>
                    <a:pt x="2893740" y="38308"/>
                  </a:lnTo>
                  <a:lnTo>
                    <a:pt x="2942533" y="37383"/>
                  </a:lnTo>
                  <a:lnTo>
                    <a:pt x="2989316" y="37617"/>
                  </a:lnTo>
                  <a:lnTo>
                    <a:pt x="3033922" y="39350"/>
                  </a:lnTo>
                  <a:lnTo>
                    <a:pt x="3076187" y="42922"/>
                  </a:lnTo>
                  <a:lnTo>
                    <a:pt x="3115944" y="48672"/>
                  </a:lnTo>
                  <a:lnTo>
                    <a:pt x="3156187" y="54030"/>
                  </a:lnTo>
                  <a:lnTo>
                    <a:pt x="3199679" y="56619"/>
                  </a:lnTo>
                  <a:lnTo>
                    <a:pt x="3246004" y="56977"/>
                  </a:lnTo>
                  <a:lnTo>
                    <a:pt x="3294751" y="55643"/>
                  </a:lnTo>
                  <a:lnTo>
                    <a:pt x="3345505" y="53156"/>
                  </a:lnTo>
                  <a:lnTo>
                    <a:pt x="3451380" y="46874"/>
                  </a:lnTo>
                  <a:lnTo>
                    <a:pt x="3505675" y="44157"/>
                  </a:lnTo>
                  <a:lnTo>
                    <a:pt x="3560321" y="42439"/>
                  </a:lnTo>
                  <a:lnTo>
                    <a:pt x="3614908" y="42261"/>
                  </a:lnTo>
                  <a:lnTo>
                    <a:pt x="3669019" y="44159"/>
                  </a:lnTo>
                  <a:lnTo>
                    <a:pt x="3784952" y="53946"/>
                  </a:lnTo>
                  <a:lnTo>
                    <a:pt x="3846456" y="55963"/>
                  </a:lnTo>
                  <a:lnTo>
                    <a:pt x="3906324" y="55505"/>
                  </a:lnTo>
                  <a:lnTo>
                    <a:pt x="3964128" y="53354"/>
                  </a:lnTo>
                  <a:lnTo>
                    <a:pt x="4019438" y="50292"/>
                  </a:lnTo>
                  <a:lnTo>
                    <a:pt x="4071827" y="47099"/>
                  </a:lnTo>
                  <a:lnTo>
                    <a:pt x="4120864" y="44560"/>
                  </a:lnTo>
                  <a:lnTo>
                    <a:pt x="4166121" y="43454"/>
                  </a:lnTo>
                  <a:lnTo>
                    <a:pt x="4207168" y="44564"/>
                  </a:lnTo>
                  <a:lnTo>
                    <a:pt x="4243578" y="48672"/>
                  </a:lnTo>
                  <a:lnTo>
                    <a:pt x="4244185" y="42421"/>
                  </a:lnTo>
                  <a:lnTo>
                    <a:pt x="4181673" y="15085"/>
                  </a:lnTo>
                  <a:lnTo>
                    <a:pt x="4121551" y="10037"/>
                  </a:lnTo>
                  <a:lnTo>
                    <a:pt x="4063248" y="6056"/>
                  </a:lnTo>
                  <a:lnTo>
                    <a:pt x="4006800" y="3101"/>
                  </a:lnTo>
                  <a:lnTo>
                    <a:pt x="3952244" y="1134"/>
                  </a:lnTo>
                  <a:lnTo>
                    <a:pt x="3899618" y="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9"/>
            <p:cNvSpPr/>
            <p:nvPr/>
          </p:nvSpPr>
          <p:spPr>
            <a:xfrm>
              <a:off x="3973401" y="4345767"/>
              <a:ext cx="4244975" cy="61594"/>
            </a:xfrm>
            <a:custGeom>
              <a:avLst/>
              <a:gdLst/>
              <a:ahLst/>
              <a:cxnLst/>
              <a:rect l="l" t="t" r="r" b="b"/>
              <a:pathLst>
                <a:path w="4244975" h="61595">
                  <a:moveTo>
                    <a:pt x="809" y="22905"/>
                  </a:moveTo>
                  <a:lnTo>
                    <a:pt x="45238" y="19224"/>
                  </a:lnTo>
                  <a:lnTo>
                    <a:pt x="92393" y="16681"/>
                  </a:lnTo>
                  <a:lnTo>
                    <a:pt x="141821" y="15142"/>
                  </a:lnTo>
                  <a:lnTo>
                    <a:pt x="193066" y="14474"/>
                  </a:lnTo>
                  <a:lnTo>
                    <a:pt x="245676" y="14541"/>
                  </a:lnTo>
                  <a:lnTo>
                    <a:pt x="299197" y="15211"/>
                  </a:lnTo>
                  <a:lnTo>
                    <a:pt x="353173" y="16349"/>
                  </a:lnTo>
                  <a:lnTo>
                    <a:pt x="407152" y="17822"/>
                  </a:lnTo>
                  <a:lnTo>
                    <a:pt x="460679" y="19495"/>
                  </a:lnTo>
                  <a:lnTo>
                    <a:pt x="513300" y="21234"/>
                  </a:lnTo>
                  <a:lnTo>
                    <a:pt x="564562" y="22905"/>
                  </a:lnTo>
                  <a:lnTo>
                    <a:pt x="625176" y="24227"/>
                  </a:lnTo>
                  <a:lnTo>
                    <a:pt x="683785" y="24566"/>
                  </a:lnTo>
                  <a:lnTo>
                    <a:pt x="740457" y="24204"/>
                  </a:lnTo>
                  <a:lnTo>
                    <a:pt x="795257" y="23418"/>
                  </a:lnTo>
                  <a:lnTo>
                    <a:pt x="848250" y="22487"/>
                  </a:lnTo>
                  <a:lnTo>
                    <a:pt x="899503" y="21692"/>
                  </a:lnTo>
                  <a:lnTo>
                    <a:pt x="949082" y="21310"/>
                  </a:lnTo>
                  <a:lnTo>
                    <a:pt x="997052" y="21622"/>
                  </a:lnTo>
                  <a:lnTo>
                    <a:pt x="1043479" y="22905"/>
                  </a:lnTo>
                  <a:lnTo>
                    <a:pt x="1085783" y="23656"/>
                  </a:lnTo>
                  <a:lnTo>
                    <a:pt x="1130433" y="22954"/>
                  </a:lnTo>
                  <a:lnTo>
                    <a:pt x="1177370" y="21281"/>
                  </a:lnTo>
                  <a:lnTo>
                    <a:pt x="1226532" y="19120"/>
                  </a:lnTo>
                  <a:lnTo>
                    <a:pt x="1277858" y="16952"/>
                  </a:lnTo>
                  <a:lnTo>
                    <a:pt x="1331287" y="15261"/>
                  </a:lnTo>
                  <a:lnTo>
                    <a:pt x="1386758" y="14528"/>
                  </a:lnTo>
                  <a:lnTo>
                    <a:pt x="1444210" y="15237"/>
                  </a:lnTo>
                  <a:lnTo>
                    <a:pt x="1503582" y="17868"/>
                  </a:lnTo>
                  <a:lnTo>
                    <a:pt x="1564814" y="22905"/>
                  </a:lnTo>
                  <a:lnTo>
                    <a:pt x="1611568" y="27488"/>
                  </a:lnTo>
                  <a:lnTo>
                    <a:pt x="1656582" y="31425"/>
                  </a:lnTo>
                  <a:lnTo>
                    <a:pt x="1700473" y="34684"/>
                  </a:lnTo>
                  <a:lnTo>
                    <a:pt x="1743859" y="37233"/>
                  </a:lnTo>
                  <a:lnTo>
                    <a:pt x="1787357" y="39040"/>
                  </a:lnTo>
                  <a:lnTo>
                    <a:pt x="1831586" y="40073"/>
                  </a:lnTo>
                  <a:lnTo>
                    <a:pt x="1877163" y="40299"/>
                  </a:lnTo>
                  <a:lnTo>
                    <a:pt x="1924707" y="39685"/>
                  </a:lnTo>
                  <a:lnTo>
                    <a:pt x="1974833" y="38201"/>
                  </a:lnTo>
                  <a:lnTo>
                    <a:pt x="2028161" y="35813"/>
                  </a:lnTo>
                  <a:lnTo>
                    <a:pt x="2085308" y="32489"/>
                  </a:lnTo>
                  <a:lnTo>
                    <a:pt x="2146892" y="28198"/>
                  </a:lnTo>
                  <a:lnTo>
                    <a:pt x="2213530" y="22905"/>
                  </a:lnTo>
                  <a:lnTo>
                    <a:pt x="2288519" y="16625"/>
                  </a:lnTo>
                  <a:lnTo>
                    <a:pt x="2351198" y="11518"/>
                  </a:lnTo>
                  <a:lnTo>
                    <a:pt x="2404088" y="7613"/>
                  </a:lnTo>
                  <a:lnTo>
                    <a:pt x="2449710" y="4936"/>
                  </a:lnTo>
                  <a:lnTo>
                    <a:pt x="2490583" y="3515"/>
                  </a:lnTo>
                  <a:lnTo>
                    <a:pt x="2529230" y="3377"/>
                  </a:lnTo>
                  <a:lnTo>
                    <a:pt x="2568170" y="4551"/>
                  </a:lnTo>
                  <a:lnTo>
                    <a:pt x="2609925" y="7063"/>
                  </a:lnTo>
                  <a:lnTo>
                    <a:pt x="2657015" y="10941"/>
                  </a:lnTo>
                  <a:lnTo>
                    <a:pt x="2711961" y="16213"/>
                  </a:lnTo>
                  <a:lnTo>
                    <a:pt x="2777283" y="22905"/>
                  </a:lnTo>
                  <a:lnTo>
                    <a:pt x="2852241" y="29966"/>
                  </a:lnTo>
                  <a:lnTo>
                    <a:pt x="2920540" y="35024"/>
                  </a:lnTo>
                  <a:lnTo>
                    <a:pt x="2982775" y="38243"/>
                  </a:lnTo>
                  <a:lnTo>
                    <a:pt x="3039541" y="39785"/>
                  </a:lnTo>
                  <a:lnTo>
                    <a:pt x="3091434" y="39812"/>
                  </a:lnTo>
                  <a:lnTo>
                    <a:pt x="3139047" y="38487"/>
                  </a:lnTo>
                  <a:lnTo>
                    <a:pt x="3182977" y="35971"/>
                  </a:lnTo>
                  <a:lnTo>
                    <a:pt x="3223819" y="32427"/>
                  </a:lnTo>
                  <a:lnTo>
                    <a:pt x="3262168" y="28018"/>
                  </a:lnTo>
                  <a:lnTo>
                    <a:pt x="3298618" y="22905"/>
                  </a:lnTo>
                  <a:lnTo>
                    <a:pt x="3321262" y="20010"/>
                  </a:lnTo>
                  <a:lnTo>
                    <a:pt x="3387350" y="14229"/>
                  </a:lnTo>
                  <a:lnTo>
                    <a:pt x="3429325" y="11464"/>
                  </a:lnTo>
                  <a:lnTo>
                    <a:pt x="3476275" y="8861"/>
                  </a:lnTo>
                  <a:lnTo>
                    <a:pt x="3527463" y="6480"/>
                  </a:lnTo>
                  <a:lnTo>
                    <a:pt x="3582157" y="4382"/>
                  </a:lnTo>
                  <a:lnTo>
                    <a:pt x="3639621" y="2624"/>
                  </a:lnTo>
                  <a:lnTo>
                    <a:pt x="3699119" y="1269"/>
                  </a:lnTo>
                  <a:lnTo>
                    <a:pt x="3759918" y="374"/>
                  </a:lnTo>
                  <a:lnTo>
                    <a:pt x="3821283" y="0"/>
                  </a:lnTo>
                  <a:lnTo>
                    <a:pt x="3882478" y="205"/>
                  </a:lnTo>
                  <a:lnTo>
                    <a:pt x="3942770" y="1051"/>
                  </a:lnTo>
                  <a:lnTo>
                    <a:pt x="4001422" y="2597"/>
                  </a:lnTo>
                  <a:lnTo>
                    <a:pt x="4057702" y="4901"/>
                  </a:lnTo>
                  <a:lnTo>
                    <a:pt x="4110872" y="8025"/>
                  </a:lnTo>
                  <a:lnTo>
                    <a:pt x="4160200" y="12027"/>
                  </a:lnTo>
                  <a:lnTo>
                    <a:pt x="4204950" y="16967"/>
                  </a:lnTo>
                  <a:lnTo>
                    <a:pt x="4244387" y="22905"/>
                  </a:lnTo>
                  <a:lnTo>
                    <a:pt x="4243887" y="29835"/>
                  </a:lnTo>
                  <a:lnTo>
                    <a:pt x="4243816" y="37479"/>
                  </a:lnTo>
                  <a:lnTo>
                    <a:pt x="4244030" y="44694"/>
                  </a:lnTo>
                  <a:lnTo>
                    <a:pt x="4244387" y="50337"/>
                  </a:lnTo>
                  <a:lnTo>
                    <a:pt x="4210557" y="45567"/>
                  </a:lnTo>
                  <a:lnTo>
                    <a:pt x="4135403" y="39068"/>
                  </a:lnTo>
                  <a:lnTo>
                    <a:pt x="4093723" y="37242"/>
                  </a:lnTo>
                  <a:lnTo>
                    <a:pt x="4049068" y="36300"/>
                  </a:lnTo>
                  <a:lnTo>
                    <a:pt x="4001262" y="36193"/>
                  </a:lnTo>
                  <a:lnTo>
                    <a:pt x="3950123" y="36871"/>
                  </a:lnTo>
                  <a:lnTo>
                    <a:pt x="3895476" y="38287"/>
                  </a:lnTo>
                  <a:lnTo>
                    <a:pt x="3837140" y="40390"/>
                  </a:lnTo>
                  <a:lnTo>
                    <a:pt x="3774937" y="43132"/>
                  </a:lnTo>
                  <a:lnTo>
                    <a:pt x="3708689" y="46464"/>
                  </a:lnTo>
                  <a:lnTo>
                    <a:pt x="3638216" y="50337"/>
                  </a:lnTo>
                  <a:lnTo>
                    <a:pt x="3556715" y="54545"/>
                  </a:lnTo>
                  <a:lnTo>
                    <a:pt x="3485656" y="57433"/>
                  </a:lnTo>
                  <a:lnTo>
                    <a:pt x="3423568" y="59147"/>
                  </a:lnTo>
                  <a:lnTo>
                    <a:pt x="3368982" y="59829"/>
                  </a:lnTo>
                  <a:lnTo>
                    <a:pt x="3320430" y="59624"/>
                  </a:lnTo>
                  <a:lnTo>
                    <a:pt x="3276443" y="58677"/>
                  </a:lnTo>
                  <a:lnTo>
                    <a:pt x="3235551" y="57130"/>
                  </a:lnTo>
                  <a:lnTo>
                    <a:pt x="3196285" y="55129"/>
                  </a:lnTo>
                  <a:lnTo>
                    <a:pt x="3157175" y="52817"/>
                  </a:lnTo>
                  <a:lnTo>
                    <a:pt x="3116754" y="50337"/>
                  </a:lnTo>
                  <a:lnTo>
                    <a:pt x="3083880" y="48939"/>
                  </a:lnTo>
                  <a:lnTo>
                    <a:pt x="3045140" y="48251"/>
                  </a:lnTo>
                  <a:lnTo>
                    <a:pt x="3001366" y="48152"/>
                  </a:lnTo>
                  <a:lnTo>
                    <a:pt x="2953391" y="48516"/>
                  </a:lnTo>
                  <a:lnTo>
                    <a:pt x="2902048" y="49219"/>
                  </a:lnTo>
                  <a:lnTo>
                    <a:pt x="2848169" y="50138"/>
                  </a:lnTo>
                  <a:lnTo>
                    <a:pt x="2792587" y="51147"/>
                  </a:lnTo>
                  <a:lnTo>
                    <a:pt x="2736133" y="52124"/>
                  </a:lnTo>
                  <a:lnTo>
                    <a:pt x="2679642" y="52943"/>
                  </a:lnTo>
                  <a:lnTo>
                    <a:pt x="2623944" y="53481"/>
                  </a:lnTo>
                  <a:lnTo>
                    <a:pt x="2569873" y="53614"/>
                  </a:lnTo>
                  <a:lnTo>
                    <a:pt x="2518262" y="53217"/>
                  </a:lnTo>
                  <a:lnTo>
                    <a:pt x="2469942" y="52166"/>
                  </a:lnTo>
                  <a:lnTo>
                    <a:pt x="2425747" y="50337"/>
                  </a:lnTo>
                  <a:lnTo>
                    <a:pt x="2373710" y="47432"/>
                  </a:lnTo>
                  <a:lnTo>
                    <a:pt x="2323718" y="44639"/>
                  </a:lnTo>
                  <a:lnTo>
                    <a:pt x="2275142" y="42114"/>
                  </a:lnTo>
                  <a:lnTo>
                    <a:pt x="2227352" y="40014"/>
                  </a:lnTo>
                  <a:lnTo>
                    <a:pt x="2179717" y="38495"/>
                  </a:lnTo>
                  <a:lnTo>
                    <a:pt x="2131607" y="37714"/>
                  </a:lnTo>
                  <a:lnTo>
                    <a:pt x="2082391" y="37826"/>
                  </a:lnTo>
                  <a:lnTo>
                    <a:pt x="2031440" y="38988"/>
                  </a:lnTo>
                  <a:lnTo>
                    <a:pt x="1978122" y="41357"/>
                  </a:lnTo>
                  <a:lnTo>
                    <a:pt x="1921808" y="45088"/>
                  </a:lnTo>
                  <a:lnTo>
                    <a:pt x="1861867" y="50337"/>
                  </a:lnTo>
                  <a:lnTo>
                    <a:pt x="1796525" y="55190"/>
                  </a:lnTo>
                  <a:lnTo>
                    <a:pt x="1736408" y="56982"/>
                  </a:lnTo>
                  <a:lnTo>
                    <a:pt x="1681011" y="56458"/>
                  </a:lnTo>
                  <a:lnTo>
                    <a:pt x="1629829" y="54361"/>
                  </a:lnTo>
                  <a:lnTo>
                    <a:pt x="1582356" y="51433"/>
                  </a:lnTo>
                  <a:lnTo>
                    <a:pt x="1538087" y="48417"/>
                  </a:lnTo>
                  <a:lnTo>
                    <a:pt x="1496517" y="46057"/>
                  </a:lnTo>
                  <a:lnTo>
                    <a:pt x="1457141" y="45095"/>
                  </a:lnTo>
                  <a:lnTo>
                    <a:pt x="1419454" y="46274"/>
                  </a:lnTo>
                  <a:lnTo>
                    <a:pt x="1382950" y="50337"/>
                  </a:lnTo>
                  <a:lnTo>
                    <a:pt x="1353514" y="54248"/>
                  </a:lnTo>
                  <a:lnTo>
                    <a:pt x="1320659" y="57235"/>
                  </a:lnTo>
                  <a:lnTo>
                    <a:pt x="1284387" y="59374"/>
                  </a:lnTo>
                  <a:lnTo>
                    <a:pt x="1244702" y="60738"/>
                  </a:lnTo>
                  <a:lnTo>
                    <a:pt x="1201605" y="61402"/>
                  </a:lnTo>
                  <a:lnTo>
                    <a:pt x="1155099" y="61438"/>
                  </a:lnTo>
                  <a:lnTo>
                    <a:pt x="1105188" y="60921"/>
                  </a:lnTo>
                  <a:lnTo>
                    <a:pt x="1051875" y="59924"/>
                  </a:lnTo>
                  <a:lnTo>
                    <a:pt x="995161" y="58522"/>
                  </a:lnTo>
                  <a:lnTo>
                    <a:pt x="935050" y="56789"/>
                  </a:lnTo>
                  <a:lnTo>
                    <a:pt x="871544" y="54797"/>
                  </a:lnTo>
                  <a:lnTo>
                    <a:pt x="804647" y="52622"/>
                  </a:lnTo>
                  <a:lnTo>
                    <a:pt x="734361" y="50337"/>
                  </a:lnTo>
                  <a:lnTo>
                    <a:pt x="674920" y="48111"/>
                  </a:lnTo>
                  <a:lnTo>
                    <a:pt x="620777" y="45588"/>
                  </a:lnTo>
                  <a:lnTo>
                    <a:pt x="571057" y="42913"/>
                  </a:lnTo>
                  <a:lnTo>
                    <a:pt x="524886" y="40224"/>
                  </a:lnTo>
                  <a:lnTo>
                    <a:pt x="481387" y="37666"/>
                  </a:lnTo>
                  <a:lnTo>
                    <a:pt x="439685" y="35378"/>
                  </a:lnTo>
                  <a:lnTo>
                    <a:pt x="398904" y="33503"/>
                  </a:lnTo>
                  <a:lnTo>
                    <a:pt x="358171" y="32181"/>
                  </a:lnTo>
                  <a:lnTo>
                    <a:pt x="316608" y="31556"/>
                  </a:lnTo>
                  <a:lnTo>
                    <a:pt x="273342" y="31767"/>
                  </a:lnTo>
                  <a:lnTo>
                    <a:pt x="227496" y="32958"/>
                  </a:lnTo>
                  <a:lnTo>
                    <a:pt x="178195" y="35268"/>
                  </a:lnTo>
                  <a:lnTo>
                    <a:pt x="124563" y="38841"/>
                  </a:lnTo>
                  <a:lnTo>
                    <a:pt x="65727" y="43817"/>
                  </a:lnTo>
                  <a:lnTo>
                    <a:pt x="809" y="50337"/>
                  </a:lnTo>
                  <a:lnTo>
                    <a:pt x="220" y="41836"/>
                  </a:lnTo>
                  <a:lnTo>
                    <a:pt x="0" y="34716"/>
                  </a:lnTo>
                  <a:lnTo>
                    <a:pt x="184" y="28549"/>
                  </a:lnTo>
                  <a:lnTo>
                    <a:pt x="809" y="2290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5202554" y="618490"/>
              <a:ext cx="1786889" cy="1786889"/>
            </a:xfrm>
            <a:custGeom>
              <a:avLst/>
              <a:gdLst/>
              <a:ahLst/>
              <a:cxnLst/>
              <a:rect l="l" t="t" r="r" b="b"/>
              <a:pathLst>
                <a:path w="1786890" h="1786889">
                  <a:moveTo>
                    <a:pt x="893445" y="0"/>
                  </a:moveTo>
                  <a:lnTo>
                    <a:pt x="845998" y="1238"/>
                  </a:lnTo>
                  <a:lnTo>
                    <a:pt x="799197" y="4913"/>
                  </a:lnTo>
                  <a:lnTo>
                    <a:pt x="753101" y="10961"/>
                  </a:lnTo>
                  <a:lnTo>
                    <a:pt x="707774" y="19322"/>
                  </a:lnTo>
                  <a:lnTo>
                    <a:pt x="663277" y="29934"/>
                  </a:lnTo>
                  <a:lnTo>
                    <a:pt x="619671" y="42735"/>
                  </a:lnTo>
                  <a:lnTo>
                    <a:pt x="577019" y="57662"/>
                  </a:lnTo>
                  <a:lnTo>
                    <a:pt x="535382" y="74655"/>
                  </a:lnTo>
                  <a:lnTo>
                    <a:pt x="494822" y="93652"/>
                  </a:lnTo>
                  <a:lnTo>
                    <a:pt x="455401" y="114590"/>
                  </a:lnTo>
                  <a:lnTo>
                    <a:pt x="417180" y="137408"/>
                  </a:lnTo>
                  <a:lnTo>
                    <a:pt x="380221" y="162045"/>
                  </a:lnTo>
                  <a:lnTo>
                    <a:pt x="344587" y="188437"/>
                  </a:lnTo>
                  <a:lnTo>
                    <a:pt x="310338" y="216525"/>
                  </a:lnTo>
                  <a:lnTo>
                    <a:pt x="277537" y="246246"/>
                  </a:lnTo>
                  <a:lnTo>
                    <a:pt x="246246" y="277537"/>
                  </a:lnTo>
                  <a:lnTo>
                    <a:pt x="216525" y="310338"/>
                  </a:lnTo>
                  <a:lnTo>
                    <a:pt x="188437" y="344587"/>
                  </a:lnTo>
                  <a:lnTo>
                    <a:pt x="162045" y="380221"/>
                  </a:lnTo>
                  <a:lnTo>
                    <a:pt x="137408" y="417180"/>
                  </a:lnTo>
                  <a:lnTo>
                    <a:pt x="114590" y="455401"/>
                  </a:lnTo>
                  <a:lnTo>
                    <a:pt x="93652" y="494822"/>
                  </a:lnTo>
                  <a:lnTo>
                    <a:pt x="74655" y="535382"/>
                  </a:lnTo>
                  <a:lnTo>
                    <a:pt x="57662" y="577019"/>
                  </a:lnTo>
                  <a:lnTo>
                    <a:pt x="42735" y="619671"/>
                  </a:lnTo>
                  <a:lnTo>
                    <a:pt x="29934" y="663277"/>
                  </a:lnTo>
                  <a:lnTo>
                    <a:pt x="19322" y="707774"/>
                  </a:lnTo>
                  <a:lnTo>
                    <a:pt x="10961" y="753101"/>
                  </a:lnTo>
                  <a:lnTo>
                    <a:pt x="4913" y="799197"/>
                  </a:lnTo>
                  <a:lnTo>
                    <a:pt x="1238" y="845998"/>
                  </a:lnTo>
                  <a:lnTo>
                    <a:pt x="0" y="893445"/>
                  </a:lnTo>
                  <a:lnTo>
                    <a:pt x="1238" y="940890"/>
                  </a:lnTo>
                  <a:lnTo>
                    <a:pt x="4913" y="987691"/>
                  </a:lnTo>
                  <a:lnTo>
                    <a:pt x="10961" y="1033784"/>
                  </a:lnTo>
                  <a:lnTo>
                    <a:pt x="19322" y="1079109"/>
                  </a:lnTo>
                  <a:lnTo>
                    <a:pt x="29934" y="1123603"/>
                  </a:lnTo>
                  <a:lnTo>
                    <a:pt x="42735" y="1167205"/>
                  </a:lnTo>
                  <a:lnTo>
                    <a:pt x="57662" y="1209853"/>
                  </a:lnTo>
                  <a:lnTo>
                    <a:pt x="74655" y="1251486"/>
                  </a:lnTo>
                  <a:lnTo>
                    <a:pt x="93652" y="1292041"/>
                  </a:lnTo>
                  <a:lnTo>
                    <a:pt x="114590" y="1331457"/>
                  </a:lnTo>
                  <a:lnTo>
                    <a:pt x="137408" y="1369673"/>
                  </a:lnTo>
                  <a:lnTo>
                    <a:pt x="162045" y="1406625"/>
                  </a:lnTo>
                  <a:lnTo>
                    <a:pt x="188437" y="1442254"/>
                  </a:lnTo>
                  <a:lnTo>
                    <a:pt x="216525" y="1476496"/>
                  </a:lnTo>
                  <a:lnTo>
                    <a:pt x="246246" y="1509291"/>
                  </a:lnTo>
                  <a:lnTo>
                    <a:pt x="277537" y="1540577"/>
                  </a:lnTo>
                  <a:lnTo>
                    <a:pt x="310338" y="1570291"/>
                  </a:lnTo>
                  <a:lnTo>
                    <a:pt x="344587" y="1598373"/>
                  </a:lnTo>
                  <a:lnTo>
                    <a:pt x="380221" y="1624760"/>
                  </a:lnTo>
                  <a:lnTo>
                    <a:pt x="417180" y="1649391"/>
                  </a:lnTo>
                  <a:lnTo>
                    <a:pt x="455401" y="1672203"/>
                  </a:lnTo>
                  <a:lnTo>
                    <a:pt x="494822" y="1693136"/>
                  </a:lnTo>
                  <a:lnTo>
                    <a:pt x="535382" y="1712128"/>
                  </a:lnTo>
                  <a:lnTo>
                    <a:pt x="577019" y="1729116"/>
                  </a:lnTo>
                  <a:lnTo>
                    <a:pt x="619671" y="1744040"/>
                  </a:lnTo>
                  <a:lnTo>
                    <a:pt x="663277" y="1756837"/>
                  </a:lnTo>
                  <a:lnTo>
                    <a:pt x="707774" y="1767446"/>
                  </a:lnTo>
                  <a:lnTo>
                    <a:pt x="753101" y="1775804"/>
                  </a:lnTo>
                  <a:lnTo>
                    <a:pt x="799197" y="1781851"/>
                  </a:lnTo>
                  <a:lnTo>
                    <a:pt x="845998" y="1785524"/>
                  </a:lnTo>
                  <a:lnTo>
                    <a:pt x="893445" y="1786763"/>
                  </a:lnTo>
                  <a:lnTo>
                    <a:pt x="940891" y="1785524"/>
                  </a:lnTo>
                  <a:lnTo>
                    <a:pt x="987692" y="1781851"/>
                  </a:lnTo>
                  <a:lnTo>
                    <a:pt x="1033788" y="1775804"/>
                  </a:lnTo>
                  <a:lnTo>
                    <a:pt x="1079115" y="1767446"/>
                  </a:lnTo>
                  <a:lnTo>
                    <a:pt x="1123612" y="1756837"/>
                  </a:lnTo>
                  <a:lnTo>
                    <a:pt x="1167218" y="1744040"/>
                  </a:lnTo>
                  <a:lnTo>
                    <a:pt x="1209870" y="1729116"/>
                  </a:lnTo>
                  <a:lnTo>
                    <a:pt x="1251507" y="1712128"/>
                  </a:lnTo>
                  <a:lnTo>
                    <a:pt x="1292067" y="1693136"/>
                  </a:lnTo>
                  <a:lnTo>
                    <a:pt x="1331488" y="1672203"/>
                  </a:lnTo>
                  <a:lnTo>
                    <a:pt x="1369709" y="1649391"/>
                  </a:lnTo>
                  <a:lnTo>
                    <a:pt x="1406668" y="1624760"/>
                  </a:lnTo>
                  <a:lnTo>
                    <a:pt x="1442302" y="1598373"/>
                  </a:lnTo>
                  <a:lnTo>
                    <a:pt x="1476551" y="1570291"/>
                  </a:lnTo>
                  <a:lnTo>
                    <a:pt x="1509352" y="1540577"/>
                  </a:lnTo>
                  <a:lnTo>
                    <a:pt x="1540643" y="1509291"/>
                  </a:lnTo>
                  <a:lnTo>
                    <a:pt x="1570364" y="1476496"/>
                  </a:lnTo>
                  <a:lnTo>
                    <a:pt x="1598452" y="1442254"/>
                  </a:lnTo>
                  <a:lnTo>
                    <a:pt x="1624844" y="1406625"/>
                  </a:lnTo>
                  <a:lnTo>
                    <a:pt x="1649481" y="1369673"/>
                  </a:lnTo>
                  <a:lnTo>
                    <a:pt x="1672299" y="1331457"/>
                  </a:lnTo>
                  <a:lnTo>
                    <a:pt x="1693237" y="1292041"/>
                  </a:lnTo>
                  <a:lnTo>
                    <a:pt x="1712234" y="1251486"/>
                  </a:lnTo>
                  <a:lnTo>
                    <a:pt x="1729227" y="1209853"/>
                  </a:lnTo>
                  <a:lnTo>
                    <a:pt x="1744154" y="1167205"/>
                  </a:lnTo>
                  <a:lnTo>
                    <a:pt x="1756955" y="1123603"/>
                  </a:lnTo>
                  <a:lnTo>
                    <a:pt x="1767567" y="1079109"/>
                  </a:lnTo>
                  <a:lnTo>
                    <a:pt x="1775928" y="1033784"/>
                  </a:lnTo>
                  <a:lnTo>
                    <a:pt x="1781976" y="987691"/>
                  </a:lnTo>
                  <a:lnTo>
                    <a:pt x="1785651" y="940890"/>
                  </a:lnTo>
                  <a:lnTo>
                    <a:pt x="1786890" y="893445"/>
                  </a:lnTo>
                  <a:lnTo>
                    <a:pt x="1785651" y="845998"/>
                  </a:lnTo>
                  <a:lnTo>
                    <a:pt x="1781976" y="799197"/>
                  </a:lnTo>
                  <a:lnTo>
                    <a:pt x="1775928" y="753101"/>
                  </a:lnTo>
                  <a:lnTo>
                    <a:pt x="1767567" y="707774"/>
                  </a:lnTo>
                  <a:lnTo>
                    <a:pt x="1756955" y="663277"/>
                  </a:lnTo>
                  <a:lnTo>
                    <a:pt x="1744154" y="619671"/>
                  </a:lnTo>
                  <a:lnTo>
                    <a:pt x="1729227" y="577019"/>
                  </a:lnTo>
                  <a:lnTo>
                    <a:pt x="1712234" y="535382"/>
                  </a:lnTo>
                  <a:lnTo>
                    <a:pt x="1693237" y="494822"/>
                  </a:lnTo>
                  <a:lnTo>
                    <a:pt x="1672299" y="455401"/>
                  </a:lnTo>
                  <a:lnTo>
                    <a:pt x="1649481" y="417180"/>
                  </a:lnTo>
                  <a:lnTo>
                    <a:pt x="1624844" y="380221"/>
                  </a:lnTo>
                  <a:lnTo>
                    <a:pt x="1598452" y="344587"/>
                  </a:lnTo>
                  <a:lnTo>
                    <a:pt x="1570364" y="310338"/>
                  </a:lnTo>
                  <a:lnTo>
                    <a:pt x="1540643" y="277537"/>
                  </a:lnTo>
                  <a:lnTo>
                    <a:pt x="1509352" y="246246"/>
                  </a:lnTo>
                  <a:lnTo>
                    <a:pt x="1476551" y="216525"/>
                  </a:lnTo>
                  <a:lnTo>
                    <a:pt x="1442302" y="188437"/>
                  </a:lnTo>
                  <a:lnTo>
                    <a:pt x="1406668" y="162045"/>
                  </a:lnTo>
                  <a:lnTo>
                    <a:pt x="1369709" y="137408"/>
                  </a:lnTo>
                  <a:lnTo>
                    <a:pt x="1331488" y="114590"/>
                  </a:lnTo>
                  <a:lnTo>
                    <a:pt x="1292067" y="93652"/>
                  </a:lnTo>
                  <a:lnTo>
                    <a:pt x="1251507" y="74655"/>
                  </a:lnTo>
                  <a:lnTo>
                    <a:pt x="1209870" y="57662"/>
                  </a:lnTo>
                  <a:lnTo>
                    <a:pt x="1167218" y="42735"/>
                  </a:lnTo>
                  <a:lnTo>
                    <a:pt x="1123612" y="29934"/>
                  </a:lnTo>
                  <a:lnTo>
                    <a:pt x="1079115" y="19322"/>
                  </a:lnTo>
                  <a:lnTo>
                    <a:pt x="1033788" y="10961"/>
                  </a:lnTo>
                  <a:lnTo>
                    <a:pt x="987692" y="4913"/>
                  </a:lnTo>
                  <a:lnTo>
                    <a:pt x="940891" y="1238"/>
                  </a:lnTo>
                  <a:lnTo>
                    <a:pt x="8934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6214" y="690372"/>
              <a:ext cx="1649602" cy="1488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5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68716" y="609600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Normalisasi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1NF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35960"/>
              </p:ext>
            </p:extLst>
          </p:nvPr>
        </p:nvGraphicFramePr>
        <p:xfrm>
          <a:off x="395785" y="3084394"/>
          <a:ext cx="11436824" cy="2183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119">
                  <a:extLst>
                    <a:ext uri="{9D8B030D-6E8A-4147-A177-3AD203B41FA5}">
                      <a16:colId xmlns:a16="http://schemas.microsoft.com/office/drawing/2014/main" val="3994381936"/>
                    </a:ext>
                  </a:extLst>
                </a:gridCol>
                <a:gridCol w="882169">
                  <a:extLst>
                    <a:ext uri="{9D8B030D-6E8A-4147-A177-3AD203B41FA5}">
                      <a16:colId xmlns:a16="http://schemas.microsoft.com/office/drawing/2014/main" val="3637398802"/>
                    </a:ext>
                  </a:extLst>
                </a:gridCol>
                <a:gridCol w="1066855">
                  <a:extLst>
                    <a:ext uri="{9D8B030D-6E8A-4147-A177-3AD203B41FA5}">
                      <a16:colId xmlns:a16="http://schemas.microsoft.com/office/drawing/2014/main" val="3856155520"/>
                    </a:ext>
                  </a:extLst>
                </a:gridCol>
                <a:gridCol w="1497313">
                  <a:extLst>
                    <a:ext uri="{9D8B030D-6E8A-4147-A177-3AD203B41FA5}">
                      <a16:colId xmlns:a16="http://schemas.microsoft.com/office/drawing/2014/main" val="2025243205"/>
                    </a:ext>
                  </a:extLst>
                </a:gridCol>
                <a:gridCol w="740920">
                  <a:extLst>
                    <a:ext uri="{9D8B030D-6E8A-4147-A177-3AD203B41FA5}">
                      <a16:colId xmlns:a16="http://schemas.microsoft.com/office/drawing/2014/main" val="656617044"/>
                    </a:ext>
                  </a:extLst>
                </a:gridCol>
                <a:gridCol w="1752678">
                  <a:extLst>
                    <a:ext uri="{9D8B030D-6E8A-4147-A177-3AD203B41FA5}">
                      <a16:colId xmlns:a16="http://schemas.microsoft.com/office/drawing/2014/main" val="1890845071"/>
                    </a:ext>
                  </a:extLst>
                </a:gridCol>
                <a:gridCol w="752784">
                  <a:extLst>
                    <a:ext uri="{9D8B030D-6E8A-4147-A177-3AD203B41FA5}">
                      <a16:colId xmlns:a16="http://schemas.microsoft.com/office/drawing/2014/main" val="675791937"/>
                    </a:ext>
                  </a:extLst>
                </a:gridCol>
                <a:gridCol w="1023315">
                  <a:extLst>
                    <a:ext uri="{9D8B030D-6E8A-4147-A177-3AD203B41FA5}">
                      <a16:colId xmlns:a16="http://schemas.microsoft.com/office/drawing/2014/main" val="3671008411"/>
                    </a:ext>
                  </a:extLst>
                </a:gridCol>
                <a:gridCol w="947689">
                  <a:extLst>
                    <a:ext uri="{9D8B030D-6E8A-4147-A177-3AD203B41FA5}">
                      <a16:colId xmlns:a16="http://schemas.microsoft.com/office/drawing/2014/main" val="3704031246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4073522040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1792472887"/>
                    </a:ext>
                  </a:extLst>
                </a:gridCol>
              </a:tblGrid>
              <a:tr h="545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 Faktur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Tanggal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 Pelanggan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Pelanggan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 Barang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Barang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Jumlah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Harga</a:t>
                      </a:r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Faktur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Tanggal Tempo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514099"/>
                  </a:ext>
                </a:extLst>
              </a:tr>
              <a:tr h="5459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08/10/20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Toko</a:t>
                      </a:r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Simaung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158826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220 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178.000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6.150.500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07/11/20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104500"/>
                  </a:ext>
                </a:extLst>
              </a:tr>
              <a:tr h="545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330 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145.000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13823"/>
                  </a:ext>
                </a:extLst>
              </a:tr>
              <a:tr h="545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600 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5.827.500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68716" y="609600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Normalisasi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2NF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69911"/>
              </p:ext>
            </p:extLst>
          </p:nvPr>
        </p:nvGraphicFramePr>
        <p:xfrm>
          <a:off x="641445" y="5158854"/>
          <a:ext cx="8461611" cy="1241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375">
                  <a:extLst>
                    <a:ext uri="{9D8B030D-6E8A-4147-A177-3AD203B41FA5}">
                      <a16:colId xmlns:a16="http://schemas.microsoft.com/office/drawing/2014/main" val="867775137"/>
                    </a:ext>
                  </a:extLst>
                </a:gridCol>
                <a:gridCol w="872930">
                  <a:extLst>
                    <a:ext uri="{9D8B030D-6E8A-4147-A177-3AD203B41FA5}">
                      <a16:colId xmlns:a16="http://schemas.microsoft.com/office/drawing/2014/main" val="2471829340"/>
                    </a:ext>
                  </a:extLst>
                </a:gridCol>
                <a:gridCol w="1245382">
                  <a:extLst>
                    <a:ext uri="{9D8B030D-6E8A-4147-A177-3AD203B41FA5}">
                      <a16:colId xmlns:a16="http://schemas.microsoft.com/office/drawing/2014/main" val="2279435436"/>
                    </a:ext>
                  </a:extLst>
                </a:gridCol>
                <a:gridCol w="1291938">
                  <a:extLst>
                    <a:ext uri="{9D8B030D-6E8A-4147-A177-3AD203B41FA5}">
                      <a16:colId xmlns:a16="http://schemas.microsoft.com/office/drawing/2014/main" val="151434164"/>
                    </a:ext>
                  </a:extLst>
                </a:gridCol>
                <a:gridCol w="977683">
                  <a:extLst>
                    <a:ext uri="{9D8B030D-6E8A-4147-A177-3AD203B41FA5}">
                      <a16:colId xmlns:a16="http://schemas.microsoft.com/office/drawing/2014/main" val="3763860161"/>
                    </a:ext>
                  </a:extLst>
                </a:gridCol>
                <a:gridCol w="1489802">
                  <a:extLst>
                    <a:ext uri="{9D8B030D-6E8A-4147-A177-3AD203B41FA5}">
                      <a16:colId xmlns:a16="http://schemas.microsoft.com/office/drawing/2014/main" val="2948140952"/>
                    </a:ext>
                  </a:extLst>
                </a:gridCol>
                <a:gridCol w="744901">
                  <a:extLst>
                    <a:ext uri="{9D8B030D-6E8A-4147-A177-3AD203B41FA5}">
                      <a16:colId xmlns:a16="http://schemas.microsoft.com/office/drawing/2014/main" val="1789169911"/>
                    </a:ext>
                  </a:extLst>
                </a:gridCol>
                <a:gridCol w="1012600">
                  <a:extLst>
                    <a:ext uri="{9D8B030D-6E8A-4147-A177-3AD203B41FA5}">
                      <a16:colId xmlns:a16="http://schemas.microsoft.com/office/drawing/2014/main" val="3895921214"/>
                    </a:ext>
                  </a:extLst>
                </a:gridCol>
              </a:tblGrid>
              <a:tr h="310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 Faktur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Tanggal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 Pelanggan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Pelanggan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 Barang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Barang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Jumlah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Harga Satuan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997482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08/10/20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Toko</a:t>
                      </a:r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Simaung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158826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220 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17.800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52136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330 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854799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143019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600 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2604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58886"/>
              </p:ext>
            </p:extLst>
          </p:nvPr>
        </p:nvGraphicFramePr>
        <p:xfrm>
          <a:off x="3166282" y="1966642"/>
          <a:ext cx="2845653" cy="760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6719">
                  <a:extLst>
                    <a:ext uri="{9D8B030D-6E8A-4147-A177-3AD203B41FA5}">
                      <a16:colId xmlns:a16="http://schemas.microsoft.com/office/drawing/2014/main" val="2292224670"/>
                    </a:ext>
                  </a:extLst>
                </a:gridCol>
                <a:gridCol w="1448934">
                  <a:extLst>
                    <a:ext uri="{9D8B030D-6E8A-4147-A177-3AD203B41FA5}">
                      <a16:colId xmlns:a16="http://schemas.microsoft.com/office/drawing/2014/main" val="1786130354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</a:t>
                      </a:r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Pelanggan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Pelanggan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909341"/>
                  </a:ext>
                </a:extLst>
              </a:tr>
              <a:tr h="366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Toko</a:t>
                      </a:r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Simaung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692679"/>
                  </a:ext>
                </a:extLst>
              </a:tr>
            </a:tbl>
          </a:graphicData>
        </a:graphic>
      </p:graphicFrame>
      <p:cxnSp>
        <p:nvCxnSpPr>
          <p:cNvPr id="10" name="Elbow Connector 9"/>
          <p:cNvCxnSpPr/>
          <p:nvPr/>
        </p:nvCxnSpPr>
        <p:spPr>
          <a:xfrm rot="5400000">
            <a:off x="2323938" y="3538584"/>
            <a:ext cx="2216953" cy="859813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278"/>
              </p:ext>
            </p:extLst>
          </p:nvPr>
        </p:nvGraphicFramePr>
        <p:xfrm>
          <a:off x="6829946" y="1965961"/>
          <a:ext cx="3678831" cy="133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17">
                  <a:extLst>
                    <a:ext uri="{9D8B030D-6E8A-4147-A177-3AD203B41FA5}">
                      <a16:colId xmlns:a16="http://schemas.microsoft.com/office/drawing/2014/main" val="3864975653"/>
                    </a:ext>
                  </a:extLst>
                </a:gridCol>
                <a:gridCol w="1574885">
                  <a:extLst>
                    <a:ext uri="{9D8B030D-6E8A-4147-A177-3AD203B41FA5}">
                      <a16:colId xmlns:a16="http://schemas.microsoft.com/office/drawing/2014/main" val="1337336411"/>
                    </a:ext>
                  </a:extLst>
                </a:gridCol>
                <a:gridCol w="1070429">
                  <a:extLst>
                    <a:ext uri="{9D8B030D-6E8A-4147-A177-3AD203B41FA5}">
                      <a16:colId xmlns:a16="http://schemas.microsoft.com/office/drawing/2014/main" val="2929127324"/>
                    </a:ext>
                  </a:extLst>
                </a:gridCol>
              </a:tblGrid>
              <a:tr h="526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 Barang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Barang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Harga Satuan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918254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158826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220 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17.800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500295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330 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38048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143019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600 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70758"/>
                  </a:ext>
                </a:extLst>
              </a:tr>
            </a:tbl>
          </a:graphicData>
        </a:graphic>
      </p:graphicFrame>
      <p:cxnSp>
        <p:nvCxnSpPr>
          <p:cNvPr id="17" name="Elbow Connector 16"/>
          <p:cNvCxnSpPr/>
          <p:nvPr/>
        </p:nvCxnSpPr>
        <p:spPr>
          <a:xfrm rot="5400000">
            <a:off x="5600982" y="3449585"/>
            <a:ext cx="1685272" cy="1569492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89374" y="387570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Normalisasi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3NF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54944"/>
              </p:ext>
            </p:extLst>
          </p:nvPr>
        </p:nvGraphicFramePr>
        <p:xfrm>
          <a:off x="2848070" y="1977089"/>
          <a:ext cx="2845653" cy="760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6719">
                  <a:extLst>
                    <a:ext uri="{9D8B030D-6E8A-4147-A177-3AD203B41FA5}">
                      <a16:colId xmlns:a16="http://schemas.microsoft.com/office/drawing/2014/main" val="2292224670"/>
                    </a:ext>
                  </a:extLst>
                </a:gridCol>
                <a:gridCol w="1448934">
                  <a:extLst>
                    <a:ext uri="{9D8B030D-6E8A-4147-A177-3AD203B41FA5}">
                      <a16:colId xmlns:a16="http://schemas.microsoft.com/office/drawing/2014/main" val="1786130354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</a:t>
                      </a:r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Pelanggan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Pelanggan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909341"/>
                  </a:ext>
                </a:extLst>
              </a:tr>
              <a:tr h="366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Toko</a:t>
                      </a:r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Simaung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69267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6907"/>
              </p:ext>
            </p:extLst>
          </p:nvPr>
        </p:nvGraphicFramePr>
        <p:xfrm>
          <a:off x="7260347" y="2208991"/>
          <a:ext cx="3678831" cy="133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17">
                  <a:extLst>
                    <a:ext uri="{9D8B030D-6E8A-4147-A177-3AD203B41FA5}">
                      <a16:colId xmlns:a16="http://schemas.microsoft.com/office/drawing/2014/main" val="3864975653"/>
                    </a:ext>
                  </a:extLst>
                </a:gridCol>
                <a:gridCol w="1574885">
                  <a:extLst>
                    <a:ext uri="{9D8B030D-6E8A-4147-A177-3AD203B41FA5}">
                      <a16:colId xmlns:a16="http://schemas.microsoft.com/office/drawing/2014/main" val="1337336411"/>
                    </a:ext>
                  </a:extLst>
                </a:gridCol>
                <a:gridCol w="1070429">
                  <a:extLst>
                    <a:ext uri="{9D8B030D-6E8A-4147-A177-3AD203B41FA5}">
                      <a16:colId xmlns:a16="http://schemas.microsoft.com/office/drawing/2014/main" val="2929127324"/>
                    </a:ext>
                  </a:extLst>
                </a:gridCol>
              </a:tblGrid>
              <a:tr h="526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 Barang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Barang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Harga Satuan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918254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158826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220 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17.800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500295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330 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38048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143019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600 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707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80037"/>
              </p:ext>
            </p:extLst>
          </p:nvPr>
        </p:nvGraphicFramePr>
        <p:xfrm>
          <a:off x="1461827" y="3545789"/>
          <a:ext cx="3860800" cy="863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3068">
                  <a:extLst>
                    <a:ext uri="{9D8B030D-6E8A-4147-A177-3AD203B41FA5}">
                      <a16:colId xmlns:a16="http://schemas.microsoft.com/office/drawing/2014/main" val="976672615"/>
                    </a:ext>
                  </a:extLst>
                </a:gridCol>
                <a:gridCol w="795494">
                  <a:extLst>
                    <a:ext uri="{9D8B030D-6E8A-4147-A177-3AD203B41FA5}">
                      <a16:colId xmlns:a16="http://schemas.microsoft.com/office/drawing/2014/main" val="1114933344"/>
                    </a:ext>
                  </a:extLst>
                </a:gridCol>
                <a:gridCol w="1134906">
                  <a:extLst>
                    <a:ext uri="{9D8B030D-6E8A-4147-A177-3AD203B41FA5}">
                      <a16:colId xmlns:a16="http://schemas.microsoft.com/office/drawing/2014/main" val="1156073614"/>
                    </a:ext>
                  </a:extLst>
                </a:gridCol>
                <a:gridCol w="1177332">
                  <a:extLst>
                    <a:ext uri="{9D8B030D-6E8A-4147-A177-3AD203B41FA5}">
                      <a16:colId xmlns:a16="http://schemas.microsoft.com/office/drawing/2014/main" val="140919255"/>
                    </a:ext>
                  </a:extLst>
                </a:gridCol>
              </a:tblGrid>
              <a:tr h="571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 Faktur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Tanggal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 Pelanggan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Pelanggan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25184"/>
                  </a:ext>
                </a:extLst>
              </a:tr>
              <a:tr h="291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08/10/20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Toko</a:t>
                      </a:r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Simaung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759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47918"/>
              </p:ext>
            </p:extLst>
          </p:nvPr>
        </p:nvGraphicFramePr>
        <p:xfrm>
          <a:off x="1461827" y="5319234"/>
          <a:ext cx="9333553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489">
                  <a:extLst>
                    <a:ext uri="{9D8B030D-6E8A-4147-A177-3AD203B41FA5}">
                      <a16:colId xmlns:a16="http://schemas.microsoft.com/office/drawing/2014/main" val="3429715946"/>
                    </a:ext>
                  </a:extLst>
                </a:gridCol>
                <a:gridCol w="1154100">
                  <a:extLst>
                    <a:ext uri="{9D8B030D-6E8A-4147-A177-3AD203B41FA5}">
                      <a16:colId xmlns:a16="http://schemas.microsoft.com/office/drawing/2014/main" val="2604606558"/>
                    </a:ext>
                  </a:extLst>
                </a:gridCol>
                <a:gridCol w="1758628">
                  <a:extLst>
                    <a:ext uri="{9D8B030D-6E8A-4147-A177-3AD203B41FA5}">
                      <a16:colId xmlns:a16="http://schemas.microsoft.com/office/drawing/2014/main" val="2785862044"/>
                    </a:ext>
                  </a:extLst>
                </a:gridCol>
                <a:gridCol w="879315">
                  <a:extLst>
                    <a:ext uri="{9D8B030D-6E8A-4147-A177-3AD203B41FA5}">
                      <a16:colId xmlns:a16="http://schemas.microsoft.com/office/drawing/2014/main" val="3663177966"/>
                    </a:ext>
                  </a:extLst>
                </a:gridCol>
                <a:gridCol w="1195317">
                  <a:extLst>
                    <a:ext uri="{9D8B030D-6E8A-4147-A177-3AD203B41FA5}">
                      <a16:colId xmlns:a16="http://schemas.microsoft.com/office/drawing/2014/main" val="1557635816"/>
                    </a:ext>
                  </a:extLst>
                </a:gridCol>
                <a:gridCol w="1023288">
                  <a:extLst>
                    <a:ext uri="{9D8B030D-6E8A-4147-A177-3AD203B41FA5}">
                      <a16:colId xmlns:a16="http://schemas.microsoft.com/office/drawing/2014/main" val="1212869492"/>
                    </a:ext>
                  </a:extLst>
                </a:gridCol>
                <a:gridCol w="955169">
                  <a:extLst>
                    <a:ext uri="{9D8B030D-6E8A-4147-A177-3AD203B41FA5}">
                      <a16:colId xmlns:a16="http://schemas.microsoft.com/office/drawing/2014/main" val="2812911801"/>
                    </a:ext>
                  </a:extLst>
                </a:gridCol>
                <a:gridCol w="1392247">
                  <a:extLst>
                    <a:ext uri="{9D8B030D-6E8A-4147-A177-3AD203B41FA5}">
                      <a16:colId xmlns:a16="http://schemas.microsoft.com/office/drawing/2014/main" val="41652955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 Faktur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 Barang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Barang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Jumlah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Harga Satuan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Faktur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Tanggal Tempo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55500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158826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220 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17.800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178.000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6.150.500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07/11/20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00083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330 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145.000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8972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143019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AMDK Club 600 ML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5.827.500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76224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392227" y="2822798"/>
            <a:ext cx="0" cy="668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 flipV="1">
            <a:off x="1420883" y="3977352"/>
            <a:ext cx="12700" cy="1787652"/>
          </a:xfrm>
          <a:prstGeom prst="bentConnector3">
            <a:avLst>
              <a:gd name="adj1" fmla="val 480895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92872" y="3545789"/>
            <a:ext cx="0" cy="1325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057099" y="4871178"/>
            <a:ext cx="47494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057099" y="4871178"/>
            <a:ext cx="1" cy="342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4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68716" y="609600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 ERD PT.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Indomarco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Prima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sp>
        <p:nvSpPr>
          <p:cNvPr id="6" name="Flowchart: Decision 5"/>
          <p:cNvSpPr/>
          <p:nvPr/>
        </p:nvSpPr>
        <p:spPr>
          <a:xfrm>
            <a:off x="5185955" y="4108268"/>
            <a:ext cx="1854925" cy="907869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Distribusi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4114800" y="4888554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tgl_distribusi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4114800" y="5482205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kode_barang</a:t>
            </a:r>
            <a:endParaRPr lang="en-US" sz="1050" dirty="0"/>
          </a:p>
        </p:txBody>
      </p:sp>
      <p:sp>
        <p:nvSpPr>
          <p:cNvPr id="10" name="Oval 9"/>
          <p:cNvSpPr/>
          <p:nvPr/>
        </p:nvSpPr>
        <p:spPr>
          <a:xfrm>
            <a:off x="6936378" y="6064157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ode_cust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6936378" y="4894217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k</a:t>
            </a:r>
            <a:r>
              <a:rPr lang="en-US" sz="900" dirty="0" err="1" smtClean="0"/>
              <a:t>ode_salesman</a:t>
            </a:r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6936378" y="5479187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j</a:t>
            </a:r>
            <a:r>
              <a:rPr lang="en-US" sz="1100" dirty="0" err="1" smtClean="0"/>
              <a:t>mlh_barang</a:t>
            </a:r>
            <a:endParaRPr lang="en-US" sz="1100" dirty="0"/>
          </a:p>
        </p:txBody>
      </p:sp>
      <p:cxnSp>
        <p:nvCxnSpPr>
          <p:cNvPr id="14" name="Straight Connector 13"/>
          <p:cNvCxnSpPr>
            <a:stCxn id="8" idx="6"/>
            <a:endCxn id="6" idx="2"/>
          </p:cNvCxnSpPr>
          <p:nvPr/>
        </p:nvCxnSpPr>
        <p:spPr>
          <a:xfrm flipV="1">
            <a:off x="5447212" y="5016137"/>
            <a:ext cx="666206" cy="87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7"/>
            <a:endCxn id="6" idx="2"/>
          </p:cNvCxnSpPr>
          <p:nvPr/>
        </p:nvCxnSpPr>
        <p:spPr>
          <a:xfrm flipV="1">
            <a:off x="5252085" y="5016137"/>
            <a:ext cx="861333" cy="52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6" idx="2"/>
          </p:cNvCxnSpPr>
          <p:nvPr/>
        </p:nvCxnSpPr>
        <p:spPr>
          <a:xfrm flipH="1" flipV="1">
            <a:off x="6113418" y="5016137"/>
            <a:ext cx="822960" cy="126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6" idx="2"/>
          </p:cNvCxnSpPr>
          <p:nvPr/>
        </p:nvCxnSpPr>
        <p:spPr>
          <a:xfrm flipH="1" flipV="1">
            <a:off x="6113418" y="5016137"/>
            <a:ext cx="1018087" cy="526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6" idx="2"/>
          </p:cNvCxnSpPr>
          <p:nvPr/>
        </p:nvCxnSpPr>
        <p:spPr>
          <a:xfrm flipH="1" flipV="1">
            <a:off x="6113418" y="5016137"/>
            <a:ext cx="822960" cy="93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 flipH="1">
            <a:off x="9339943" y="4309435"/>
            <a:ext cx="1358537" cy="50553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10445521" y="5248409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ode_cust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10019211" y="5799901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nama_cust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705985" y="6015438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alamat_cust</a:t>
            </a:r>
            <a:endParaRPr lang="en-US" sz="1100" dirty="0"/>
          </a:p>
        </p:txBody>
      </p:sp>
      <p:cxnSp>
        <p:nvCxnSpPr>
          <p:cNvPr id="42" name="Straight Connector 41"/>
          <p:cNvCxnSpPr>
            <a:stCxn id="37" idx="2"/>
            <a:endCxn id="38" idx="0"/>
          </p:cNvCxnSpPr>
          <p:nvPr/>
        </p:nvCxnSpPr>
        <p:spPr>
          <a:xfrm>
            <a:off x="10019211" y="4814969"/>
            <a:ext cx="1092516" cy="433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2"/>
            <a:endCxn id="39" idx="1"/>
          </p:cNvCxnSpPr>
          <p:nvPr/>
        </p:nvCxnSpPr>
        <p:spPr>
          <a:xfrm>
            <a:off x="10019211" y="4814969"/>
            <a:ext cx="195127" cy="10480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2"/>
            <a:endCxn id="40" idx="0"/>
          </p:cNvCxnSpPr>
          <p:nvPr/>
        </p:nvCxnSpPr>
        <p:spPr>
          <a:xfrm flipH="1">
            <a:off x="9372191" y="4814969"/>
            <a:ext cx="647020" cy="1200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7" idx="3"/>
            <a:endCxn id="6" idx="3"/>
          </p:cNvCxnSpPr>
          <p:nvPr/>
        </p:nvCxnSpPr>
        <p:spPr>
          <a:xfrm flipH="1">
            <a:off x="7040880" y="4562202"/>
            <a:ext cx="22990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Process 52"/>
          <p:cNvSpPr/>
          <p:nvPr/>
        </p:nvSpPr>
        <p:spPr>
          <a:xfrm flipH="1">
            <a:off x="1528355" y="4309435"/>
            <a:ext cx="1358537" cy="50553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2886892" y="4561927"/>
            <a:ext cx="22990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74946" y="5248409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kode_barang</a:t>
            </a:r>
            <a:endParaRPr lang="en-US" sz="1050" dirty="0"/>
          </a:p>
        </p:txBody>
      </p:sp>
      <p:sp>
        <p:nvSpPr>
          <p:cNvPr id="60" name="Oval 59"/>
          <p:cNvSpPr/>
          <p:nvPr/>
        </p:nvSpPr>
        <p:spPr>
          <a:xfrm>
            <a:off x="911659" y="5799901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nama_barang</a:t>
            </a:r>
            <a:endParaRPr lang="en-US" sz="1000" dirty="0"/>
          </a:p>
        </p:txBody>
      </p:sp>
      <p:sp>
        <p:nvSpPr>
          <p:cNvPr id="61" name="Oval 60"/>
          <p:cNvSpPr/>
          <p:nvPr/>
        </p:nvSpPr>
        <p:spPr>
          <a:xfrm>
            <a:off x="2263954" y="6015438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harga_satuan</a:t>
            </a:r>
            <a:endParaRPr lang="en-US" sz="1000" dirty="0"/>
          </a:p>
        </p:txBody>
      </p:sp>
      <p:cxnSp>
        <p:nvCxnSpPr>
          <p:cNvPr id="62" name="Straight Connector 61"/>
          <p:cNvCxnSpPr>
            <a:stCxn id="58" idx="0"/>
            <a:endCxn id="53" idx="2"/>
          </p:cNvCxnSpPr>
          <p:nvPr/>
        </p:nvCxnSpPr>
        <p:spPr>
          <a:xfrm flipV="1">
            <a:off x="1041152" y="4814969"/>
            <a:ext cx="1166471" cy="433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7"/>
            <a:endCxn id="53" idx="2"/>
          </p:cNvCxnSpPr>
          <p:nvPr/>
        </p:nvCxnSpPr>
        <p:spPr>
          <a:xfrm flipV="1">
            <a:off x="2048944" y="4814969"/>
            <a:ext cx="158679" cy="1048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0"/>
            <a:endCxn id="53" idx="2"/>
          </p:cNvCxnSpPr>
          <p:nvPr/>
        </p:nvCxnSpPr>
        <p:spPr>
          <a:xfrm flipH="1" flipV="1">
            <a:off x="2207623" y="4814969"/>
            <a:ext cx="722537" cy="1200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 flipH="1">
            <a:off x="5434148" y="2896033"/>
            <a:ext cx="1358537" cy="50553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Salesman</a:t>
            </a:r>
            <a:endParaRPr lang="en-US" sz="1200" dirty="0"/>
          </a:p>
        </p:txBody>
      </p:sp>
      <p:sp>
        <p:nvSpPr>
          <p:cNvPr id="73" name="Oval 72"/>
          <p:cNvSpPr/>
          <p:nvPr/>
        </p:nvSpPr>
        <p:spPr>
          <a:xfrm>
            <a:off x="6779623" y="1924207"/>
            <a:ext cx="1737360" cy="5407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nama_salesman</a:t>
            </a:r>
            <a:endParaRPr lang="en-US" sz="1200" dirty="0"/>
          </a:p>
        </p:txBody>
      </p:sp>
      <p:sp>
        <p:nvSpPr>
          <p:cNvPr id="74" name="Oval 73"/>
          <p:cNvSpPr/>
          <p:nvPr/>
        </p:nvSpPr>
        <p:spPr>
          <a:xfrm>
            <a:off x="3696788" y="1918956"/>
            <a:ext cx="1737360" cy="5407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kode_salesman</a:t>
            </a:r>
            <a:endParaRPr lang="en-US" sz="1200" dirty="0"/>
          </a:p>
        </p:txBody>
      </p:sp>
      <p:cxnSp>
        <p:nvCxnSpPr>
          <p:cNvPr id="75" name="Straight Connector 74"/>
          <p:cNvCxnSpPr>
            <a:stCxn id="6" idx="0"/>
            <a:endCxn id="71" idx="2"/>
          </p:cNvCxnSpPr>
          <p:nvPr/>
        </p:nvCxnSpPr>
        <p:spPr>
          <a:xfrm flipH="1" flipV="1">
            <a:off x="6113416" y="3401567"/>
            <a:ext cx="2" cy="706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0"/>
            <a:endCxn id="73" idx="4"/>
          </p:cNvCxnSpPr>
          <p:nvPr/>
        </p:nvCxnSpPr>
        <p:spPr>
          <a:xfrm flipV="1">
            <a:off x="6113416" y="2464959"/>
            <a:ext cx="1534887" cy="431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0"/>
            <a:endCxn id="74" idx="4"/>
          </p:cNvCxnSpPr>
          <p:nvPr/>
        </p:nvCxnSpPr>
        <p:spPr>
          <a:xfrm flipH="1" flipV="1">
            <a:off x="4565468" y="2459708"/>
            <a:ext cx="1547948" cy="43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64189" y="35800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01550" y="4180755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07569" y="4180618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112069" y="6064157"/>
            <a:ext cx="1332412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no_faktur</a:t>
            </a:r>
            <a:endParaRPr lang="en-US" sz="1200" dirty="0"/>
          </a:p>
        </p:txBody>
      </p:sp>
      <p:cxnSp>
        <p:nvCxnSpPr>
          <p:cNvPr id="102" name="Straight Connector 101"/>
          <p:cNvCxnSpPr>
            <a:stCxn id="101" idx="6"/>
            <a:endCxn id="6" idx="2"/>
          </p:cNvCxnSpPr>
          <p:nvPr/>
        </p:nvCxnSpPr>
        <p:spPr>
          <a:xfrm flipV="1">
            <a:off x="5444481" y="5016137"/>
            <a:ext cx="668937" cy="126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8716" y="609600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Entitas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Atributnya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5649" y="2161904"/>
            <a:ext cx="9872871" cy="3912325"/>
          </a:xfrm>
        </p:spPr>
        <p:txBody>
          <a:bodyPr anchor="ctr"/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Entity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= Customer,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Salesman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= Customer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kode_cust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nama_cust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alamat_cust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kode_barang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nama_barang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harga_satuan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), Salesman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kode_salesman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nama_salesman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Relationship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tgl_distribusi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kode_cust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kode_barang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kode_salesman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no_faktur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jmlh_barang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 smtClean="0"/>
              <a:t>ERD </a:t>
            </a:r>
            <a:r>
              <a:rPr lang="en-US" dirty="0" err="1" smtClean="0"/>
              <a:t>Kardinalitas</a:t>
            </a:r>
            <a:r>
              <a:rPr lang="en-US" dirty="0" smtClean="0"/>
              <a:t> Salesman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relationship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kardinalitas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i="1" dirty="0" smtClean="0"/>
              <a:t>One to Many</a:t>
            </a:r>
            <a:r>
              <a:rPr lang="en-US" dirty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salesman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salesman.</a:t>
            </a:r>
          </a:p>
          <a:p>
            <a:r>
              <a:rPr lang="en-US" dirty="0" smtClean="0"/>
              <a:t>ERD </a:t>
            </a:r>
            <a:r>
              <a:rPr lang="en-US" dirty="0" err="1" smtClean="0"/>
              <a:t>Kardinalitas</a:t>
            </a:r>
            <a:r>
              <a:rPr lang="en-US" dirty="0" smtClean="0"/>
              <a:t> Salesman </a:t>
            </a:r>
            <a:r>
              <a:rPr lang="en-US" dirty="0" err="1" smtClean="0"/>
              <a:t>dan</a:t>
            </a:r>
            <a:r>
              <a:rPr lang="en-US" dirty="0" smtClean="0"/>
              <a:t> Customer </a:t>
            </a:r>
            <a:r>
              <a:rPr lang="en-US" dirty="0" err="1" smtClean="0"/>
              <a:t>memiliki</a:t>
            </a:r>
            <a:r>
              <a:rPr lang="en-US" dirty="0" smtClean="0"/>
              <a:t> relationship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kardinalitas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i="1" dirty="0" smtClean="0"/>
              <a:t>One to Many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salesman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customer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customer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dilayani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salesman.</a:t>
            </a:r>
          </a:p>
          <a:p>
            <a:r>
              <a:rPr lang="en-US" dirty="0" smtClean="0"/>
              <a:t>ERD </a:t>
            </a:r>
            <a:r>
              <a:rPr lang="en-US" dirty="0" err="1" smtClean="0"/>
              <a:t>Kardinalitas</a:t>
            </a:r>
            <a:r>
              <a:rPr lang="en-US" dirty="0" smtClean="0"/>
              <a:t> Customer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relationship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kardinalitas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i="1" dirty="0" smtClean="0"/>
              <a:t>Many to Many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customer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customer.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68716" y="609600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Kardinalitas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Antar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Entitas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59791" y="400049"/>
            <a:ext cx="9149804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Konteks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Diagram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3" y="413656"/>
            <a:ext cx="1790338" cy="1342753"/>
          </a:xfrm>
          <a:prstGeom prst="rect">
            <a:avLst/>
          </a:prstGeom>
        </p:spPr>
      </p:pic>
      <p:pic>
        <p:nvPicPr>
          <p:cNvPr id="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0" y="1544859"/>
            <a:ext cx="5896356" cy="49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538</TotalTime>
  <Words>512</Words>
  <Application>Microsoft Office PowerPoint</Application>
  <PresentationFormat>Widescreen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Corbel</vt:lpstr>
      <vt:lpstr>Times New Roman</vt:lpstr>
      <vt:lpstr>Basis</vt:lpstr>
      <vt:lpstr>TUGAS 10  DANU BRADITYA REPHA 311810241 TI 18 B1</vt:lpstr>
      <vt:lpstr>Normalisasi Data PT. Indomarco Adi Prima</vt:lpstr>
      <vt:lpstr>Normalisasi Data 1NF</vt:lpstr>
      <vt:lpstr>Normalisasi Data 2NF</vt:lpstr>
      <vt:lpstr>Normalisasi Data 3NF</vt:lpstr>
      <vt:lpstr>Diagram ERD PT. Indomarco Adi Prima</vt:lpstr>
      <vt:lpstr>Tabel/Entitas &amp; Atributnya</vt:lpstr>
      <vt:lpstr>Kardinalitas Antar Tabel/Entitas</vt:lpstr>
      <vt:lpstr>Konteks Diagram</vt:lpstr>
      <vt:lpstr>PowerPoint Presentation</vt:lpstr>
      <vt:lpstr>CDM</vt:lpstr>
      <vt:lpstr>PDM</vt:lpstr>
      <vt:lpstr>Create Database</vt:lpstr>
      <vt:lpstr>Bentuk Table Dengan Perintah SQL di Database (Salesman &amp; Barang)</vt:lpstr>
      <vt:lpstr>Bentuk Table Dengan Perintah SQL di Database (Customer &amp; Distribusi)</vt:lpstr>
      <vt:lpstr>Bentuk Table Dengan Perintah SQL di Database (Melakukan &amp; Memberikan)</vt:lpstr>
      <vt:lpstr>Designer Database</vt:lpstr>
      <vt:lpstr>Tabel Inner Join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1  DANU BRADITYA REPHA 311810241 TI 18 B1</dc:title>
  <dc:creator>Danu Braditya Repha</dc:creator>
  <cp:lastModifiedBy>Danu Braditya Repha</cp:lastModifiedBy>
  <cp:revision>36</cp:revision>
  <dcterms:created xsi:type="dcterms:W3CDTF">2021-03-15T16:47:29Z</dcterms:created>
  <dcterms:modified xsi:type="dcterms:W3CDTF">2021-06-24T14:19:44Z</dcterms:modified>
</cp:coreProperties>
</file>