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268" autoAdjust="0"/>
  </p:normalViewPr>
  <p:slideViewPr>
    <p:cSldViewPr snapToGrid="0">
      <p:cViewPr>
        <p:scale>
          <a:sx n="70" d="100"/>
          <a:sy n="70" d="100"/>
        </p:scale>
        <p:origin x="1138" y="41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3E7575-FF99-4D7F-A9C3-342926E8CF75}" type="datetimeFigureOut">
              <a:rPr lang="en-IN" smtClean="0"/>
              <a:t>04-12-2024</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0F839B-19BB-44CC-B1BD-D3E4109C12E1}" type="slidenum">
              <a:rPr lang="en-IN" smtClean="0"/>
              <a:t>‹#›</a:t>
            </a:fld>
            <a:endParaRPr lang="en-IN" dirty="0"/>
          </a:p>
        </p:txBody>
      </p:sp>
    </p:spTree>
    <p:extLst>
      <p:ext uri="{BB962C8B-B14F-4D97-AF65-F5344CB8AC3E}">
        <p14:creationId xmlns:p14="http://schemas.microsoft.com/office/powerpoint/2010/main" val="594118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A5E80CE9-0672-4DA1-8CC6-DB7499889AC5}" type="datetime1">
              <a:rPr lang="en-IN" smtClean="0"/>
              <a:t>04-12-2024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72DB9CA-C85A-4E11-ADC0-8193E41C1656}" type="slidenum">
              <a:rPr lang="en-IN" smtClean="0"/>
              <a:t>‹#›</a:t>
            </a:fld>
            <a:endParaRPr lang="en-IN" dirty="0"/>
          </a:p>
        </p:txBody>
      </p:sp>
    </p:spTree>
    <p:extLst>
      <p:ext uri="{BB962C8B-B14F-4D97-AF65-F5344CB8AC3E}">
        <p14:creationId xmlns:p14="http://schemas.microsoft.com/office/powerpoint/2010/main" val="25841448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5AB5556-AF3A-414C-B2C3-202EE24804CB}" type="datetime1">
              <a:rPr lang="en-IN" smtClean="0"/>
              <a:t>04-12-2024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72DB9CA-C85A-4E11-ADC0-8193E41C1656}" type="slidenum">
              <a:rPr lang="en-IN" smtClean="0"/>
              <a:t>‹#›</a:t>
            </a:fld>
            <a:endParaRPr lang="en-IN" dirty="0"/>
          </a:p>
        </p:txBody>
      </p:sp>
    </p:spTree>
    <p:extLst>
      <p:ext uri="{BB962C8B-B14F-4D97-AF65-F5344CB8AC3E}">
        <p14:creationId xmlns:p14="http://schemas.microsoft.com/office/powerpoint/2010/main" val="16127011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6AF8648-5174-4940-83FF-D926A08FCBF2}" type="datetime1">
              <a:rPr lang="en-IN" smtClean="0"/>
              <a:t>04-12-2024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72DB9CA-C85A-4E11-ADC0-8193E41C1656}" type="slidenum">
              <a:rPr lang="en-IN" smtClean="0"/>
              <a:t>‹#›</a:t>
            </a:fld>
            <a:endParaRPr lang="en-IN" dirty="0"/>
          </a:p>
        </p:txBody>
      </p:sp>
    </p:spTree>
    <p:extLst>
      <p:ext uri="{BB962C8B-B14F-4D97-AF65-F5344CB8AC3E}">
        <p14:creationId xmlns:p14="http://schemas.microsoft.com/office/powerpoint/2010/main" val="5621037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D2BC4001-87A7-4542-972D-92AC266D5003}" type="datetime1">
              <a:rPr lang="en-IN" smtClean="0"/>
              <a:t>04-12-2024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72DB9CA-C85A-4E11-ADC0-8193E41C1656}" type="slidenum">
              <a:rPr lang="en-IN" smtClean="0"/>
              <a:t>‹#›</a:t>
            </a:fld>
            <a:endParaRPr lang="en-IN" dirty="0"/>
          </a:p>
        </p:txBody>
      </p:sp>
    </p:spTree>
    <p:extLst>
      <p:ext uri="{BB962C8B-B14F-4D97-AF65-F5344CB8AC3E}">
        <p14:creationId xmlns:p14="http://schemas.microsoft.com/office/powerpoint/2010/main" val="34593005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E655B4-4D88-4EC1-AF99-7726194EA1BB}" type="datetime1">
              <a:rPr lang="en-IN" smtClean="0"/>
              <a:t>04-12-2024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72DB9CA-C85A-4E11-ADC0-8193E41C1656}" type="slidenum">
              <a:rPr lang="en-IN" smtClean="0"/>
              <a:t>‹#›</a:t>
            </a:fld>
            <a:endParaRPr lang="en-IN" dirty="0"/>
          </a:p>
        </p:txBody>
      </p:sp>
    </p:spTree>
    <p:extLst>
      <p:ext uri="{BB962C8B-B14F-4D97-AF65-F5344CB8AC3E}">
        <p14:creationId xmlns:p14="http://schemas.microsoft.com/office/powerpoint/2010/main" val="22322255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87500EC4-C332-4005-8640-679338D6D72F}" type="datetime1">
              <a:rPr lang="en-IN" smtClean="0"/>
              <a:t>04-12-2024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672DB9CA-C85A-4E11-ADC0-8193E41C1656}" type="slidenum">
              <a:rPr lang="en-IN" smtClean="0"/>
              <a:t>‹#›</a:t>
            </a:fld>
            <a:endParaRPr lang="en-IN" dirty="0"/>
          </a:p>
        </p:txBody>
      </p:sp>
    </p:spTree>
    <p:extLst>
      <p:ext uri="{BB962C8B-B14F-4D97-AF65-F5344CB8AC3E}">
        <p14:creationId xmlns:p14="http://schemas.microsoft.com/office/powerpoint/2010/main" val="37918382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923FE5DD-1CD9-4C6E-A623-7EE0B14F5D11}" type="datetime1">
              <a:rPr lang="en-IN" smtClean="0"/>
              <a:t>04-12-2024</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672DB9CA-C85A-4E11-ADC0-8193E41C1656}" type="slidenum">
              <a:rPr lang="en-IN" smtClean="0"/>
              <a:t>‹#›</a:t>
            </a:fld>
            <a:endParaRPr lang="en-IN" dirty="0"/>
          </a:p>
        </p:txBody>
      </p:sp>
    </p:spTree>
    <p:extLst>
      <p:ext uri="{BB962C8B-B14F-4D97-AF65-F5344CB8AC3E}">
        <p14:creationId xmlns:p14="http://schemas.microsoft.com/office/powerpoint/2010/main" val="2420569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69C3D4D1-CD6E-453C-8CE8-C4BF38A87F99}" type="datetime1">
              <a:rPr lang="en-IN" smtClean="0"/>
              <a:t>04-12-2024</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672DB9CA-C85A-4E11-ADC0-8193E41C1656}" type="slidenum">
              <a:rPr lang="en-IN" smtClean="0"/>
              <a:t>‹#›</a:t>
            </a:fld>
            <a:endParaRPr lang="en-IN" dirty="0"/>
          </a:p>
        </p:txBody>
      </p:sp>
    </p:spTree>
    <p:extLst>
      <p:ext uri="{BB962C8B-B14F-4D97-AF65-F5344CB8AC3E}">
        <p14:creationId xmlns:p14="http://schemas.microsoft.com/office/powerpoint/2010/main" val="11778724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CD2ADD-B891-4312-ADE7-001F44FD2BA3}" type="datetime1">
              <a:rPr lang="en-IN" smtClean="0"/>
              <a:t>04-12-2024</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672DB9CA-C85A-4E11-ADC0-8193E41C1656}" type="slidenum">
              <a:rPr lang="en-IN" smtClean="0"/>
              <a:t>‹#›</a:t>
            </a:fld>
            <a:endParaRPr lang="en-IN" dirty="0"/>
          </a:p>
        </p:txBody>
      </p:sp>
    </p:spTree>
    <p:extLst>
      <p:ext uri="{BB962C8B-B14F-4D97-AF65-F5344CB8AC3E}">
        <p14:creationId xmlns:p14="http://schemas.microsoft.com/office/powerpoint/2010/main" val="17736103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94CFD40-5B3F-48CA-9E91-F177A4F9F956}" type="datetime1">
              <a:rPr lang="en-IN" smtClean="0"/>
              <a:t>04-12-2024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672DB9CA-C85A-4E11-ADC0-8193E41C1656}" type="slidenum">
              <a:rPr lang="en-IN" smtClean="0"/>
              <a:t>‹#›</a:t>
            </a:fld>
            <a:endParaRPr lang="en-IN" dirty="0"/>
          </a:p>
        </p:txBody>
      </p:sp>
    </p:spTree>
    <p:extLst>
      <p:ext uri="{BB962C8B-B14F-4D97-AF65-F5344CB8AC3E}">
        <p14:creationId xmlns:p14="http://schemas.microsoft.com/office/powerpoint/2010/main" val="3948925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3308BCC-6910-4A61-97EF-6597F85AF1CF}" type="datetime1">
              <a:rPr lang="en-IN" smtClean="0"/>
              <a:t>04-12-2024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672DB9CA-C85A-4E11-ADC0-8193E41C1656}" type="slidenum">
              <a:rPr lang="en-IN" smtClean="0"/>
              <a:t>‹#›</a:t>
            </a:fld>
            <a:endParaRPr lang="en-IN" dirty="0"/>
          </a:p>
        </p:txBody>
      </p:sp>
    </p:spTree>
    <p:extLst>
      <p:ext uri="{BB962C8B-B14F-4D97-AF65-F5344CB8AC3E}">
        <p14:creationId xmlns:p14="http://schemas.microsoft.com/office/powerpoint/2010/main" val="21634826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46283B-F6D4-485C-8717-981EE02556F3}" type="datetime1">
              <a:rPr lang="en-IN" smtClean="0"/>
              <a:t>04-12-2024</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2DB9CA-C85A-4E11-ADC0-8193E41C1656}" type="slidenum">
              <a:rPr lang="en-IN" smtClean="0"/>
              <a:t>‹#›</a:t>
            </a:fld>
            <a:endParaRPr lang="en-IN" dirty="0"/>
          </a:p>
        </p:txBody>
      </p:sp>
    </p:spTree>
    <p:extLst>
      <p:ext uri="{BB962C8B-B14F-4D97-AF65-F5344CB8AC3E}">
        <p14:creationId xmlns:p14="http://schemas.microsoft.com/office/powerpoint/2010/main" val="585771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7.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7.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7B37B9-2026-DD6B-FAB8-09EE4F67146F}"/>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30BB8833-2822-6B1C-FBFC-2674156E0116}"/>
              </a:ext>
            </a:extLst>
          </p:cNvPr>
          <p:cNvSpPr>
            <a:spLocks noGrp="1"/>
          </p:cNvSpPr>
          <p:nvPr>
            <p:ph idx="1"/>
          </p:nvPr>
        </p:nvSpPr>
        <p:spPr>
          <a:xfrm>
            <a:off x="137160" y="2015497"/>
            <a:ext cx="11894343" cy="4604067"/>
          </a:xfrm>
        </p:spPr>
        <p:txBody>
          <a:bodyPr>
            <a:noAutofit/>
          </a:bodyPr>
          <a:lstStyle/>
          <a:p>
            <a:pPr marL="0" indent="0" algn="ctr" rtl="0">
              <a:spcBef>
                <a:spcPts val="1000"/>
              </a:spcBef>
              <a:buNone/>
            </a:pPr>
            <a:r>
              <a:rPr lang="en-US" sz="3200" b="1" i="0" u="none" strike="noStrike" dirty="0">
                <a:solidFill>
                  <a:srgbClr val="000000"/>
                </a:solidFill>
                <a:effectLst/>
                <a:latin typeface="Times New Roman" panose="02020603050405020304" pitchFamily="18" charset="0"/>
                <a:cs typeface="Times New Roman" panose="02020603050405020304" pitchFamily="18" charset="0"/>
              </a:rPr>
              <a:t>DEPARTMENT OF  </a:t>
            </a:r>
          </a:p>
          <a:p>
            <a:pPr marL="0" indent="0" algn="ctr" rtl="0">
              <a:spcBef>
                <a:spcPts val="1000"/>
              </a:spcBef>
              <a:buNone/>
            </a:pPr>
            <a:r>
              <a:rPr lang="en-US" sz="3200" b="1" i="0" u="none" strike="noStrike" dirty="0">
                <a:solidFill>
                  <a:srgbClr val="000000"/>
                </a:solidFill>
                <a:effectLst/>
                <a:latin typeface="Times New Roman" panose="02020603050405020304" pitchFamily="18" charset="0"/>
                <a:cs typeface="Times New Roman" panose="02020603050405020304" pitchFamily="18" charset="0"/>
              </a:rPr>
              <a:t>COMPUTER SCIENCE AND ENGINEERING</a:t>
            </a:r>
          </a:p>
          <a:p>
            <a:pPr marL="0" indent="0" algn="ctr" rtl="0">
              <a:spcBef>
                <a:spcPts val="1000"/>
              </a:spcBef>
              <a:buNone/>
            </a:pPr>
            <a:endParaRPr lang="en-US" sz="3200" dirty="0">
              <a:latin typeface="Times New Roman" panose="02020603050405020304" pitchFamily="18" charset="0"/>
              <a:cs typeface="Times New Roman" panose="02020603050405020304" pitchFamily="18" charset="0"/>
            </a:endParaRPr>
          </a:p>
          <a:p>
            <a:pPr marL="0" indent="0" algn="ctr" rtl="0">
              <a:spcBef>
                <a:spcPts val="1000"/>
              </a:spcBef>
              <a:buNone/>
            </a:pPr>
            <a:r>
              <a:rPr lang="en-US" sz="4400" b="1" i="0" u="none" strike="noStrike" dirty="0">
                <a:solidFill>
                  <a:srgbClr val="000000"/>
                </a:solidFill>
                <a:effectLst/>
                <a:latin typeface="Times New Roman" panose="02020603050405020304" pitchFamily="18" charset="0"/>
                <a:cs typeface="Times New Roman" panose="02020603050405020304" pitchFamily="18" charset="0"/>
              </a:rPr>
              <a:t>20CS5501 DESIGN PROJECT-1</a:t>
            </a:r>
          </a:p>
          <a:p>
            <a:pPr marL="0" indent="0" algn="ctr" rtl="0">
              <a:spcBef>
                <a:spcPts val="1000"/>
              </a:spcBef>
              <a:buNone/>
            </a:pPr>
            <a:br>
              <a:rPr lang="en-US" sz="3200" b="0" i="0" u="none" strike="noStrike" dirty="0">
                <a:solidFill>
                  <a:srgbClr val="000000"/>
                </a:solidFill>
                <a:effectLst/>
                <a:latin typeface="Times New Roman" panose="02020603050405020304" pitchFamily="18" charset="0"/>
                <a:cs typeface="Times New Roman" panose="02020603050405020304" pitchFamily="18" charset="0"/>
              </a:rPr>
            </a:br>
            <a:r>
              <a:rPr lang="en-US" sz="3200" b="1" i="0" u="none" strike="noStrike" dirty="0">
                <a:solidFill>
                  <a:srgbClr val="000000"/>
                </a:solidFill>
                <a:effectLst/>
                <a:latin typeface="Times New Roman" panose="02020603050405020304" pitchFamily="18" charset="0"/>
                <a:cs typeface="Times New Roman" panose="02020603050405020304" pitchFamily="18" charset="0"/>
              </a:rPr>
              <a:t>                                                 </a:t>
            </a:r>
            <a:endParaRPr lang="en-US" sz="3200" dirty="0">
              <a:latin typeface="Times New Roman" panose="02020603050405020304" pitchFamily="18" charset="0"/>
              <a:cs typeface="Times New Roman" panose="02020603050405020304" pitchFamily="18" charset="0"/>
            </a:endParaRPr>
          </a:p>
          <a:p>
            <a:pPr marL="0" indent="0" rtl="0">
              <a:spcBef>
                <a:spcPts val="1000"/>
              </a:spcBef>
              <a:buNone/>
            </a:pPr>
            <a:r>
              <a:rPr lang="en-US" sz="3200" b="1" i="0" u="none" strike="noStrike" dirty="0">
                <a:solidFill>
                  <a:srgbClr val="000000"/>
                </a:solidFill>
                <a:effectLst/>
                <a:latin typeface="Times New Roman" panose="02020603050405020304" pitchFamily="18" charset="0"/>
                <a:cs typeface="Times New Roman" panose="02020603050405020304" pitchFamily="18" charset="0"/>
              </a:rPr>
              <a:t>Batch No. : </a:t>
            </a:r>
            <a:r>
              <a:rPr lang="en-US" sz="3200" b="1" dirty="0">
                <a:solidFill>
                  <a:srgbClr val="000000"/>
                </a:solidFill>
                <a:latin typeface="Times New Roman" panose="02020603050405020304" pitchFamily="18" charset="0"/>
                <a:cs typeface="Times New Roman" panose="02020603050405020304" pitchFamily="18" charset="0"/>
              </a:rPr>
              <a:t>15</a:t>
            </a:r>
            <a:endParaRPr lang="en-US" sz="3200" b="1" i="0" u="none" strike="noStrike" dirty="0">
              <a:solidFill>
                <a:srgbClr val="000000"/>
              </a:solidFill>
              <a:effectLst/>
              <a:latin typeface="Times New Roman" panose="02020603050405020304" pitchFamily="18" charset="0"/>
              <a:cs typeface="Times New Roman" panose="02020603050405020304" pitchFamily="18" charset="0"/>
            </a:endParaRPr>
          </a:p>
          <a:p>
            <a:pPr marL="0" indent="0" rtl="0">
              <a:spcBef>
                <a:spcPts val="1000"/>
              </a:spcBef>
              <a:buNone/>
            </a:pPr>
            <a:r>
              <a:rPr lang="en-US" sz="3200" b="1" dirty="0">
                <a:solidFill>
                  <a:srgbClr val="000000"/>
                </a:solidFill>
                <a:latin typeface="Times New Roman" panose="02020603050405020304" pitchFamily="18" charset="0"/>
                <a:cs typeface="Times New Roman" panose="02020603050405020304" pitchFamily="18" charset="0"/>
              </a:rPr>
              <a:t>D</a:t>
            </a:r>
            <a:r>
              <a:rPr lang="en-US" sz="3200" b="1" i="0" u="none" strike="noStrike" dirty="0">
                <a:solidFill>
                  <a:srgbClr val="000000"/>
                </a:solidFill>
                <a:effectLst/>
                <a:latin typeface="Times New Roman" panose="02020603050405020304" pitchFamily="18" charset="0"/>
                <a:cs typeface="Times New Roman" panose="02020603050405020304" pitchFamily="18" charset="0"/>
              </a:rPr>
              <a:t>ate  : 05.12.2024</a:t>
            </a:r>
            <a:endParaRPr lang="en-IN" sz="3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D96F88E8-C50B-0A33-52E6-4AE978D4F38F}"/>
              </a:ext>
            </a:extLst>
          </p:cNvPr>
          <p:cNvSpPr>
            <a:spLocks noGrp="1"/>
          </p:cNvSpPr>
          <p:nvPr>
            <p:ph type="sldNum" sz="quarter" idx="12"/>
          </p:nvPr>
        </p:nvSpPr>
        <p:spPr>
          <a:xfrm>
            <a:off x="9311640" y="6437002"/>
            <a:ext cx="2743200" cy="365125"/>
          </a:xfrm>
        </p:spPr>
        <p:txBody>
          <a:bodyPr/>
          <a:lstStyle/>
          <a:p>
            <a:fld id="{672DB9CA-C85A-4E11-ADC0-8193E41C1656}" type="slidenum">
              <a:rPr lang="en-IN" b="1" smtClean="0">
                <a:solidFill>
                  <a:schemeClr val="tx1"/>
                </a:solidFill>
                <a:latin typeface="Times New Roman" panose="02020603050405020304" pitchFamily="18" charset="0"/>
                <a:cs typeface="Times New Roman" panose="02020603050405020304" pitchFamily="18" charset="0"/>
              </a:rPr>
              <a:t>1</a:t>
            </a:fld>
            <a:endParaRPr lang="en-IN" b="1" dirty="0">
              <a:solidFill>
                <a:schemeClr val="tx1"/>
              </a:solidFill>
              <a:latin typeface="Times New Roman" panose="02020603050405020304" pitchFamily="18" charset="0"/>
              <a:cs typeface="Times New Roman" panose="02020603050405020304" pitchFamily="18" charset="0"/>
            </a:endParaRPr>
          </a:p>
        </p:txBody>
      </p:sp>
      <p:pic>
        <p:nvPicPr>
          <p:cNvPr id="7" name="Picture 3">
            <a:extLst>
              <a:ext uri="{FF2B5EF4-FFF2-40B4-BE49-F238E27FC236}">
                <a16:creationId xmlns:a16="http://schemas.microsoft.com/office/drawing/2014/main" id="{19FFFA7C-A65A-6E5C-3DEF-5244AEB82319}"/>
              </a:ext>
            </a:extLst>
          </p:cNvPr>
          <p:cNvPicPr>
            <a:picLocks noChangeAspect="1"/>
          </p:cNvPicPr>
          <p:nvPr/>
        </p:nvPicPr>
        <p:blipFill>
          <a:blip r:embed="rId2"/>
          <a:stretch>
            <a:fillRect/>
          </a:stretch>
        </p:blipFill>
        <p:spPr>
          <a:xfrm>
            <a:off x="286544" y="307337"/>
            <a:ext cx="1066800" cy="1057275"/>
          </a:xfrm>
          <a:prstGeom prst="rect">
            <a:avLst/>
          </a:prstGeom>
          <a:noFill/>
          <a:ln w="9525">
            <a:noFill/>
          </a:ln>
        </p:spPr>
      </p:pic>
      <p:pic>
        <p:nvPicPr>
          <p:cNvPr id="8" name="Picture 5">
            <a:extLst>
              <a:ext uri="{FF2B5EF4-FFF2-40B4-BE49-F238E27FC236}">
                <a16:creationId xmlns:a16="http://schemas.microsoft.com/office/drawing/2014/main" id="{AF824101-4335-B951-7D97-9CFD12345E5A}"/>
              </a:ext>
            </a:extLst>
          </p:cNvPr>
          <p:cNvPicPr>
            <a:picLocks noChangeAspect="1"/>
          </p:cNvPicPr>
          <p:nvPr/>
        </p:nvPicPr>
        <p:blipFill>
          <a:blip r:embed="rId3"/>
          <a:stretch>
            <a:fillRect/>
          </a:stretch>
        </p:blipFill>
        <p:spPr>
          <a:xfrm>
            <a:off x="10807700" y="332101"/>
            <a:ext cx="1154112" cy="1103312"/>
          </a:xfrm>
          <a:prstGeom prst="rect">
            <a:avLst/>
          </a:prstGeom>
          <a:noFill/>
          <a:ln w="9525">
            <a:noFill/>
          </a:ln>
        </p:spPr>
      </p:pic>
      <p:sp>
        <p:nvSpPr>
          <p:cNvPr id="9" name="Rectangle 4">
            <a:extLst>
              <a:ext uri="{FF2B5EF4-FFF2-40B4-BE49-F238E27FC236}">
                <a16:creationId xmlns:a16="http://schemas.microsoft.com/office/drawing/2014/main" id="{429C6D29-4ADE-E7C5-AA96-67EC7C0B9918}"/>
              </a:ext>
            </a:extLst>
          </p:cNvPr>
          <p:cNvSpPr/>
          <p:nvPr/>
        </p:nvSpPr>
        <p:spPr>
          <a:xfrm>
            <a:off x="1382713" y="236538"/>
            <a:ext cx="9424987" cy="1752872"/>
          </a:xfrm>
          <a:prstGeom prst="rect">
            <a:avLst/>
          </a:prstGeom>
          <a:noFill/>
          <a:ln w="9525">
            <a:noFill/>
          </a:ln>
        </p:spPr>
        <p:txBody>
          <a:bodyPr lIns="90000" tIns="45000" rIns="90000" bIns="45000">
            <a:spAutoFit/>
          </a:bodyPr>
          <a:lstStyle/>
          <a:p>
            <a:pPr algn="ctr" defTabSz="457200" eaLnBrk="1" hangingPunct="1">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lang="en-US" altLang="en-US" sz="3600" b="1" dirty="0">
                <a:solidFill>
                  <a:srgbClr val="FF0066"/>
                </a:solidFill>
                <a:latin typeface="Times New Roman" panose="02020603050405020304" pitchFamily="18" charset="0"/>
                <a:cs typeface="Times New Roman" panose="02020603050405020304" pitchFamily="18" charset="0"/>
              </a:rPr>
              <a:t>K.RAMAKRISHNAN COLLEGE OF TECHNOLOGY</a:t>
            </a:r>
          </a:p>
          <a:p>
            <a:pPr algn="ctr" defTabSz="457200" eaLnBrk="1" hangingPunct="1">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lang="en-US" altLang="en-US" sz="3600" b="1" dirty="0">
                <a:solidFill>
                  <a:srgbClr val="FF0066"/>
                </a:solidFill>
                <a:latin typeface="Times New Roman" panose="02020603050405020304" pitchFamily="18" charset="0"/>
                <a:cs typeface="Times New Roman" panose="02020603050405020304" pitchFamily="18" charset="0"/>
              </a:rPr>
              <a:t>(AUTONOMOUS), TRICHY</a:t>
            </a:r>
            <a:r>
              <a:rPr lang="en-US" altLang="en-US" sz="3600" b="1" dirty="0">
                <a:solidFill>
                  <a:srgbClr val="FF0066"/>
                </a:solidFill>
                <a:latin typeface="Arial Narrow" panose="020B0606020202030204" pitchFamily="34" charset="0"/>
                <a:cs typeface="Arial" panose="020B0604020202020204" pitchFamily="34" charset="0"/>
              </a:rPr>
              <a:t>.</a:t>
            </a:r>
            <a:endParaRPr lang="en-US" altLang="en-US" sz="3600" b="1" dirty="0">
              <a:solidFill>
                <a:srgbClr val="0000FF"/>
              </a:solidFill>
              <a:latin typeface="Arial Narrow" panose="020B0606020202030204" pitchFamily="34" charset="0"/>
              <a:ea typeface="Arial" panose="020B0604020202020204" pitchFamily="34" charset="0"/>
            </a:endParaRPr>
          </a:p>
        </p:txBody>
      </p:sp>
      <p:sp>
        <p:nvSpPr>
          <p:cNvPr id="11" name="Title 1">
            <a:extLst>
              <a:ext uri="{FF2B5EF4-FFF2-40B4-BE49-F238E27FC236}">
                <a16:creationId xmlns:a16="http://schemas.microsoft.com/office/drawing/2014/main" id="{61D90308-8127-FE3D-A70A-A27A0F42EB87}"/>
              </a:ext>
            </a:extLst>
          </p:cNvPr>
          <p:cNvSpPr txBox="1">
            <a:spLocks/>
          </p:cNvSpPr>
          <p:nvPr/>
        </p:nvSpPr>
        <p:spPr>
          <a:xfrm>
            <a:off x="0" y="2494915"/>
            <a:ext cx="12180887" cy="11379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endPar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018312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681037"/>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SUMMARY OF MODULE-1</a:t>
            </a:r>
            <a:endParaRPr lang="en-IN"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44062" y="859972"/>
            <a:ext cx="10509738" cy="5316992"/>
          </a:xfrm>
        </p:spPr>
        <p:txBody>
          <a:bodyPr>
            <a:normAutofit fontScale="25000" lnSpcReduction="20000"/>
          </a:bodyPr>
          <a:lstStyle/>
          <a:p>
            <a:pPr marL="0" indent="0" algn="just">
              <a:buNone/>
            </a:pPr>
            <a:r>
              <a:rPr lang="en-US" sz="12400" b="1" dirty="0">
                <a:effectLst>
                  <a:outerShdw blurRad="38100" dist="38100" dir="2700000" algn="tl">
                    <a:srgbClr val="000000">
                      <a:alpha val="43137"/>
                    </a:srgbClr>
                  </a:outerShdw>
                </a:effectLst>
                <a:latin typeface="Times New Roman" pitchFamily="18" charset="0"/>
                <a:cs typeface="Times New Roman" pitchFamily="18" charset="0"/>
              </a:rPr>
              <a:t>1.Image Capture Module</a:t>
            </a:r>
          </a:p>
          <a:p>
            <a:pPr marL="0" indent="0" algn="just">
              <a:buNone/>
            </a:pPr>
            <a:endParaRPr lang="en-US" sz="6500" b="1" dirty="0">
              <a:latin typeface="Times New Roman" pitchFamily="18" charset="0"/>
              <a:cs typeface="Times New Roman" pitchFamily="18" charset="0"/>
            </a:endParaRPr>
          </a:p>
          <a:p>
            <a:pPr lvl="4">
              <a:lnSpc>
                <a:spcPct val="170000"/>
              </a:lnSpc>
            </a:pPr>
            <a:r>
              <a:rPr lang="en-US" sz="11200" dirty="0">
                <a:latin typeface="Times New Roman" pitchFamily="18" charset="0"/>
                <a:cs typeface="Times New Roman" pitchFamily="18" charset="0"/>
              </a:rPr>
              <a:t>Take photo of the corresponding location in Insta 360</a:t>
            </a:r>
            <a:r>
              <a:rPr lang="ar-AE" sz="11200" dirty="0">
                <a:latin typeface="Times New Roman" panose="02020603050405020304" pitchFamily="18" charset="0"/>
                <a:cs typeface="Times New Roman" panose="02020603050405020304" pitchFamily="18" charset="0"/>
              </a:rPr>
              <a:t>ﹾ</a:t>
            </a:r>
            <a:r>
              <a:rPr lang="en-US" sz="11200" dirty="0">
                <a:latin typeface="Times New Roman" panose="02020603050405020304" pitchFamily="18" charset="0"/>
                <a:cs typeface="Times New Roman" panose="02020603050405020304" pitchFamily="18" charset="0"/>
              </a:rPr>
              <a:t> Camera.</a:t>
            </a:r>
          </a:p>
          <a:p>
            <a:pPr lvl="4">
              <a:lnSpc>
                <a:spcPct val="170000"/>
              </a:lnSpc>
            </a:pPr>
            <a:r>
              <a:rPr lang="en-US" sz="11200" dirty="0">
                <a:latin typeface="Times New Roman" panose="02020603050405020304" pitchFamily="18" charset="0"/>
                <a:cs typeface="Times New Roman" panose="02020603050405020304" pitchFamily="18" charset="0"/>
              </a:rPr>
              <a:t>Cover all the locations in individual photos.</a:t>
            </a:r>
          </a:p>
          <a:p>
            <a:pPr lvl="4">
              <a:lnSpc>
                <a:spcPct val="170000"/>
              </a:lnSpc>
            </a:pPr>
            <a:r>
              <a:rPr lang="en-US" sz="11200" dirty="0">
                <a:latin typeface="Times New Roman" panose="02020603050405020304" pitchFamily="18" charset="0"/>
                <a:cs typeface="Times New Roman" panose="02020603050405020304" pitchFamily="18" charset="0"/>
              </a:rPr>
              <a:t>Take every photos in the perfect angle so that the image navigation will be proper.</a:t>
            </a:r>
          </a:p>
          <a:p>
            <a:pPr lvl="4">
              <a:lnSpc>
                <a:spcPct val="170000"/>
              </a:lnSpc>
            </a:pPr>
            <a:r>
              <a:rPr lang="en-US" sz="11200" dirty="0">
                <a:latin typeface="Times New Roman" panose="02020603050405020304" pitchFamily="18" charset="0"/>
                <a:cs typeface="Times New Roman" panose="02020603050405020304" pitchFamily="18" charset="0"/>
              </a:rPr>
              <a:t>Cover all the pathways of the location to give proper interactive  environment.</a:t>
            </a:r>
          </a:p>
          <a:p>
            <a:pPr marL="1828800" lvl="4" indent="0">
              <a:buNone/>
            </a:pPr>
            <a:endParaRPr lang="en-US" sz="7400" dirty="0">
              <a:latin typeface="Times New Roman" panose="02020603050405020304" pitchFamily="18" charset="0"/>
              <a:cs typeface="Times New Roman" panose="02020603050405020304" pitchFamily="18" charset="0"/>
            </a:endParaRPr>
          </a:p>
          <a:p>
            <a:pPr marL="0" indent="0" algn="just">
              <a:buNone/>
            </a:pPr>
            <a:r>
              <a:rPr lang="en-US" b="1" dirty="0">
                <a:latin typeface="Times New Roman" pitchFamily="18" charset="0"/>
                <a:cs typeface="Times New Roman" pitchFamily="18" charset="0"/>
              </a:rPr>
              <a:t>                     </a:t>
            </a:r>
            <a:endParaRPr lang="en-US" dirty="0">
              <a:latin typeface="Times New Roman" pitchFamily="18" charset="0"/>
              <a:cs typeface="Times New Roman" pitchFamily="18" charset="0"/>
            </a:endParaRPr>
          </a:p>
        </p:txBody>
      </p:sp>
      <p:sp>
        <p:nvSpPr>
          <p:cNvPr id="5" name="Slide Number Placeholder 4">
            <a:extLst>
              <a:ext uri="{FF2B5EF4-FFF2-40B4-BE49-F238E27FC236}">
                <a16:creationId xmlns:a16="http://schemas.microsoft.com/office/drawing/2014/main" id="{5E8604BA-62E1-6B15-4EC2-F7F28ED2049F}"/>
              </a:ext>
            </a:extLst>
          </p:cNvPr>
          <p:cNvSpPr>
            <a:spLocks noGrp="1"/>
          </p:cNvSpPr>
          <p:nvPr>
            <p:ph type="sldNum" sz="quarter" idx="12"/>
          </p:nvPr>
        </p:nvSpPr>
        <p:spPr/>
        <p:txBody>
          <a:bodyPr/>
          <a:lstStyle/>
          <a:p>
            <a:fld id="{672DB9CA-C85A-4E11-ADC0-8193E41C1656}" type="slidenum">
              <a:rPr lang="en-IN" b="1" smtClean="0">
                <a:solidFill>
                  <a:schemeClr val="tx1"/>
                </a:solidFill>
              </a:rPr>
              <a:t>10</a:t>
            </a:fld>
            <a:endParaRPr lang="en-IN" b="1">
              <a:solidFill>
                <a:schemeClr val="tx1"/>
              </a:solidFill>
            </a:endParaRPr>
          </a:p>
        </p:txBody>
      </p:sp>
    </p:spTree>
    <p:extLst>
      <p:ext uri="{BB962C8B-B14F-4D97-AF65-F5344CB8AC3E}">
        <p14:creationId xmlns:p14="http://schemas.microsoft.com/office/powerpoint/2010/main" val="27857812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681037"/>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SUMMARY OF MODULE-2</a:t>
            </a:r>
            <a:endParaRPr lang="en-IN"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418253"/>
            <a:ext cx="10515600" cy="4758710"/>
          </a:xfrm>
        </p:spPr>
        <p:txBody>
          <a:bodyPr>
            <a:normAutofit fontScale="92500" lnSpcReduction="10000"/>
          </a:bodyPr>
          <a:lstStyle/>
          <a:p>
            <a:pPr algn="just">
              <a:buNone/>
            </a:pPr>
            <a:r>
              <a:rPr lang="en-US" sz="31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2.Convert Image from .</a:t>
            </a:r>
            <a:r>
              <a:rPr lang="en-US" sz="31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insp</a:t>
            </a:r>
            <a:r>
              <a:rPr lang="en-US" sz="31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to .jpg Module</a:t>
            </a:r>
          </a:p>
          <a:p>
            <a:pPr algn="just">
              <a:buNone/>
            </a:pPr>
            <a:endParaRPr lang="en-US" sz="3000" b="1" dirty="0">
              <a:latin typeface="Times New Roman" panose="02020603050405020304" pitchFamily="18" charset="0"/>
              <a:cs typeface="Times New Roman" panose="02020603050405020304" pitchFamily="18" charset="0"/>
            </a:endParaRPr>
          </a:p>
          <a:p>
            <a:pPr lvl="3" algn="just">
              <a:lnSpc>
                <a:spcPct val="150000"/>
              </a:lnSpc>
            </a:pPr>
            <a:r>
              <a:rPr lang="en-US" sz="3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3000" dirty="0">
                <a:latin typeface="Times New Roman" panose="02020603050405020304" pitchFamily="18" charset="0"/>
                <a:cs typeface="Times New Roman" panose="02020603050405020304" pitchFamily="18" charset="0"/>
              </a:rPr>
              <a:t>Open all the photos one by one in Insta 360 studio.</a:t>
            </a:r>
          </a:p>
          <a:p>
            <a:pPr lvl="3" algn="just">
              <a:lnSpc>
                <a:spcPct val="150000"/>
              </a:lnSpc>
            </a:pPr>
            <a:r>
              <a:rPr lang="en-US" sz="3000" dirty="0">
                <a:latin typeface="Times New Roman" panose="02020603050405020304" pitchFamily="18" charset="0"/>
                <a:cs typeface="Times New Roman" panose="02020603050405020304" pitchFamily="18" charset="0"/>
              </a:rPr>
              <a:t>Then change format of the photo to .jpg with some dimensions change .</a:t>
            </a:r>
          </a:p>
          <a:p>
            <a:pPr lvl="3" algn="just">
              <a:lnSpc>
                <a:spcPct val="150000"/>
              </a:lnSpc>
            </a:pPr>
            <a:r>
              <a:rPr lang="en-US" sz="3000" dirty="0">
                <a:latin typeface="Times New Roman" panose="02020603050405020304" pitchFamily="18" charset="0"/>
                <a:cs typeface="Times New Roman" panose="02020603050405020304" pitchFamily="18" charset="0"/>
              </a:rPr>
              <a:t>Then save those photos with proper location name in one common folder.</a:t>
            </a:r>
          </a:p>
          <a:p>
            <a:pPr algn="just">
              <a:lnSpc>
                <a:spcPct val="150000"/>
              </a:lnSpc>
              <a:buNone/>
            </a:pPr>
            <a:r>
              <a:rPr lang="en-US" dirty="0">
                <a:latin typeface="Times New Roman" panose="02020603050405020304" pitchFamily="18" charset="0"/>
                <a:cs typeface="Times New Roman" panose="02020603050405020304" pitchFamily="18" charset="0"/>
              </a:rPr>
              <a:t> </a:t>
            </a:r>
          </a:p>
        </p:txBody>
      </p:sp>
      <p:sp>
        <p:nvSpPr>
          <p:cNvPr id="5" name="Slide Number Placeholder 4">
            <a:extLst>
              <a:ext uri="{FF2B5EF4-FFF2-40B4-BE49-F238E27FC236}">
                <a16:creationId xmlns:a16="http://schemas.microsoft.com/office/drawing/2014/main" id="{02BFD95C-0E04-8654-9A33-27307CCD2A0A}"/>
              </a:ext>
            </a:extLst>
          </p:cNvPr>
          <p:cNvSpPr>
            <a:spLocks noGrp="1"/>
          </p:cNvSpPr>
          <p:nvPr>
            <p:ph type="sldNum" sz="quarter" idx="12"/>
          </p:nvPr>
        </p:nvSpPr>
        <p:spPr/>
        <p:txBody>
          <a:bodyPr/>
          <a:lstStyle/>
          <a:p>
            <a:fld id="{672DB9CA-C85A-4E11-ADC0-8193E41C1656}" type="slidenum">
              <a:rPr lang="en-IN" b="1" smtClean="0">
                <a:solidFill>
                  <a:schemeClr val="tx1"/>
                </a:solidFill>
              </a:rPr>
              <a:t>11</a:t>
            </a:fld>
            <a:endParaRPr lang="en-IN" b="1" dirty="0">
              <a:solidFill>
                <a:schemeClr val="tx1"/>
              </a:solidFill>
            </a:endParaRPr>
          </a:p>
        </p:txBody>
      </p:sp>
    </p:spTree>
    <p:extLst>
      <p:ext uri="{BB962C8B-B14F-4D97-AF65-F5344CB8AC3E}">
        <p14:creationId xmlns:p14="http://schemas.microsoft.com/office/powerpoint/2010/main" val="2780122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15A6BB-47CA-0FB1-DBF0-FD6C563FC13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F185F7A-14AA-E4E7-B8DE-23B1DBE837DD}"/>
              </a:ext>
            </a:extLst>
          </p:cNvPr>
          <p:cNvSpPr>
            <a:spLocks noGrp="1"/>
          </p:cNvSpPr>
          <p:nvPr>
            <p:ph type="title"/>
          </p:nvPr>
        </p:nvSpPr>
        <p:spPr>
          <a:xfrm>
            <a:off x="0" y="0"/>
            <a:ext cx="12192000" cy="681037"/>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SUMMARY OF MODULE-3</a:t>
            </a: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A3943E6-05D1-A13E-8F7B-9F4C77FB10EE}"/>
              </a:ext>
            </a:extLst>
          </p:cNvPr>
          <p:cNvSpPr>
            <a:spLocks noGrp="1"/>
          </p:cNvSpPr>
          <p:nvPr>
            <p:ph idx="1"/>
          </p:nvPr>
        </p:nvSpPr>
        <p:spPr>
          <a:xfrm>
            <a:off x="838200" y="1433740"/>
            <a:ext cx="10515600" cy="4351338"/>
          </a:xfrm>
        </p:spPr>
        <p:txBody>
          <a:bodyPr>
            <a:normAutofit fontScale="92500" lnSpcReduction="20000"/>
          </a:bodyPr>
          <a:lstStyle/>
          <a:p>
            <a:pPr marL="0" indent="0">
              <a:buClr>
                <a:srgbClr val="FF0000"/>
              </a:buClr>
              <a:buNone/>
            </a:pPr>
            <a:r>
              <a:rPr lang="en-US" sz="3100" b="1" dirty="0">
                <a:effectLst>
                  <a:outerShdw blurRad="38100" dist="38100" dir="2700000" algn="tl">
                    <a:srgbClr val="000000">
                      <a:alpha val="43137"/>
                    </a:srgbClr>
                  </a:outerShdw>
                </a:effectLst>
                <a:latin typeface="Times New Roman" pitchFamily="18" charset="0"/>
                <a:cs typeface="Times New Roman" pitchFamily="18" charset="0"/>
              </a:rPr>
              <a:t>3.Interactive Hotspots and Navigation Module</a:t>
            </a:r>
          </a:p>
          <a:p>
            <a:pPr lvl="2">
              <a:lnSpc>
                <a:spcPct val="160000"/>
              </a:lnSpc>
              <a:buClr>
                <a:srgbClr val="FF0000"/>
              </a:buClr>
            </a:pPr>
            <a:r>
              <a:rPr lang="en-US" sz="3000" dirty="0">
                <a:latin typeface="Times New Roman" pitchFamily="18" charset="0"/>
                <a:cs typeface="Times New Roman" pitchFamily="18" charset="0"/>
              </a:rPr>
              <a:t>Combine all the photos.</a:t>
            </a:r>
          </a:p>
          <a:p>
            <a:pPr lvl="2">
              <a:lnSpc>
                <a:spcPct val="160000"/>
              </a:lnSpc>
              <a:buClr>
                <a:srgbClr val="FF0000"/>
              </a:buClr>
            </a:pPr>
            <a:r>
              <a:rPr lang="en-US" sz="3000" dirty="0">
                <a:latin typeface="Times New Roman" pitchFamily="18" charset="0"/>
                <a:cs typeface="Times New Roman" pitchFamily="18" charset="0"/>
              </a:rPr>
              <a:t>Arrange them in a order like a video.</a:t>
            </a:r>
          </a:p>
          <a:p>
            <a:pPr lvl="2">
              <a:lnSpc>
                <a:spcPct val="160000"/>
              </a:lnSpc>
              <a:buClr>
                <a:srgbClr val="FF0000"/>
              </a:buClr>
            </a:pPr>
            <a:r>
              <a:rPr lang="en-US" sz="3000" dirty="0">
                <a:latin typeface="Times New Roman" pitchFamily="18" charset="0"/>
                <a:cs typeface="Times New Roman" pitchFamily="18" charset="0"/>
              </a:rPr>
              <a:t> Then give proper navigation to be assigned for the photos. So that the next location can be open while clicking the navigations arrow. To give proper video tour. Then covert it to code and run and check</a:t>
            </a:r>
            <a:r>
              <a:rPr lang="en-US" sz="2800" dirty="0">
                <a:latin typeface="Times New Roman" pitchFamily="18" charset="0"/>
                <a:cs typeface="Times New Roman" pitchFamily="18" charset="0"/>
              </a:rPr>
              <a:t>.</a:t>
            </a:r>
          </a:p>
        </p:txBody>
      </p:sp>
      <p:sp>
        <p:nvSpPr>
          <p:cNvPr id="5" name="Slide Number Placeholder 4">
            <a:extLst>
              <a:ext uri="{FF2B5EF4-FFF2-40B4-BE49-F238E27FC236}">
                <a16:creationId xmlns:a16="http://schemas.microsoft.com/office/drawing/2014/main" id="{E18EDCE8-32B6-397B-0564-D5DA8173D36A}"/>
              </a:ext>
            </a:extLst>
          </p:cNvPr>
          <p:cNvSpPr>
            <a:spLocks noGrp="1"/>
          </p:cNvSpPr>
          <p:nvPr>
            <p:ph type="sldNum" sz="quarter" idx="12"/>
          </p:nvPr>
        </p:nvSpPr>
        <p:spPr>
          <a:xfrm>
            <a:off x="8601269" y="6356350"/>
            <a:ext cx="2743200" cy="365125"/>
          </a:xfrm>
        </p:spPr>
        <p:txBody>
          <a:bodyPr/>
          <a:lstStyle/>
          <a:p>
            <a:fld id="{672DB9CA-C85A-4E11-ADC0-8193E41C1656}" type="slidenum">
              <a:rPr lang="en-IN" b="1" smtClean="0">
                <a:solidFill>
                  <a:schemeClr val="tx1"/>
                </a:solidFill>
              </a:rPr>
              <a:t>12</a:t>
            </a:fld>
            <a:endParaRPr lang="en-IN" b="1" dirty="0">
              <a:solidFill>
                <a:schemeClr val="tx1"/>
              </a:solidFill>
            </a:endParaRPr>
          </a:p>
        </p:txBody>
      </p:sp>
    </p:spTree>
    <p:extLst>
      <p:ext uri="{BB962C8B-B14F-4D97-AF65-F5344CB8AC3E}">
        <p14:creationId xmlns:p14="http://schemas.microsoft.com/office/powerpoint/2010/main" val="25219625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1B1614-42A2-D2CE-10AF-EAF92590903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4C6874F-381A-C207-B399-45B338633622}"/>
              </a:ext>
            </a:extLst>
          </p:cNvPr>
          <p:cNvSpPr>
            <a:spLocks noGrp="1"/>
          </p:cNvSpPr>
          <p:nvPr>
            <p:ph type="title"/>
          </p:nvPr>
        </p:nvSpPr>
        <p:spPr>
          <a:xfrm>
            <a:off x="0" y="0"/>
            <a:ext cx="12192000" cy="681037"/>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SUMMARY OF MODULE-4</a:t>
            </a: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859FCB8-D3B7-9E06-FB2B-B78B0EE52522}"/>
              </a:ext>
            </a:extLst>
          </p:cNvPr>
          <p:cNvSpPr>
            <a:spLocks noGrp="1"/>
          </p:cNvSpPr>
          <p:nvPr>
            <p:ph idx="1"/>
          </p:nvPr>
        </p:nvSpPr>
        <p:spPr>
          <a:xfrm>
            <a:off x="707572" y="892629"/>
            <a:ext cx="10515600" cy="7075714"/>
          </a:xfrm>
        </p:spPr>
        <p:txBody>
          <a:bodyPr>
            <a:normAutofit/>
          </a:bodyPr>
          <a:lstStyle/>
          <a:p>
            <a:pPr marL="0" indent="0">
              <a:buClr>
                <a:srgbClr val="FF0000"/>
              </a:buClr>
              <a:buNone/>
            </a:pPr>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4. Create Website Module</a:t>
            </a:r>
          </a:p>
          <a:p>
            <a:pPr lvl="4">
              <a:buClr>
                <a:srgbClr val="FF0000"/>
              </a:buClr>
            </a:pPr>
            <a:endPar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lvl="3">
              <a:lnSpc>
                <a:spcPct val="170000"/>
              </a:lnSpc>
              <a:buClr>
                <a:srgbClr val="FF0000"/>
              </a:buClr>
            </a:pPr>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Create a html code for website.</a:t>
            </a:r>
          </a:p>
          <a:p>
            <a:pPr lvl="3">
              <a:lnSpc>
                <a:spcPct val="170000"/>
              </a:lnSpc>
              <a:buClr>
                <a:srgbClr val="FF0000"/>
              </a:buClr>
            </a:pPr>
            <a:r>
              <a:rPr lang="en-US" sz="2800" dirty="0">
                <a:latin typeface="Times New Roman" panose="02020603050405020304" pitchFamily="18" charset="0"/>
                <a:cs typeface="Times New Roman" panose="02020603050405020304" pitchFamily="18" charset="0"/>
              </a:rPr>
              <a:t> Give proper content to displayed.</a:t>
            </a:r>
          </a:p>
          <a:p>
            <a:pPr lvl="3">
              <a:lnSpc>
                <a:spcPct val="170000"/>
              </a:lnSpc>
              <a:buClr>
                <a:srgbClr val="FF0000"/>
              </a:buClr>
            </a:pPr>
            <a:r>
              <a:rPr lang="en-US" sz="2800" dirty="0">
                <a:latin typeface="Times New Roman" panose="02020603050405020304" pitchFamily="18" charset="0"/>
                <a:cs typeface="Times New Roman" panose="02020603050405020304" pitchFamily="18" charset="0"/>
              </a:rPr>
              <a:t> Give proper buttons operation. Design with CSS code.</a:t>
            </a:r>
          </a:p>
          <a:p>
            <a:pPr lvl="3">
              <a:lnSpc>
                <a:spcPct val="170000"/>
              </a:lnSpc>
              <a:buClr>
                <a:srgbClr val="FF0000"/>
              </a:buClr>
            </a:pPr>
            <a:r>
              <a:rPr lang="en-US" sz="2800" dirty="0">
                <a:latin typeface="Times New Roman" panose="02020603050405020304" pitchFamily="18" charset="0"/>
                <a:cs typeface="Times New Roman" panose="02020603050405020304" pitchFamily="18" charset="0"/>
              </a:rPr>
              <a:t> Check whether the code run independently and good.</a:t>
            </a:r>
          </a:p>
          <a:p>
            <a:pPr marL="1371600" lvl="3" indent="0">
              <a:lnSpc>
                <a:spcPct val="170000"/>
              </a:lnSpc>
              <a:buClr>
                <a:srgbClr val="FF0000"/>
              </a:buClr>
              <a:buNone/>
            </a:pPr>
            <a:r>
              <a:rPr lang="en-US" sz="2800" b="1" dirty="0">
                <a:latin typeface="Times New Roman" panose="02020603050405020304" pitchFamily="18" charset="0"/>
                <a:cs typeface="Times New Roman" panose="02020603050405020304" pitchFamily="18" charset="0"/>
              </a:rPr>
              <a:t>Languages used:</a:t>
            </a:r>
          </a:p>
          <a:p>
            <a:pPr marL="1371600" lvl="3" indent="0">
              <a:lnSpc>
                <a:spcPct val="170000"/>
              </a:lnSpc>
              <a:buClr>
                <a:srgbClr val="FF0000"/>
              </a:buClr>
              <a:buNone/>
            </a:pPr>
            <a:r>
              <a:rPr lang="en-US" sz="2800" dirty="0">
                <a:latin typeface="Times New Roman" panose="02020603050405020304" pitchFamily="18" charset="0"/>
                <a:cs typeface="Times New Roman" panose="02020603050405020304" pitchFamily="18" charset="0"/>
              </a:rPr>
              <a:t>              Html , CSS3.</a:t>
            </a:r>
          </a:p>
          <a:p>
            <a:pPr lvl="3">
              <a:lnSpc>
                <a:spcPct val="170000"/>
              </a:lnSpc>
              <a:buClr>
                <a:srgbClr val="FF0000"/>
              </a:buClr>
            </a:pPr>
            <a:endParaRPr lang="en-US" sz="2800" dirty="0">
              <a:latin typeface="Times New Roman" panose="02020603050405020304" pitchFamily="18" charset="0"/>
              <a:cs typeface="Times New Roman" panose="02020603050405020304" pitchFamily="18" charset="0"/>
            </a:endParaRPr>
          </a:p>
          <a:p>
            <a:pPr marL="0" indent="0">
              <a:lnSpc>
                <a:spcPct val="170000"/>
              </a:lnSpc>
              <a:buClr>
                <a:srgbClr val="FF0000"/>
              </a:buClr>
              <a:buNone/>
            </a:pPr>
            <a:endPar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buClr>
                <a:srgbClr val="FF0000"/>
              </a:buClr>
              <a:buNone/>
            </a:pPr>
            <a:endPar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191DF9B0-1A13-B121-8024-278161501104}"/>
              </a:ext>
            </a:extLst>
          </p:cNvPr>
          <p:cNvSpPr>
            <a:spLocks noGrp="1"/>
          </p:cNvSpPr>
          <p:nvPr>
            <p:ph type="sldNum" sz="quarter" idx="12"/>
          </p:nvPr>
        </p:nvSpPr>
        <p:spPr/>
        <p:txBody>
          <a:bodyPr/>
          <a:lstStyle/>
          <a:p>
            <a:fld id="{672DB9CA-C85A-4E11-ADC0-8193E41C1656}" type="slidenum">
              <a:rPr lang="en-IN" b="1" smtClean="0">
                <a:solidFill>
                  <a:schemeClr val="tx1"/>
                </a:solidFill>
              </a:rPr>
              <a:t>13</a:t>
            </a:fld>
            <a:endParaRPr lang="en-IN" b="1" dirty="0">
              <a:solidFill>
                <a:schemeClr val="tx1"/>
              </a:solidFill>
            </a:endParaRPr>
          </a:p>
        </p:txBody>
      </p:sp>
    </p:spTree>
    <p:extLst>
      <p:ext uri="{BB962C8B-B14F-4D97-AF65-F5344CB8AC3E}">
        <p14:creationId xmlns:p14="http://schemas.microsoft.com/office/powerpoint/2010/main" val="28559883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2E0A52-D6D8-CA5C-E873-4B538C4426F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807302D-DA4B-9D23-3059-458992115FE1}"/>
              </a:ext>
            </a:extLst>
          </p:cNvPr>
          <p:cNvSpPr>
            <a:spLocks noGrp="1"/>
          </p:cNvSpPr>
          <p:nvPr>
            <p:ph type="title"/>
          </p:nvPr>
        </p:nvSpPr>
        <p:spPr>
          <a:xfrm>
            <a:off x="0" y="0"/>
            <a:ext cx="12192000" cy="681037"/>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SUMMARY OF MODULE-5</a:t>
            </a: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F37B505-64D6-E4A3-BD37-21FFF33342AE}"/>
              </a:ext>
            </a:extLst>
          </p:cNvPr>
          <p:cNvSpPr>
            <a:spLocks noGrp="1"/>
          </p:cNvSpPr>
          <p:nvPr>
            <p:ph idx="1"/>
          </p:nvPr>
        </p:nvSpPr>
        <p:spPr>
          <a:xfrm>
            <a:off x="707572" y="838200"/>
            <a:ext cx="10515600" cy="5518150"/>
          </a:xfrm>
        </p:spPr>
        <p:txBody>
          <a:bodyPr>
            <a:normAutofit fontScale="70000" lnSpcReduction="20000"/>
          </a:bodyPr>
          <a:lstStyle/>
          <a:p>
            <a:pPr marL="0" indent="0">
              <a:buClr>
                <a:srgbClr val="FF0000"/>
              </a:buClr>
              <a:buNone/>
            </a:pPr>
            <a:r>
              <a:rPr lang="en-US" sz="4000" b="1" dirty="0">
                <a:effectLst>
                  <a:outerShdw blurRad="38100" dist="38100" dir="2700000" algn="tl">
                    <a:srgbClr val="000000">
                      <a:alpha val="43137"/>
                    </a:srgbClr>
                  </a:outerShdw>
                </a:effectLst>
                <a:latin typeface="Times New Roman" panose="02020603050405020304" pitchFamily="18" charset="0"/>
                <a:cs typeface="Times New Roman" pitchFamily="18" charset="0"/>
              </a:rPr>
              <a:t>5. Merge Image navigation video with code Module</a:t>
            </a:r>
          </a:p>
          <a:p>
            <a:pPr marL="0" indent="0">
              <a:buClr>
                <a:srgbClr val="FF0000"/>
              </a:buClr>
              <a:buNone/>
            </a:pPr>
            <a:endParaRPr lang="en-US" sz="3100" b="1" dirty="0">
              <a:effectLst>
                <a:outerShdw blurRad="38100" dist="38100" dir="2700000" algn="tl">
                  <a:srgbClr val="000000">
                    <a:alpha val="43137"/>
                  </a:srgbClr>
                </a:outerShdw>
              </a:effectLst>
              <a:latin typeface="Times New Roman" panose="02020603050405020304" pitchFamily="18" charset="0"/>
              <a:cs typeface="Times New Roman" pitchFamily="18" charset="0"/>
            </a:endParaRPr>
          </a:p>
          <a:p>
            <a:pPr lvl="4">
              <a:lnSpc>
                <a:spcPct val="170000"/>
              </a:lnSpc>
              <a:buClr>
                <a:srgbClr val="FF0000"/>
              </a:buClr>
            </a:pPr>
            <a:r>
              <a:rPr lang="en-US" sz="4000" dirty="0">
                <a:latin typeface="Times New Roman" panose="02020603050405020304" pitchFamily="18" charset="0"/>
                <a:cs typeface="Times New Roman" pitchFamily="18" charset="0"/>
              </a:rPr>
              <a:t>Create a button that opens the image navigation video in the Html code designed for website .    </a:t>
            </a:r>
          </a:p>
          <a:p>
            <a:pPr lvl="4">
              <a:lnSpc>
                <a:spcPct val="170000"/>
              </a:lnSpc>
              <a:buClr>
                <a:srgbClr val="FF0000"/>
              </a:buClr>
            </a:pPr>
            <a:r>
              <a:rPr lang="en-US" sz="4000" dirty="0">
                <a:latin typeface="Times New Roman" panose="02020603050405020304" pitchFamily="18" charset="0"/>
                <a:cs typeface="Times New Roman" pitchFamily="18" charset="0"/>
              </a:rPr>
              <a:t>Merge code with image navigation video.</a:t>
            </a:r>
          </a:p>
          <a:p>
            <a:pPr lvl="4">
              <a:lnSpc>
                <a:spcPct val="170000"/>
              </a:lnSpc>
              <a:buClr>
                <a:srgbClr val="FF0000"/>
              </a:buClr>
            </a:pPr>
            <a:r>
              <a:rPr lang="en-US" sz="4000" dirty="0">
                <a:latin typeface="Times New Roman" panose="02020603050405020304" pitchFamily="18" charset="0"/>
                <a:cs typeface="Times New Roman" pitchFamily="18" charset="0"/>
              </a:rPr>
              <a:t> Alter with CSS for further designs and </a:t>
            </a:r>
            <a:r>
              <a:rPr lang="en-US" sz="4000" dirty="0" err="1">
                <a:latin typeface="Times New Roman" panose="02020603050405020304" pitchFamily="18" charset="0"/>
                <a:cs typeface="Times New Roman" pitchFamily="18" charset="0"/>
              </a:rPr>
              <a:t>colours</a:t>
            </a:r>
            <a:r>
              <a:rPr lang="en-US" sz="4000" dirty="0">
                <a:latin typeface="Times New Roman" panose="02020603050405020304" pitchFamily="18" charset="0"/>
                <a:cs typeface="Times New Roman" pitchFamily="18" charset="0"/>
              </a:rPr>
              <a:t> , sizes etc..</a:t>
            </a:r>
          </a:p>
          <a:p>
            <a:pPr marL="1828800" lvl="4" indent="0">
              <a:lnSpc>
                <a:spcPct val="170000"/>
              </a:lnSpc>
              <a:buClr>
                <a:srgbClr val="FF0000"/>
              </a:buClr>
              <a:buNone/>
            </a:pPr>
            <a:r>
              <a:rPr lang="en-US" sz="4000" b="1" dirty="0">
                <a:latin typeface="Times New Roman" panose="02020603050405020304" pitchFamily="18" charset="0"/>
                <a:cs typeface="Times New Roman" pitchFamily="18" charset="0"/>
              </a:rPr>
              <a:t>Languages used</a:t>
            </a:r>
            <a:r>
              <a:rPr lang="en-US" sz="4000" dirty="0">
                <a:latin typeface="Times New Roman" panose="02020603050405020304" pitchFamily="18" charset="0"/>
                <a:cs typeface="Times New Roman" pitchFamily="18" charset="0"/>
              </a:rPr>
              <a:t>:</a:t>
            </a:r>
          </a:p>
          <a:p>
            <a:pPr marL="1828800" lvl="4" indent="0">
              <a:lnSpc>
                <a:spcPct val="170000"/>
              </a:lnSpc>
              <a:buClr>
                <a:srgbClr val="FF0000"/>
              </a:buClr>
              <a:buNone/>
            </a:pPr>
            <a:r>
              <a:rPr lang="en-US" sz="4000" dirty="0">
                <a:latin typeface="Times New Roman" panose="02020603050405020304" pitchFamily="18" charset="0"/>
                <a:cs typeface="Times New Roman" pitchFamily="18" charset="0"/>
              </a:rPr>
              <a:t>         Html , CSS3.5</a:t>
            </a:r>
          </a:p>
        </p:txBody>
      </p:sp>
      <p:sp>
        <p:nvSpPr>
          <p:cNvPr id="5" name="Slide Number Placeholder 4">
            <a:extLst>
              <a:ext uri="{FF2B5EF4-FFF2-40B4-BE49-F238E27FC236}">
                <a16:creationId xmlns:a16="http://schemas.microsoft.com/office/drawing/2014/main" id="{60D8CA42-9B5A-DCA4-CF9B-63E0CB3C0181}"/>
              </a:ext>
            </a:extLst>
          </p:cNvPr>
          <p:cNvSpPr>
            <a:spLocks noGrp="1"/>
          </p:cNvSpPr>
          <p:nvPr>
            <p:ph type="sldNum" sz="quarter" idx="12"/>
          </p:nvPr>
        </p:nvSpPr>
        <p:spPr/>
        <p:txBody>
          <a:bodyPr/>
          <a:lstStyle/>
          <a:p>
            <a:fld id="{672DB9CA-C85A-4E11-ADC0-8193E41C1656}" type="slidenum">
              <a:rPr lang="en-IN" b="1" smtClean="0">
                <a:solidFill>
                  <a:schemeClr val="tx1"/>
                </a:solidFill>
              </a:rPr>
              <a:t>14</a:t>
            </a:fld>
            <a:endParaRPr lang="en-IN" b="1" dirty="0">
              <a:solidFill>
                <a:schemeClr val="tx1"/>
              </a:solidFill>
            </a:endParaRPr>
          </a:p>
        </p:txBody>
      </p:sp>
    </p:spTree>
    <p:extLst>
      <p:ext uri="{BB962C8B-B14F-4D97-AF65-F5344CB8AC3E}">
        <p14:creationId xmlns:p14="http://schemas.microsoft.com/office/powerpoint/2010/main" val="2065890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4356E-6FC8-683E-D337-621A4419C54E}"/>
              </a:ext>
            </a:extLst>
          </p:cNvPr>
          <p:cNvSpPr>
            <a:spLocks noGrp="1"/>
          </p:cNvSpPr>
          <p:nvPr>
            <p:ph type="title"/>
          </p:nvPr>
        </p:nvSpPr>
        <p:spPr>
          <a:xfrm>
            <a:off x="0" y="0"/>
            <a:ext cx="12192000" cy="681037"/>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RESULTS AND DISCUSSION</a:t>
            </a:r>
          </a:p>
        </p:txBody>
      </p:sp>
      <p:sp>
        <p:nvSpPr>
          <p:cNvPr id="5" name="Slide Number Placeholder 4">
            <a:extLst>
              <a:ext uri="{FF2B5EF4-FFF2-40B4-BE49-F238E27FC236}">
                <a16:creationId xmlns:a16="http://schemas.microsoft.com/office/drawing/2014/main" id="{BA6CD300-6FEA-6D2C-C5B2-700E7B4A8206}"/>
              </a:ext>
            </a:extLst>
          </p:cNvPr>
          <p:cNvSpPr>
            <a:spLocks noGrp="1"/>
          </p:cNvSpPr>
          <p:nvPr>
            <p:ph type="sldNum" sz="quarter" idx="12"/>
          </p:nvPr>
        </p:nvSpPr>
        <p:spPr/>
        <p:txBody>
          <a:bodyPr/>
          <a:lstStyle/>
          <a:p>
            <a:fld id="{672DB9CA-C85A-4E11-ADC0-8193E41C1656}" type="slidenum">
              <a:rPr lang="en-IN" b="1" smtClean="0">
                <a:solidFill>
                  <a:schemeClr val="tx1"/>
                </a:solidFill>
              </a:rPr>
              <a:t>15</a:t>
            </a:fld>
            <a:endParaRPr lang="en-IN" b="1" dirty="0">
              <a:solidFill>
                <a:schemeClr val="tx1"/>
              </a:solidFill>
            </a:endParaRPr>
          </a:p>
        </p:txBody>
      </p:sp>
      <p:pic>
        <p:nvPicPr>
          <p:cNvPr id="4" name="Picture 3">
            <a:extLst>
              <a:ext uri="{FF2B5EF4-FFF2-40B4-BE49-F238E27FC236}">
                <a16:creationId xmlns:a16="http://schemas.microsoft.com/office/drawing/2014/main" id="{B6F8FDBA-EA91-464E-9D8D-2833F6EC4AA5}"/>
              </a:ext>
            </a:extLst>
          </p:cNvPr>
          <p:cNvPicPr>
            <a:picLocks noChangeAspect="1"/>
          </p:cNvPicPr>
          <p:nvPr/>
        </p:nvPicPr>
        <p:blipFill>
          <a:blip r:embed="rId2"/>
          <a:stretch>
            <a:fillRect/>
          </a:stretch>
        </p:blipFill>
        <p:spPr>
          <a:xfrm>
            <a:off x="273699" y="1214673"/>
            <a:ext cx="5735216" cy="4428653"/>
          </a:xfrm>
          <a:prstGeom prst="rect">
            <a:avLst/>
          </a:prstGeom>
        </p:spPr>
      </p:pic>
      <p:pic>
        <p:nvPicPr>
          <p:cNvPr id="7" name="Picture 6">
            <a:extLst>
              <a:ext uri="{FF2B5EF4-FFF2-40B4-BE49-F238E27FC236}">
                <a16:creationId xmlns:a16="http://schemas.microsoft.com/office/drawing/2014/main" id="{6F167CC5-2808-43B1-8680-EBF7B3954E23}"/>
              </a:ext>
            </a:extLst>
          </p:cNvPr>
          <p:cNvPicPr>
            <a:picLocks noChangeAspect="1"/>
          </p:cNvPicPr>
          <p:nvPr/>
        </p:nvPicPr>
        <p:blipFill>
          <a:blip r:embed="rId3"/>
          <a:stretch>
            <a:fillRect/>
          </a:stretch>
        </p:blipFill>
        <p:spPr>
          <a:xfrm>
            <a:off x="6269241" y="1214673"/>
            <a:ext cx="5560420" cy="4428653"/>
          </a:xfrm>
          <a:prstGeom prst="rect">
            <a:avLst/>
          </a:prstGeom>
        </p:spPr>
      </p:pic>
    </p:spTree>
    <p:extLst>
      <p:ext uri="{BB962C8B-B14F-4D97-AF65-F5344CB8AC3E}">
        <p14:creationId xmlns:p14="http://schemas.microsoft.com/office/powerpoint/2010/main" val="42141167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256"/>
            <a:ext cx="12192000" cy="662782"/>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CONCLUSION</a:t>
            </a:r>
            <a:endParaRPr lang="en-IN"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343025"/>
            <a:ext cx="10515600" cy="4351338"/>
          </a:xfrm>
        </p:spPr>
        <p:txBody>
          <a:bodyPr>
            <a:noAutofit/>
          </a:bodyPr>
          <a:lstStyle/>
          <a:p>
            <a:pPr algn="just">
              <a:lnSpc>
                <a:spcPct val="170000"/>
              </a:lnSpc>
              <a:buClr>
                <a:srgbClr val="FF0000"/>
              </a:buClr>
            </a:pPr>
            <a:r>
              <a:rPr lang="en-IN" sz="26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IN" sz="2600" dirty="0">
                <a:latin typeface="Times New Roman" panose="02020603050405020304" pitchFamily="18" charset="0"/>
                <a:cs typeface="Times New Roman" panose="02020603050405020304" pitchFamily="18" charset="0"/>
              </a:rPr>
              <a:t>Virtual tour is a concept of exploring the corresponding location without our physical presence.</a:t>
            </a:r>
          </a:p>
          <a:p>
            <a:pPr algn="just">
              <a:lnSpc>
                <a:spcPct val="170000"/>
              </a:lnSpc>
              <a:buClr>
                <a:srgbClr val="FF0000"/>
              </a:buClr>
            </a:pPr>
            <a:r>
              <a:rPr lang="en-IN" sz="2600" dirty="0">
                <a:latin typeface="Times New Roman" panose="02020603050405020304" pitchFamily="18" charset="0"/>
                <a:cs typeface="Times New Roman" panose="02020603050405020304" pitchFamily="18" charset="0"/>
              </a:rPr>
              <a:t>The project we have designed for exploring our college campus with 360</a:t>
            </a:r>
            <a:r>
              <a:rPr lang="en-IN" sz="2600" dirty="0"/>
              <a:t> °</a:t>
            </a:r>
            <a:r>
              <a:rPr lang="en-IN" sz="2600" dirty="0">
                <a:latin typeface="Times New Roman" panose="02020603050405020304" pitchFamily="18" charset="0"/>
                <a:cs typeface="Times New Roman" panose="02020603050405020304" pitchFamily="18" charset="0"/>
              </a:rPr>
              <a:t> view . Exploring all the places without our physical presence .</a:t>
            </a:r>
          </a:p>
          <a:p>
            <a:pPr algn="just">
              <a:lnSpc>
                <a:spcPct val="170000"/>
              </a:lnSpc>
              <a:buClr>
                <a:srgbClr val="FF0000"/>
              </a:buClr>
            </a:pPr>
            <a:r>
              <a:rPr lang="en-US" sz="2600" dirty="0">
                <a:latin typeface="Times New Roman" panose="02020603050405020304" pitchFamily="18" charset="0"/>
                <a:cs typeface="Times New Roman" panose="02020603050405020304" pitchFamily="18" charset="0"/>
              </a:rPr>
              <a:t>By using advanced technology and interactive elements, virtual tours make it easier to visualize life on campus and help participants make confident decisions about their future educational journey.</a:t>
            </a:r>
            <a:r>
              <a:rPr lang="en-IN" sz="2600" dirty="0">
                <a:latin typeface="Times New Roman" panose="02020603050405020304" pitchFamily="18" charset="0"/>
                <a:cs typeface="Times New Roman" panose="02020603050405020304" pitchFamily="18" charset="0"/>
              </a:rPr>
              <a:t> </a:t>
            </a:r>
          </a:p>
        </p:txBody>
      </p:sp>
      <p:sp>
        <p:nvSpPr>
          <p:cNvPr id="5" name="Slide Number Placeholder 4">
            <a:extLst>
              <a:ext uri="{FF2B5EF4-FFF2-40B4-BE49-F238E27FC236}">
                <a16:creationId xmlns:a16="http://schemas.microsoft.com/office/drawing/2014/main" id="{730D2D25-F808-2E84-D9B9-AFDF4295C52A}"/>
              </a:ext>
            </a:extLst>
          </p:cNvPr>
          <p:cNvSpPr>
            <a:spLocks noGrp="1"/>
          </p:cNvSpPr>
          <p:nvPr>
            <p:ph type="sldNum" sz="quarter" idx="12"/>
          </p:nvPr>
        </p:nvSpPr>
        <p:spPr/>
        <p:txBody>
          <a:bodyPr/>
          <a:lstStyle/>
          <a:p>
            <a:fld id="{672DB9CA-C85A-4E11-ADC0-8193E41C1656}" type="slidenum">
              <a:rPr lang="en-IN" b="1" smtClean="0">
                <a:solidFill>
                  <a:schemeClr val="tx1"/>
                </a:solidFill>
              </a:rPr>
              <a:t>16</a:t>
            </a:fld>
            <a:endParaRPr lang="en-IN" b="1" dirty="0">
              <a:solidFill>
                <a:schemeClr val="tx1"/>
              </a:solidFill>
            </a:endParaRPr>
          </a:p>
        </p:txBody>
      </p:sp>
    </p:spTree>
    <p:extLst>
      <p:ext uri="{BB962C8B-B14F-4D97-AF65-F5344CB8AC3E}">
        <p14:creationId xmlns:p14="http://schemas.microsoft.com/office/powerpoint/2010/main" val="23152117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1936" y="2746016"/>
            <a:ext cx="10515600" cy="1325563"/>
          </a:xfrm>
        </p:spPr>
        <p:txBody>
          <a:bodyPr>
            <a:noAutofit/>
          </a:bodyPr>
          <a:lstStyle/>
          <a:p>
            <a:pPr algn="ctr"/>
            <a:r>
              <a:rPr lang="en-US" sz="9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THANK YOU</a:t>
            </a:r>
            <a:endParaRPr lang="en-IN" sz="9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A4DB402E-B753-B603-33B2-F32A456D19BC}"/>
              </a:ext>
            </a:extLst>
          </p:cNvPr>
          <p:cNvSpPr>
            <a:spLocks noGrp="1"/>
          </p:cNvSpPr>
          <p:nvPr>
            <p:ph type="sldNum" sz="quarter" idx="12"/>
          </p:nvPr>
        </p:nvSpPr>
        <p:spPr>
          <a:xfrm>
            <a:off x="9448800" y="6492875"/>
            <a:ext cx="2743200" cy="365125"/>
          </a:xfrm>
        </p:spPr>
        <p:txBody>
          <a:bodyPr/>
          <a:lstStyle/>
          <a:p>
            <a:fld id="{672DB9CA-C85A-4E11-ADC0-8193E41C1656}" type="slidenum">
              <a:rPr lang="en-IN" b="1" smtClean="0">
                <a:solidFill>
                  <a:schemeClr val="tx1"/>
                </a:solidFill>
              </a:rPr>
              <a:t>17</a:t>
            </a:fld>
            <a:endParaRPr lang="en-IN" b="1" dirty="0">
              <a:solidFill>
                <a:schemeClr val="tx1"/>
              </a:solidFill>
            </a:endParaRPr>
          </a:p>
        </p:txBody>
      </p:sp>
    </p:spTree>
    <p:extLst>
      <p:ext uri="{BB962C8B-B14F-4D97-AF65-F5344CB8AC3E}">
        <p14:creationId xmlns:p14="http://schemas.microsoft.com/office/powerpoint/2010/main" val="33297825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idx="1"/>
          </p:nvPr>
        </p:nvSpPr>
        <p:spPr>
          <a:xfrm>
            <a:off x="611302" y="4328842"/>
            <a:ext cx="10602436" cy="2014853"/>
          </a:xfrm>
        </p:spPr>
        <p:txBody>
          <a:bodyPr>
            <a:normAutofit/>
          </a:bodyPr>
          <a:lstStyle/>
          <a:p>
            <a:pPr marL="0" indent="0">
              <a:buNone/>
            </a:pPr>
            <a:r>
              <a:rPr lang="en-US" sz="2400" b="1" dirty="0">
                <a:solidFill>
                  <a:srgbClr val="00B05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Guided by</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400" b="1" dirty="0">
                <a:solidFill>
                  <a:srgbClr val="00B05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Team</a:t>
            </a:r>
          </a:p>
          <a:p>
            <a:pPr marL="0" indent="0">
              <a:buNone/>
            </a:pPr>
            <a:r>
              <a:rPr lang="en-US" sz="24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Dr.A.Delphin</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Carolina Rani </a:t>
            </a:r>
            <a:r>
              <a:rPr lang="en-US" sz="24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ME,Ph.D</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Danu Priya S (811722104025)</a:t>
            </a:r>
          </a:p>
          <a:p>
            <a:pPr marL="0" indent="0">
              <a:buNone/>
            </a:pP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Head of the Department,                                    </a:t>
            </a:r>
            <a:r>
              <a:rPr lang="en-US" sz="24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Elakkiya</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 (811722104037)</a:t>
            </a:r>
          </a:p>
          <a:p>
            <a:pPr marL="0" indent="0">
              <a:buNone/>
            </a:pP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Professor, CSE 			                  </a:t>
            </a:r>
            <a:r>
              <a:rPr lang="en-US" sz="24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Indhumathi</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S (811722104056)</a:t>
            </a:r>
            <a:endPar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BF565CA9-DAD9-64ED-2AB9-0930232FCD31}"/>
              </a:ext>
            </a:extLst>
          </p:cNvPr>
          <p:cNvSpPr>
            <a:spLocks noGrp="1"/>
          </p:cNvSpPr>
          <p:nvPr>
            <p:ph type="sldNum" sz="quarter" idx="12"/>
          </p:nvPr>
        </p:nvSpPr>
        <p:spPr>
          <a:xfrm>
            <a:off x="9311640" y="6437002"/>
            <a:ext cx="2743200" cy="365125"/>
          </a:xfrm>
        </p:spPr>
        <p:txBody>
          <a:bodyPr/>
          <a:lstStyle/>
          <a:p>
            <a:fld id="{672DB9CA-C85A-4E11-ADC0-8193E41C1656}" type="slidenum">
              <a:rPr lang="en-IN" b="1" smtClean="0">
                <a:solidFill>
                  <a:schemeClr val="tx1"/>
                </a:solidFill>
                <a:latin typeface="Times New Roman" panose="02020603050405020304" pitchFamily="18" charset="0"/>
                <a:cs typeface="Times New Roman" panose="02020603050405020304" pitchFamily="18" charset="0"/>
              </a:rPr>
              <a:t>2</a:t>
            </a:fld>
            <a:endParaRPr lang="en-IN" b="1" dirty="0">
              <a:solidFill>
                <a:schemeClr val="tx1"/>
              </a:solidFill>
              <a:latin typeface="Times New Roman" panose="02020603050405020304" pitchFamily="18" charset="0"/>
              <a:cs typeface="Times New Roman" panose="02020603050405020304" pitchFamily="18" charset="0"/>
            </a:endParaRPr>
          </a:p>
        </p:txBody>
      </p:sp>
      <p:sp>
        <p:nvSpPr>
          <p:cNvPr id="11" name="Title 1">
            <a:extLst>
              <a:ext uri="{FF2B5EF4-FFF2-40B4-BE49-F238E27FC236}">
                <a16:creationId xmlns:a16="http://schemas.microsoft.com/office/drawing/2014/main" id="{AF97A502-958A-FC6B-BDB0-7D11A34701C7}"/>
              </a:ext>
            </a:extLst>
          </p:cNvPr>
          <p:cNvSpPr txBox="1">
            <a:spLocks/>
          </p:cNvSpPr>
          <p:nvPr/>
        </p:nvSpPr>
        <p:spPr>
          <a:xfrm>
            <a:off x="0" y="1143635"/>
            <a:ext cx="12192000" cy="11379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IN" sz="4000" b="1" dirty="0">
                <a:solidFill>
                  <a:srgbClr val="FF0000"/>
                </a:solidFill>
                <a:latin typeface="Times New Roman" panose="02020603050405020304" pitchFamily="18" charset="0"/>
                <a:cs typeface="Times New Roman" panose="02020603050405020304" pitchFamily="18" charset="0"/>
              </a:rPr>
              <a:t>STEP INSIDE OUR KRCT BY CAMPUS  360</a:t>
            </a:r>
            <a:r>
              <a:rPr lang="ar-AE" sz="4000" b="1" dirty="0">
                <a:solidFill>
                  <a:srgbClr val="FF0000"/>
                </a:solidFill>
                <a:latin typeface="Times New Roman" panose="02020603050405020304" pitchFamily="18" charset="0"/>
                <a:cs typeface="Times New Roman" panose="02020603050405020304" pitchFamily="18" charset="0"/>
              </a:rPr>
              <a:t>ﹾ</a:t>
            </a:r>
            <a:endParaRPr lang="en-IN" sz="40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414038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86860"/>
            <a:ext cx="12192000" cy="741679"/>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OBJECTIVE OF THE PROJECT</a:t>
            </a:r>
            <a:endParaRPr lang="en-IN" sz="3600" dirty="0">
              <a:solidFill>
                <a:srgbClr val="FF0000"/>
              </a:solidFill>
            </a:endParaRPr>
          </a:p>
        </p:txBody>
      </p:sp>
      <p:sp>
        <p:nvSpPr>
          <p:cNvPr id="3" name="Content Placeholder 2"/>
          <p:cNvSpPr>
            <a:spLocks noGrp="1"/>
          </p:cNvSpPr>
          <p:nvPr>
            <p:ph idx="1"/>
          </p:nvPr>
        </p:nvSpPr>
        <p:spPr>
          <a:xfrm>
            <a:off x="914399" y="1028539"/>
            <a:ext cx="11092543" cy="5692936"/>
          </a:xfrm>
        </p:spPr>
        <p:txBody>
          <a:bodyPr>
            <a:noAutofit/>
          </a:bodyPr>
          <a:lstStyle/>
          <a:p>
            <a:pPr algn="just">
              <a:lnSpc>
                <a:spcPct val="150000"/>
              </a:lnSpc>
              <a:buClr>
                <a:srgbClr val="FF0000"/>
              </a:buClr>
            </a:pPr>
            <a:r>
              <a:rPr lang="en-IN"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Enable prospective students, parents, and other stakeholders to explore the campus from anywhere in the world, breaking geographical and logistical barriers.</a:t>
            </a:r>
            <a:endParaRPr lang="en-IN" dirty="0">
              <a:latin typeface="Times New Roman" panose="02020603050405020304" pitchFamily="18" charset="0"/>
              <a:cs typeface="Times New Roman" panose="02020603050405020304" pitchFamily="18" charset="0"/>
            </a:endParaRPr>
          </a:p>
          <a:p>
            <a:pPr algn="just">
              <a:lnSpc>
                <a:spcPct val="150000"/>
              </a:lnSpc>
              <a:buClr>
                <a:srgbClr val="FF0000"/>
              </a:buClr>
            </a:pPr>
            <a:r>
              <a:rPr lang="en-IN" dirty="0">
                <a:latin typeface="Times New Roman" panose="02020603050405020304" pitchFamily="18" charset="0"/>
                <a:cs typeface="Times New Roman" panose="02020603050405020304" pitchFamily="18" charset="0"/>
              </a:rPr>
              <a:t> Virtual tour is a virtual view of the institution without our physical presence. Here we can explore , roam to many places in that institutions.</a:t>
            </a:r>
          </a:p>
          <a:p>
            <a:pPr algn="just">
              <a:lnSpc>
                <a:spcPct val="150000"/>
              </a:lnSpc>
              <a:buClr>
                <a:srgbClr val="FF0000"/>
              </a:buClr>
            </a:pPr>
            <a:r>
              <a:rPr lang="en-IN" dirty="0">
                <a:latin typeface="Times New Roman" panose="02020603050405020304" pitchFamily="18" charset="0"/>
                <a:cs typeface="Times New Roman" panose="02020603050405020304" pitchFamily="18" charset="0"/>
              </a:rPr>
              <a:t> It is an 360</a:t>
            </a:r>
            <a:r>
              <a:rPr lang="ar-AE" dirty="0">
                <a:latin typeface="Times New Roman" panose="02020603050405020304" pitchFamily="18" charset="0"/>
                <a:cs typeface="Times New Roman" panose="02020603050405020304" pitchFamily="18" charset="0"/>
              </a:rPr>
              <a:t>ﹾ</a:t>
            </a:r>
            <a:r>
              <a:rPr lang="en-US" dirty="0">
                <a:latin typeface="Times New Roman" panose="02020603050405020304" pitchFamily="18" charset="0"/>
                <a:cs typeface="Times New Roman" panose="02020603050405020304" pitchFamily="18" charset="0"/>
              </a:rPr>
              <a:t> view of the institution. To design this project we use web development methodology.</a:t>
            </a:r>
          </a:p>
          <a:p>
            <a:pPr algn="just">
              <a:lnSpc>
                <a:spcPct val="150000"/>
              </a:lnSpc>
              <a:buClr>
                <a:srgbClr val="FF0000"/>
              </a:buClr>
            </a:pPr>
            <a:r>
              <a:rPr lang="en-US" dirty="0">
                <a:latin typeface="Times New Roman" panose="02020603050405020304" pitchFamily="18" charset="0"/>
                <a:cs typeface="Times New Roman" panose="02020603050405020304" pitchFamily="18" charset="0"/>
              </a:rPr>
              <a:t>Using virtual view we can interact with the corresponding environments.</a:t>
            </a:r>
            <a:endParaRPr lang="en-IN"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DD0719CA-84EC-48A5-22A6-771E02128899}"/>
              </a:ext>
            </a:extLst>
          </p:cNvPr>
          <p:cNvSpPr>
            <a:spLocks noGrp="1"/>
          </p:cNvSpPr>
          <p:nvPr>
            <p:ph type="sldNum" sz="quarter" idx="12"/>
          </p:nvPr>
        </p:nvSpPr>
        <p:spPr/>
        <p:txBody>
          <a:bodyPr/>
          <a:lstStyle/>
          <a:p>
            <a:fld id="{672DB9CA-C85A-4E11-ADC0-8193E41C1656}" type="slidenum">
              <a:rPr lang="en-IN" b="1" smtClean="0">
                <a:solidFill>
                  <a:schemeClr val="tx1"/>
                </a:solidFill>
              </a:rPr>
              <a:t>3</a:t>
            </a:fld>
            <a:endParaRPr lang="en-IN" b="1" dirty="0">
              <a:solidFill>
                <a:schemeClr val="tx1"/>
              </a:solidFill>
            </a:endParaRPr>
          </a:p>
        </p:txBody>
      </p:sp>
    </p:spTree>
    <p:extLst>
      <p:ext uri="{BB962C8B-B14F-4D97-AF65-F5344CB8AC3E}">
        <p14:creationId xmlns:p14="http://schemas.microsoft.com/office/powerpoint/2010/main" val="1420511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8B144-E1E7-CE6B-C627-835A3E9237B8}"/>
              </a:ext>
            </a:extLst>
          </p:cNvPr>
          <p:cNvSpPr>
            <a:spLocks noGrp="1"/>
          </p:cNvSpPr>
          <p:nvPr>
            <p:ph type="title"/>
          </p:nvPr>
        </p:nvSpPr>
        <p:spPr>
          <a:xfrm>
            <a:off x="0" y="136525"/>
            <a:ext cx="12192000" cy="802640"/>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ABSTRACT</a:t>
            </a:r>
          </a:p>
        </p:txBody>
      </p:sp>
      <p:sp>
        <p:nvSpPr>
          <p:cNvPr id="5" name="Slide Number Placeholder 4">
            <a:extLst>
              <a:ext uri="{FF2B5EF4-FFF2-40B4-BE49-F238E27FC236}">
                <a16:creationId xmlns:a16="http://schemas.microsoft.com/office/drawing/2014/main" id="{FC48DD8C-1D8F-B9DE-4B9C-20A58B885B5A}"/>
              </a:ext>
            </a:extLst>
          </p:cNvPr>
          <p:cNvSpPr>
            <a:spLocks noGrp="1"/>
          </p:cNvSpPr>
          <p:nvPr>
            <p:ph type="sldNum" sz="quarter" idx="12"/>
          </p:nvPr>
        </p:nvSpPr>
        <p:spPr/>
        <p:txBody>
          <a:bodyPr/>
          <a:lstStyle/>
          <a:p>
            <a:fld id="{672DB9CA-C85A-4E11-ADC0-8193E41C1656}" type="slidenum">
              <a:rPr lang="en-IN" b="1" smtClean="0">
                <a:solidFill>
                  <a:schemeClr val="tx1"/>
                </a:solidFill>
              </a:rPr>
              <a:t>4</a:t>
            </a:fld>
            <a:endParaRPr lang="en-IN" b="1">
              <a:solidFill>
                <a:schemeClr val="tx1"/>
              </a:solidFill>
            </a:endParaRPr>
          </a:p>
        </p:txBody>
      </p:sp>
      <p:sp>
        <p:nvSpPr>
          <p:cNvPr id="4" name="Content Placeholder 2">
            <a:extLst>
              <a:ext uri="{FF2B5EF4-FFF2-40B4-BE49-F238E27FC236}">
                <a16:creationId xmlns:a16="http://schemas.microsoft.com/office/drawing/2014/main" id="{92EF4B80-D4DF-4829-9101-9E025246CC01}"/>
              </a:ext>
            </a:extLst>
          </p:cNvPr>
          <p:cNvSpPr>
            <a:spLocks noGrp="1"/>
          </p:cNvSpPr>
          <p:nvPr>
            <p:ph idx="1"/>
          </p:nvPr>
        </p:nvSpPr>
        <p:spPr>
          <a:xfrm>
            <a:off x="764540" y="1355635"/>
            <a:ext cx="10662920" cy="5251994"/>
          </a:xfrm>
        </p:spPr>
        <p:txBody>
          <a:bodyPr>
            <a:noAutofit/>
          </a:bodyPr>
          <a:lstStyle/>
          <a:p>
            <a:pPr algn="just">
              <a:lnSpc>
                <a:spcPct val="150000"/>
              </a:lnSpc>
              <a:buClr>
                <a:srgbClr val="FF0000"/>
              </a:buClr>
            </a:pPr>
            <a:r>
              <a:rPr lang="en-IN" dirty="0">
                <a:latin typeface="Times New Roman" panose="02020603050405020304" pitchFamily="18" charset="0"/>
                <a:cs typeface="Times New Roman" panose="02020603050405020304" pitchFamily="18" charset="0"/>
              </a:rPr>
              <a:t> The Virtual Campus Tour is a powerful recruitment tool but also a way to introduce future students to the vibrant, dynamic, and diverse community at </a:t>
            </a:r>
            <a:r>
              <a:rPr lang="en-IN" dirty="0" err="1">
                <a:latin typeface="Times New Roman" panose="02020603050405020304" pitchFamily="18" charset="0"/>
                <a:cs typeface="Times New Roman" panose="02020603050405020304" pitchFamily="18" charset="0"/>
              </a:rPr>
              <a:t>K.Ramakrishnan</a:t>
            </a:r>
            <a:r>
              <a:rPr lang="en-IN" dirty="0">
                <a:latin typeface="Times New Roman" panose="02020603050405020304" pitchFamily="18" charset="0"/>
                <a:cs typeface="Times New Roman" panose="02020603050405020304" pitchFamily="18" charset="0"/>
              </a:rPr>
              <a:t> college of technology. Whether considering applying, seeking information, or simply exploring, this tour offers an accessible, informative, and convenient way to experience the college virtually, making it easier for individuals to make informed decisions about their academic future.</a:t>
            </a:r>
          </a:p>
          <a:p>
            <a:pPr algn="just">
              <a:lnSpc>
                <a:spcPct val="150000"/>
              </a:lnSpc>
              <a:buClr>
                <a:srgbClr val="FF0000"/>
              </a:buClr>
            </a:pPr>
            <a:r>
              <a:rPr lang="en-IN" dirty="0">
                <a:latin typeface="Times New Roman" panose="02020603050405020304" pitchFamily="18" charset="0"/>
                <a:cs typeface="Times New Roman" panose="02020603050405020304" pitchFamily="18" charset="0"/>
              </a:rPr>
              <a:t> Using virtual tour we can view the facilities available in the locations.</a:t>
            </a:r>
          </a:p>
          <a:p>
            <a:pPr marL="0" indent="0" algn="just">
              <a:lnSpc>
                <a:spcPct val="150000"/>
              </a:lnSpc>
              <a:buClr>
                <a:srgbClr val="FF0000"/>
              </a:buClr>
              <a:buNone/>
            </a:pPr>
            <a:endParaRPr lang="en-IN" sz="2600" dirty="0">
              <a:latin typeface="Times New Roman" panose="02020603050405020304" pitchFamily="18" charset="0"/>
              <a:cs typeface="Times New Roman" panose="02020603050405020304" pitchFamily="18" charset="0"/>
            </a:endParaRPr>
          </a:p>
          <a:p>
            <a:pPr marL="0" indent="0" algn="just">
              <a:lnSpc>
                <a:spcPct val="150000"/>
              </a:lnSpc>
              <a:buClr>
                <a:srgbClr val="FF0000"/>
              </a:buClr>
              <a:buNone/>
            </a:pPr>
            <a:endParaRPr lang="en-IN" sz="2600" dirty="0">
              <a:latin typeface="Times New Roman" panose="02020603050405020304" pitchFamily="18" charset="0"/>
              <a:cs typeface="Times New Roman" panose="02020603050405020304" pitchFamily="18" charset="0"/>
            </a:endParaRPr>
          </a:p>
          <a:p>
            <a:pPr marL="0" indent="0" algn="just">
              <a:buClr>
                <a:srgbClr val="FF0000"/>
              </a:buClr>
              <a:buNone/>
            </a:pPr>
            <a:endParaRPr lang="en-IN" sz="2600" dirty="0">
              <a:latin typeface="Times New Roman" panose="02020603050405020304" pitchFamily="18" charset="0"/>
              <a:cs typeface="Times New Roman" panose="02020603050405020304" pitchFamily="18" charset="0"/>
            </a:endParaRPr>
          </a:p>
          <a:p>
            <a:pPr algn="just">
              <a:buClr>
                <a:srgbClr val="FF0000"/>
              </a:buClr>
            </a:pPr>
            <a:endParaRPr lang="en-IN" dirty="0">
              <a:latin typeface="Times New Roman" panose="02020603050405020304" pitchFamily="18" charset="0"/>
              <a:cs typeface="Times New Roman" panose="02020603050405020304" pitchFamily="18" charset="0"/>
            </a:endParaRPr>
          </a:p>
          <a:p>
            <a:pPr algn="just">
              <a:buClr>
                <a:srgbClr val="FF0000"/>
              </a:buClr>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641802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2">
            <a:extLst>
              <a:ext uri="{FF2B5EF4-FFF2-40B4-BE49-F238E27FC236}">
                <a16:creationId xmlns:a16="http://schemas.microsoft.com/office/drawing/2014/main" id="{51458D68-90BE-78C0-2D1F-5F06A014E9AE}"/>
              </a:ext>
            </a:extLst>
          </p:cNvPr>
          <p:cNvSpPr>
            <a:spLocks noGrp="1"/>
          </p:cNvSpPr>
          <p:nvPr/>
        </p:nvSpPr>
        <p:spPr>
          <a:xfrm>
            <a:off x="8753993" y="62420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dirty="0"/>
          </a:p>
        </p:txBody>
      </p:sp>
      <p:sp>
        <p:nvSpPr>
          <p:cNvPr id="3" name="Slide Number Placeholder 2">
            <a:extLst>
              <a:ext uri="{FF2B5EF4-FFF2-40B4-BE49-F238E27FC236}">
                <a16:creationId xmlns:a16="http://schemas.microsoft.com/office/drawing/2014/main" id="{DA96CADC-10C3-2DD9-AD6B-3084811AC52C}"/>
              </a:ext>
            </a:extLst>
          </p:cNvPr>
          <p:cNvSpPr>
            <a:spLocks noGrp="1"/>
          </p:cNvSpPr>
          <p:nvPr>
            <p:ph type="sldNum" sz="quarter" idx="12"/>
          </p:nvPr>
        </p:nvSpPr>
        <p:spPr/>
        <p:txBody>
          <a:bodyPr/>
          <a:lstStyle/>
          <a:p>
            <a:fld id="{672DB9CA-C85A-4E11-ADC0-8193E41C1656}" type="slidenum">
              <a:rPr lang="en-IN" b="1" smtClean="0">
                <a:solidFill>
                  <a:schemeClr val="tx1"/>
                </a:solidFill>
              </a:rPr>
              <a:t>5</a:t>
            </a:fld>
            <a:endParaRPr lang="en-IN" b="1" dirty="0">
              <a:solidFill>
                <a:schemeClr val="tx1"/>
              </a:solidFill>
            </a:endParaRPr>
          </a:p>
        </p:txBody>
      </p:sp>
      <p:sp>
        <p:nvSpPr>
          <p:cNvPr id="10" name="Rectangle 9">
            <a:extLst>
              <a:ext uri="{FF2B5EF4-FFF2-40B4-BE49-F238E27FC236}">
                <a16:creationId xmlns:a16="http://schemas.microsoft.com/office/drawing/2014/main" id="{484444ED-5485-8FAF-9816-CC5770D0B3F8}"/>
              </a:ext>
            </a:extLst>
          </p:cNvPr>
          <p:cNvSpPr/>
          <p:nvPr/>
        </p:nvSpPr>
        <p:spPr>
          <a:xfrm>
            <a:off x="3496153" y="178484"/>
            <a:ext cx="5199693" cy="646331"/>
          </a:xfrm>
          <a:prstGeom prst="rect">
            <a:avLst/>
          </a:prstGeom>
          <a:noFill/>
        </p:spPr>
        <p:txBody>
          <a:bodyPr wrap="none" lIns="91440" tIns="45720" rIns="91440" bIns="45720">
            <a:spAutoFit/>
          </a:bodyPr>
          <a:lstStyle/>
          <a:p>
            <a:pPr algn="ctr"/>
            <a:r>
              <a:rPr lang="en-US" sz="3600" b="1" cap="none" spc="0" dirty="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LITERATURE SURVEY</a:t>
            </a:r>
          </a:p>
        </p:txBody>
      </p:sp>
      <p:graphicFrame>
        <p:nvGraphicFramePr>
          <p:cNvPr id="4" name="Table 3">
            <a:extLst>
              <a:ext uri="{FF2B5EF4-FFF2-40B4-BE49-F238E27FC236}">
                <a16:creationId xmlns:a16="http://schemas.microsoft.com/office/drawing/2014/main" id="{91E44D4C-0BF0-DCBC-B59B-935575E417E9}"/>
              </a:ext>
            </a:extLst>
          </p:cNvPr>
          <p:cNvGraphicFramePr>
            <a:graphicFrameLocks noGrp="1"/>
          </p:cNvGraphicFramePr>
          <p:nvPr>
            <p:extLst>
              <p:ext uri="{D42A27DB-BD31-4B8C-83A1-F6EECF244321}">
                <p14:modId xmlns:p14="http://schemas.microsoft.com/office/powerpoint/2010/main" val="3945895137"/>
              </p:ext>
            </p:extLst>
          </p:nvPr>
        </p:nvGraphicFramePr>
        <p:xfrm>
          <a:off x="208278" y="704543"/>
          <a:ext cx="11775441" cy="6021377"/>
        </p:xfrm>
        <a:graphic>
          <a:graphicData uri="http://schemas.openxmlformats.org/drawingml/2006/table">
            <a:tbl>
              <a:tblPr firstRow="1" bandRow="1">
                <a:tableStyleId>{93296810-A885-4BE3-A3E7-6D5BEEA58F35}</a:tableStyleId>
              </a:tblPr>
              <a:tblGrid>
                <a:gridCol w="2803279">
                  <a:extLst>
                    <a:ext uri="{9D8B030D-6E8A-4147-A177-3AD203B41FA5}">
                      <a16:colId xmlns:a16="http://schemas.microsoft.com/office/drawing/2014/main" val="1458285663"/>
                    </a:ext>
                  </a:extLst>
                </a:gridCol>
                <a:gridCol w="1966159">
                  <a:extLst>
                    <a:ext uri="{9D8B030D-6E8A-4147-A177-3AD203B41FA5}">
                      <a16:colId xmlns:a16="http://schemas.microsoft.com/office/drawing/2014/main" val="109330403"/>
                    </a:ext>
                  </a:extLst>
                </a:gridCol>
                <a:gridCol w="1834562">
                  <a:extLst>
                    <a:ext uri="{9D8B030D-6E8A-4147-A177-3AD203B41FA5}">
                      <a16:colId xmlns:a16="http://schemas.microsoft.com/office/drawing/2014/main" val="3321216741"/>
                    </a:ext>
                  </a:extLst>
                </a:gridCol>
                <a:gridCol w="2279910">
                  <a:extLst>
                    <a:ext uri="{9D8B030D-6E8A-4147-A177-3AD203B41FA5}">
                      <a16:colId xmlns:a16="http://schemas.microsoft.com/office/drawing/2014/main" val="2877018546"/>
                    </a:ext>
                  </a:extLst>
                </a:gridCol>
                <a:gridCol w="2891531">
                  <a:extLst>
                    <a:ext uri="{9D8B030D-6E8A-4147-A177-3AD203B41FA5}">
                      <a16:colId xmlns:a16="http://schemas.microsoft.com/office/drawing/2014/main" val="1421465586"/>
                    </a:ext>
                  </a:extLst>
                </a:gridCol>
              </a:tblGrid>
              <a:tr h="973935">
                <a:tc>
                  <a:txBody>
                    <a:bodyPr/>
                    <a:lstStyle/>
                    <a:p>
                      <a:pPr algn="ctr"/>
                      <a:r>
                        <a:rPr lang="en-US" sz="2800" dirty="0">
                          <a:latin typeface="Times New Roman" panose="02020603050405020304" pitchFamily="18" charset="0"/>
                          <a:cs typeface="Times New Roman" panose="02020603050405020304" pitchFamily="18" charset="0"/>
                        </a:rPr>
                        <a:t>TITLE OF THE PAPER</a:t>
                      </a:r>
                    </a:p>
                  </a:txBody>
                  <a:tcPr anchor="ctr"/>
                </a:tc>
                <a:tc>
                  <a:txBody>
                    <a:bodyPr/>
                    <a:lstStyle/>
                    <a:p>
                      <a:pPr algn="ctr"/>
                      <a:r>
                        <a:rPr lang="en-US" sz="2800" dirty="0">
                          <a:latin typeface="Times New Roman" panose="02020603050405020304" pitchFamily="18" charset="0"/>
                          <a:cs typeface="Times New Roman" panose="02020603050405020304" pitchFamily="18" charset="0"/>
                        </a:rPr>
                        <a:t>AUTHOR (S)</a:t>
                      </a:r>
                    </a:p>
                  </a:txBody>
                  <a:tcPr anchor="ctr"/>
                </a:tc>
                <a:tc>
                  <a:txBody>
                    <a:bodyPr/>
                    <a:lstStyle/>
                    <a:p>
                      <a:pPr algn="ctr"/>
                      <a:r>
                        <a:rPr lang="en-US" sz="2800" dirty="0">
                          <a:latin typeface="Times New Roman" panose="02020603050405020304" pitchFamily="18" charset="0"/>
                          <a:cs typeface="Times New Roman" panose="02020603050405020304" pitchFamily="18" charset="0"/>
                        </a:rPr>
                        <a:t>PUBLISHER</a:t>
                      </a:r>
                    </a:p>
                  </a:txBody>
                  <a:tcPr anchor="ctr"/>
                </a:tc>
                <a:tc>
                  <a:txBody>
                    <a:bodyPr/>
                    <a:lstStyle/>
                    <a:p>
                      <a:pPr algn="ctr"/>
                      <a:r>
                        <a:rPr lang="en-US" sz="2800" dirty="0">
                          <a:latin typeface="Times New Roman" panose="02020603050405020304" pitchFamily="18" charset="0"/>
                          <a:cs typeface="Times New Roman" panose="02020603050405020304" pitchFamily="18" charset="0"/>
                        </a:rPr>
                        <a:t>PAPER GIST</a:t>
                      </a:r>
                    </a:p>
                  </a:txBody>
                  <a:tcPr anchor="ctr"/>
                </a:tc>
                <a:tc>
                  <a:txBody>
                    <a:bodyPr/>
                    <a:lstStyle/>
                    <a:p>
                      <a:pPr algn="ctr"/>
                      <a:r>
                        <a:rPr lang="en-US" sz="2800" dirty="0">
                          <a:latin typeface="Times New Roman" panose="02020603050405020304" pitchFamily="18" charset="0"/>
                          <a:cs typeface="Times New Roman" panose="02020603050405020304" pitchFamily="18" charset="0"/>
                        </a:rPr>
                        <a:t>TECHNOLOGY USED</a:t>
                      </a:r>
                    </a:p>
                  </a:txBody>
                  <a:tcPr anchor="ctr"/>
                </a:tc>
                <a:extLst>
                  <a:ext uri="{0D108BD9-81ED-4DB2-BD59-A6C34878D82A}">
                    <a16:rowId xmlns:a16="http://schemas.microsoft.com/office/drawing/2014/main" val="583417673"/>
                  </a:ext>
                </a:extLst>
              </a:tr>
              <a:tr h="75401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i="1" dirty="0">
                          <a:latin typeface="Times New Roman" pitchFamily="18" charset="0"/>
                          <a:cs typeface="Times New Roman" pitchFamily="18" charset="0"/>
                        </a:rPr>
                        <a:t>Creating a 360-degree customer view: A comprehensive guide.</a:t>
                      </a:r>
                    </a:p>
                  </a:txBody>
                  <a:tcPr/>
                </a:tc>
                <a:tc>
                  <a:txBody>
                    <a:bodyPr/>
                    <a:lstStyle/>
                    <a:p>
                      <a:r>
                        <a:rPr lang="en-US" sz="1800" dirty="0">
                          <a:latin typeface="Times New Roman" pitchFamily="18" charset="0"/>
                          <a:cs typeface="Times New Roman" pitchFamily="18" charset="0"/>
                        </a:rPr>
                        <a:t>        John Smith</a:t>
                      </a:r>
                      <a:endParaRPr lang="en-US" dirty="0"/>
                    </a:p>
                  </a:txBody>
                  <a:tcPr/>
                </a:tc>
                <a:tc>
                  <a:txBody>
                    <a:bodyPr/>
                    <a:lstStyle/>
                    <a:p>
                      <a:r>
                        <a:rPr lang="en-US" sz="1800" dirty="0">
                          <a:latin typeface="Times New Roman" pitchFamily="18" charset="0"/>
                          <a:cs typeface="Times New Roman" pitchFamily="18" charset="0"/>
                        </a:rPr>
                        <a:t>Springer, 2020</a:t>
                      </a:r>
                      <a:endParaRPr lang="en-US" dirty="0"/>
                    </a:p>
                  </a:txBody>
                  <a:tcPr/>
                </a:tc>
                <a:tc>
                  <a:txBody>
                    <a:bodyPr/>
                    <a:lstStyle/>
                    <a:p>
                      <a:r>
                        <a:rPr lang="en-US" sz="1400" dirty="0">
                          <a:latin typeface="Times New Roman" panose="02020603050405020304" pitchFamily="18" charset="0"/>
                          <a:cs typeface="Times New Roman" panose="02020603050405020304" pitchFamily="18" charset="0"/>
                        </a:rPr>
                        <a:t>integrating customer data from various sources into a unified view.</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Times New Roman" pitchFamily="18" charset="0"/>
                          <a:cs typeface="Times New Roman" pitchFamily="18" charset="0"/>
                        </a:rPr>
                        <a:t>Data integration, CRM systems, Big Data analytics</a:t>
                      </a:r>
                      <a:endParaRPr lang="en-IN" sz="18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168724830"/>
                  </a:ext>
                </a:extLst>
              </a:tr>
              <a:tr h="119385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i="1" dirty="0">
                          <a:latin typeface="Times New Roman" pitchFamily="18" charset="0"/>
                          <a:cs typeface="Times New Roman" pitchFamily="18" charset="0"/>
                        </a:rPr>
                        <a:t>Improving Product Development Using 360-Degree Analytics</a:t>
                      </a:r>
                      <a:endParaRPr lang="en-IN" sz="1400" dirty="0">
                        <a:solidFill>
                          <a:schemeClr val="tx1"/>
                        </a:solidFill>
                        <a:latin typeface="Times New Roman" pitchFamily="18" charset="0"/>
                        <a:cs typeface="Times New Roman"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Times New Roman" pitchFamily="18" charset="0"/>
                          <a:cs typeface="Times New Roman" pitchFamily="18" charset="0"/>
                        </a:rPr>
                        <a:t>      Laura White</a:t>
                      </a:r>
                      <a:endParaRPr lang="en-IN" sz="1800" b="0" dirty="0">
                        <a:solidFill>
                          <a:schemeClr val="tx1"/>
                        </a:solidFill>
                        <a:latin typeface="Times New Roman" pitchFamily="18" charset="0"/>
                        <a:cs typeface="Times New Roman" pitchFamily="18" charset="0"/>
                      </a:endParaRPr>
                    </a:p>
                    <a:p>
                      <a:endParaRPr lang="en-US" dirty="0"/>
                    </a:p>
                  </a:txBody>
                  <a:tcPr/>
                </a:tc>
                <a:tc>
                  <a:txBody>
                    <a:bodyPr/>
                    <a:lstStyle/>
                    <a:p>
                      <a:pPr algn="ctr"/>
                      <a:r>
                        <a:rPr lang="en-US" sz="1800" dirty="0">
                          <a:latin typeface="Times New Roman" pitchFamily="18" charset="0"/>
                          <a:cs typeface="Times New Roman" pitchFamily="18" charset="0"/>
                        </a:rPr>
                        <a:t>Taylor &amp; Francis, 2021</a:t>
                      </a:r>
                      <a:endParaRPr lang="en-IN" sz="1800" dirty="0">
                        <a:solidFill>
                          <a:schemeClr val="tx1"/>
                        </a:solidFill>
                        <a:latin typeface="Times New Roman" pitchFamily="18" charset="0"/>
                        <a:cs typeface="Times New Roman"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the product lifecycle enhances decision-making, accelerates development, and aligns products with customer needs.</a:t>
                      </a:r>
                    </a:p>
                  </a:txBody>
                  <a:tcPr/>
                </a:tc>
                <a:tc>
                  <a:txBody>
                    <a:bodyPr/>
                    <a:lstStyle/>
                    <a:p>
                      <a:pPr algn="ctr"/>
                      <a:r>
                        <a:rPr lang="en-US" sz="1800" dirty="0">
                          <a:latin typeface="Times New Roman" pitchFamily="18" charset="0"/>
                          <a:cs typeface="Times New Roman" pitchFamily="18" charset="0"/>
                        </a:rPr>
                        <a:t>Predictive analytics, Feedback systems, AI</a:t>
                      </a:r>
                    </a:p>
                  </a:txBody>
                  <a:tcPr/>
                </a:tc>
                <a:extLst>
                  <a:ext uri="{0D108BD9-81ED-4DB2-BD59-A6C34878D82A}">
                    <a16:rowId xmlns:a16="http://schemas.microsoft.com/office/drawing/2014/main" val="1660361405"/>
                  </a:ext>
                </a:extLst>
              </a:tr>
              <a:tr h="119385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i="1" dirty="0">
                          <a:latin typeface="Times New Roman" pitchFamily="18" charset="0"/>
                          <a:cs typeface="Times New Roman" pitchFamily="18" charset="0"/>
                        </a:rPr>
                        <a:t>The Business Data Lake and the 360-Degree View</a:t>
                      </a:r>
                      <a:endParaRPr lang="en-IN" sz="1400" dirty="0">
                        <a:solidFill>
                          <a:schemeClr val="tx1"/>
                        </a:solidFill>
                        <a:latin typeface="Times New Roman" pitchFamily="18" charset="0"/>
                        <a:cs typeface="Times New Roman" pitchFamily="18" charset="0"/>
                      </a:endParaRPr>
                    </a:p>
                  </a:txBody>
                  <a:tcPr/>
                </a:tc>
                <a:tc>
                  <a:txBody>
                    <a:bodyPr/>
                    <a:lstStyle/>
                    <a:p>
                      <a:pPr algn="ctr"/>
                      <a:r>
                        <a:rPr lang="en-US" sz="1800" dirty="0">
                          <a:latin typeface="Times New Roman" pitchFamily="18" charset="0"/>
                          <a:cs typeface="Times New Roman" pitchFamily="18" charset="0"/>
                        </a:rPr>
                        <a:t>Emily Taylor</a:t>
                      </a:r>
                      <a:endParaRPr lang="en-IN" sz="1800" dirty="0">
                        <a:solidFill>
                          <a:schemeClr val="tx1"/>
                        </a:solidFill>
                        <a:latin typeface="Times New Roman" pitchFamily="18" charset="0"/>
                        <a:cs typeface="Times New Roman" pitchFamily="18" charset="0"/>
                      </a:endParaRPr>
                    </a:p>
                  </a:txBody>
                  <a:tcPr/>
                </a:tc>
                <a:tc>
                  <a:txBody>
                    <a:bodyPr/>
                    <a:lstStyle/>
                    <a:p>
                      <a:pPr algn="ctr"/>
                      <a:r>
                        <a:rPr lang="en-US" sz="1800" dirty="0">
                          <a:latin typeface="Times New Roman" pitchFamily="18" charset="0"/>
                          <a:cs typeface="Times New Roman" pitchFamily="18" charset="0"/>
                        </a:rPr>
                        <a:t>McGraw-Hill, 2020</a:t>
                      </a:r>
                    </a:p>
                  </a:txBody>
                  <a:tcPr/>
                </a:tc>
                <a:tc>
                  <a:txBody>
                    <a:bodyPr/>
                    <a:lstStyle/>
                    <a:p>
                      <a:r>
                        <a:rPr lang="en-US" sz="1400" dirty="0">
                          <a:latin typeface="Times New Roman" panose="02020603050405020304" pitchFamily="18" charset="0"/>
                          <a:cs typeface="Times New Roman" panose="02020603050405020304" pitchFamily="18" charset="0"/>
                        </a:rPr>
                        <a:t>enabling a comprehensive 360-degree view of their business for improved decision-making and customer insights.</a:t>
                      </a:r>
                    </a:p>
                  </a:txBody>
                  <a:tcPr/>
                </a:tc>
                <a:tc>
                  <a:txBody>
                    <a:bodyPr/>
                    <a:lstStyle/>
                    <a:p>
                      <a:pPr algn="ctr"/>
                      <a:r>
                        <a:rPr lang="en-US" sz="1800" dirty="0">
                          <a:latin typeface="Times New Roman" pitchFamily="18" charset="0"/>
                          <a:cs typeface="Times New Roman" pitchFamily="18" charset="0"/>
                        </a:rPr>
                        <a:t>Data lakes, Big Data, Predictive and Prescriptive analytics</a:t>
                      </a:r>
                      <a:endParaRPr lang="en-IN" sz="18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2827881711"/>
                  </a:ext>
                </a:extLst>
              </a:tr>
              <a:tr h="95067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Times New Roman" pitchFamily="18" charset="0"/>
                          <a:cs typeface="Times New Roman" pitchFamily="18" charset="0"/>
                        </a:rPr>
                        <a:t>The Future of Immersive Media: 360-Degree Video Technology</a:t>
                      </a:r>
                      <a:endParaRPr lang="en-IN" sz="1400" dirty="0">
                        <a:solidFill>
                          <a:schemeClr val="tx1"/>
                        </a:solidFill>
                        <a:latin typeface="Times New Roman" pitchFamily="18" charset="0"/>
                        <a:cs typeface="Times New Roman" pitchFamily="18" charset="0"/>
                      </a:endParaRPr>
                    </a:p>
                  </a:txBody>
                  <a:tcPr/>
                </a:tc>
                <a:tc>
                  <a:txBody>
                    <a:bodyPr/>
                    <a:lstStyle/>
                    <a:p>
                      <a:pPr algn="ctr"/>
                      <a:r>
                        <a:rPr lang="en-US" sz="1800" dirty="0">
                          <a:latin typeface="Times New Roman" pitchFamily="18" charset="0"/>
                          <a:cs typeface="Times New Roman" pitchFamily="18" charset="0"/>
                        </a:rPr>
                        <a:t>Alex Cooper</a:t>
                      </a:r>
                      <a:endParaRPr lang="en-IN" sz="1800" dirty="0">
                        <a:solidFill>
                          <a:schemeClr val="tx1"/>
                        </a:solidFill>
                        <a:latin typeface="Times New Roman" pitchFamily="18" charset="0"/>
                        <a:cs typeface="Times New Roman" pitchFamily="18" charset="0"/>
                      </a:endParaRPr>
                    </a:p>
                  </a:txBody>
                  <a:tcPr/>
                </a:tc>
                <a:tc>
                  <a:txBody>
                    <a:bodyPr/>
                    <a:lstStyle/>
                    <a:p>
                      <a:pPr algn="ctr"/>
                      <a:r>
                        <a:rPr lang="en-US" sz="1800" dirty="0">
                          <a:latin typeface="Times New Roman" pitchFamily="18" charset="0"/>
                          <a:cs typeface="Times New Roman" pitchFamily="18" charset="0"/>
                        </a:rPr>
                        <a:t>ACM Digital Library, 2019</a:t>
                      </a:r>
                      <a:endParaRPr lang="en-IN" sz="1800" dirty="0">
                        <a:solidFill>
                          <a:schemeClr val="tx1"/>
                        </a:solidFill>
                        <a:latin typeface="Times New Roman" pitchFamily="18" charset="0"/>
                        <a:cs typeface="Times New Roman"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explores the potential of 360-degree video technology to revolutionize entertainment, education, and marketing.</a:t>
                      </a:r>
                      <a:endParaRPr lang="en-US" dirty="0"/>
                    </a:p>
                  </a:txBody>
                  <a:tcPr/>
                </a:tc>
                <a:tc>
                  <a:txBody>
                    <a:bodyPr/>
                    <a:lstStyle/>
                    <a:p>
                      <a:pPr algn="ctr"/>
                      <a:r>
                        <a:rPr lang="en-US" sz="1800" dirty="0">
                          <a:latin typeface="Times New Roman" pitchFamily="18" charset="0"/>
                          <a:cs typeface="Times New Roman" pitchFamily="18" charset="0"/>
                        </a:rPr>
                        <a:t>60-degree cameras, VR (Virtual Reality), Immersive media</a:t>
                      </a:r>
                      <a:endParaRPr lang="en-IN" sz="18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2351027274"/>
                  </a:ext>
                </a:extLst>
              </a:tr>
              <a:tr h="9550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Times New Roman" pitchFamily="18" charset="0"/>
                          <a:cs typeface="Times New Roman" pitchFamily="18" charset="0"/>
                        </a:rPr>
                        <a:t>Employee Engagement and the Power of 360-Degree Reviews</a:t>
                      </a:r>
                    </a:p>
                  </a:txBody>
                  <a:tcPr/>
                </a:tc>
                <a:tc>
                  <a:txBody>
                    <a:bodyPr/>
                    <a:lstStyle/>
                    <a:p>
                      <a:pPr algn="ctr"/>
                      <a:r>
                        <a:rPr lang="en-US" sz="1800" dirty="0">
                          <a:latin typeface="Times New Roman" pitchFamily="18" charset="0"/>
                          <a:cs typeface="Times New Roman" pitchFamily="18" charset="0"/>
                        </a:rPr>
                        <a:t>Lisa Brown</a:t>
                      </a:r>
                      <a:endParaRPr lang="en-IN" sz="1800" dirty="0">
                        <a:solidFill>
                          <a:schemeClr val="tx1"/>
                        </a:solidFill>
                        <a:latin typeface="Times New Roman" pitchFamily="18" charset="0"/>
                        <a:cs typeface="Times New Roman" pitchFamily="18" charset="0"/>
                      </a:endParaRPr>
                    </a:p>
                  </a:txBody>
                  <a:tcPr/>
                </a:tc>
                <a:tc>
                  <a:txBody>
                    <a:bodyPr/>
                    <a:lstStyle/>
                    <a:p>
                      <a:pPr algn="ctr"/>
                      <a:r>
                        <a:rPr lang="en-US" sz="1800" dirty="0">
                          <a:latin typeface="Times New Roman" pitchFamily="18" charset="0"/>
                          <a:cs typeface="Times New Roman" pitchFamily="18" charset="0"/>
                        </a:rPr>
                        <a:t>Palgrave Macmillan, 2020</a:t>
                      </a:r>
                      <a:endParaRPr lang="en-IN" sz="1800" dirty="0">
                        <a:solidFill>
                          <a:schemeClr val="tx1"/>
                        </a:solidFill>
                        <a:latin typeface="Times New Roman" pitchFamily="18" charset="0"/>
                        <a:cs typeface="Times New Roman"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discusses how 360-degree feedback, involving input from peers, managers, and subordinates.</a:t>
                      </a:r>
                    </a:p>
                  </a:txBody>
                  <a:tcPr/>
                </a:tc>
                <a:tc>
                  <a:txBody>
                    <a:bodyPr/>
                    <a:lstStyle/>
                    <a:p>
                      <a:pPr algn="ctr"/>
                      <a:r>
                        <a:rPr lang="en-US" sz="1800" dirty="0">
                          <a:latin typeface="Times New Roman" pitchFamily="18" charset="0"/>
                          <a:cs typeface="Times New Roman" pitchFamily="18" charset="0"/>
                        </a:rPr>
                        <a:t>Online survey platforms, Cloud-based HR systems</a:t>
                      </a:r>
                      <a:endParaRPr lang="en-IN" sz="18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3334554171"/>
                  </a:ext>
                </a:extLst>
              </a:tr>
            </a:tbl>
          </a:graphicData>
        </a:graphic>
      </p:graphicFrame>
    </p:spTree>
    <p:extLst>
      <p:ext uri="{BB962C8B-B14F-4D97-AF65-F5344CB8AC3E}">
        <p14:creationId xmlns:p14="http://schemas.microsoft.com/office/powerpoint/2010/main" val="37424873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D9035ECD-8932-B902-C9D9-589184D1C151}"/>
              </a:ext>
            </a:extLst>
          </p:cNvPr>
          <p:cNvSpPr>
            <a:spLocks noGrp="1"/>
          </p:cNvSpPr>
          <p:nvPr>
            <p:ph type="sldNum" sz="quarter" idx="12"/>
          </p:nvPr>
        </p:nvSpPr>
        <p:spPr/>
        <p:txBody>
          <a:bodyPr/>
          <a:lstStyle/>
          <a:p>
            <a:fld id="{672DB9CA-C85A-4E11-ADC0-8193E41C1656}" type="slidenum">
              <a:rPr lang="en-IN" b="1" smtClean="0">
                <a:solidFill>
                  <a:schemeClr val="tx1"/>
                </a:solidFill>
              </a:rPr>
              <a:t>6</a:t>
            </a:fld>
            <a:endParaRPr lang="en-IN" b="1">
              <a:solidFill>
                <a:schemeClr val="tx1"/>
              </a:solidFill>
            </a:endParaRPr>
          </a:p>
        </p:txBody>
      </p:sp>
      <p:sp>
        <p:nvSpPr>
          <p:cNvPr id="4" name="Rectangle 3">
            <a:extLst>
              <a:ext uri="{FF2B5EF4-FFF2-40B4-BE49-F238E27FC236}">
                <a16:creationId xmlns:a16="http://schemas.microsoft.com/office/drawing/2014/main" id="{23A7221F-C7A6-90E9-6D9A-3385F58D0F8F}"/>
              </a:ext>
            </a:extLst>
          </p:cNvPr>
          <p:cNvSpPr/>
          <p:nvPr/>
        </p:nvSpPr>
        <p:spPr>
          <a:xfrm>
            <a:off x="1682946" y="80010"/>
            <a:ext cx="8571769" cy="646331"/>
          </a:xfrm>
          <a:prstGeom prst="rect">
            <a:avLst/>
          </a:prstGeom>
          <a:noFill/>
        </p:spPr>
        <p:txBody>
          <a:bodyPr wrap="none" lIns="91440" tIns="45720" rIns="91440" bIns="45720">
            <a:spAutoFit/>
          </a:bodyPr>
          <a:lstStyle/>
          <a:p>
            <a:pPr algn="ctr"/>
            <a:r>
              <a:rPr lang="en-US" sz="3600" b="1" dirty="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PROPOSED SYSTEM ARCHITECTURE</a:t>
            </a:r>
            <a:endParaRPr lang="en-US" sz="3600" b="1" cap="none" spc="0" dirty="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pic>
        <p:nvPicPr>
          <p:cNvPr id="5" name="Picture 4" descr="User Icon Images – Browse 1,217,623 Stock Photos, Vectors, and Video |  Adobe Stock">
            <a:extLst>
              <a:ext uri="{FF2B5EF4-FFF2-40B4-BE49-F238E27FC236}">
                <a16:creationId xmlns:a16="http://schemas.microsoft.com/office/drawing/2014/main" id="{538F8171-9BAF-44FF-91BD-85F3755F8533}"/>
              </a:ext>
            </a:extLst>
          </p:cNvPr>
          <p:cNvPicPr>
            <a:picLocks noChangeAspect="1" noChangeArrowheads="1"/>
          </p:cNvPicPr>
          <p:nvPr/>
        </p:nvPicPr>
        <p:blipFill>
          <a:blip r:embed="rId2"/>
          <a:srcRect/>
          <a:stretch>
            <a:fillRect/>
          </a:stretch>
        </p:blipFill>
        <p:spPr bwMode="auto">
          <a:xfrm>
            <a:off x="1810203" y="1532390"/>
            <a:ext cx="1559152" cy="1559153"/>
          </a:xfrm>
          <a:prstGeom prst="rect">
            <a:avLst/>
          </a:prstGeom>
          <a:noFill/>
        </p:spPr>
      </p:pic>
      <p:sp>
        <p:nvSpPr>
          <p:cNvPr id="2" name="Rectangle 1">
            <a:extLst>
              <a:ext uri="{FF2B5EF4-FFF2-40B4-BE49-F238E27FC236}">
                <a16:creationId xmlns:a16="http://schemas.microsoft.com/office/drawing/2014/main" id="{723D1B2A-590C-4070-BAA0-35D43D7BF702}"/>
              </a:ext>
            </a:extLst>
          </p:cNvPr>
          <p:cNvSpPr/>
          <p:nvPr/>
        </p:nvSpPr>
        <p:spPr>
          <a:xfrm>
            <a:off x="2189669" y="3244334"/>
            <a:ext cx="800219" cy="369332"/>
          </a:xfrm>
          <a:prstGeom prst="rect">
            <a:avLst/>
          </a:prstGeom>
        </p:spPr>
        <p:txBody>
          <a:bodyPr wrap="none">
            <a:spAutoFit/>
          </a:bodyPr>
          <a:lstStyle/>
          <a:p>
            <a:pPr algn="ctr"/>
            <a:r>
              <a:rPr lang="en-US" b="1" dirty="0">
                <a:ln w="12700">
                  <a:solidFill>
                    <a:schemeClr val="tx2">
                      <a:satMod val="155000"/>
                    </a:schemeClr>
                  </a:solidFill>
                  <a:prstDash val="solid"/>
                </a:ln>
                <a:solidFill>
                  <a:srgbClr val="002060"/>
                </a:solidFill>
                <a:effectLst>
                  <a:outerShdw blurRad="41275" dist="20320" dir="1800000" algn="tl" rotWithShape="0">
                    <a:srgbClr val="000000">
                      <a:alpha val="40000"/>
                    </a:srgbClr>
                  </a:outerShdw>
                </a:effectLst>
                <a:latin typeface="Times New Roman" pitchFamily="18" charset="0"/>
                <a:cs typeface="Times New Roman" pitchFamily="18" charset="0"/>
              </a:rPr>
              <a:t>USER</a:t>
            </a:r>
          </a:p>
        </p:txBody>
      </p:sp>
      <p:pic>
        <p:nvPicPr>
          <p:cNvPr id="6" name="Picture 5" descr="images.jpg">
            <a:extLst>
              <a:ext uri="{FF2B5EF4-FFF2-40B4-BE49-F238E27FC236}">
                <a16:creationId xmlns:a16="http://schemas.microsoft.com/office/drawing/2014/main" id="{BF55F911-E690-4208-BD40-7EFC82AC74AE}"/>
              </a:ext>
            </a:extLst>
          </p:cNvPr>
          <p:cNvPicPr>
            <a:picLocks noChangeAspect="1"/>
          </p:cNvPicPr>
          <p:nvPr/>
        </p:nvPicPr>
        <p:blipFill>
          <a:blip r:embed="rId3"/>
          <a:stretch>
            <a:fillRect/>
          </a:stretch>
        </p:blipFill>
        <p:spPr>
          <a:xfrm>
            <a:off x="5360761" y="1605190"/>
            <a:ext cx="1664153" cy="1664153"/>
          </a:xfrm>
          <a:prstGeom prst="rect">
            <a:avLst/>
          </a:prstGeom>
        </p:spPr>
      </p:pic>
      <p:sp>
        <p:nvSpPr>
          <p:cNvPr id="7" name="Rectangle 6">
            <a:extLst>
              <a:ext uri="{FF2B5EF4-FFF2-40B4-BE49-F238E27FC236}">
                <a16:creationId xmlns:a16="http://schemas.microsoft.com/office/drawing/2014/main" id="{E212BEBD-EF32-4E6B-B141-724B5BFD15EB}"/>
              </a:ext>
            </a:extLst>
          </p:cNvPr>
          <p:cNvSpPr/>
          <p:nvPr/>
        </p:nvSpPr>
        <p:spPr>
          <a:xfrm>
            <a:off x="5210196" y="3244334"/>
            <a:ext cx="1965282" cy="369332"/>
          </a:xfrm>
          <a:prstGeom prst="rect">
            <a:avLst/>
          </a:prstGeom>
        </p:spPr>
        <p:txBody>
          <a:bodyPr wrap="none">
            <a:spAutoFit/>
          </a:bodyPr>
          <a:lstStyle/>
          <a:p>
            <a:pPr algn="ctr"/>
            <a:r>
              <a:rPr lang="en-US" b="1" dirty="0">
                <a:ln w="12700">
                  <a:solidFill>
                    <a:schemeClr val="tx2">
                      <a:satMod val="155000"/>
                    </a:schemeClr>
                  </a:solidFill>
                  <a:prstDash val="solid"/>
                </a:ln>
                <a:solidFill>
                  <a:srgbClr val="002060"/>
                </a:solidFill>
                <a:latin typeface="Times New Roman" pitchFamily="18" charset="0"/>
                <a:cs typeface="Times New Roman" pitchFamily="18" charset="0"/>
              </a:rPr>
              <a:t>KRCT WEBSITE</a:t>
            </a:r>
          </a:p>
        </p:txBody>
      </p:sp>
      <p:pic>
        <p:nvPicPr>
          <p:cNvPr id="8" name="Picture 7" descr="images.png">
            <a:extLst>
              <a:ext uri="{FF2B5EF4-FFF2-40B4-BE49-F238E27FC236}">
                <a16:creationId xmlns:a16="http://schemas.microsoft.com/office/drawing/2014/main" id="{B79FFEFC-54AD-496B-8101-DE14351B91B8}"/>
              </a:ext>
            </a:extLst>
          </p:cNvPr>
          <p:cNvPicPr>
            <a:picLocks noChangeAspect="1"/>
          </p:cNvPicPr>
          <p:nvPr/>
        </p:nvPicPr>
        <p:blipFill>
          <a:blip r:embed="rId4"/>
          <a:stretch>
            <a:fillRect/>
          </a:stretch>
        </p:blipFill>
        <p:spPr>
          <a:xfrm>
            <a:off x="9166884" y="1486990"/>
            <a:ext cx="1826306" cy="1826306"/>
          </a:xfrm>
          <a:prstGeom prst="rect">
            <a:avLst/>
          </a:prstGeom>
        </p:spPr>
      </p:pic>
      <p:sp>
        <p:nvSpPr>
          <p:cNvPr id="9" name="Rectangle 8">
            <a:extLst>
              <a:ext uri="{FF2B5EF4-FFF2-40B4-BE49-F238E27FC236}">
                <a16:creationId xmlns:a16="http://schemas.microsoft.com/office/drawing/2014/main" id="{DEF91C79-9F01-4F6D-81CF-ED91D81EB3DA}"/>
              </a:ext>
            </a:extLst>
          </p:cNvPr>
          <p:cNvSpPr/>
          <p:nvPr/>
        </p:nvSpPr>
        <p:spPr>
          <a:xfrm>
            <a:off x="9395786" y="3266662"/>
            <a:ext cx="1657505" cy="369332"/>
          </a:xfrm>
          <a:prstGeom prst="rect">
            <a:avLst/>
          </a:prstGeom>
        </p:spPr>
        <p:txBody>
          <a:bodyPr wrap="none">
            <a:spAutoFit/>
          </a:bodyPr>
          <a:lstStyle/>
          <a:p>
            <a:pPr algn="ctr"/>
            <a:r>
              <a:rPr lang="en-US" b="1" dirty="0">
                <a:ln w="12700">
                  <a:solidFill>
                    <a:schemeClr val="tx2">
                      <a:satMod val="155000"/>
                    </a:schemeClr>
                  </a:solidFill>
                  <a:prstDash val="solid"/>
                </a:ln>
                <a:solidFill>
                  <a:srgbClr val="002060"/>
                </a:solidFill>
                <a:effectLst>
                  <a:outerShdw blurRad="41275" dist="20320" dir="1800000" algn="tl" rotWithShape="0">
                    <a:srgbClr val="000000">
                      <a:alpha val="40000"/>
                    </a:srgbClr>
                  </a:outerShdw>
                </a:effectLst>
                <a:latin typeface="Times New Roman" pitchFamily="18" charset="0"/>
                <a:cs typeface="Times New Roman" pitchFamily="18" charset="0"/>
              </a:rPr>
              <a:t>VIDEO TOUR</a:t>
            </a:r>
          </a:p>
        </p:txBody>
      </p:sp>
      <p:pic>
        <p:nvPicPr>
          <p:cNvPr id="10" name="Picture 6" descr="360 Logo">
            <a:extLst>
              <a:ext uri="{FF2B5EF4-FFF2-40B4-BE49-F238E27FC236}">
                <a16:creationId xmlns:a16="http://schemas.microsoft.com/office/drawing/2014/main" id="{8D863E5E-3E34-477D-BF0F-C3AA40BF4E0F}"/>
              </a:ext>
            </a:extLst>
          </p:cNvPr>
          <p:cNvPicPr>
            <a:picLocks noChangeAspect="1" noChangeArrowheads="1"/>
          </p:cNvPicPr>
          <p:nvPr/>
        </p:nvPicPr>
        <p:blipFill>
          <a:blip r:embed="rId5"/>
          <a:srcRect/>
          <a:stretch>
            <a:fillRect/>
          </a:stretch>
        </p:blipFill>
        <p:spPr bwMode="auto">
          <a:xfrm>
            <a:off x="6614432" y="4486730"/>
            <a:ext cx="1803854" cy="1803854"/>
          </a:xfrm>
          <a:prstGeom prst="rect">
            <a:avLst/>
          </a:prstGeom>
          <a:noFill/>
        </p:spPr>
      </p:pic>
      <p:sp>
        <p:nvSpPr>
          <p:cNvPr id="11" name="Rectangle 10">
            <a:extLst>
              <a:ext uri="{FF2B5EF4-FFF2-40B4-BE49-F238E27FC236}">
                <a16:creationId xmlns:a16="http://schemas.microsoft.com/office/drawing/2014/main" id="{668209E9-90F9-4D56-9182-F54474CE7AD0}"/>
              </a:ext>
            </a:extLst>
          </p:cNvPr>
          <p:cNvSpPr/>
          <p:nvPr/>
        </p:nvSpPr>
        <p:spPr>
          <a:xfrm>
            <a:off x="6333909" y="6352143"/>
            <a:ext cx="2273315" cy="369332"/>
          </a:xfrm>
          <a:prstGeom prst="rect">
            <a:avLst/>
          </a:prstGeom>
        </p:spPr>
        <p:txBody>
          <a:bodyPr wrap="none">
            <a:spAutoFit/>
          </a:bodyPr>
          <a:lstStyle/>
          <a:p>
            <a:pPr algn="ctr"/>
            <a:r>
              <a:rPr lang="en-US" b="1" dirty="0">
                <a:ln w="12700">
                  <a:solidFill>
                    <a:schemeClr val="tx2">
                      <a:satMod val="155000"/>
                    </a:schemeClr>
                  </a:solidFill>
                  <a:prstDash val="solid"/>
                </a:ln>
                <a:solidFill>
                  <a:srgbClr val="002060"/>
                </a:solidFill>
                <a:effectLst>
                  <a:outerShdw blurRad="41275" dist="20320" dir="1800000" algn="tl" rotWithShape="0">
                    <a:srgbClr val="000000">
                      <a:alpha val="40000"/>
                    </a:srgbClr>
                  </a:outerShdw>
                </a:effectLst>
                <a:latin typeface="Times New Roman" pitchFamily="18" charset="0"/>
                <a:cs typeface="Times New Roman" pitchFamily="18" charset="0"/>
              </a:rPr>
              <a:t>VIRTUAL CAMPUS</a:t>
            </a:r>
          </a:p>
        </p:txBody>
      </p:sp>
      <p:pic>
        <p:nvPicPr>
          <p:cNvPr id="12" name="Picture 8" descr="103,600+ Direction Logo Stock Illustrations, Royalty-Free Vector Graphics &amp;  Clip Art - iStock | Direction logo design">
            <a:extLst>
              <a:ext uri="{FF2B5EF4-FFF2-40B4-BE49-F238E27FC236}">
                <a16:creationId xmlns:a16="http://schemas.microsoft.com/office/drawing/2014/main" id="{9F272907-2C6B-4D48-AE33-253E855AD313}"/>
              </a:ext>
            </a:extLst>
          </p:cNvPr>
          <p:cNvPicPr>
            <a:picLocks noChangeAspect="1" noChangeArrowheads="1"/>
          </p:cNvPicPr>
          <p:nvPr/>
        </p:nvPicPr>
        <p:blipFill>
          <a:blip r:embed="rId6"/>
          <a:srcRect/>
          <a:stretch>
            <a:fillRect/>
          </a:stretch>
        </p:blipFill>
        <p:spPr bwMode="auto">
          <a:xfrm>
            <a:off x="2869746" y="4334329"/>
            <a:ext cx="2108654" cy="2108655"/>
          </a:xfrm>
          <a:prstGeom prst="rect">
            <a:avLst/>
          </a:prstGeom>
          <a:noFill/>
        </p:spPr>
      </p:pic>
      <p:sp>
        <p:nvSpPr>
          <p:cNvPr id="13" name="Rectangle 12">
            <a:extLst>
              <a:ext uri="{FF2B5EF4-FFF2-40B4-BE49-F238E27FC236}">
                <a16:creationId xmlns:a16="http://schemas.microsoft.com/office/drawing/2014/main" id="{A8CADA08-5FFF-4512-BF95-376F5190EC51}"/>
              </a:ext>
            </a:extLst>
          </p:cNvPr>
          <p:cNvSpPr/>
          <p:nvPr/>
        </p:nvSpPr>
        <p:spPr>
          <a:xfrm>
            <a:off x="3209775" y="6352143"/>
            <a:ext cx="1428596" cy="369332"/>
          </a:xfrm>
          <a:prstGeom prst="rect">
            <a:avLst/>
          </a:prstGeom>
        </p:spPr>
        <p:txBody>
          <a:bodyPr wrap="none">
            <a:spAutoFit/>
          </a:bodyPr>
          <a:lstStyle/>
          <a:p>
            <a:pPr algn="ctr"/>
            <a:r>
              <a:rPr lang="en-US" b="1" dirty="0">
                <a:ln w="12700">
                  <a:solidFill>
                    <a:schemeClr val="tx2">
                      <a:satMod val="155000"/>
                    </a:schemeClr>
                  </a:solidFill>
                  <a:prstDash val="solid"/>
                </a:ln>
                <a:solidFill>
                  <a:srgbClr val="002060"/>
                </a:solidFill>
                <a:effectLst>
                  <a:outerShdw blurRad="41275" dist="20320" dir="1800000" algn="tl" rotWithShape="0">
                    <a:srgbClr val="000000">
                      <a:alpha val="40000"/>
                    </a:srgbClr>
                  </a:outerShdw>
                </a:effectLst>
                <a:latin typeface="Times New Roman" pitchFamily="18" charset="0"/>
                <a:cs typeface="Times New Roman" pitchFamily="18" charset="0"/>
              </a:rPr>
              <a:t>HOTSPOTS</a:t>
            </a:r>
          </a:p>
        </p:txBody>
      </p:sp>
      <p:cxnSp>
        <p:nvCxnSpPr>
          <p:cNvPr id="14" name="Straight Arrow Connector 13">
            <a:extLst>
              <a:ext uri="{FF2B5EF4-FFF2-40B4-BE49-F238E27FC236}">
                <a16:creationId xmlns:a16="http://schemas.microsoft.com/office/drawing/2014/main" id="{11DBF1BD-C66C-4E6C-9D98-34F102279FBC}"/>
              </a:ext>
            </a:extLst>
          </p:cNvPr>
          <p:cNvCxnSpPr>
            <a:cxnSpLocks/>
          </p:cNvCxnSpPr>
          <p:nvPr/>
        </p:nvCxnSpPr>
        <p:spPr>
          <a:xfrm>
            <a:off x="7175478" y="2400143"/>
            <a:ext cx="1912960"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DF9ADDC6-75AB-45FD-8A86-6C6C7C5B6399}"/>
              </a:ext>
            </a:extLst>
          </p:cNvPr>
          <p:cNvCxnSpPr>
            <a:cxnSpLocks/>
          </p:cNvCxnSpPr>
          <p:nvPr/>
        </p:nvCxnSpPr>
        <p:spPr>
          <a:xfrm>
            <a:off x="3296784" y="2326481"/>
            <a:ext cx="2063977"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7D1CFB59-045C-48B0-BDD3-C9882C42757D}"/>
              </a:ext>
            </a:extLst>
          </p:cNvPr>
          <p:cNvCxnSpPr>
            <a:cxnSpLocks/>
          </p:cNvCxnSpPr>
          <p:nvPr/>
        </p:nvCxnSpPr>
        <p:spPr>
          <a:xfrm flipH="1">
            <a:off x="8836024" y="3921159"/>
            <a:ext cx="1418691" cy="143642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86D8AE8C-EDB4-422B-A26C-55474199DCBD}"/>
              </a:ext>
            </a:extLst>
          </p:cNvPr>
          <p:cNvCxnSpPr>
            <a:cxnSpLocks/>
            <a:stCxn id="10" idx="1"/>
          </p:cNvCxnSpPr>
          <p:nvPr/>
        </p:nvCxnSpPr>
        <p:spPr>
          <a:xfrm flipH="1">
            <a:off x="4535566" y="5388657"/>
            <a:ext cx="2078866" cy="390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874768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07042" y="0"/>
            <a:ext cx="8315290" cy="646331"/>
          </a:xfrm>
          <a:prstGeom prst="rect">
            <a:avLst/>
          </a:prstGeom>
          <a:noFill/>
        </p:spPr>
        <p:txBody>
          <a:bodyPr wrap="none" lIns="91440" tIns="45720" rIns="91440" bIns="45720">
            <a:spAutoFit/>
          </a:bodyPr>
          <a:lstStyle/>
          <a:p>
            <a:pPr algn="ctr"/>
            <a:r>
              <a:rPr lang="en-US" sz="3600" b="1" dirty="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EXISTING SYSTEM ARCHITECTURE</a:t>
            </a:r>
            <a:endParaRPr lang="en-US" sz="3600" b="1" cap="none" spc="0" dirty="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D47A4D33-F4E6-A882-5A00-649031D75E00}"/>
              </a:ext>
            </a:extLst>
          </p:cNvPr>
          <p:cNvSpPr>
            <a:spLocks noGrp="1"/>
          </p:cNvSpPr>
          <p:nvPr>
            <p:ph type="sldNum" sz="quarter" idx="12"/>
          </p:nvPr>
        </p:nvSpPr>
        <p:spPr/>
        <p:txBody>
          <a:bodyPr/>
          <a:lstStyle/>
          <a:p>
            <a:fld id="{672DB9CA-C85A-4E11-ADC0-8193E41C1656}" type="slidenum">
              <a:rPr lang="en-IN" b="1" smtClean="0">
                <a:solidFill>
                  <a:schemeClr val="tx1"/>
                </a:solidFill>
              </a:rPr>
              <a:t>7</a:t>
            </a:fld>
            <a:endParaRPr lang="en-IN" b="1">
              <a:solidFill>
                <a:schemeClr val="tx1"/>
              </a:solidFill>
            </a:endParaRPr>
          </a:p>
        </p:txBody>
      </p:sp>
      <p:pic>
        <p:nvPicPr>
          <p:cNvPr id="4" name="Picture 4" descr="User Icon Images – Browse 1,217,623 Stock Photos, Vectors, and Video |  Adobe Stock">
            <a:extLst>
              <a:ext uri="{FF2B5EF4-FFF2-40B4-BE49-F238E27FC236}">
                <a16:creationId xmlns:a16="http://schemas.microsoft.com/office/drawing/2014/main" id="{BB125510-504E-45E5-BD41-0EAFF4B9BD7E}"/>
              </a:ext>
            </a:extLst>
          </p:cNvPr>
          <p:cNvPicPr>
            <a:picLocks noChangeAspect="1" noChangeArrowheads="1"/>
          </p:cNvPicPr>
          <p:nvPr/>
        </p:nvPicPr>
        <p:blipFill>
          <a:blip r:embed="rId2"/>
          <a:srcRect/>
          <a:stretch>
            <a:fillRect/>
          </a:stretch>
        </p:blipFill>
        <p:spPr bwMode="auto">
          <a:xfrm>
            <a:off x="1650546" y="1698558"/>
            <a:ext cx="1559152" cy="1559153"/>
          </a:xfrm>
          <a:prstGeom prst="rect">
            <a:avLst/>
          </a:prstGeom>
          <a:noFill/>
        </p:spPr>
      </p:pic>
      <p:sp>
        <p:nvSpPr>
          <p:cNvPr id="3" name="Rectangle 2">
            <a:extLst>
              <a:ext uri="{FF2B5EF4-FFF2-40B4-BE49-F238E27FC236}">
                <a16:creationId xmlns:a16="http://schemas.microsoft.com/office/drawing/2014/main" id="{93F2C30D-CEF9-44A5-98CA-B7B15A0A6281}"/>
              </a:ext>
            </a:extLst>
          </p:cNvPr>
          <p:cNvSpPr/>
          <p:nvPr/>
        </p:nvSpPr>
        <p:spPr>
          <a:xfrm>
            <a:off x="1650546" y="3339683"/>
            <a:ext cx="1267618" cy="369332"/>
          </a:xfrm>
          <a:prstGeom prst="rect">
            <a:avLst/>
          </a:prstGeom>
        </p:spPr>
        <p:txBody>
          <a:bodyPr wrap="square">
            <a:spAutoFit/>
          </a:bodyPr>
          <a:lstStyle/>
          <a:p>
            <a:pPr algn="ctr"/>
            <a:r>
              <a:rPr lang="en-US" b="1" dirty="0">
                <a:ln w="12700">
                  <a:solidFill>
                    <a:schemeClr val="tx2">
                      <a:satMod val="155000"/>
                    </a:schemeClr>
                  </a:solidFill>
                  <a:prstDash val="solid"/>
                </a:ln>
                <a:solidFill>
                  <a:srgbClr val="002060"/>
                </a:solidFill>
                <a:effectLst>
                  <a:outerShdw blurRad="41275" dist="20320" dir="1800000" algn="tl" rotWithShape="0">
                    <a:srgbClr val="000000">
                      <a:alpha val="40000"/>
                    </a:srgbClr>
                  </a:outerShdw>
                </a:effectLst>
                <a:latin typeface="Times New Roman" pitchFamily="18" charset="0"/>
                <a:cs typeface="Times New Roman" pitchFamily="18" charset="0"/>
              </a:rPr>
              <a:t>USER</a:t>
            </a:r>
          </a:p>
        </p:txBody>
      </p:sp>
      <p:cxnSp>
        <p:nvCxnSpPr>
          <p:cNvPr id="6" name="Straight Arrow Connector 5">
            <a:extLst>
              <a:ext uri="{FF2B5EF4-FFF2-40B4-BE49-F238E27FC236}">
                <a16:creationId xmlns:a16="http://schemas.microsoft.com/office/drawing/2014/main" id="{8EAAA005-CDF5-402E-9A4A-41AC3D420818}"/>
              </a:ext>
            </a:extLst>
          </p:cNvPr>
          <p:cNvCxnSpPr>
            <a:cxnSpLocks/>
            <a:stCxn id="4" idx="3"/>
            <a:endCxn id="7" idx="1"/>
          </p:cNvCxnSpPr>
          <p:nvPr/>
        </p:nvCxnSpPr>
        <p:spPr>
          <a:xfrm>
            <a:off x="3209698" y="2478135"/>
            <a:ext cx="1723935" cy="2863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pic>
        <p:nvPicPr>
          <p:cNvPr id="7" name="Picture 6" descr="images.jpg">
            <a:extLst>
              <a:ext uri="{FF2B5EF4-FFF2-40B4-BE49-F238E27FC236}">
                <a16:creationId xmlns:a16="http://schemas.microsoft.com/office/drawing/2014/main" id="{8F1F39B5-9791-4EC5-A6AD-F3FF9B2F32B8}"/>
              </a:ext>
            </a:extLst>
          </p:cNvPr>
          <p:cNvPicPr>
            <a:picLocks noChangeAspect="1"/>
          </p:cNvPicPr>
          <p:nvPr/>
        </p:nvPicPr>
        <p:blipFill>
          <a:blip r:embed="rId3"/>
          <a:stretch>
            <a:fillRect/>
          </a:stretch>
        </p:blipFill>
        <p:spPr>
          <a:xfrm>
            <a:off x="4933633" y="1674693"/>
            <a:ext cx="1664153" cy="1664153"/>
          </a:xfrm>
          <a:prstGeom prst="rect">
            <a:avLst/>
          </a:prstGeom>
        </p:spPr>
      </p:pic>
      <p:sp>
        <p:nvSpPr>
          <p:cNvPr id="8" name="Rectangle 7">
            <a:extLst>
              <a:ext uri="{FF2B5EF4-FFF2-40B4-BE49-F238E27FC236}">
                <a16:creationId xmlns:a16="http://schemas.microsoft.com/office/drawing/2014/main" id="{8D333325-8F77-4C15-AA76-8EE140709B33}"/>
              </a:ext>
            </a:extLst>
          </p:cNvPr>
          <p:cNvSpPr/>
          <p:nvPr/>
        </p:nvSpPr>
        <p:spPr>
          <a:xfrm>
            <a:off x="4682046" y="3338846"/>
            <a:ext cx="1965282" cy="369332"/>
          </a:xfrm>
          <a:prstGeom prst="rect">
            <a:avLst/>
          </a:prstGeom>
        </p:spPr>
        <p:txBody>
          <a:bodyPr wrap="none">
            <a:spAutoFit/>
          </a:bodyPr>
          <a:lstStyle/>
          <a:p>
            <a:pPr algn="ctr"/>
            <a:r>
              <a:rPr lang="en-US" b="1" dirty="0">
                <a:ln w="12700">
                  <a:solidFill>
                    <a:schemeClr val="tx2">
                      <a:satMod val="155000"/>
                    </a:schemeClr>
                  </a:solidFill>
                  <a:prstDash val="solid"/>
                </a:ln>
                <a:solidFill>
                  <a:srgbClr val="002060"/>
                </a:solidFill>
                <a:latin typeface="Times New Roman" pitchFamily="18" charset="0"/>
                <a:cs typeface="Times New Roman" pitchFamily="18" charset="0"/>
              </a:rPr>
              <a:t>KRCT WEBSITE</a:t>
            </a:r>
          </a:p>
        </p:txBody>
      </p:sp>
      <p:pic>
        <p:nvPicPr>
          <p:cNvPr id="10" name="Picture 9" descr="images.png">
            <a:extLst>
              <a:ext uri="{FF2B5EF4-FFF2-40B4-BE49-F238E27FC236}">
                <a16:creationId xmlns:a16="http://schemas.microsoft.com/office/drawing/2014/main" id="{7E46B660-1449-4160-8020-0584AA4E0C8B}"/>
              </a:ext>
            </a:extLst>
          </p:cNvPr>
          <p:cNvPicPr>
            <a:picLocks noChangeAspect="1"/>
          </p:cNvPicPr>
          <p:nvPr/>
        </p:nvPicPr>
        <p:blipFill>
          <a:blip r:embed="rId4"/>
          <a:stretch>
            <a:fillRect/>
          </a:stretch>
        </p:blipFill>
        <p:spPr>
          <a:xfrm>
            <a:off x="8388402" y="1427841"/>
            <a:ext cx="1826306" cy="1826306"/>
          </a:xfrm>
          <a:prstGeom prst="rect">
            <a:avLst/>
          </a:prstGeom>
        </p:spPr>
      </p:pic>
      <p:sp>
        <p:nvSpPr>
          <p:cNvPr id="11" name="Rectangle 10">
            <a:extLst>
              <a:ext uri="{FF2B5EF4-FFF2-40B4-BE49-F238E27FC236}">
                <a16:creationId xmlns:a16="http://schemas.microsoft.com/office/drawing/2014/main" id="{D03E228B-0D4E-47D0-87B4-11F8E7C5B3C8}"/>
              </a:ext>
            </a:extLst>
          </p:cNvPr>
          <p:cNvSpPr/>
          <p:nvPr/>
        </p:nvSpPr>
        <p:spPr>
          <a:xfrm>
            <a:off x="8749001" y="3338846"/>
            <a:ext cx="1657505" cy="369332"/>
          </a:xfrm>
          <a:prstGeom prst="rect">
            <a:avLst/>
          </a:prstGeom>
        </p:spPr>
        <p:txBody>
          <a:bodyPr wrap="none">
            <a:spAutoFit/>
          </a:bodyPr>
          <a:lstStyle/>
          <a:p>
            <a:pPr algn="ctr"/>
            <a:r>
              <a:rPr lang="en-US" b="1" dirty="0">
                <a:ln w="12700">
                  <a:solidFill>
                    <a:schemeClr val="tx2">
                      <a:satMod val="155000"/>
                    </a:schemeClr>
                  </a:solidFill>
                  <a:prstDash val="solid"/>
                </a:ln>
                <a:solidFill>
                  <a:srgbClr val="002060"/>
                </a:solidFill>
                <a:effectLst>
                  <a:outerShdw blurRad="41275" dist="20320" dir="1800000" algn="tl" rotWithShape="0">
                    <a:srgbClr val="000000">
                      <a:alpha val="40000"/>
                    </a:srgbClr>
                  </a:outerShdw>
                </a:effectLst>
                <a:latin typeface="Times New Roman" pitchFamily="18" charset="0"/>
                <a:cs typeface="Times New Roman" pitchFamily="18" charset="0"/>
              </a:rPr>
              <a:t>VIDEO TOUR</a:t>
            </a:r>
          </a:p>
        </p:txBody>
      </p:sp>
      <p:cxnSp>
        <p:nvCxnSpPr>
          <p:cNvPr id="12" name="Straight Arrow Connector 11">
            <a:extLst>
              <a:ext uri="{FF2B5EF4-FFF2-40B4-BE49-F238E27FC236}">
                <a16:creationId xmlns:a16="http://schemas.microsoft.com/office/drawing/2014/main" id="{8C36E212-7417-49D4-9CC4-4B1532377FD8}"/>
              </a:ext>
            </a:extLst>
          </p:cNvPr>
          <p:cNvCxnSpPr/>
          <p:nvPr/>
        </p:nvCxnSpPr>
        <p:spPr>
          <a:xfrm>
            <a:off x="6478121" y="2468594"/>
            <a:ext cx="1886857"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3" name="Rectangle 12">
            <a:extLst>
              <a:ext uri="{FF2B5EF4-FFF2-40B4-BE49-F238E27FC236}">
                <a16:creationId xmlns:a16="http://schemas.microsoft.com/office/drawing/2014/main" id="{451C41D6-F1AC-4440-9D88-A103C6515811}"/>
              </a:ext>
            </a:extLst>
          </p:cNvPr>
          <p:cNvSpPr/>
          <p:nvPr/>
        </p:nvSpPr>
        <p:spPr>
          <a:xfrm>
            <a:off x="7166708" y="4783828"/>
            <a:ext cx="6096000" cy="646331"/>
          </a:xfrm>
          <a:prstGeom prst="rect">
            <a:avLst/>
          </a:prstGeom>
        </p:spPr>
        <p:txBody>
          <a:bodyPr>
            <a:spAutoFit/>
          </a:bodyPr>
          <a:lstStyle/>
          <a:p>
            <a:pPr algn="ctr"/>
            <a:r>
              <a:rPr lang="en-US" b="1" dirty="0">
                <a:ln w="12700">
                  <a:solidFill>
                    <a:schemeClr val="tx2">
                      <a:satMod val="155000"/>
                    </a:schemeClr>
                  </a:solidFill>
                  <a:prstDash val="solid"/>
                </a:ln>
                <a:solidFill>
                  <a:srgbClr val="002060"/>
                </a:solidFill>
                <a:effectLst>
                  <a:outerShdw blurRad="41275" dist="20320" dir="1800000" algn="tl" rotWithShape="0">
                    <a:srgbClr val="000000">
                      <a:alpha val="40000"/>
                    </a:srgbClr>
                  </a:outerShdw>
                </a:effectLst>
                <a:latin typeface="Times New Roman" pitchFamily="18" charset="0"/>
                <a:cs typeface="Times New Roman" pitchFamily="18" charset="0"/>
              </a:rPr>
              <a:t>SELECT</a:t>
            </a:r>
          </a:p>
          <a:p>
            <a:pPr algn="ctr"/>
            <a:r>
              <a:rPr lang="en-US" b="1" dirty="0" err="1">
                <a:ln w="12700">
                  <a:solidFill>
                    <a:schemeClr val="tx2">
                      <a:satMod val="155000"/>
                    </a:schemeClr>
                  </a:solidFill>
                  <a:prstDash val="solid"/>
                </a:ln>
                <a:solidFill>
                  <a:srgbClr val="002060"/>
                </a:solidFill>
                <a:effectLst>
                  <a:outerShdw blurRad="41275" dist="20320" dir="1800000" algn="tl" rotWithShape="0">
                    <a:srgbClr val="000000">
                      <a:alpha val="40000"/>
                    </a:srgbClr>
                  </a:outerShdw>
                </a:effectLst>
                <a:latin typeface="Times New Roman" pitchFamily="18" charset="0"/>
                <a:cs typeface="Times New Roman" pitchFamily="18" charset="0"/>
              </a:rPr>
              <a:t>Eg:classroom</a:t>
            </a:r>
            <a:endParaRPr lang="en-US" b="1" dirty="0">
              <a:ln w="12700">
                <a:solidFill>
                  <a:schemeClr val="tx2">
                    <a:satMod val="155000"/>
                  </a:schemeClr>
                </a:solidFill>
                <a:prstDash val="solid"/>
              </a:ln>
              <a:solidFill>
                <a:srgbClr val="002060"/>
              </a:solidFill>
              <a:effectLst>
                <a:outerShdw blurRad="41275" dist="20320" dir="1800000" algn="tl" rotWithShape="0">
                  <a:srgbClr val="000000">
                    <a:alpha val="40000"/>
                  </a:srgbClr>
                </a:outerShdw>
              </a:effectLst>
              <a:latin typeface="Times New Roman" pitchFamily="18" charset="0"/>
              <a:cs typeface="Times New Roman" pitchFamily="18" charset="0"/>
            </a:endParaRPr>
          </a:p>
        </p:txBody>
      </p:sp>
      <p:pic>
        <p:nvPicPr>
          <p:cNvPr id="14" name="Picture 13" descr="WhatsApp Image 2024-09-13 at 11.48.21 AM.jpeg">
            <a:extLst>
              <a:ext uri="{FF2B5EF4-FFF2-40B4-BE49-F238E27FC236}">
                <a16:creationId xmlns:a16="http://schemas.microsoft.com/office/drawing/2014/main" id="{A09D0D30-2ACD-4CDA-829A-FAEF882EF26F}"/>
              </a:ext>
            </a:extLst>
          </p:cNvPr>
          <p:cNvPicPr>
            <a:picLocks noChangeAspect="1"/>
          </p:cNvPicPr>
          <p:nvPr/>
        </p:nvPicPr>
        <p:blipFill>
          <a:blip r:embed="rId5">
            <a:lum bright="40000" contrast="40000"/>
          </a:blip>
          <a:stretch>
            <a:fillRect/>
          </a:stretch>
        </p:blipFill>
        <p:spPr>
          <a:xfrm>
            <a:off x="716646" y="4751216"/>
            <a:ext cx="2937328" cy="1640008"/>
          </a:xfrm>
          <a:prstGeom prst="rect">
            <a:avLst/>
          </a:prstGeom>
          <a:ln>
            <a:noFill/>
          </a:ln>
          <a:effectLst>
            <a:softEdge rad="112500"/>
          </a:effectLst>
        </p:spPr>
      </p:pic>
      <p:pic>
        <p:nvPicPr>
          <p:cNvPr id="15" name="Picture 14" descr="WhatsApp Image 2024-09-13 at 11.46.09 AM.jpeg">
            <a:extLst>
              <a:ext uri="{FF2B5EF4-FFF2-40B4-BE49-F238E27FC236}">
                <a16:creationId xmlns:a16="http://schemas.microsoft.com/office/drawing/2014/main" id="{F97D305B-7CA8-47D4-99A2-C7D49FB19436}"/>
              </a:ext>
            </a:extLst>
          </p:cNvPr>
          <p:cNvPicPr>
            <a:picLocks noChangeAspect="1"/>
          </p:cNvPicPr>
          <p:nvPr/>
        </p:nvPicPr>
        <p:blipFill>
          <a:blip r:embed="rId6"/>
          <a:stretch>
            <a:fillRect/>
          </a:stretch>
        </p:blipFill>
        <p:spPr>
          <a:xfrm>
            <a:off x="5343342" y="4593218"/>
            <a:ext cx="2508889" cy="1956004"/>
          </a:xfrm>
          <a:prstGeom prst="rect">
            <a:avLst/>
          </a:prstGeom>
        </p:spPr>
      </p:pic>
      <p:cxnSp>
        <p:nvCxnSpPr>
          <p:cNvPr id="16" name="Straight Arrow Connector 15">
            <a:extLst>
              <a:ext uri="{FF2B5EF4-FFF2-40B4-BE49-F238E27FC236}">
                <a16:creationId xmlns:a16="http://schemas.microsoft.com/office/drawing/2014/main" id="{2C68B8C5-2278-4EE5-B956-D539B0FA7F18}"/>
              </a:ext>
            </a:extLst>
          </p:cNvPr>
          <p:cNvCxnSpPr>
            <a:cxnSpLocks/>
          </p:cNvCxnSpPr>
          <p:nvPr/>
        </p:nvCxnSpPr>
        <p:spPr>
          <a:xfrm flipH="1">
            <a:off x="8265853" y="3968230"/>
            <a:ext cx="966296" cy="144355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8" name="Rectangle 17">
            <a:extLst>
              <a:ext uri="{FF2B5EF4-FFF2-40B4-BE49-F238E27FC236}">
                <a16:creationId xmlns:a16="http://schemas.microsoft.com/office/drawing/2014/main" id="{9C8A1FC2-743D-4ADE-B148-7A20BD6EE6C9}"/>
              </a:ext>
            </a:extLst>
          </p:cNvPr>
          <p:cNvSpPr/>
          <p:nvPr/>
        </p:nvSpPr>
        <p:spPr>
          <a:xfrm>
            <a:off x="516058" y="4309938"/>
            <a:ext cx="1593450" cy="369332"/>
          </a:xfrm>
          <a:prstGeom prst="rect">
            <a:avLst/>
          </a:prstGeom>
        </p:spPr>
        <p:txBody>
          <a:bodyPr wrap="none">
            <a:spAutoFit/>
          </a:bodyPr>
          <a:lstStyle/>
          <a:p>
            <a:pPr algn="ctr"/>
            <a:r>
              <a:rPr lang="en-US" b="1" dirty="0">
                <a:ln w="12700">
                  <a:solidFill>
                    <a:schemeClr val="tx2">
                      <a:satMod val="155000"/>
                    </a:schemeClr>
                  </a:solidFill>
                  <a:prstDash val="solid"/>
                </a:ln>
                <a:solidFill>
                  <a:srgbClr val="002060"/>
                </a:solidFill>
                <a:effectLst>
                  <a:outerShdw blurRad="41275" dist="20320" dir="1800000" algn="tl" rotWithShape="0">
                    <a:srgbClr val="000000">
                      <a:alpha val="40000"/>
                    </a:srgbClr>
                  </a:outerShdw>
                </a:effectLst>
                <a:latin typeface="Times New Roman" pitchFamily="18" charset="0"/>
                <a:cs typeface="Times New Roman" pitchFamily="18" charset="0"/>
              </a:rPr>
              <a:t>PLAY VIDEO</a:t>
            </a:r>
          </a:p>
        </p:txBody>
      </p:sp>
      <p:cxnSp>
        <p:nvCxnSpPr>
          <p:cNvPr id="19" name="Straight Arrow Connector 18">
            <a:extLst>
              <a:ext uri="{FF2B5EF4-FFF2-40B4-BE49-F238E27FC236}">
                <a16:creationId xmlns:a16="http://schemas.microsoft.com/office/drawing/2014/main" id="{50C82D7A-194F-4AE8-9AA2-9E554CD87473}"/>
              </a:ext>
            </a:extLst>
          </p:cNvPr>
          <p:cNvCxnSpPr>
            <a:cxnSpLocks/>
          </p:cNvCxnSpPr>
          <p:nvPr/>
        </p:nvCxnSpPr>
        <p:spPr>
          <a:xfrm flipH="1">
            <a:off x="3653975" y="5430159"/>
            <a:ext cx="1608372"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827980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0960"/>
            <a:ext cx="12192000" cy="539115"/>
          </a:xfrm>
        </p:spPr>
        <p:txBody>
          <a:bodyPr>
            <a:no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SOFTWARE AND HARDWARE REQUIREMENTS </a:t>
            </a:r>
            <a:endParaRPr lang="en-IN" sz="3600"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p:txBody>
          <a:bodyPr>
            <a:normAutofit/>
          </a:bodyPr>
          <a:lstStyle/>
          <a:p>
            <a:pPr algn="ctr"/>
            <a:r>
              <a:rPr lang="en-US" sz="2800" dirty="0">
                <a:solidFill>
                  <a:srgbClr val="00B050"/>
                </a:solidFill>
                <a:latin typeface="Times New Roman" panose="02020603050405020304" pitchFamily="18" charset="0"/>
                <a:cs typeface="Times New Roman" panose="02020603050405020304" pitchFamily="18" charset="0"/>
              </a:rPr>
              <a:t>HARDWARE</a:t>
            </a:r>
            <a:endParaRPr lang="en-IN" sz="2800" dirty="0">
              <a:solidFill>
                <a:srgbClr val="00B050"/>
              </a:solidFill>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half" idx="2"/>
          </p:nvPr>
        </p:nvSpPr>
        <p:spPr>
          <a:xfrm>
            <a:off x="1014413" y="2671762"/>
            <a:ext cx="5157787" cy="3684588"/>
          </a:xfrm>
        </p:spPr>
        <p:txBody>
          <a:bodyPr/>
          <a:lstStyle/>
          <a:p>
            <a:pPr>
              <a:lnSpc>
                <a:spcPct val="150000"/>
              </a:lnSpc>
              <a:buClr>
                <a:srgbClr val="FF0000"/>
              </a:buClr>
            </a:pPr>
            <a:r>
              <a:rPr lang="en-US" dirty="0">
                <a:latin typeface="Times New Roman" pitchFamily="18" charset="0"/>
                <a:cs typeface="Times New Roman" pitchFamily="18" charset="0"/>
              </a:rPr>
              <a:t>Workstation (PC/Laptop)</a:t>
            </a:r>
            <a:endParaRPr lang="en-US" dirty="0">
              <a:effectLst>
                <a:outerShdw blurRad="38100" dist="38100" dir="2700000" algn="tl">
                  <a:srgbClr val="000000">
                    <a:alpha val="43137"/>
                  </a:srgbClr>
                </a:outerShdw>
              </a:effectLst>
              <a:latin typeface="Times New Roman" pitchFamily="18" charset="0"/>
              <a:cs typeface="Times New Roman" pitchFamily="18" charset="0"/>
            </a:endParaRPr>
          </a:p>
          <a:p>
            <a:pPr>
              <a:lnSpc>
                <a:spcPct val="150000"/>
              </a:lnSpc>
              <a:buClr>
                <a:srgbClr val="FF0000"/>
              </a:buClr>
            </a:pPr>
            <a:r>
              <a:rPr lang="en-US" dirty="0">
                <a:latin typeface="Times New Roman" pitchFamily="18" charset="0"/>
                <a:cs typeface="Times New Roman" pitchFamily="18" charset="0"/>
              </a:rPr>
              <a:t>Insta 360</a:t>
            </a:r>
            <a:r>
              <a:rPr lang="ar-AE" dirty="0">
                <a:latin typeface="Times New Roman" panose="02020603050405020304" pitchFamily="18" charset="0"/>
                <a:cs typeface="Times New Roman" panose="02020603050405020304" pitchFamily="18" charset="0"/>
              </a:rPr>
              <a:t>ﹾ</a:t>
            </a:r>
            <a:r>
              <a:rPr lang="en-US" dirty="0">
                <a:latin typeface="Times New Roman" panose="02020603050405020304" pitchFamily="18" charset="0"/>
                <a:cs typeface="Times New Roman" panose="02020603050405020304" pitchFamily="18" charset="0"/>
              </a:rPr>
              <a:t> camera</a:t>
            </a:r>
          </a:p>
          <a:p>
            <a:pPr marL="0" indent="0">
              <a:buClr>
                <a:srgbClr val="FF0000"/>
              </a:buClr>
              <a:buNone/>
            </a:pPr>
            <a:r>
              <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p>
          <a:p>
            <a:pPr marL="0" indent="0">
              <a:buClr>
                <a:srgbClr val="FF0000"/>
              </a:buClr>
              <a:buNone/>
            </a:pPr>
            <a:endPar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Text Placeholder 4"/>
          <p:cNvSpPr>
            <a:spLocks noGrp="1"/>
          </p:cNvSpPr>
          <p:nvPr>
            <p:ph type="body" sz="quarter" idx="3"/>
          </p:nvPr>
        </p:nvSpPr>
        <p:spPr/>
        <p:txBody>
          <a:bodyPr>
            <a:normAutofit/>
          </a:bodyPr>
          <a:lstStyle/>
          <a:p>
            <a:pPr algn="ctr"/>
            <a:r>
              <a:rPr lang="en-US" sz="2800" dirty="0">
                <a:solidFill>
                  <a:srgbClr val="00B050"/>
                </a:solidFill>
                <a:latin typeface="Times New Roman" panose="02020603050405020304" pitchFamily="18" charset="0"/>
                <a:cs typeface="Times New Roman" panose="02020603050405020304" pitchFamily="18" charset="0"/>
              </a:rPr>
              <a:t>SOFTWARE</a:t>
            </a:r>
            <a:endParaRPr lang="en-IN" sz="2800" dirty="0">
              <a:solidFill>
                <a:srgbClr val="00B050"/>
              </a:solidFill>
              <a:latin typeface="Times New Roman" panose="02020603050405020304" pitchFamily="18" charset="0"/>
              <a:cs typeface="Times New Roman" panose="02020603050405020304" pitchFamily="18" charset="0"/>
            </a:endParaRPr>
          </a:p>
        </p:txBody>
      </p:sp>
      <p:sp>
        <p:nvSpPr>
          <p:cNvPr id="6" name="Content Placeholder 5"/>
          <p:cNvSpPr>
            <a:spLocks noGrp="1"/>
          </p:cNvSpPr>
          <p:nvPr>
            <p:ph sz="quarter" idx="4"/>
          </p:nvPr>
        </p:nvSpPr>
        <p:spPr>
          <a:xfrm>
            <a:off x="7390606" y="2556770"/>
            <a:ext cx="5183188" cy="3684588"/>
          </a:xfrm>
        </p:spPr>
        <p:txBody>
          <a:bodyPr>
            <a:normAutofit/>
          </a:bodyPr>
          <a:lstStyle/>
          <a:p>
            <a:pPr>
              <a:lnSpc>
                <a:spcPct val="150000"/>
              </a:lnSpc>
              <a:buClr>
                <a:srgbClr val="FF0000"/>
              </a:buClr>
            </a:pPr>
            <a:r>
              <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Operating System (OS)</a:t>
            </a:r>
            <a:endPar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nSpc>
                <a:spcPct val="150000"/>
              </a:lnSpc>
              <a:buClr>
                <a:srgbClr val="FF0000"/>
              </a:buClr>
            </a:pP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Marzipano</a:t>
            </a:r>
            <a:endParaRPr lang="en-IN" dirty="0">
              <a:latin typeface="Times New Roman" panose="02020603050405020304" pitchFamily="18" charset="0"/>
              <a:cs typeface="Times New Roman" panose="02020603050405020304" pitchFamily="18" charset="0"/>
            </a:endParaRPr>
          </a:p>
          <a:p>
            <a:pPr>
              <a:lnSpc>
                <a:spcPct val="150000"/>
              </a:lnSpc>
              <a:buClr>
                <a:srgbClr val="FF0000"/>
              </a:buClr>
            </a:pPr>
            <a:r>
              <a:rPr lang="en-IN" dirty="0">
                <a:latin typeface="Times New Roman" panose="02020603050405020304" pitchFamily="18" charset="0"/>
                <a:cs typeface="Times New Roman" panose="02020603050405020304" pitchFamily="18" charset="0"/>
              </a:rPr>
              <a:t> Insta360 Studio</a:t>
            </a:r>
          </a:p>
          <a:p>
            <a:pPr>
              <a:lnSpc>
                <a:spcPct val="150000"/>
              </a:lnSpc>
              <a:buClr>
                <a:srgbClr val="FF0000"/>
              </a:buClr>
            </a:pPr>
            <a:r>
              <a:rPr lang="en-IN" dirty="0">
                <a:latin typeface="Times New Roman" panose="02020603050405020304" pitchFamily="18" charset="0"/>
                <a:cs typeface="Times New Roman" panose="02020603050405020304" pitchFamily="18" charset="0"/>
              </a:rPr>
              <a:t> Visual studio</a:t>
            </a:r>
          </a:p>
          <a:p>
            <a:pPr marL="0" indent="0">
              <a:buClr>
                <a:srgbClr val="FF0000"/>
              </a:buClr>
              <a:buNone/>
            </a:pPr>
            <a:endPar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8" name="Slide Number Placeholder 7">
            <a:extLst>
              <a:ext uri="{FF2B5EF4-FFF2-40B4-BE49-F238E27FC236}">
                <a16:creationId xmlns:a16="http://schemas.microsoft.com/office/drawing/2014/main" id="{1610F224-1ECA-5609-500D-C405C45A3791}"/>
              </a:ext>
            </a:extLst>
          </p:cNvPr>
          <p:cNvSpPr>
            <a:spLocks noGrp="1"/>
          </p:cNvSpPr>
          <p:nvPr>
            <p:ph type="sldNum" sz="quarter" idx="12"/>
          </p:nvPr>
        </p:nvSpPr>
        <p:spPr/>
        <p:txBody>
          <a:bodyPr/>
          <a:lstStyle/>
          <a:p>
            <a:fld id="{672DB9CA-C85A-4E11-ADC0-8193E41C1656}" type="slidenum">
              <a:rPr lang="en-IN" b="1" smtClean="0">
                <a:solidFill>
                  <a:schemeClr val="tx1"/>
                </a:solidFill>
              </a:rPr>
              <a:t>8</a:t>
            </a:fld>
            <a:endParaRPr lang="en-IN" b="1">
              <a:solidFill>
                <a:schemeClr val="tx1"/>
              </a:solidFill>
            </a:endParaRPr>
          </a:p>
        </p:txBody>
      </p:sp>
    </p:spTree>
    <p:extLst>
      <p:ext uri="{BB962C8B-B14F-4D97-AF65-F5344CB8AC3E}">
        <p14:creationId xmlns:p14="http://schemas.microsoft.com/office/powerpoint/2010/main" val="6278709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87180"/>
            <a:ext cx="12192000" cy="662782"/>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MODULES </a:t>
            </a:r>
            <a:endParaRPr lang="en-IN" sz="3600" dirty="0">
              <a:solidFill>
                <a:srgbClr val="FF0000"/>
              </a:solidFill>
            </a:endParaRPr>
          </a:p>
        </p:txBody>
      </p:sp>
      <p:sp>
        <p:nvSpPr>
          <p:cNvPr id="3" name="Content Placeholder 2"/>
          <p:cNvSpPr>
            <a:spLocks noGrp="1"/>
          </p:cNvSpPr>
          <p:nvPr>
            <p:ph idx="1"/>
          </p:nvPr>
        </p:nvSpPr>
        <p:spPr/>
        <p:txBody>
          <a:bodyPr>
            <a:normAutofit/>
          </a:bodyPr>
          <a:lstStyle/>
          <a:p>
            <a:pPr>
              <a:lnSpc>
                <a:spcPct val="150000"/>
              </a:lnSpc>
              <a:buClr>
                <a:srgbClr val="FF0000"/>
              </a:buClr>
            </a:pPr>
            <a:r>
              <a:rPr lang="en-US" dirty="0">
                <a:latin typeface="Times New Roman" panose="02020603050405020304" pitchFamily="18" charset="0"/>
                <a:cs typeface="Times New Roman" panose="02020603050405020304" pitchFamily="18" charset="0"/>
              </a:rPr>
              <a:t> Image Capture Module</a:t>
            </a:r>
          </a:p>
          <a:p>
            <a:pPr>
              <a:lnSpc>
                <a:spcPct val="150000"/>
              </a:lnSpc>
              <a:buClr>
                <a:srgbClr val="FF0000"/>
              </a:buClr>
            </a:pPr>
            <a:r>
              <a:rPr lang="en-US" dirty="0">
                <a:latin typeface="Times New Roman" panose="02020603050405020304" pitchFamily="18" charset="0"/>
                <a:cs typeface="Times New Roman" panose="02020603050405020304" pitchFamily="18" charset="0"/>
              </a:rPr>
              <a:t> Convert Image from .</a:t>
            </a:r>
            <a:r>
              <a:rPr lang="en-US" dirty="0" err="1">
                <a:latin typeface="Times New Roman" panose="02020603050405020304" pitchFamily="18" charset="0"/>
                <a:cs typeface="Times New Roman" panose="02020603050405020304" pitchFamily="18" charset="0"/>
              </a:rPr>
              <a:t>insp</a:t>
            </a:r>
            <a:r>
              <a:rPr lang="en-US" dirty="0">
                <a:latin typeface="Times New Roman" panose="02020603050405020304" pitchFamily="18" charset="0"/>
                <a:cs typeface="Times New Roman" panose="02020603050405020304" pitchFamily="18" charset="0"/>
              </a:rPr>
              <a:t> to .jpg Module</a:t>
            </a:r>
          </a:p>
          <a:p>
            <a:pPr>
              <a:lnSpc>
                <a:spcPct val="150000"/>
              </a:lnSpc>
              <a:buClr>
                <a:srgbClr val="FF0000"/>
              </a:buClr>
            </a:pPr>
            <a:r>
              <a:rPr lang="en-US" dirty="0">
                <a:latin typeface="Times New Roman" panose="02020603050405020304" pitchFamily="18" charset="0"/>
                <a:cs typeface="Times New Roman" panose="02020603050405020304" pitchFamily="18" charset="0"/>
              </a:rPr>
              <a:t> Interactive Hotspots and Navigation Module</a:t>
            </a:r>
          </a:p>
          <a:p>
            <a:pPr>
              <a:lnSpc>
                <a:spcPct val="150000"/>
              </a:lnSpc>
              <a:buClr>
                <a:srgbClr val="FF0000"/>
              </a:buClr>
            </a:pPr>
            <a:r>
              <a:rPr lang="en-US" dirty="0">
                <a:latin typeface="Times New Roman" panose="02020603050405020304" pitchFamily="18" charset="0"/>
                <a:cs typeface="Times New Roman" panose="02020603050405020304" pitchFamily="18" charset="0"/>
              </a:rPr>
              <a:t> Create Website Module</a:t>
            </a:r>
          </a:p>
          <a:p>
            <a:pPr>
              <a:lnSpc>
                <a:spcPct val="150000"/>
              </a:lnSpc>
              <a:buClr>
                <a:srgbClr val="FF0000"/>
              </a:buClr>
            </a:pPr>
            <a:r>
              <a:rPr lang="en-US" dirty="0">
                <a:latin typeface="Times New Roman" panose="02020603050405020304" pitchFamily="18" charset="0"/>
                <a:cs typeface="Times New Roman" panose="02020603050405020304" pitchFamily="18" charset="0"/>
              </a:rPr>
              <a:t> Merge Image navigation video with code Module</a:t>
            </a:r>
          </a:p>
        </p:txBody>
      </p:sp>
      <p:sp>
        <p:nvSpPr>
          <p:cNvPr id="5" name="Slide Number Placeholder 4">
            <a:extLst>
              <a:ext uri="{FF2B5EF4-FFF2-40B4-BE49-F238E27FC236}">
                <a16:creationId xmlns:a16="http://schemas.microsoft.com/office/drawing/2014/main" id="{2344A904-3DA7-8604-6824-D849FE782BD7}"/>
              </a:ext>
            </a:extLst>
          </p:cNvPr>
          <p:cNvSpPr>
            <a:spLocks noGrp="1"/>
          </p:cNvSpPr>
          <p:nvPr>
            <p:ph type="sldNum" sz="quarter" idx="12"/>
          </p:nvPr>
        </p:nvSpPr>
        <p:spPr/>
        <p:txBody>
          <a:bodyPr/>
          <a:lstStyle/>
          <a:p>
            <a:fld id="{672DB9CA-C85A-4E11-ADC0-8193E41C1656}" type="slidenum">
              <a:rPr lang="en-IN" b="1" smtClean="0">
                <a:solidFill>
                  <a:schemeClr val="tx1"/>
                </a:solidFill>
              </a:rPr>
              <a:t>9</a:t>
            </a:fld>
            <a:endParaRPr lang="en-IN" b="1">
              <a:solidFill>
                <a:schemeClr val="tx1"/>
              </a:solidFill>
            </a:endParaRPr>
          </a:p>
        </p:txBody>
      </p:sp>
    </p:spTree>
    <p:extLst>
      <p:ext uri="{BB962C8B-B14F-4D97-AF65-F5344CB8AC3E}">
        <p14:creationId xmlns:p14="http://schemas.microsoft.com/office/powerpoint/2010/main" val="1958778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318</TotalTime>
  <Words>990</Words>
  <Application>Microsoft Office PowerPoint</Application>
  <PresentationFormat>Widescreen</PresentationFormat>
  <Paragraphs>147</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Arial Narrow</vt:lpstr>
      <vt:lpstr>Calibri</vt:lpstr>
      <vt:lpstr>Calibri Light</vt:lpstr>
      <vt:lpstr>Times New Roman</vt:lpstr>
      <vt:lpstr>Office Theme</vt:lpstr>
      <vt:lpstr>PowerPoint Presentation</vt:lpstr>
      <vt:lpstr>PowerPoint Presentation</vt:lpstr>
      <vt:lpstr>OBJECTIVE OF THE PROJECT</vt:lpstr>
      <vt:lpstr>ABSTRACT</vt:lpstr>
      <vt:lpstr>PowerPoint Presentation</vt:lpstr>
      <vt:lpstr>PowerPoint Presentation</vt:lpstr>
      <vt:lpstr>PowerPoint Presentation</vt:lpstr>
      <vt:lpstr>SOFTWARE AND HARDWARE REQUIREMENTS </vt:lpstr>
      <vt:lpstr>MODULES </vt:lpstr>
      <vt:lpstr>SUMMARY OF MODULE-1</vt:lpstr>
      <vt:lpstr>SUMMARY OF MODULE-2</vt:lpstr>
      <vt:lpstr>SUMMARY OF MODULE-3</vt:lpstr>
      <vt:lpstr>SUMMARY OF MODULE-4</vt:lpstr>
      <vt:lpstr>SUMMARY OF MODULE-5</vt:lpstr>
      <vt:lpstr>RESULTS AND DISCUSSION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LENOVO</cp:lastModifiedBy>
  <cp:revision>41</cp:revision>
  <dcterms:modified xsi:type="dcterms:W3CDTF">2024-12-04T15:40:15Z</dcterms:modified>
</cp:coreProperties>
</file>