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CD52C-69DE-4686-98A7-D7E7520754F5}" v="1651" dt="2024-06-30T18:48:13.932"/>
    <p1510:client id="{81716D55-06BD-43F9-B63A-F7D4A5EE13A8}" v="32" dt="2024-06-30T08:03:48.463"/>
    <p1510:client id="{A8C87511-836A-4478-AC41-2BE2DB18119C}" v="863" dt="2024-06-30T18:39:33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09"/>
  </p:normalViewPr>
  <p:slideViewPr>
    <p:cSldViewPr snapToGrid="0">
      <p:cViewPr varScale="1">
        <p:scale>
          <a:sx n="77" d="100"/>
          <a:sy n="77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2971860" y="1617306"/>
            <a:ext cx="548167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Segoe UI"/>
                <a:cs typeface="Segoe UI"/>
              </a:rPr>
              <a:t>Team Name : Agile India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/>
                <a:cs typeface="Segoe UI"/>
              </a:rPr>
              <a:t>Team bio : </a:t>
            </a:r>
            <a:r>
              <a:rPr lang="en-US" sz="1200" b="1" dirty="0"/>
              <a:t> We are a team of passionate: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Data enthusiasts</a:t>
            </a:r>
            <a:r>
              <a:rPr lang="en-US" sz="1200" dirty="0"/>
              <a:t> eager to harness the power of AI for real-world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Technologists</a:t>
            </a:r>
            <a:r>
              <a:rPr lang="en-US" sz="1200" dirty="0"/>
              <a:t> skilled in cloud platforms and cutting-edge AI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Finance whizzes</a:t>
            </a:r>
            <a:r>
              <a:rPr lang="en-US" sz="1200" dirty="0"/>
              <a:t> with a deep understanding of banking risk management challenges.</a:t>
            </a:r>
          </a:p>
          <a:p>
            <a:r>
              <a:rPr lang="en-US" sz="1200" b="1" dirty="0"/>
              <a:t>Our Mission:</a:t>
            </a:r>
            <a:endParaRPr lang="en-US" sz="1200" dirty="0"/>
          </a:p>
          <a:p>
            <a:r>
              <a:rPr lang="en-US" sz="1200" dirty="0"/>
              <a:t>We're on a mission to revolutionize risk management in banking by leveraging the power of generative AI. </a:t>
            </a:r>
          </a:p>
          <a:p>
            <a:r>
              <a:rPr lang="en-US" sz="1200" b="1" dirty="0"/>
              <a:t>Why We're Excited:</a:t>
            </a:r>
            <a:endParaRPr lang="en-US" sz="1200" dirty="0"/>
          </a:p>
          <a:p>
            <a:r>
              <a:rPr lang="en-US" sz="1200" dirty="0"/>
              <a:t>We believe our solution can significantly improve financial stability for banks and enhance customer trust. We're excited to collaborate, learn, and build something innovative at this hackathon!</a:t>
            </a:r>
          </a:p>
          <a:p>
            <a:pPr algn="ctr"/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>
                <a:latin typeface="Segoe UI"/>
                <a:cs typeface="Segoe UI"/>
              </a:rPr>
              <a:t>Date : 30-06-2024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828801" y="1300589"/>
            <a:ext cx="7035281" cy="3520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banking sector is increasingly vulnerable to diverse financial risks such as </a:t>
            </a:r>
            <a:r>
              <a:rPr lang="en-US" sz="2000" b="1" dirty="0"/>
              <a:t>fraud, credit delinquencies, market volatility, and operational disruptions</a:t>
            </a:r>
            <a:r>
              <a:rPr lang="en-US" sz="2000" dirty="0"/>
              <a:t>. Traditional risk management approaches often fail to predict and mitigate these risks proactively and effectively.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Even after the predicting risks, many risk management frameworks don’t suggest the solution for it</a:t>
            </a:r>
            <a:r>
              <a:rPr lang="en-US" sz="2000" dirty="0"/>
              <a:t>. There is a high need of these features to properly manage the funds and thus </a:t>
            </a:r>
            <a:r>
              <a:rPr lang="en-US" sz="2000" b="1" dirty="0"/>
              <a:t>retain the customers and their trust for better scalability </a:t>
            </a:r>
            <a:r>
              <a:rPr lang="en-US" sz="2000" dirty="0"/>
              <a:t>of the company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EEAC8-EA92-DF07-1A2E-A2A5DF09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18" y="4690449"/>
            <a:ext cx="4388828" cy="16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93945" y="806833"/>
            <a:ext cx="5202424" cy="562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</a:pPr>
            <a:r>
              <a:rPr lang="en-IN" sz="1600">
                <a:highlight>
                  <a:srgbClr val="FFFFFF"/>
                </a:highlight>
                <a:latin typeface="Segoe UI"/>
                <a:ea typeface="Lato"/>
                <a:cs typeface="Segoe UI"/>
              </a:rPr>
              <a:t>Our solution consists of a evaluating multiple different criteria creating a centralized solution</a:t>
            </a:r>
          </a:p>
          <a:p>
            <a:pPr>
              <a:buSzPts val="1400"/>
              <a:buFont typeface="Arial"/>
            </a:pPr>
            <a:endParaRPr lang="en-IN" sz="160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</a:endParaRPr>
          </a:p>
          <a:p>
            <a:pPr marL="285750" indent="-285750">
              <a:buSzPts val="1400"/>
              <a:buFont typeface="Calibri"/>
              <a:buChar char="-"/>
            </a:pPr>
            <a:r>
              <a:rPr lang="en-IN" sz="1600">
                <a:highlight>
                  <a:srgbClr val="FFFFFF"/>
                </a:highlight>
                <a:latin typeface="Segoe UI"/>
                <a:ea typeface="Lato"/>
                <a:cs typeface="Segoe UI"/>
              </a:rPr>
              <a:t>Market Risk evaluation: Use multiple criteria that include fundamental analysis of the market, sector wise analysis for portfolio divide, International and National news impact assessment.</a:t>
            </a:r>
          </a:p>
          <a:p>
            <a:pPr marL="285750" indent="-285750">
              <a:buSzPts val="1400"/>
              <a:buFont typeface="Calibri"/>
              <a:buChar char="-"/>
            </a:pPr>
            <a:r>
              <a:rPr lang="en-IN" sz="1600">
                <a:highlight>
                  <a:srgbClr val="FFFFFF"/>
                </a:highlight>
                <a:latin typeface="Segoe UI"/>
                <a:ea typeface="Lato"/>
                <a:cs typeface="Segoe UI"/>
              </a:rPr>
              <a:t>Wealth distribution recommendation across midcap, small cap and large cap along with commodities.</a:t>
            </a:r>
          </a:p>
          <a:p>
            <a:pPr marL="285750" indent="-285750">
              <a:buSzPts val="1400"/>
              <a:buFont typeface="Calibri"/>
              <a:buChar char="-"/>
            </a:pPr>
            <a:endParaRPr lang="en-IN" sz="1600">
              <a:highlight>
                <a:srgbClr val="FFFFFF"/>
              </a:highlight>
              <a:latin typeface="Segoe UI"/>
              <a:ea typeface="Lato"/>
              <a:cs typeface="Segoe UI"/>
            </a:endParaRPr>
          </a:p>
          <a:p>
            <a:pPr marL="285750" indent="-285750">
              <a:buSzPts val="1400"/>
              <a:buFont typeface="Calibri"/>
              <a:buChar char="-"/>
            </a:pPr>
            <a:r>
              <a:rPr lang="en-IN" sz="1600">
                <a:highlight>
                  <a:srgbClr val="FFFFFF"/>
                </a:highlight>
                <a:latin typeface="Segoe UI"/>
                <a:ea typeface="Lato"/>
                <a:cs typeface="Segoe UI"/>
              </a:rPr>
              <a:t>Operational Risk evaluation: Detect suspicious activity in the company website/application and create a simulation for the same.</a:t>
            </a:r>
          </a:p>
          <a:p>
            <a:pPr marL="285750" indent="-285750">
              <a:buSzPts val="1400"/>
              <a:buFont typeface="Calibri"/>
              <a:buChar char="-"/>
            </a:pPr>
            <a:r>
              <a:rPr lang="en-IN" sz="1600">
                <a:highlight>
                  <a:srgbClr val="FFFFFF"/>
                </a:highlight>
                <a:latin typeface="Segoe UI"/>
                <a:ea typeface="Lato"/>
                <a:cs typeface="Segoe UI"/>
              </a:rPr>
              <a:t>Vetting procedures for new analysts or recruits.</a:t>
            </a:r>
          </a:p>
          <a:p>
            <a:pPr marL="285750" indent="-285750">
              <a:buSzPts val="1400"/>
              <a:buFont typeface="Calibri"/>
              <a:buChar char="-"/>
            </a:pPr>
            <a:endParaRPr lang="en-IN" sz="1600">
              <a:highlight>
                <a:srgbClr val="FFFFFF"/>
              </a:highlight>
              <a:latin typeface="Segoe UI"/>
              <a:ea typeface="Lato"/>
              <a:cs typeface="Segoe UI"/>
            </a:endParaRPr>
          </a:p>
          <a:p>
            <a:pPr marL="285750" indent="-285750">
              <a:buSzPts val="1400"/>
              <a:buFont typeface="Calibri"/>
              <a:buChar char="-"/>
            </a:pPr>
            <a:r>
              <a:rPr lang="en-IN" sz="1600">
                <a:highlight>
                  <a:srgbClr val="FFFFFF"/>
                </a:highlight>
                <a:latin typeface="Segoe UI"/>
                <a:ea typeface="Lato"/>
                <a:cs typeface="Segoe UI"/>
              </a:rPr>
              <a:t>Credit risk evaluation: Credit liability predictor according to client's financial history along with credit improvement strategy for users. </a:t>
            </a:r>
          </a:p>
          <a:p>
            <a:pPr marL="285750" indent="-285750">
              <a:buSzPts val="1400"/>
              <a:buFont typeface="Calibri"/>
              <a:buChar char="-"/>
            </a:pPr>
            <a:r>
              <a:rPr lang="en-IN" sz="1600">
                <a:highlight>
                  <a:srgbClr val="FFFFFF"/>
                </a:highlight>
                <a:latin typeface="Segoe UI"/>
                <a:ea typeface="Lato"/>
                <a:cs typeface="Segoe UI"/>
              </a:rPr>
              <a:t>Wealth assessment of bank comparing with client's needs to check if loans can be given or credit can be managed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A71115-76C1-BC59-9BF8-632B5FE8F49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07" y="155235"/>
            <a:ext cx="6213455" cy="64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USP – Unique Selling Proposition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1C935-AAD5-6A99-6CDF-688FA79EE4AF}"/>
              </a:ext>
            </a:extLst>
          </p:cNvPr>
          <p:cNvSpPr txBox="1"/>
          <p:nvPr/>
        </p:nvSpPr>
        <p:spPr>
          <a:xfrm>
            <a:off x="286140" y="1051248"/>
            <a:ext cx="5903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focus on </a:t>
            </a:r>
            <a:r>
              <a:rPr lang="en-IN" b="1" dirty="0"/>
              <a:t>“Risk Instance Simulation using Gen AI” </a:t>
            </a:r>
            <a:r>
              <a:rPr lang="en-IN" dirty="0"/>
              <a:t>will help in improving the model and also assist the analysts in broadening the spectrum of Risk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dirty="0"/>
              <a:t>Usage of </a:t>
            </a:r>
            <a:r>
              <a:rPr lang="en-IN" b="1" dirty="0"/>
              <a:t>XAI (Explainable AI) </a:t>
            </a:r>
            <a:r>
              <a:rPr lang="en-IN" dirty="0"/>
              <a:t>is a key USP as it help in analysts coming to the conclusion of risk assessments much easily (less labour and effort) as </a:t>
            </a:r>
            <a:r>
              <a:rPr lang="en-IN" b="1" dirty="0"/>
              <a:t>the reason for the prediction will be generated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b="1" dirty="0"/>
              <a:t>user friendly page </a:t>
            </a:r>
            <a:r>
              <a:rPr lang="en-IN" dirty="0"/>
              <a:t>of all the resources and measures to be taken by the user for </a:t>
            </a:r>
            <a:r>
              <a:rPr lang="en-IN" b="1" dirty="0"/>
              <a:t>betterment of the credit risk score </a:t>
            </a:r>
            <a:r>
              <a:rPr lang="en-IN" dirty="0"/>
              <a:t>will be available for the customer so that </a:t>
            </a:r>
            <a:r>
              <a:rPr lang="en-IN" b="1" dirty="0"/>
              <a:t>scalability of customers is handled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9716D-939E-750B-EDF3-87071FE6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525" y="3429000"/>
            <a:ext cx="2622524" cy="1747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AA3DB8-A1CA-10C6-FC30-ABFB0EB0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44" y="962800"/>
            <a:ext cx="3137136" cy="16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of Azure Open AI?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0F052-98E5-4C21-85B2-1EC746C99D53}"/>
              </a:ext>
            </a:extLst>
          </p:cNvPr>
          <p:cNvSpPr txBox="1"/>
          <p:nvPr/>
        </p:nvSpPr>
        <p:spPr>
          <a:xfrm>
            <a:off x="230155" y="1020147"/>
            <a:ext cx="6711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Azure OpenAI for Risk Management:</a:t>
            </a:r>
            <a:r>
              <a:rPr lang="en-US" dirty="0"/>
              <a:t> Leverage Microsoft's cloud-based AI service and its </a:t>
            </a:r>
            <a:r>
              <a:rPr lang="en-US" b="1" dirty="0"/>
              <a:t>large language models (LLMs)</a:t>
            </a:r>
            <a:r>
              <a:rPr lang="en-US" dirty="0"/>
              <a:t> to empower your bank's risk management with Generative AI (</a:t>
            </a:r>
            <a:r>
              <a:rPr lang="en-US" dirty="0" err="1"/>
              <a:t>GenAI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Data Analysis:</a:t>
            </a:r>
            <a:r>
              <a:rPr lang="en-US" dirty="0"/>
              <a:t> LLMs excel at processing massive datasets, including structured transaction data, unstructured customer communications, and even external market news or social media sentiment. This allows for a holistic view of potential risks beyond what traditional methods can capture.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Advanced Anomaly Detection:</a:t>
            </a:r>
            <a:r>
              <a:rPr lang="en-US" dirty="0"/>
              <a:t> Train these LLMs to identify unusual patterns and anomalies in the data. This can signal potential fraudulent activity, credit delinquencies, or operational disruptions, enabling early intervention before losses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Scenario Modeling with Generative Power:</a:t>
            </a:r>
            <a:r>
              <a:rPr lang="en-US" dirty="0"/>
              <a:t> Unlike traditional methods, Azure OpenAI can generate a wider range of plausible risk scenarios. This considers internal factors like system failures and external events like market crashes. This empowers you to stress-test existing mitigation strategies and proactively identify areas for improvement.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35B366-86D9-AA05-9FEE-3B9F6CBC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392" y="1949222"/>
            <a:ext cx="3158694" cy="25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C8A14-1975-5024-5156-26217E4B9D8F}"/>
              </a:ext>
            </a:extLst>
          </p:cNvPr>
          <p:cNvSpPr txBox="1"/>
          <p:nvPr/>
        </p:nvSpPr>
        <p:spPr>
          <a:xfrm>
            <a:off x="55985" y="914400"/>
            <a:ext cx="7377404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product could be a tool that can be sold as </a:t>
            </a:r>
            <a:r>
              <a:rPr lang="en-US" b="1" dirty="0"/>
              <a:t>a service to Institutional banks at a pay per use modal </a:t>
            </a:r>
            <a:r>
              <a:rPr lang="en-US" dirty="0"/>
              <a:t>where small tasks are charged a smaller price while larger tasks and detail reports are more highly priced.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same time </a:t>
            </a:r>
            <a:r>
              <a:rPr lang="en-US" b="1" dirty="0"/>
              <a:t>reduce operational costs with more efficient resource allocation</a:t>
            </a:r>
            <a:r>
              <a:rPr lang="en-US" dirty="0"/>
              <a:t> through the model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tool can be used to </a:t>
            </a:r>
            <a:r>
              <a:rPr lang="en-US" b="1"/>
              <a:t>accelerate</a:t>
            </a:r>
            <a:r>
              <a:rPr lang="en-US" dirty="0"/>
              <a:t> the step of risk management by providing </a:t>
            </a:r>
            <a:r>
              <a:rPr lang="en-US" b="1"/>
              <a:t>financial advice</a:t>
            </a:r>
            <a:r>
              <a:rPr lang="en-US" dirty="0"/>
              <a:t> to the analyst without adding any </a:t>
            </a:r>
            <a:r>
              <a:rPr lang="en-US" b="1"/>
              <a:t>biases</a:t>
            </a:r>
            <a:r>
              <a:rPr lang="en-US" dirty="0"/>
              <a:t>.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modular services that can be</a:t>
            </a:r>
            <a:r>
              <a:rPr lang="en-US" b="1"/>
              <a:t> tailored</a:t>
            </a:r>
            <a:r>
              <a:rPr lang="en-US" dirty="0"/>
              <a:t> to the specific needs of each bank, from simple compliance checks to </a:t>
            </a:r>
            <a:r>
              <a:rPr lang="en-US" b="1"/>
              <a:t>complex risk evaluations.</a:t>
            </a:r>
            <a:endParaRPr lang="en-US" b="1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Learns to Seamlessly </a:t>
            </a:r>
            <a:r>
              <a:rPr lang="en-US" b="1"/>
              <a:t>integrates with existing banking system</a:t>
            </a:r>
            <a:r>
              <a:rPr lang="en-US" dirty="0"/>
              <a:t>s, ensuring minimal disruption and maximum efficiency.- Keeps banks aligned with the</a:t>
            </a:r>
            <a:r>
              <a:rPr lang="en-US" b="1"/>
              <a:t> latest regulatory requirements</a:t>
            </a:r>
            <a:r>
              <a:rPr lang="en-US" dirty="0"/>
              <a:t>, reducing the risk of non-compliance penalties.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40A11-927F-00B9-CE81-7D76C125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887" y="229550"/>
            <a:ext cx="28575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2D566-A753-24F1-E02B-C5734185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57" y="3178629"/>
            <a:ext cx="3744686" cy="2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10051" y="29548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410051" y="3782256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 names-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BHUMIKA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DANUSH TEJ YADAV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 HARSHITH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SUMUKHA K</a:t>
            </a: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0577DC-EAFF-47D3-863C-870654E96F8A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764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Problem Statement</vt:lpstr>
      <vt:lpstr>Solution</vt:lpstr>
      <vt:lpstr>USP – Unique Selling Proposition</vt:lpstr>
      <vt:lpstr>Use of Azure Open AI?</vt:lpstr>
      <vt:lpstr>Business Potential and Relevance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Danush Tej Yadav</cp:lastModifiedBy>
  <cp:revision>7</cp:revision>
  <dcterms:created xsi:type="dcterms:W3CDTF">2024-06-09T08:34:46Z</dcterms:created>
  <dcterms:modified xsi:type="dcterms:W3CDTF">2024-06-30T18:52:45Z</dcterms:modified>
</cp:coreProperties>
</file>