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213264"/>
    <a:srgbClr val="841910"/>
    <a:srgbClr val="DFDDFB"/>
    <a:srgbClr val="213164"/>
    <a:srgbClr val="213163"/>
    <a:srgbClr val="E3E1FB"/>
    <a:srgbClr val="FFAB40"/>
    <a:srgbClr val="FFFF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91" d="100"/>
          <a:sy n="91" d="100"/>
        </p:scale>
        <p:origin x="-1014"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4/8/2024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4" y="3642533"/>
            <a:ext cx="1918251"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IN" sz="1200" dirty="0" smtClean="0">
                <a:solidFill>
                  <a:schemeClr val="tx1"/>
                </a:solidFill>
              </a:rPr>
              <a:t> </a:t>
            </a:r>
            <a:r>
              <a:rPr lang="en-IN" sz="1200" dirty="0" smtClean="0">
                <a:solidFill>
                  <a:schemeClr val="tx1"/>
                </a:solidFill>
              </a:rPr>
              <a:t>  STUDENT DETAILS</a:t>
            </a:r>
            <a:endParaRPr lang="en-US" sz="1200" b="0" i="0" u="none" strike="noStrike" cap="none" dirty="0">
              <a:solidFill>
                <a:schemeClr val="tx1"/>
              </a:solidFill>
              <a:latin typeface="Arial"/>
              <a:ea typeface="Arial"/>
              <a:cs typeface="Arial"/>
              <a:sym typeface="Arial"/>
            </a:endParaRP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M.DANUSRI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 </a:t>
            </a:r>
            <a:r>
              <a:rPr lang="en-US" sz="1100" b="0" i="0" u="none" strike="noStrike" cap="none" dirty="0" smtClean="0">
                <a:solidFill>
                  <a:schemeClr val="tx1"/>
                </a:solidFill>
                <a:latin typeface="Arial"/>
                <a:ea typeface="Arial"/>
                <a:cs typeface="Arial"/>
                <a:sym typeface="Arial"/>
              </a:rPr>
              <a:t> 513521104007</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flipV="1">
            <a:off x="5549462" y="3920359"/>
            <a:ext cx="1723697" cy="1051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538952" y="3983421"/>
            <a:ext cx="2249958"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IN" sz="1100" dirty="0" err="1" smtClean="0">
                <a:solidFill>
                  <a:schemeClr val="tx1"/>
                </a:solidFill>
              </a:rPr>
              <a:t>Annai</a:t>
            </a:r>
            <a:r>
              <a:rPr lang="en-IN" sz="1100" dirty="0" smtClean="0">
                <a:solidFill>
                  <a:schemeClr val="tx1"/>
                </a:solidFill>
              </a:rPr>
              <a:t> Mira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515008"/>
            <a:ext cx="8582044" cy="48938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p:cNvSpPr txBox="1"/>
          <p:nvPr/>
        </p:nvSpPr>
        <p:spPr>
          <a:xfrm>
            <a:off x="252248" y="851338"/>
            <a:ext cx="8891752" cy="3970318"/>
          </a:xfrm>
          <a:prstGeom prst="rect">
            <a:avLst/>
          </a:prstGeom>
          <a:noFill/>
        </p:spPr>
        <p:txBody>
          <a:bodyPr wrap="square" rtlCol="0">
            <a:spAutoFit/>
          </a:bodyPr>
          <a:lstStyle/>
          <a:p>
            <a:r>
              <a:rPr lang="en-US" b="1" dirty="0" smtClean="0"/>
              <a:t>Improved Efficiency:</a:t>
            </a:r>
            <a:endParaRPr lang="en-US" dirty="0" smtClean="0"/>
          </a:p>
          <a:p>
            <a:pPr lvl="1"/>
            <a:r>
              <a:rPr lang="en-US" dirty="0" smtClean="0"/>
              <a:t>The system should significantly reduce the time and effort required for both users and administrators to make and manage bus reservations.</a:t>
            </a:r>
          </a:p>
          <a:p>
            <a:pPr lvl="1"/>
            <a:r>
              <a:rPr lang="en-US" dirty="0" smtClean="0"/>
              <a:t>Automation of processes such as seat allocation and booking confirmations should streamline operations.</a:t>
            </a:r>
          </a:p>
          <a:p>
            <a:r>
              <a:rPr lang="en-US" b="1" dirty="0" smtClean="0"/>
              <a:t>Enhanced User Experience:</a:t>
            </a:r>
            <a:endParaRPr lang="en-US" dirty="0" smtClean="0"/>
          </a:p>
          <a:p>
            <a:pPr lvl="1"/>
            <a:r>
              <a:rPr lang="en-US" dirty="0" smtClean="0"/>
              <a:t>Users should find it easy and intuitive to search for buses, select seats, and make reservations.</a:t>
            </a:r>
          </a:p>
          <a:p>
            <a:pPr lvl="1"/>
            <a:r>
              <a:rPr lang="en-US" dirty="0" smtClean="0"/>
              <a:t>Clear communication through automated notifications should keep users informed about their bookings and any updates.</a:t>
            </a:r>
          </a:p>
          <a:p>
            <a:r>
              <a:rPr lang="en-US" b="1" dirty="0" smtClean="0"/>
              <a:t>Increased Revenue:</a:t>
            </a:r>
            <a:endParaRPr lang="en-US" dirty="0" smtClean="0"/>
          </a:p>
          <a:p>
            <a:pPr lvl="1"/>
            <a:r>
              <a:rPr lang="en-US" dirty="0" smtClean="0"/>
              <a:t>By offering a convenient and hassle-free booking experience, the system should attract more passengers, leading to increased ticket sales.</a:t>
            </a:r>
          </a:p>
          <a:p>
            <a:pPr lvl="1"/>
            <a:r>
              <a:rPr lang="en-US" dirty="0" smtClean="0"/>
              <a:t>Analysis of booking data and route performance should enable optimization of pricing strategies to maximize revenue.</a:t>
            </a:r>
          </a:p>
          <a:p>
            <a:r>
              <a:rPr lang="en-US" b="1" dirty="0" smtClean="0"/>
              <a:t>Better Resource Utilization:</a:t>
            </a:r>
            <a:endParaRPr lang="en-US" dirty="0" smtClean="0"/>
          </a:p>
          <a:p>
            <a:pPr lvl="1"/>
            <a:r>
              <a:rPr lang="en-US" dirty="0" smtClean="0"/>
              <a:t>Insights gained from analytics should help administrators optimize bus schedules, routes, and capacities to minimize empty seats and maximize efficiency.</a:t>
            </a:r>
          </a:p>
          <a:p>
            <a:pPr lvl="1"/>
            <a:r>
              <a:rPr lang="en-US" dirty="0" smtClean="0"/>
              <a:t>By identifying popular routes and peak travel times, resources can be allocated more effectively to meet demand</a:t>
            </a:r>
            <a:r>
              <a:rPr lang="en-US" dirty="0" smtClean="0"/>
              <a:t>.</a:t>
            </a:r>
            <a:endParaRPr lang="en-US" dirty="0" smtClean="0"/>
          </a:p>
        </p:txBody>
      </p:sp>
    </p:spTree>
    <p:extLst>
      <p:ext uri="{BB962C8B-B14F-4D97-AF65-F5344CB8AC3E}">
        <p14:creationId xmlns=""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4" name="Picture 3" descr="home pg.PNG"/>
          <p:cNvPicPr>
            <a:picLocks noChangeAspect="1"/>
          </p:cNvPicPr>
          <p:nvPr/>
        </p:nvPicPr>
        <p:blipFill>
          <a:blip r:embed="rId2"/>
          <a:stretch>
            <a:fillRect/>
          </a:stretch>
        </p:blipFill>
        <p:spPr>
          <a:xfrm>
            <a:off x="0" y="1166648"/>
            <a:ext cx="9144000" cy="3710152"/>
          </a:xfrm>
          <a:prstGeom prst="rect">
            <a:avLst/>
          </a:prstGeom>
        </p:spPr>
      </p:pic>
    </p:spTree>
    <p:extLst>
      <p:ext uri="{BB962C8B-B14F-4D97-AF65-F5344CB8AC3E}">
        <p14:creationId xmlns=""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6124" y="578069"/>
            <a:ext cx="8567058" cy="4774303"/>
          </a:xfrm>
          <a:prstGeom prst="rect">
            <a:avLst/>
          </a:prstGeom>
          <a:noFill/>
        </p:spPr>
        <p:txBody>
          <a:bodyPr wrap="square" rtlCol="0">
            <a:spAutoFit/>
          </a:bodyPr>
          <a:lstStyle/>
          <a:p>
            <a:r>
              <a:rPr lang="en-US" b="1" u="sng" dirty="0" smtClean="0">
                <a:solidFill>
                  <a:schemeClr val="bg2">
                    <a:lumMod val="75000"/>
                  </a:schemeClr>
                </a:solidFill>
              </a:rPr>
              <a:t>Home/Login Page:</a:t>
            </a:r>
          </a:p>
          <a:p>
            <a:pPr marL="285750" indent="-285750">
              <a:buFont typeface="Arial" panose="020B0604020202020204" pitchFamily="34" charset="0"/>
              <a:buChar char="•"/>
            </a:pPr>
            <a:r>
              <a:rPr lang="en-US" u="sng" dirty="0" smtClean="0"/>
              <a:t>Welcome Message:</a:t>
            </a:r>
            <a:r>
              <a:rPr lang="en-US" dirty="0" smtClean="0"/>
              <a:t> Greet users and provide a brief overview of the bus reservation system.</a:t>
            </a:r>
          </a:p>
          <a:p>
            <a:pPr marL="285750" indent="-285750">
              <a:buFont typeface="Arial" panose="020B0604020202020204" pitchFamily="34" charset="0"/>
              <a:buChar char="•"/>
            </a:pPr>
            <a:r>
              <a:rPr lang="en-US" u="sng" dirty="0" smtClean="0"/>
              <a:t>Login Form: </a:t>
            </a:r>
            <a:r>
              <a:rPr lang="en-US" dirty="0" smtClean="0"/>
              <a:t>Allow registered users to log in using their credentials (username/email and password).</a:t>
            </a:r>
          </a:p>
          <a:p>
            <a:pPr marL="285750" indent="-285750">
              <a:buFont typeface="Arial" panose="020B0604020202020204" pitchFamily="34" charset="0"/>
              <a:buChar char="•"/>
            </a:pPr>
            <a:r>
              <a:rPr lang="en-US" u="sng" dirty="0" smtClean="0"/>
              <a:t>Registration Option:</a:t>
            </a:r>
            <a:r>
              <a:rPr lang="en-US" dirty="0" smtClean="0"/>
              <a:t> Provide a link or button for new users to register if they don't have an account.</a:t>
            </a:r>
          </a:p>
          <a:p>
            <a:endParaRPr lang="en-US" dirty="0" smtClean="0"/>
          </a:p>
          <a:p>
            <a:r>
              <a:rPr lang="en-US" b="1" u="sng" dirty="0" smtClean="0">
                <a:solidFill>
                  <a:schemeClr val="bg2">
                    <a:lumMod val="75000"/>
                  </a:schemeClr>
                </a:solidFill>
              </a:rPr>
              <a:t>Find Bus Page:</a:t>
            </a:r>
          </a:p>
          <a:p>
            <a:pPr marL="285750" indent="-285750">
              <a:buFont typeface="Wingdings" panose="05000000000000000000" charset="0"/>
              <a:buChar char="§"/>
            </a:pPr>
            <a:r>
              <a:rPr lang="en-US" u="sng" dirty="0" smtClean="0"/>
              <a:t>Search Form:</a:t>
            </a:r>
            <a:r>
              <a:rPr lang="en-US" dirty="0" smtClean="0"/>
              <a:t> Allow users to input their journey details including departure city, destination, travel date, and number of passengers.</a:t>
            </a:r>
          </a:p>
          <a:p>
            <a:pPr marL="285750" indent="-285750">
              <a:buFont typeface="Wingdings" panose="05000000000000000000" charset="0"/>
              <a:buChar char="§"/>
            </a:pPr>
            <a:r>
              <a:rPr lang="en-US" u="sng" dirty="0" smtClean="0"/>
              <a:t>Search Filters: </a:t>
            </a:r>
            <a:r>
              <a:rPr lang="en-US" dirty="0" smtClean="0"/>
              <a:t>Provide options to filter search results by bus operator, departure time, arrival time, fare range, etc.</a:t>
            </a:r>
          </a:p>
          <a:p>
            <a:pPr marL="285750" indent="-285750">
              <a:buFont typeface="Arial" panose="020B0604020202020204" pitchFamily="34" charset="0"/>
              <a:buChar char="•"/>
            </a:pPr>
            <a:r>
              <a:rPr lang="en-US" b="1" u="sng" dirty="0" smtClean="0">
                <a:solidFill>
                  <a:schemeClr val="bg2">
                    <a:lumMod val="75000"/>
                  </a:schemeClr>
                </a:solidFill>
              </a:rPr>
              <a:t>Search Results</a:t>
            </a:r>
            <a:r>
              <a:rPr lang="en-US" u="sng" dirty="0" smtClean="0"/>
              <a:t>:</a:t>
            </a:r>
            <a:r>
              <a:rPr lang="en-US" dirty="0" smtClean="0"/>
              <a:t> Display a list of available buses that match the search criteria, showing key information such as departure time, arrival time, duration, fare, and availability.</a:t>
            </a:r>
          </a:p>
          <a:p>
            <a:endParaRPr lang="en-US" dirty="0" smtClean="0"/>
          </a:p>
          <a:p>
            <a:r>
              <a:rPr lang="en-US" b="1" u="sng" dirty="0" smtClean="0">
                <a:solidFill>
                  <a:schemeClr val="bg2">
                    <a:lumMod val="75000"/>
                  </a:schemeClr>
                </a:solidFill>
              </a:rPr>
              <a:t>See Bookings Page:</a:t>
            </a:r>
          </a:p>
          <a:p>
            <a:r>
              <a:rPr lang="en-US" b="1" u="sng" dirty="0" smtClean="0">
                <a:gradFill>
                  <a:gsLst>
                    <a:gs pos="0">
                      <a:srgbClr val="14CD68"/>
                    </a:gs>
                    <a:gs pos="100000">
                      <a:srgbClr val="035C7D"/>
                    </a:gs>
                  </a:gsLst>
                  <a:lin scaled="0"/>
                </a:gradFill>
              </a:rPr>
              <a:t>Booking History:</a:t>
            </a:r>
            <a:r>
              <a:rPr lang="en-US" dirty="0" smtClean="0"/>
              <a:t> Display a list of past and upcoming bookings made by the user, including details like booking ID, itinerary, date of booking, status, and options for cancellation or modification.</a:t>
            </a:r>
          </a:p>
          <a:p>
            <a:pPr marL="285750" indent="-285750">
              <a:buFont typeface="Arial" panose="020B0604020202020204" pitchFamily="34" charset="0"/>
              <a:buChar char="•"/>
            </a:pPr>
            <a:r>
              <a:rPr lang="en-US" u="sng" dirty="0" smtClean="0"/>
              <a:t>Booking Details:</a:t>
            </a:r>
            <a:r>
              <a:rPr lang="en-US" dirty="0" smtClean="0"/>
              <a:t> Provide access to detailed information about each booking, including passenger details, seat numbers, fare breakdown, boarding/dropping points, </a:t>
            </a:r>
            <a:r>
              <a:rPr lang="en-US" dirty="0" err="1" smtClean="0"/>
              <a:t>etc.Registration</a:t>
            </a:r>
            <a:r>
              <a:rPr lang="en-US" dirty="0" smtClean="0"/>
              <a:t> Page:</a:t>
            </a:r>
          </a:p>
          <a:p>
            <a:pPr marL="285750" indent="-285750">
              <a:buFont typeface="Arial" panose="020B0604020202020204" pitchFamily="34" charset="0"/>
              <a:buChar char="•"/>
            </a:pPr>
            <a:r>
              <a:rPr lang="en-US" u="sng" dirty="0" smtClean="0"/>
              <a:t>Registration Form:</a:t>
            </a:r>
            <a:r>
              <a:rPr lang="en-US" dirty="0" smtClean="0"/>
              <a:t> Collect necessary information from new users including full name, email address, contact number, password, etc.</a:t>
            </a:r>
          </a:p>
          <a:p>
            <a:endParaRPr lang="en-US" dirty="0"/>
          </a:p>
        </p:txBody>
      </p:sp>
    </p:spTree>
    <p:extLst>
      <p:ext uri="{BB962C8B-B14F-4D97-AF65-F5344CB8AC3E}">
        <p14:creationId xmlns=""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81600" y="1030014"/>
            <a:ext cx="184731" cy="307777"/>
          </a:xfrm>
          <a:prstGeom prst="rect">
            <a:avLst/>
          </a:prstGeom>
          <a:noFill/>
        </p:spPr>
        <p:txBody>
          <a:bodyPr wrap="none" rtlCol="0">
            <a:spAutoFit/>
          </a:bodyPr>
          <a:lstStyle/>
          <a:p>
            <a:endParaRPr lang="en-US" dirty="0"/>
          </a:p>
        </p:txBody>
      </p:sp>
      <p:sp>
        <p:nvSpPr>
          <p:cNvPr id="4" name="TextBox 3"/>
          <p:cNvSpPr txBox="1"/>
          <p:nvPr/>
        </p:nvSpPr>
        <p:spPr>
          <a:xfrm>
            <a:off x="315311" y="578069"/>
            <a:ext cx="8607972" cy="4370427"/>
          </a:xfrm>
          <a:prstGeom prst="rect">
            <a:avLst/>
          </a:prstGeom>
          <a:noFill/>
        </p:spPr>
        <p:txBody>
          <a:bodyPr wrap="square" rtlCol="0">
            <a:spAutoFit/>
          </a:bodyPr>
          <a:lstStyle/>
          <a:p>
            <a:r>
              <a:rPr lang="en-US" b="1" u="sng" dirty="0" smtClean="0">
                <a:gradFill>
                  <a:gsLst>
                    <a:gs pos="0">
                      <a:srgbClr val="14CD68"/>
                    </a:gs>
                    <a:gs pos="100000">
                      <a:srgbClr val="0B6E38"/>
                    </a:gs>
                  </a:gsLst>
                  <a:lin scaled="0"/>
                </a:gradFill>
              </a:rPr>
              <a:t>About-Us-Page</a:t>
            </a:r>
            <a:endParaRPr lang="en-US" dirty="0" smtClean="0"/>
          </a:p>
          <a:p>
            <a:r>
              <a:rPr lang="en-US" dirty="0" smtClean="0"/>
              <a:t> </a:t>
            </a:r>
            <a:r>
              <a:rPr lang="en-US" dirty="0" smtClean="0"/>
              <a:t>We are dedicated to providing a seamless and convenient booking experience for all your travel needs. Here's a little insight into who we are and what we stand for:</a:t>
            </a:r>
          </a:p>
          <a:p>
            <a:r>
              <a:rPr lang="en-US" sz="1600" b="1" u="sng" dirty="0" smtClean="0">
                <a:solidFill>
                  <a:srgbClr val="0070C0"/>
                </a:solidFill>
              </a:rPr>
              <a:t>Our Mission</a:t>
            </a:r>
          </a:p>
          <a:p>
            <a:pPr marL="285750" indent="-285750">
              <a:buFont typeface="Wingdings" panose="05000000000000000000" charset="0"/>
              <a:buChar char="v"/>
            </a:pPr>
            <a:r>
              <a:rPr lang="en-US" dirty="0" smtClean="0"/>
              <a:t>At our mission is simple: to make bus travel easy and accessible for everyone. We strive to connect passengers with reliable bus operators, offering a wide range of routes and schedules to suit every journey</a:t>
            </a:r>
            <a:r>
              <a:rPr lang="en-US" dirty="0" smtClean="0"/>
              <a:t>.</a:t>
            </a:r>
            <a:endParaRPr lang="en-US" dirty="0" smtClean="0"/>
          </a:p>
          <a:p>
            <a:pPr marL="0" indent="0">
              <a:buFont typeface="Wingdings" panose="05000000000000000000" charset="0"/>
              <a:buNone/>
            </a:pPr>
            <a:r>
              <a:rPr lang="en-US" sz="1600" b="1" u="sng" dirty="0" smtClean="0">
                <a:solidFill>
                  <a:srgbClr val="0070C0"/>
                </a:solidFill>
              </a:rPr>
              <a:t>What Sets Us Apart</a:t>
            </a:r>
          </a:p>
          <a:p>
            <a:pPr marL="285750" indent="-285750">
              <a:buFont typeface="Wingdings" panose="05000000000000000000" charset="0"/>
              <a:buChar char="v"/>
            </a:pPr>
            <a:r>
              <a:rPr lang="en-US" dirty="0" smtClean="0"/>
              <a:t>What sets us apart is our commitment to customer satisfaction. We prioritize transparency, reliability, and exceptional service in everything we do. With user-friendly booking features and round-the-clock </a:t>
            </a:r>
            <a:r>
              <a:rPr lang="en-US" dirty="0" smtClean="0"/>
              <a:t>support</a:t>
            </a:r>
            <a:endParaRPr lang="en-US" dirty="0" smtClean="0"/>
          </a:p>
          <a:p>
            <a:pPr marL="0" indent="0">
              <a:buFont typeface="Wingdings" panose="05000000000000000000" charset="0"/>
              <a:buNone/>
            </a:pPr>
            <a:r>
              <a:rPr lang="en-US" sz="1600" b="1" u="sng" dirty="0" smtClean="0">
                <a:gradFill>
                  <a:gsLst>
                    <a:gs pos="0">
                      <a:srgbClr val="007BD3"/>
                    </a:gs>
                    <a:gs pos="100000">
                      <a:srgbClr val="034373"/>
                    </a:gs>
                  </a:gsLst>
                  <a:lin scaled="0"/>
                </a:gradFill>
              </a:rPr>
              <a:t>Our Values</a:t>
            </a:r>
          </a:p>
          <a:p>
            <a:pPr marL="285750" indent="-285750">
              <a:buFont typeface="Wingdings" panose="05000000000000000000" charset="0"/>
              <a:buChar char="v"/>
            </a:pPr>
            <a:r>
              <a:rPr lang="en-US" dirty="0" smtClean="0"/>
              <a:t>Transparency, reliability, and customer-centricity are at the core of our values. We believe in building trust with our customers through honesty, integrity, and professionalism. Your satisfaction is our top priority, and we go above and beyond to exceed your expectations</a:t>
            </a:r>
            <a:r>
              <a:rPr lang="en-US" dirty="0" smtClean="0"/>
              <a:t>.</a:t>
            </a:r>
            <a:endParaRPr lang="en-US" dirty="0" smtClean="0"/>
          </a:p>
          <a:p>
            <a:pPr marL="0" indent="0">
              <a:buFont typeface="Wingdings" panose="05000000000000000000" charset="0"/>
              <a:buNone/>
            </a:pPr>
            <a:r>
              <a:rPr lang="en-US" sz="1600" b="1" u="sng" dirty="0" smtClean="0">
                <a:solidFill>
                  <a:srgbClr val="0070C0"/>
                </a:solidFill>
              </a:rPr>
              <a:t>Our Team</a:t>
            </a:r>
          </a:p>
          <a:p>
            <a:pPr marL="285750" indent="-285750">
              <a:buFont typeface="Wingdings" panose="05000000000000000000" charset="0"/>
              <a:buChar char="v"/>
            </a:pPr>
            <a:r>
              <a:rPr lang="en-US" dirty="0" smtClean="0"/>
              <a:t>Behind [Your Company Name] is a dedicated team of professionals who are passionate about revolutionizing the way you book bus tickets. From developers and designers to customer support specialists, each member of our team plays a vital role in delivering a superior booking experience</a:t>
            </a:r>
            <a:endParaRPr lang="en-US" dirty="0"/>
          </a:p>
        </p:txBody>
      </p:sp>
    </p:spTree>
    <p:extLst>
      <p:ext uri="{BB962C8B-B14F-4D97-AF65-F5344CB8AC3E}">
        <p14:creationId xmlns=""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525517"/>
            <a:ext cx="2587606" cy="378374"/>
          </a:xfrm>
        </p:spPr>
        <p:txBody>
          <a:bodyPr/>
          <a:lstStyle/>
          <a:p>
            <a:pPr algn="ctr"/>
            <a:r>
              <a:rPr lang="en-IN" b="1" dirty="0" smtClean="0"/>
              <a:t>Service-page</a:t>
            </a:r>
            <a:endParaRPr lang="en-US" b="1" dirty="0"/>
          </a:p>
        </p:txBody>
      </p:sp>
      <p:sp>
        <p:nvSpPr>
          <p:cNvPr id="4" name="TextBox 3"/>
          <p:cNvSpPr txBox="1"/>
          <p:nvPr/>
        </p:nvSpPr>
        <p:spPr>
          <a:xfrm>
            <a:off x="0" y="924911"/>
            <a:ext cx="8818180" cy="4401205"/>
          </a:xfrm>
          <a:prstGeom prst="rect">
            <a:avLst/>
          </a:prstGeom>
          <a:noFill/>
        </p:spPr>
        <p:txBody>
          <a:bodyPr wrap="square" rtlCol="0">
            <a:spAutoFit/>
          </a:bodyPr>
          <a:lstStyle/>
          <a:p>
            <a:pPr marL="285750" indent="-285750">
              <a:buFont typeface="Wingdings" panose="05000000000000000000" charset="0"/>
              <a:buChar char="v"/>
            </a:pPr>
            <a:r>
              <a:rPr lang="en-US" dirty="0" smtClean="0"/>
              <a:t> Our Bus Reservation System is designed to simplify the process of booking bus tickets for both individual and group travelers. Whether you're planning a solo journey, a family vacation, or a corporate trip, our platform ensures a seamless booking experience from start to finish.</a:t>
            </a:r>
          </a:p>
          <a:p>
            <a:endParaRPr lang="en-US" dirty="0" smtClean="0"/>
          </a:p>
          <a:p>
            <a:r>
              <a:rPr lang="en-US" b="1" dirty="0" smtClean="0">
                <a:solidFill>
                  <a:srgbClr val="FF0000"/>
                </a:solidFill>
                <a:sym typeface="+mn-ea"/>
              </a:rPr>
              <a:t>Key Features:</a:t>
            </a:r>
            <a:endParaRPr lang="en-US" b="1" dirty="0" smtClean="0">
              <a:solidFill>
                <a:srgbClr val="FF0000"/>
              </a:solidFill>
            </a:endParaRPr>
          </a:p>
          <a:p>
            <a:pPr marL="285750" indent="-285750">
              <a:buFont typeface="Wingdings" panose="05000000000000000000" charset="0"/>
              <a:buChar char="v"/>
            </a:pPr>
            <a:r>
              <a:rPr lang="en-US" dirty="0" smtClean="0"/>
              <a:t>User-Friendly Interface: Our platform boasts an intuitive user interface, making it easy for customers to navigate and book their bus tickets with minimal effort.</a:t>
            </a:r>
          </a:p>
          <a:p>
            <a:endParaRPr lang="en-US" dirty="0" smtClean="0"/>
          </a:p>
          <a:p>
            <a:pPr marL="285750" indent="-285750">
              <a:buFont typeface="Wingdings" panose="05000000000000000000" charset="0"/>
              <a:buChar char="v"/>
            </a:pPr>
            <a:r>
              <a:rPr lang="en-US" dirty="0" smtClean="0"/>
              <a:t> Extensive Route Network: We offer a wide range of routes, covering various destinations across the country. Whether you're traveling locally or across states, we've got you covered.</a:t>
            </a:r>
          </a:p>
          <a:p>
            <a:endParaRPr lang="en-US" dirty="0" smtClean="0"/>
          </a:p>
          <a:p>
            <a:r>
              <a:rPr lang="en-US" b="1" dirty="0" smtClean="0">
                <a:solidFill>
                  <a:srgbClr val="FF0000"/>
                </a:solidFill>
              </a:rPr>
              <a:t>How it works</a:t>
            </a:r>
          </a:p>
          <a:p>
            <a:endParaRPr lang="en-US" b="1" dirty="0" smtClean="0">
              <a:solidFill>
                <a:srgbClr val="FF0000"/>
              </a:solidFill>
            </a:endParaRPr>
          </a:p>
          <a:p>
            <a:pPr marL="342900" indent="-342900">
              <a:buFont typeface="+mj-lt"/>
              <a:buAutoNum type="arabicPeriod"/>
            </a:pPr>
            <a:r>
              <a:rPr lang="en-US" dirty="0" err="1" smtClean="0"/>
              <a:t>Findbus</a:t>
            </a:r>
            <a:endParaRPr lang="en-US" dirty="0" smtClean="0"/>
          </a:p>
          <a:p>
            <a:pPr marL="342900" indent="-342900">
              <a:buFont typeface="+mj-lt"/>
              <a:buAutoNum type="arabicPeriod"/>
            </a:pPr>
            <a:r>
              <a:rPr lang="en-US" dirty="0" smtClean="0"/>
              <a:t>Select</a:t>
            </a:r>
          </a:p>
          <a:p>
            <a:pPr marL="342900" indent="-342900">
              <a:buFont typeface="+mj-lt"/>
              <a:buAutoNum type="arabicPeriod"/>
            </a:pPr>
            <a:r>
              <a:rPr lang="en-US" dirty="0" smtClean="0"/>
              <a:t>Book</a:t>
            </a:r>
          </a:p>
          <a:p>
            <a:pPr marL="342900" indent="-342900">
              <a:buFont typeface="+mj-lt"/>
              <a:buAutoNum type="arabicPeriod"/>
            </a:pPr>
            <a:r>
              <a:rPr lang="en-US" dirty="0" smtClean="0"/>
              <a:t>Confirmation</a:t>
            </a:r>
          </a:p>
          <a:p>
            <a:pPr marL="342900" indent="-342900">
              <a:buFont typeface="+mj-lt"/>
              <a:buAutoNum type="arabicPeriod"/>
            </a:pPr>
            <a:r>
              <a:rPr lang="en-US" dirty="0" smtClean="0"/>
              <a:t>Travel</a:t>
            </a:r>
          </a:p>
          <a:p>
            <a:pPr marL="0" indent="0">
              <a:buFont typeface="Arial" panose="020B0604020202020204" pitchFamily="34" charset="0"/>
              <a:buNone/>
            </a:pPr>
            <a:endParaRPr lang="en-US" dirty="0" smtClean="0"/>
          </a:p>
          <a:p>
            <a:endParaRPr lang="en-US" dirty="0"/>
          </a:p>
        </p:txBody>
      </p:sp>
    </p:spTree>
    <p:extLst>
      <p:ext uri="{BB962C8B-B14F-4D97-AF65-F5344CB8AC3E}">
        <p14:creationId xmlns=""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599090"/>
            <a:ext cx="8421857" cy="462455"/>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4" name="TextBox 3"/>
          <p:cNvSpPr txBox="1"/>
          <p:nvPr/>
        </p:nvSpPr>
        <p:spPr>
          <a:xfrm>
            <a:off x="241739" y="1019503"/>
            <a:ext cx="8673662" cy="4832092"/>
          </a:xfrm>
          <a:prstGeom prst="rect">
            <a:avLst/>
          </a:prstGeom>
          <a:noFill/>
        </p:spPr>
        <p:txBody>
          <a:bodyPr wrap="square" rtlCol="0">
            <a:spAutoFit/>
          </a:bodyPr>
          <a:lstStyle/>
          <a:p>
            <a:r>
              <a:rPr lang="en-US" b="1" dirty="0" smtClean="0"/>
              <a:t>Integration with Public Transportation Networks:</a:t>
            </a:r>
            <a:endParaRPr lang="en-US" dirty="0" smtClean="0"/>
          </a:p>
          <a:p>
            <a:pPr lvl="1"/>
            <a:r>
              <a:rPr lang="en-US" dirty="0" smtClean="0"/>
              <a:t>Expand the system to integrate with other modes of public transportation such as trains, ferries, and subway systems, providing users with a comprehensive travel planning solution.</a:t>
            </a:r>
          </a:p>
          <a:p>
            <a:r>
              <a:rPr lang="en-US" b="1" dirty="0" smtClean="0"/>
              <a:t>Dynamic Pricing Algorithms:</a:t>
            </a:r>
            <a:endParaRPr lang="en-US" dirty="0" smtClean="0"/>
          </a:p>
          <a:p>
            <a:pPr lvl="1"/>
            <a:r>
              <a:rPr lang="en-US" dirty="0" smtClean="0"/>
              <a:t>Implement dynamic pricing algorithms that adjust ticket prices based on factors such as demand, time of booking, route popularity, and availability of seats, optimizing revenue generation</a:t>
            </a:r>
            <a:r>
              <a:rPr lang="en-US" dirty="0" smtClean="0"/>
              <a:t>.</a:t>
            </a:r>
          </a:p>
          <a:p>
            <a:r>
              <a:rPr lang="en-US" b="1" dirty="0" smtClean="0"/>
              <a:t>Enhanced Payment Options</a:t>
            </a:r>
            <a:r>
              <a:rPr lang="en-US" b="1" dirty="0" smtClean="0"/>
              <a:t>:</a:t>
            </a:r>
            <a:endParaRPr lang="en-US" dirty="0" smtClean="0"/>
          </a:p>
          <a:p>
            <a:pPr lvl="1"/>
            <a:r>
              <a:rPr lang="en-US" dirty="0" smtClean="0"/>
              <a:t>We </a:t>
            </a:r>
            <a:r>
              <a:rPr lang="en-US" dirty="0" err="1" smtClean="0"/>
              <a:t>willI</a:t>
            </a:r>
            <a:r>
              <a:rPr lang="en-US" dirty="0" smtClean="0"/>
              <a:t> implement the payment model by paying via </a:t>
            </a:r>
            <a:r>
              <a:rPr lang="en-US" dirty="0" err="1" smtClean="0"/>
              <a:t>Gpay</a:t>
            </a:r>
            <a:r>
              <a:rPr lang="en-US" dirty="0" smtClean="0"/>
              <a:t> or phone </a:t>
            </a:r>
            <a:r>
              <a:rPr lang="en-US" dirty="0" err="1" smtClean="0"/>
              <a:t>like.ntegrate</a:t>
            </a:r>
            <a:r>
              <a:rPr lang="en-US" dirty="0" smtClean="0"/>
              <a:t> </a:t>
            </a:r>
            <a:r>
              <a:rPr lang="en-US" dirty="0" smtClean="0"/>
              <a:t>additional payment options such as mobile wallets, </a:t>
            </a:r>
            <a:r>
              <a:rPr lang="en-US" dirty="0" err="1" smtClean="0"/>
              <a:t>cryptocurrency</a:t>
            </a:r>
            <a:r>
              <a:rPr lang="en-US" dirty="0" smtClean="0"/>
              <a:t>, and installment plans to cater to diverse payment preferences and improve convenience for users.</a:t>
            </a:r>
          </a:p>
          <a:p>
            <a:r>
              <a:rPr lang="en-US" b="1" dirty="0" smtClean="0"/>
              <a:t>Emergency Assistance Features:</a:t>
            </a:r>
            <a:endParaRPr lang="en-US" dirty="0" smtClean="0"/>
          </a:p>
          <a:p>
            <a:pPr lvl="1"/>
            <a:r>
              <a:rPr lang="en-US" dirty="0" smtClean="0"/>
              <a:t>Introduce emergency assistance features such as panic buttons, emergency contact information, and real-time communication channels to ensure passenger safety and security during unforeseen events</a:t>
            </a:r>
            <a:r>
              <a:rPr lang="en-US" dirty="0" smtClean="0"/>
              <a:t>.</a:t>
            </a:r>
          </a:p>
          <a:p>
            <a:r>
              <a:rPr lang="en-US" b="1" dirty="0" err="1" smtClean="0"/>
              <a:t>Blockchain</a:t>
            </a:r>
            <a:r>
              <a:rPr lang="en-US" b="1" dirty="0" smtClean="0"/>
              <a:t>-Based Ticketing System</a:t>
            </a:r>
            <a:r>
              <a:rPr lang="en-US" b="1" dirty="0" smtClean="0"/>
              <a:t>:</a:t>
            </a:r>
            <a:endParaRPr lang="en-US" dirty="0" smtClean="0"/>
          </a:p>
          <a:p>
            <a:pPr lvl="1"/>
            <a:r>
              <a:rPr lang="en-US" dirty="0" smtClean="0"/>
              <a:t>Explore the implementation of a </a:t>
            </a:r>
            <a:r>
              <a:rPr lang="en-US" dirty="0" err="1" smtClean="0"/>
              <a:t>blockchain</a:t>
            </a:r>
            <a:r>
              <a:rPr lang="en-US" dirty="0" smtClean="0"/>
              <a:t>-based ticketing system to enhance security, transparency, and fraud prevention in ticket transactions, ensuring trust and reliability for users and operators alike</a:t>
            </a:r>
            <a:r>
              <a:rPr lang="en-US" dirty="0" smtClean="0"/>
              <a:t>.</a:t>
            </a:r>
            <a:endParaRPr lang="en-US" dirty="0" smtClean="0"/>
          </a:p>
          <a:p>
            <a:r>
              <a:rPr lang="en-US" dirty="0" smtClean="0"/>
              <a:t>These future enhancements aim to further elevate the Bus Reservation System, providing users with advanced features, improved convenience, and a more personalized and engaging travel experience.</a:t>
            </a:r>
          </a:p>
          <a:p>
            <a:r>
              <a:rPr lang="en-US" dirty="0" smtClean="0"/>
              <a:t/>
            </a:r>
            <a:br>
              <a:rPr lang="en-US" dirty="0" smtClean="0"/>
            </a:br>
            <a:endParaRPr lang="en-US" dirty="0" smtClean="0"/>
          </a:p>
          <a:p>
            <a:pPr lvl="1"/>
            <a:endParaRPr lang="en-US" dirty="0" smtClean="0"/>
          </a:p>
          <a:p>
            <a:endParaRPr lang="en-US" dirty="0"/>
          </a:p>
        </p:txBody>
      </p:sp>
    </p:spTree>
    <p:extLst>
      <p:ext uri="{BB962C8B-B14F-4D97-AF65-F5344CB8AC3E}">
        <p14:creationId xmlns=""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588580"/>
            <a:ext cx="2936082" cy="41581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p:cNvSpPr txBox="1"/>
          <p:nvPr/>
        </p:nvSpPr>
        <p:spPr>
          <a:xfrm>
            <a:off x="126123" y="903890"/>
            <a:ext cx="9017877" cy="4453759"/>
          </a:xfrm>
          <a:prstGeom prst="rect">
            <a:avLst/>
          </a:prstGeom>
          <a:noFill/>
        </p:spPr>
        <p:txBody>
          <a:bodyPr wrap="square" rtlCol="0">
            <a:spAutoFit/>
          </a:bodyPr>
          <a:lstStyle/>
          <a:p>
            <a:r>
              <a:rPr lang="en-US" dirty="0" smtClean="0"/>
              <a:t>The implementation of the Bus Reservation System brings forth a multitude of benefits. For passengers, it offers a user-friendly platform where they can easily search for buses, select preferred seats, and make reservations with confidence. </a:t>
            </a:r>
            <a:endParaRPr lang="en-US" dirty="0" smtClean="0"/>
          </a:p>
          <a:p>
            <a:endParaRPr lang="en-US" dirty="0" smtClean="0"/>
          </a:p>
          <a:p>
            <a:r>
              <a:rPr lang="en-US" dirty="0" smtClean="0"/>
              <a:t>Administrators and bus operators also reap the rewards of the Bus Reservation System. With features for managing buses, routes, schedules, and reservations, administrators can optimize operations, improve resource utilization, and make data-driven decisions to enhance service quality and efficiency. The system's reporting and analytics capabilities provide valuable insights that facilitate strategic planning, revenue optimization, and performance monitoring</a:t>
            </a:r>
            <a:r>
              <a:rPr lang="en-US" dirty="0" smtClean="0"/>
              <a:t>.</a:t>
            </a:r>
          </a:p>
          <a:p>
            <a:endParaRPr lang="en-US" dirty="0" smtClean="0"/>
          </a:p>
          <a:p>
            <a:r>
              <a:rPr lang="en-US" dirty="0" smtClean="0"/>
              <a:t>Looking ahead, future enhancements such as </a:t>
            </a:r>
            <a:r>
              <a:rPr lang="en-US" dirty="0" smtClean="0"/>
              <a:t>payment model like paying via </a:t>
            </a:r>
            <a:r>
              <a:rPr lang="en-US" dirty="0" err="1" smtClean="0"/>
              <a:t>gpay</a:t>
            </a:r>
            <a:r>
              <a:rPr lang="en-US" dirty="0" smtClean="0"/>
              <a:t>.</a:t>
            </a:r>
            <a:r>
              <a:rPr lang="en-US" dirty="0" smtClean="0"/>
              <a:t> </a:t>
            </a:r>
            <a:r>
              <a:rPr lang="en-US" dirty="0" smtClean="0"/>
              <a:t>dynamic pricing algorithms, and personalized recommendations promise to further elevate the Bus Reservation System, offering advanced features and a more tailored experience for users. As the system continues to evolve and adapt to changing needs and technological advancements, it remains committed to its mission of simplifying bus travel and providing exceptional service to passengers worldwide</a:t>
            </a:r>
            <a:r>
              <a:rPr lang="en-US" dirty="0" smtClean="0"/>
              <a:t>.</a:t>
            </a:r>
            <a:endParaRPr lang="en-US" dirty="0" smtClean="0"/>
          </a:p>
          <a:p>
            <a:r>
              <a:rPr lang="en-US" dirty="0" smtClean="0"/>
              <a:t>In essence, the Bus Reservation System stands as a cornerstone in the realm of transportation management, bridging the gap between passengers and bus operators, and paving the way for a more connected, efficient, and enjoyable travel experience for all.</a:t>
            </a:r>
          </a:p>
          <a:p>
            <a:r>
              <a:rPr lang="en-US" dirty="0" smtClean="0"/>
              <a:t/>
            </a:r>
            <a:br>
              <a:rPr lang="en-US" dirty="0" smtClean="0"/>
            </a:br>
            <a:endParaRPr lang="en-US" dirty="0"/>
          </a:p>
        </p:txBody>
      </p:sp>
    </p:spTree>
    <p:extLst>
      <p:ext uri="{BB962C8B-B14F-4D97-AF65-F5344CB8AC3E}">
        <p14:creationId xmlns=""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704193"/>
            <a:ext cx="8739700" cy="5444359"/>
          </a:xfrm>
          <a:prstGeom prst="rect">
            <a:avLst/>
          </a:prstGeom>
          <a:noFill/>
          <a:ln>
            <a:noFill/>
          </a:ln>
        </p:spPr>
        <p:txBody>
          <a:bodyPr spcFirstLastPara="1" wrap="square" lIns="91425" tIns="91425" rIns="91425" bIns="91425" anchor="t" anchorCtr="0">
            <a:noAutofit/>
          </a:bodyPr>
          <a:lstStyle/>
          <a:p>
            <a:pPr lvl="0">
              <a:buSzPts val="2800"/>
            </a:pPr>
            <a:r>
              <a:rPr lang="en-IN" b="1" dirty="0" smtClean="0">
                <a:solidFill>
                  <a:srgbClr val="213163"/>
                </a:solidFill>
              </a:rPr>
              <a:t>Abstract</a:t>
            </a:r>
            <a:br>
              <a:rPr lang="en-IN" b="1" dirty="0" smtClean="0">
                <a:solidFill>
                  <a:srgbClr val="213163"/>
                </a:solidFill>
              </a:rPr>
            </a:br>
            <a:r>
              <a:rPr lang="en-US" dirty="0" smtClean="0"/>
              <a:t/>
            </a:r>
            <a:br>
              <a:rPr lang="en-US" dirty="0" smtClean="0"/>
            </a:br>
            <a:r>
              <a:rPr lang="en-US" dirty="0" smtClean="0"/>
              <a:t>Online </a:t>
            </a:r>
            <a:r>
              <a:rPr lang="en-US" dirty="0" smtClean="0"/>
              <a:t>Bus Ticket Reservation System is a Web based application that works within a centralized network. This project presents a review on the software program "Online Bus Ticket Reservation System" as should be used in a bus transportation system, a facility which is used to reserve seats, cancellation of reservation and different types of route enquiries used on securing quick reservations. computerizing the traditional database, ticket booking and tracking bus and travel made. It maintains all customer details, bus details, reservation details. In order to achieve the design, Imo Transport Company (ITC) was chosen as a case study because of its strategic importance to Imo </a:t>
            </a:r>
            <a:r>
              <a:rPr lang="en-US" dirty="0" smtClean="0"/>
              <a:t>State. HTML , CSS, Java Script was </a:t>
            </a:r>
            <a:r>
              <a:rPr lang="en-US" dirty="0" smtClean="0"/>
              <a:t>used for the front-end of the software while the back end was designed </a:t>
            </a:r>
            <a:r>
              <a:rPr lang="en-US" dirty="0" smtClean="0"/>
              <a:t>using python and </a:t>
            </a:r>
            <a:r>
              <a:rPr lang="en-US" dirty="0" err="1" smtClean="0"/>
              <a:t>Django</a:t>
            </a:r>
            <a:r>
              <a:rPr lang="en-US" dirty="0" smtClean="0"/>
              <a:t> . </a:t>
            </a:r>
            <a:r>
              <a:rPr lang="en-US" dirty="0" smtClean="0"/>
              <a:t>The software achieved is capable of improving the customer hand and relationship management in ITC operations. It is recommended that despite the present functionality of the designed software, an additional functionality such as the use of E-mail to send tickets and notifications to the customer and in future, online payment using credit cards/debit cards will be implemented into the system. </a:t>
            </a:r>
            <a:br>
              <a:rPr lang="en-US" dirty="0" smtClean="0"/>
            </a:br>
            <a:endParaRPr lang="en-IN"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907138"/>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2052" y="472966"/>
            <a:ext cx="8708169" cy="378373"/>
          </a:xfrm>
          <a:prstGeom prst="rect">
            <a:avLst/>
          </a:prstGeom>
          <a:noFill/>
          <a:ln>
            <a:noFill/>
          </a:ln>
        </p:spPr>
        <p:txBody>
          <a:bodyPr spcFirstLastPara="1" wrap="square" lIns="91425" tIns="91425" rIns="91425" bIns="91425" anchor="t" anchorCtr="0">
            <a:noAutofit/>
          </a:bodyPr>
          <a:lstStyle/>
          <a:p>
            <a:pPr marL="342900" indent="-342900">
              <a:buSzPts val="2800"/>
            </a:pPr>
            <a:r>
              <a:rPr lang="en-IN" sz="1600" b="1" dirty="0" smtClean="0">
                <a:solidFill>
                  <a:srgbClr val="213163"/>
                </a:solidFill>
              </a:rPr>
              <a:t>Problem Statement</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IN" sz="1600" b="1" dirty="0" smtClean="0">
                <a:solidFill>
                  <a:srgbClr val="0000FF"/>
                </a:solidFill>
                <a:latin typeface="Calibri" pitchFamily="34" charset="0"/>
                <a:cs typeface="Calibri" pitchFamily="34" charset="0"/>
              </a:rPr>
              <a:t>Reservation system:</a:t>
            </a:r>
            <a:r>
              <a:rPr lang="en-US" sz="1600" dirty="0" smtClean="0"/>
              <a:t> Implement a user-friendly interface for customers to browse available buses, select preferred routes, and book seats effortlessly. The system should allow users to view bus schedules, seat availability, and fare details in real-time. </a:t>
            </a:r>
            <a:br>
              <a:rPr lang="en-US" sz="1600" dirty="0" smtClean="0"/>
            </a:br>
            <a:r>
              <a:rPr lang="en-US" sz="1600" dirty="0" smtClean="0">
                <a:solidFill>
                  <a:srgbClr val="0000FF"/>
                </a:solidFill>
              </a:rPr>
              <a:t>User Authentication : </a:t>
            </a:r>
            <a:r>
              <a:rPr lang="en-US" sz="1600" dirty="0" smtClean="0"/>
              <a:t>Implement </a:t>
            </a:r>
            <a:r>
              <a:rPr lang="en-US" sz="1600" dirty="0" smtClean="0"/>
              <a:t>robust authentication mechanisms to verify the identity of users during the booking process. This includes registration, login, and profile management functionalities to personalize the user experience and maintain booking history. </a:t>
            </a:r>
            <a:r>
              <a:rPr lang="en-US" sz="1600" dirty="0" smtClean="0"/>
              <a:t/>
            </a:r>
            <a:br>
              <a:rPr lang="en-US" sz="1600" dirty="0" smtClean="0"/>
            </a:br>
            <a:r>
              <a:rPr lang="en-US" sz="1600" dirty="0" smtClean="0">
                <a:solidFill>
                  <a:srgbClr val="0000FF"/>
                </a:solidFill>
              </a:rPr>
              <a:t>Scalability and Performance: </a:t>
            </a:r>
            <a:r>
              <a:rPr lang="en-US" sz="1600" dirty="0" smtClean="0"/>
              <a:t>Design </a:t>
            </a:r>
            <a:r>
              <a:rPr lang="en-US" sz="1600" dirty="0" smtClean="0"/>
              <a:t>the system architecture to handle a large volume of concurrent users and adapt to fluctuating demand during peak hours or seasons. Optimize database queries and server-side processes to ensure fast response times and minimal downtime.</a:t>
            </a:r>
            <a:br>
              <a:rPr lang="en-US" sz="1600" dirty="0" smtClean="0"/>
            </a:br>
            <a:r>
              <a:rPr lang="en-US" sz="1600" dirty="0" err="1" smtClean="0">
                <a:solidFill>
                  <a:srgbClr val="0000FF"/>
                </a:solidFill>
              </a:rPr>
              <a:t>Accessability</a:t>
            </a:r>
            <a:r>
              <a:rPr lang="en-US" sz="1600" dirty="0" smtClean="0">
                <a:solidFill>
                  <a:srgbClr val="0000FF"/>
                </a:solidFill>
              </a:rPr>
              <a:t> and </a:t>
            </a:r>
            <a:r>
              <a:rPr lang="en-US" sz="1600" dirty="0" err="1" smtClean="0">
                <a:solidFill>
                  <a:srgbClr val="0000FF"/>
                </a:solidFill>
              </a:rPr>
              <a:t>compatability</a:t>
            </a:r>
            <a:r>
              <a:rPr lang="en-US" sz="1600" dirty="0" smtClean="0"/>
              <a:t>: </a:t>
            </a:r>
            <a:r>
              <a:rPr lang="en-US" sz="1600" dirty="0" smtClean="0"/>
              <a:t>Ensure that the Bus Reservation System is accessible across multiple devices and platforms, including web browsers, mobile apps, and kiosks. Support multiple languages and provide options for users with disabilities to navigate the system easily.</a:t>
            </a:r>
            <a:br>
              <a:rPr lang="en-US" sz="1600" dirty="0" smtClean="0"/>
            </a:br>
            <a:r>
              <a:rPr lang="en-US" sz="1600" dirty="0" smtClean="0"/>
              <a:t/>
            </a:r>
            <a:br>
              <a:rPr lang="en-US" sz="1600" dirty="0" smtClean="0"/>
            </a:br>
            <a:r>
              <a:rPr lang="en-US" sz="1600" dirty="0" smtClean="0"/>
              <a:t/>
            </a:r>
            <a:br>
              <a:rPr lang="en-US" sz="1600" dirty="0" smtClean="0"/>
            </a:b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83356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483476"/>
            <a:ext cx="8697658" cy="4660024"/>
          </a:xfrm>
          <a:prstGeom prst="rect">
            <a:avLst/>
          </a:prstGeom>
          <a:noFill/>
          <a:ln>
            <a:noFill/>
          </a:ln>
        </p:spPr>
        <p:txBody>
          <a:bodyPr spcFirstLastPara="1" wrap="square" lIns="91425" tIns="91425" rIns="91425" bIns="91425" anchor="t" anchorCtr="0">
            <a:noAutofit/>
          </a:bodyPr>
          <a:lstStyle/>
          <a:p>
            <a:r>
              <a:rPr lang="en-IN" b="1" dirty="0">
                <a:solidFill>
                  <a:srgbClr val="213163"/>
                </a:solidFill>
              </a:rPr>
              <a:t>Project </a:t>
            </a:r>
            <a:r>
              <a:rPr lang="en-IN" b="1" dirty="0" smtClean="0">
                <a:solidFill>
                  <a:srgbClr val="213163"/>
                </a:solidFill>
              </a:rPr>
              <a:t>Overview</a:t>
            </a:r>
            <a:br>
              <a:rPr lang="en-IN" b="1" dirty="0" smtClean="0">
                <a:solidFill>
                  <a:srgbClr val="213163"/>
                </a:solidFill>
              </a:rPr>
            </a:br>
            <a:r>
              <a:rPr lang="en-US" dirty="0" smtClean="0"/>
              <a:t> Introduction: The Bus Reservation System is a comprehensive software solution designed to facilitate efficient management of bus ticket booking, seat allocation, and passenger information. This system aims to streamline the process of reserving bus tickets for both customers and administrators, enhancing the overall experience of bus travel</a:t>
            </a:r>
            <a:r>
              <a:rPr lang="en-US" dirty="0" smtClean="0"/>
              <a:t>.</a:t>
            </a:r>
            <a:br>
              <a:rPr lang="en-US" dirty="0" smtClean="0"/>
            </a:br>
            <a:r>
              <a:rPr lang="en-US" dirty="0" smtClean="0"/>
              <a:t/>
            </a:r>
            <a:br>
              <a:rPr lang="en-US" dirty="0" smtClean="0"/>
            </a:br>
            <a:r>
              <a:rPr lang="en-US" dirty="0" smtClean="0"/>
              <a:t>Objectives:</a:t>
            </a:r>
            <a:br>
              <a:rPr lang="en-US" dirty="0" smtClean="0"/>
            </a:br>
            <a:r>
              <a:rPr lang="en-US" dirty="0" smtClean="0"/>
              <a:t>Simplify the bus ticket booking process for passengers.</a:t>
            </a:r>
            <a:br>
              <a:rPr lang="en-US" dirty="0" smtClean="0"/>
            </a:br>
            <a:r>
              <a:rPr lang="en-US" dirty="0" smtClean="0"/>
              <a:t>Provide an intuitive interface for administrators to manage buses, routes, and reservations.</a:t>
            </a:r>
            <a:br>
              <a:rPr lang="en-US" dirty="0" smtClean="0"/>
            </a:br>
            <a:r>
              <a:rPr lang="en-US" dirty="0" smtClean="0"/>
              <a:t>Ensure accurate seat allocation and availability tracking.</a:t>
            </a:r>
            <a:br>
              <a:rPr lang="en-US" dirty="0" smtClean="0"/>
            </a:br>
            <a:r>
              <a:rPr lang="en-US" dirty="0" smtClean="0"/>
              <a:t>Generate comprehensive reports for analysis and decision-making.</a:t>
            </a:r>
            <a:br>
              <a:rPr lang="en-US" dirty="0" smtClean="0"/>
            </a:br>
            <a:r>
              <a:rPr lang="en-US" dirty="0" smtClean="0"/>
              <a:t>Enhance customer satisfaction through efficient service delivery</a:t>
            </a:r>
            <a:r>
              <a:rPr lang="en-US" dirty="0" smtClean="0"/>
              <a:t>.</a:t>
            </a:r>
            <a:br>
              <a:rPr lang="en-US" dirty="0" smtClean="0"/>
            </a:br>
            <a:r>
              <a:rPr lang="en-US" dirty="0" smtClean="0"/>
              <a:t/>
            </a:r>
            <a:br>
              <a:rPr lang="en-US" dirty="0" smtClean="0"/>
            </a:br>
            <a:r>
              <a:rPr lang="en-US" dirty="0" smtClean="0"/>
              <a:t>Features</a:t>
            </a:r>
            <a:r>
              <a:rPr lang="en-US" dirty="0" smtClean="0"/>
              <a:t>:. </a:t>
            </a:r>
            <a:r>
              <a:rPr lang="en-US" dirty="0" smtClean="0"/>
              <a:t>User Module:</a:t>
            </a:r>
            <a:br>
              <a:rPr lang="en-US" dirty="0" smtClean="0"/>
            </a:br>
            <a:r>
              <a:rPr lang="en-US" dirty="0" smtClean="0"/>
              <a:t>Registration and login for passengers.</a:t>
            </a:r>
            <a:br>
              <a:rPr lang="en-US" dirty="0" smtClean="0"/>
            </a:br>
            <a:r>
              <a:rPr lang="en-US" dirty="0" smtClean="0"/>
              <a:t>Search and book bus tickets based on various criteria (e.g., route, date, time).</a:t>
            </a:r>
            <a:br>
              <a:rPr lang="en-US" dirty="0" smtClean="0"/>
            </a:br>
            <a:r>
              <a:rPr lang="en-US" dirty="0" smtClean="0"/>
              <a:t>View seat availability and select preferred seats.</a:t>
            </a:r>
            <a:br>
              <a:rPr lang="en-US" dirty="0" smtClean="0"/>
            </a:br>
            <a:r>
              <a:rPr lang="en-US" dirty="0" smtClean="0"/>
              <a:t>Make secure online payments.</a:t>
            </a:r>
            <a:br>
              <a:rPr lang="en-US" dirty="0" smtClean="0"/>
            </a:br>
            <a:r>
              <a:rPr lang="en-US" dirty="0" smtClean="0"/>
              <a:t>Receive booking confirmation and e-tickets via email or SMS.</a:t>
            </a:r>
            <a:br>
              <a:rPr lang="en-US" dirty="0" smtClean="0"/>
            </a:br>
            <a:r>
              <a:rPr lang="en-US" dirty="0" smtClean="0"/>
              <a:t/>
            </a:r>
            <a:br>
              <a:rPr lang="en-US" dirty="0" smtClean="0"/>
            </a:br>
            <a:endParaRPr lang="en-IN"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875607"/>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413878" cy="322263"/>
          </a:xfrm>
          <a:prstGeom prst="rect">
            <a:avLst/>
          </a:prstGeom>
          <a:noFill/>
          <a:ln>
            <a:noFill/>
          </a:ln>
        </p:spPr>
        <p:txBody>
          <a:bodyPr spcFirstLastPara="1" wrap="square" lIns="91425" tIns="91425" rIns="91425" bIns="91425" anchor="t" anchorCtr="0">
            <a:noAutofit/>
          </a:bodyPr>
          <a:lstStyle/>
          <a:p>
            <a:r>
              <a:rPr lang="en-IN" sz="1600" b="1" dirty="0" smtClean="0">
                <a:solidFill>
                  <a:srgbClr val="213163"/>
                </a:solidFill>
              </a:rPr>
              <a:t>Proposed Solution</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600" dirty="0" smtClean="0"/>
              <a:t> a. </a:t>
            </a:r>
            <a:r>
              <a:rPr lang="en-US" sz="1600" b="1" dirty="0" smtClean="0"/>
              <a:t>User Interface:</a:t>
            </a:r>
            <a:r>
              <a:rPr lang="en-US" sz="1600" dirty="0" smtClean="0"/>
              <a:t> - User-friendly web and mobile interfaces for passengers to search, book, and manage their bus reservations. - Intuitive booking flow with search filters for route, date, time, and seat preference. - Secure authentication and payment gateway integration for seamless transactions.</a:t>
            </a:r>
            <a:br>
              <a:rPr lang="en-US" sz="1600" dirty="0" smtClean="0"/>
            </a:br>
            <a:r>
              <a:rPr lang="en-US" sz="1600" dirty="0" smtClean="0"/>
              <a:t/>
            </a:r>
            <a:br>
              <a:rPr lang="en-US" sz="1600" dirty="0" smtClean="0"/>
            </a:br>
            <a:r>
              <a:rPr lang="en-US" sz="1600" dirty="0" smtClean="0"/>
              <a:t>b. </a:t>
            </a:r>
            <a:r>
              <a:rPr lang="en-US" sz="1600" b="1" dirty="0" smtClean="0"/>
              <a:t>Admin Dashboard:</a:t>
            </a:r>
            <a:r>
              <a:rPr lang="en-US" sz="1600" dirty="0" smtClean="0"/>
              <a:t> - Comprehensive dashboard for administrators to manage buses, routes, bookings, and finances. - Real-time monitoring of bus occupancy, revenue, and performance metrics. - Tools for scheduling buses, assigning routes, and adjusting fares.</a:t>
            </a:r>
            <a:br>
              <a:rPr lang="en-US" sz="1600" dirty="0" smtClean="0"/>
            </a:br>
            <a:r>
              <a:rPr lang="en-US" sz="1600" dirty="0" smtClean="0"/>
              <a:t/>
            </a:r>
            <a:br>
              <a:rPr lang="en-US" sz="1600" dirty="0" smtClean="0"/>
            </a:br>
            <a:r>
              <a:rPr lang="en-US" sz="1600" dirty="0" smtClean="0"/>
              <a:t>c. </a:t>
            </a:r>
            <a:r>
              <a:rPr lang="en-US" sz="1600" b="1" dirty="0" smtClean="0"/>
              <a:t>Seat Allocation System:</a:t>
            </a:r>
            <a:r>
              <a:rPr lang="en-US" sz="1600" dirty="0" smtClean="0"/>
              <a:t> - Dynamic seat map display showing available and booked seats. - Algorithm for intelligent seat allocation based on passenger preferences and bus capacity. - Ability to reserve multiple seats together for groups or families.</a:t>
            </a:r>
            <a:br>
              <a:rPr lang="en-US" sz="1600" dirty="0" smtClean="0"/>
            </a:b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277066" y="713338"/>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136635" y="609600"/>
            <a:ext cx="8671034" cy="3108543"/>
          </a:xfrm>
          <a:prstGeom prst="rect">
            <a:avLst/>
          </a:prstGeom>
          <a:noFill/>
        </p:spPr>
        <p:txBody>
          <a:bodyPr wrap="square" rtlCol="0">
            <a:spAutoFit/>
          </a:bodyPr>
          <a:lstStyle/>
          <a:p>
            <a:endParaRPr lang="en-US" dirty="0" smtClean="0"/>
          </a:p>
          <a:p>
            <a:r>
              <a:rPr lang="en-US" dirty="0" smtClean="0"/>
              <a:t>d</a:t>
            </a:r>
            <a:r>
              <a:rPr lang="en-US" dirty="0" smtClean="0"/>
              <a:t>. </a:t>
            </a:r>
            <a:r>
              <a:rPr lang="en-US" b="1" dirty="0" smtClean="0"/>
              <a:t>Notifications and Reminders:</a:t>
            </a:r>
            <a:r>
              <a:rPr lang="en-US" dirty="0" smtClean="0"/>
              <a:t> - Automated email and SMS notifications for booking confirmations, reminders, and updates. - Alerts for seat availability changes or cancellations. - Customizable notifications for special offers or promotions</a:t>
            </a:r>
            <a:r>
              <a:rPr lang="en-US" dirty="0" smtClean="0"/>
              <a:t>.</a:t>
            </a:r>
          </a:p>
          <a:p>
            <a:endParaRPr lang="en-US" dirty="0" smtClean="0"/>
          </a:p>
          <a:p>
            <a:r>
              <a:rPr lang="en-US" dirty="0" smtClean="0"/>
              <a:t>e. </a:t>
            </a:r>
            <a:r>
              <a:rPr lang="en-US" b="1" dirty="0" smtClean="0"/>
              <a:t>Reporting and Analytics:</a:t>
            </a:r>
            <a:r>
              <a:rPr lang="en-US" dirty="0" smtClean="0"/>
              <a:t> - Generate detailed reports on bookings, revenue, occupancy rates, and route performance. - Analyze trends to optimize bus schedules, pricing strategies, and resource allocation. - Insights for decision-making and strategic planning</a:t>
            </a:r>
            <a:r>
              <a:rPr lang="en-US" dirty="0" smtClean="0"/>
              <a:t>.</a:t>
            </a:r>
          </a:p>
          <a:p>
            <a:endParaRPr lang="en-US" dirty="0" smtClean="0"/>
          </a:p>
          <a:p>
            <a:r>
              <a:rPr lang="en-US" dirty="0" smtClean="0"/>
              <a:t>f. </a:t>
            </a:r>
            <a:r>
              <a:rPr lang="en-US" b="1" dirty="0" smtClean="0"/>
              <a:t>Integration and Scalability:</a:t>
            </a:r>
            <a:r>
              <a:rPr lang="en-US" dirty="0" smtClean="0"/>
              <a:t> - Seamless integration with payment gateways for secure transactions. - API integration for route mapping, navigation, and real-time tracking. - Scalable architecture to accommodate growth in user base and transaction volume</a:t>
            </a:r>
            <a:r>
              <a:rPr lang="en-US" dirty="0" smtClean="0"/>
              <a:t>.</a:t>
            </a:r>
          </a:p>
          <a:p>
            <a:endParaRPr lang="en-US" dirty="0" smtClean="0"/>
          </a:p>
          <a:p>
            <a:endParaRPr lang="en-US" dirty="0"/>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515007" y="701536"/>
            <a:ext cx="8135007" cy="3754874"/>
          </a:xfrm>
          <a:prstGeom prst="rect">
            <a:avLst/>
          </a:prstGeom>
          <a:noFill/>
        </p:spPr>
        <p:txBody>
          <a:bodyPr wrap="square" rtlCol="0" anchor="ctr">
            <a:spAutoFit/>
          </a:bodyPr>
          <a:lstStyle/>
          <a:p>
            <a:r>
              <a:rPr lang="en-US" b="1" dirty="0" smtClean="0"/>
              <a:t>Implementation Plan</a:t>
            </a:r>
            <a:r>
              <a:rPr lang="en-US" b="1" dirty="0" smtClean="0"/>
              <a:t>:</a:t>
            </a:r>
          </a:p>
          <a:p>
            <a:endParaRPr lang="en-US" dirty="0" smtClean="0"/>
          </a:p>
          <a:p>
            <a:pPr lvl="1">
              <a:buFont typeface="Arial" pitchFamily="34" charset="0"/>
              <a:buChar char="•"/>
            </a:pPr>
            <a:r>
              <a:rPr lang="en-US" dirty="0" smtClean="0"/>
              <a:t>Requirement Gathering: Conduct stakeholder meetings to gather requirements and define user stories.</a:t>
            </a:r>
          </a:p>
          <a:p>
            <a:pPr lvl="1"/>
            <a:r>
              <a:rPr lang="en-US" dirty="0" smtClean="0"/>
              <a:t>System Design: Create wireframes and system architecture based on requirements.</a:t>
            </a:r>
          </a:p>
          <a:p>
            <a:pPr lvl="1">
              <a:buFont typeface="Arial" pitchFamily="34" charset="0"/>
              <a:buChar char="•"/>
            </a:pPr>
            <a:r>
              <a:rPr lang="en-US" dirty="0" smtClean="0"/>
              <a:t>Development: Implement frontend and backend components iteratively, following Agile methodologies.</a:t>
            </a:r>
          </a:p>
          <a:p>
            <a:pPr lvl="1">
              <a:buFont typeface="Arial" pitchFamily="34" charset="0"/>
              <a:buChar char="•"/>
            </a:pPr>
            <a:r>
              <a:rPr lang="en-US" dirty="0" smtClean="0"/>
              <a:t>Testing: Conduct unit testing, integration testing, and user acceptance testing (UAT) to ensure quality.</a:t>
            </a:r>
          </a:p>
          <a:p>
            <a:pPr lvl="1"/>
            <a:r>
              <a:rPr lang="en-US" dirty="0" smtClean="0"/>
              <a:t>Deployment: Deploy the system in a staging environment for final testing and then to production.</a:t>
            </a:r>
          </a:p>
          <a:p>
            <a:pPr lvl="1"/>
            <a:r>
              <a:rPr lang="en-US" dirty="0" smtClean="0"/>
              <a:t>Maintenance: Provide ongoing support, bug fixes, and updates based on user feedback and system performance.</a:t>
            </a:r>
          </a:p>
          <a:p>
            <a:r>
              <a:rPr lang="en-US" b="1" dirty="0" smtClean="0"/>
              <a:t>Conclusion:</a:t>
            </a:r>
            <a:r>
              <a:rPr lang="en-US" dirty="0" smtClean="0"/>
              <a:t> The proposed Bus Reservation System offers a comprehensive solution to modernize and optimize bus ticket booking processes. By prioritizing user experience, scalability, and efficiency, the system aims to enhance customer satisfaction, increase revenue, and drive operational excellence in the transportation industry.</a:t>
            </a:r>
          </a:p>
          <a:p>
            <a:endParaRPr lang="en-US" dirty="0"/>
          </a:p>
        </p:txBody>
      </p:sp>
    </p:spTree>
    <p:extLst>
      <p:ext uri="{BB962C8B-B14F-4D97-AF65-F5344CB8AC3E}">
        <p14:creationId xmlns=""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211</TotalTime>
  <Words>1535</Words>
  <Application>Microsoft Office PowerPoint</Application>
  <PresentationFormat>On-screen Show (16:9)</PresentationFormat>
  <Paragraphs>121</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Slide 1</vt:lpstr>
      <vt:lpstr>Slide 2</vt:lpstr>
      <vt:lpstr>Abstract  Online Bus Ticket Reservation System is a Web based application that works within a centralized network. This project presents a review on the software program "Online Bus Ticket Reservation System" as should be used in a bus transportation system, a facility which is used to reserve seats, cancellation of reservation and different types of route enquiries used on securing quick reservations. computerizing the traditional database, ticket booking and tracking bus and travel made. It maintains all customer details, bus details, reservation details. In order to achieve the design, Imo Transport Company (ITC) was chosen as a case study because of its strategic importance to Imo State. HTML , CSS, Java Script was used for the front-end of the software while the back end was designed using python and Django . The software achieved is capable of improving the customer hand and relationship management in ITC operations. It is recommended that despite the present functionality of the designed software, an additional functionality such as the use of E-mail to send tickets and notifications to the customer and in future, online payment using credit cards/debit cards will be implemented into the system.  </vt:lpstr>
      <vt:lpstr>Problem Statement  Reservation system: Implement a user-friendly interface for customers to browse available buses, select preferred routes, and book seats effortlessly. The system should allow users to view bus schedules, seat availability, and fare details in real-time.  User Authentication : Implement robust authentication mechanisms to verify the identity of users during the booking process. This includes registration, login, and profile management functionalities to personalize the user experience and maintain booking history.  Scalability and Performance: Design the system architecture to handle a large volume of concurrent users and adapt to fluctuating demand during peak hours or seasons. Optimize database queries and server-side processes to ensure fast response times and minimal downtime. Accessability and compatability: Ensure that the Bus Reservation System is accessible across multiple devices and platforms, including web browsers, mobile apps, and kiosks. Support multiple languages and provide options for users with disabilities to navigate the system easily.   </vt:lpstr>
      <vt:lpstr>Project Overview  Introduction: The Bus Reservation System is a comprehensive software solution designed to facilitate efficient management of bus ticket booking, seat allocation, and passenger information. This system aims to streamline the process of reserving bus tickets for both customers and administrators, enhancing the overall experience of bus travel.  Objectives: Simplify the bus ticket booking process for passengers. Provide an intuitive interface for administrators to manage buses, routes, and reservations. Ensure accurate seat allocation and availability tracking. Generate comprehensive reports for analysis and decision-making. Enhance customer satisfaction through efficient service delivery.  Features:. User Module: Registration and login for passengers. Search and book bus tickets based on various criteria (e.g., route, date, time). View seat availability and select preferred seats. Make secure online payments. Receive booking confirmation and e-tickets via email or SMS.  </vt:lpstr>
      <vt:lpstr>Proposed Solution   a. User Interface: - User-friendly web and mobile interfaces for passengers to search, book, and manage their bus reservations. - Intuitive booking flow with search filters for route, date, time, and seat preference. - Secure authentication and payment gateway integration for seamless transactions.  b. Admin Dashboard: - Comprehensive dashboard for administrators to manage buses, routes, bookings, and finances. - Real-time monitoring of bus occupancy, revenue, and performance metrics. - Tools for scheduling buses, assigning routes, and adjusting fares.  c. Seat Allocation System: - Dynamic seat map display showing available and booked seats. - Algorithm for intelligent seat allocation based on passenger preferences and bus capacity. - Ability to reserve multiple seats together for groups or families. </vt:lpstr>
      <vt:lpstr>Slide 7</vt:lpstr>
      <vt:lpstr>Slide 8</vt:lpstr>
      <vt:lpstr>Technology Used</vt:lpstr>
      <vt:lpstr>Modelling &amp; Results</vt:lpstr>
      <vt:lpstr>Homepage</vt:lpstr>
      <vt:lpstr>Slide 12</vt:lpstr>
      <vt:lpstr>Slide 13</vt:lpstr>
      <vt:lpstr>Service-page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ELCOT</cp:lastModifiedBy>
  <cp:revision>26</cp:revision>
  <dcterms:modified xsi:type="dcterms:W3CDTF">2024-04-08T07:54:08Z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