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6" r:id="rId1"/>
  </p:sldMasterIdLst>
  <p:sldIdLst>
    <p:sldId id="257" r:id="rId2"/>
    <p:sldId id="258" r:id="rId3"/>
    <p:sldId id="261" r:id="rId4"/>
    <p:sldId id="265" r:id="rId5"/>
    <p:sldId id="264" r:id="rId6"/>
    <p:sldId id="260" r:id="rId7"/>
    <p:sldId id="259" r:id="rId8"/>
    <p:sldId id="280" r:id="rId9"/>
    <p:sldId id="262" r:id="rId10"/>
    <p:sldId id="263" r:id="rId11"/>
    <p:sldId id="273" r:id="rId12"/>
    <p:sldId id="274" r:id="rId13"/>
    <p:sldId id="275" r:id="rId14"/>
    <p:sldId id="281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4660"/>
  </p:normalViewPr>
  <p:slideViewPr>
    <p:cSldViewPr snapToGrid="0">
      <p:cViewPr varScale="1">
        <p:scale>
          <a:sx n="64" d="100"/>
          <a:sy n="64" d="100"/>
        </p:scale>
        <p:origin x="5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2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6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7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7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6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0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9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3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7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9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Universitatea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Alexandru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Cuza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Facultatea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Informatică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licență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Protocoale de Signcriptare</a:t>
            </a:r>
          </a:p>
          <a:p>
            <a:pPr algn="ctr"/>
            <a:endParaRPr 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Andri</a:t>
            </a: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șan Dănuț-Petrică</a:t>
            </a:r>
          </a:p>
          <a:p>
            <a:pPr algn="ctr"/>
            <a:endParaRPr lang="ro-RO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o-RO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Coordonator științific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o-R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Lect. Dr. Sorin Iftene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773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Licita</a:t>
            </a:r>
            <a:r>
              <a:rPr lang="ro-RO" b="1" dirty="0"/>
              <a:t>ț</a:t>
            </a:r>
            <a:r>
              <a:rPr lang="en-US" b="1" dirty="0" err="1"/>
              <a:t>ie</a:t>
            </a:r>
            <a:r>
              <a:rPr lang="en-US" b="1" dirty="0"/>
              <a:t> </a:t>
            </a:r>
            <a:r>
              <a:rPr lang="en-US" b="1" dirty="0" err="1"/>
              <a:t>privat</a:t>
            </a:r>
            <a:r>
              <a:rPr lang="ro-RO" b="1" dirty="0"/>
              <a:t>ă fără terță parte</a:t>
            </a:r>
            <a:br>
              <a:rPr lang="ro-RO" b="1" dirty="0"/>
            </a:br>
            <a:br>
              <a:rPr lang="ro-RO" dirty="0"/>
            </a:br>
            <a:r>
              <a:rPr lang="ro-RO" i="1" dirty="0"/>
              <a:t>Faza de licitație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6771"/>
            <a:ext cx="5765673" cy="4351338"/>
          </a:xfrm>
        </p:spPr>
      </p:pic>
    </p:spTree>
    <p:extLst>
      <p:ext uri="{BB962C8B-B14F-4D97-AF65-F5344CB8AC3E}">
        <p14:creationId xmlns:p14="http://schemas.microsoft.com/office/powerpoint/2010/main" val="410403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Licita</a:t>
            </a:r>
            <a:r>
              <a:rPr lang="ro-RO" b="1" dirty="0"/>
              <a:t>ț</a:t>
            </a:r>
            <a:r>
              <a:rPr lang="en-US" b="1" dirty="0" err="1"/>
              <a:t>ie</a:t>
            </a:r>
            <a:r>
              <a:rPr lang="en-US" b="1" dirty="0"/>
              <a:t> </a:t>
            </a:r>
            <a:r>
              <a:rPr lang="en-US" b="1" dirty="0" err="1"/>
              <a:t>privat</a:t>
            </a:r>
            <a:r>
              <a:rPr lang="ro-RO" b="1" dirty="0"/>
              <a:t>ă fără terță parte</a:t>
            </a:r>
            <a:br>
              <a:rPr lang="ro-RO" b="1" dirty="0"/>
            </a:br>
            <a:br>
              <a:rPr lang="ro-RO" dirty="0"/>
            </a:br>
            <a:r>
              <a:rPr lang="ro-RO" i="1" dirty="0"/>
              <a:t>Faza de deschidere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8811"/>
            <a:ext cx="6323108" cy="3347528"/>
          </a:xfrm>
        </p:spPr>
      </p:pic>
    </p:spTree>
    <p:extLst>
      <p:ext uri="{BB962C8B-B14F-4D97-AF65-F5344CB8AC3E}">
        <p14:creationId xmlns:p14="http://schemas.microsoft.com/office/powerpoint/2010/main" val="360736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Licita</a:t>
            </a:r>
            <a:r>
              <a:rPr lang="ro-RO" b="1" dirty="0"/>
              <a:t>ț</a:t>
            </a:r>
            <a:r>
              <a:rPr lang="en-US" b="1" dirty="0" err="1"/>
              <a:t>ie</a:t>
            </a:r>
            <a:r>
              <a:rPr lang="en-US" b="1" dirty="0"/>
              <a:t> </a:t>
            </a:r>
            <a:r>
              <a:rPr lang="en-US" b="1" dirty="0" err="1"/>
              <a:t>privat</a:t>
            </a:r>
            <a:r>
              <a:rPr lang="ro-RO" b="1" dirty="0"/>
              <a:t>ă fără terță parte</a:t>
            </a:r>
            <a:br>
              <a:rPr lang="ro-RO" b="1" dirty="0"/>
            </a:br>
            <a:br>
              <a:rPr lang="ro-RO" dirty="0"/>
            </a:br>
            <a:r>
              <a:rPr lang="ro-RO" i="1" dirty="0"/>
              <a:t>Faza de confirmare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867" y="1824006"/>
            <a:ext cx="7021279" cy="3205194"/>
          </a:xfrm>
        </p:spPr>
      </p:pic>
    </p:spTree>
    <p:extLst>
      <p:ext uri="{BB962C8B-B14F-4D97-AF65-F5344CB8AC3E}">
        <p14:creationId xmlns:p14="http://schemas.microsoft.com/office/powerpoint/2010/main" val="146691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Licita</a:t>
            </a:r>
            <a:r>
              <a:rPr lang="ro-RO" b="1" dirty="0"/>
              <a:t>ț</a:t>
            </a:r>
            <a:r>
              <a:rPr lang="en-US" b="1" dirty="0" err="1"/>
              <a:t>ie</a:t>
            </a:r>
            <a:r>
              <a:rPr lang="en-US" b="1" dirty="0"/>
              <a:t> </a:t>
            </a:r>
            <a:r>
              <a:rPr lang="en-US" b="1" dirty="0" err="1"/>
              <a:t>privat</a:t>
            </a:r>
            <a:r>
              <a:rPr lang="ro-RO" b="1" dirty="0"/>
              <a:t>ă fără terță parte</a:t>
            </a:r>
            <a:br>
              <a:rPr lang="ro-RO" b="1" dirty="0"/>
            </a:br>
            <a:br>
              <a:rPr lang="ro-RO" dirty="0"/>
            </a:br>
            <a:r>
              <a:rPr lang="ro-RO" i="1" dirty="0"/>
              <a:t>Faza de confirmare a pierzătorilor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1974"/>
            <a:ext cx="7091226" cy="3872235"/>
          </a:xfrm>
        </p:spPr>
      </p:pic>
    </p:spTree>
    <p:extLst>
      <p:ext uri="{BB962C8B-B14F-4D97-AF65-F5344CB8AC3E}">
        <p14:creationId xmlns:p14="http://schemas.microsoft.com/office/powerpoint/2010/main" val="4212381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Aplica</a:t>
            </a:r>
            <a:r>
              <a:rPr lang="ro-RO" sz="4000" b="1" dirty="0"/>
              <a:t>ție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sz="3600" dirty="0"/>
              <a:t>Arhitectură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3600" dirty="0"/>
              <a:t>Tehnologii folosite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5037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Concluzii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Signcriptarea</a:t>
            </a:r>
            <a:r>
              <a:rPr lang="en-US" dirty="0"/>
              <a:t> </a:t>
            </a:r>
            <a:r>
              <a:rPr lang="ro-RO" dirty="0"/>
              <a:t>reprezintă o soluție pentru aplicațiile moderne, acestea putând profita din plin de proprietățile acesteia.</a:t>
            </a:r>
          </a:p>
        </p:txBody>
      </p:sp>
    </p:spTree>
    <p:extLst>
      <p:ext uri="{BB962C8B-B14F-4D97-AF65-F5344CB8AC3E}">
        <p14:creationId xmlns:p14="http://schemas.microsoft.com/office/powerpoint/2010/main" val="8493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 fontScale="90000"/>
          </a:bodyPr>
          <a:lstStyle/>
          <a:p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79581"/>
            <a:ext cx="10515600" cy="478389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 err="1"/>
              <a:t>Signcriptare</a:t>
            </a:r>
            <a:r>
              <a:rPr lang="ro-RO" sz="1800" b="1" dirty="0"/>
              <a:t>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Proprietăți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Model formal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Protocol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ro-RO" sz="1800" dirty="0"/>
              <a:t>țial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1800" b="1" dirty="0"/>
              <a:t>Variații ale signcriptării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Signcriptarea partajată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Signcriptarea proxy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Signcriptarea offline/online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Signcriptarea inel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1800" b="1" dirty="0"/>
              <a:t>Licitație privată fără terță parte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Faza inițială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Faza de licitație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Faza de deschidere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Faza de confirmare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Faza de confirmare a pierzătorilor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1800" b="1" dirty="0"/>
              <a:t>Aplicație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1800" b="1" dirty="0"/>
              <a:t>Concluzii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3007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Signcriptarea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Propusă în 1997 de Yuliang Zheng.</a:t>
            </a:r>
          </a:p>
          <a:p>
            <a:endParaRPr lang="ro-RO" dirty="0"/>
          </a:p>
          <a:p>
            <a:pPr marL="0" indent="0">
              <a:buNone/>
            </a:pPr>
            <a:endParaRPr lang="ro-RO" dirty="0"/>
          </a:p>
          <a:p>
            <a:r>
              <a:rPr lang="en-US" b="1" i="1" dirty="0" err="1">
                <a:effectLst/>
              </a:rPr>
              <a:t>Signcriptarea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este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primitiv</a:t>
            </a:r>
            <a:r>
              <a:rPr lang="ro-RO" dirty="0">
                <a:effectLst/>
              </a:rPr>
              <a:t>a </a:t>
            </a:r>
            <a:r>
              <a:rPr lang="en-US" dirty="0" err="1">
                <a:effectLst/>
              </a:rPr>
              <a:t>criptografică</a:t>
            </a:r>
            <a:r>
              <a:rPr lang="en-US" dirty="0">
                <a:effectLst/>
              </a:rPr>
              <a:t> care </a:t>
            </a:r>
            <a:r>
              <a:rPr lang="en-US" dirty="0" err="1">
                <a:effectLst/>
              </a:rPr>
              <a:t>reuşeste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îndeplinească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simultan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funcţiile</a:t>
            </a:r>
            <a:r>
              <a:rPr lang="en-US" dirty="0">
                <a:effectLst/>
              </a:rPr>
              <a:t> de </a:t>
            </a:r>
            <a:r>
              <a:rPr lang="en-US" i="1" dirty="0" err="1">
                <a:effectLst/>
              </a:rPr>
              <a:t>semnătură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digitală</a:t>
            </a:r>
            <a:r>
              <a:rPr lang="en-US" i="1" dirty="0">
                <a:effectLst/>
              </a:rPr>
              <a:t> </a:t>
            </a:r>
            <a:r>
              <a:rPr lang="en-US" dirty="0" err="1">
                <a:effectLst/>
              </a:rPr>
              <a:t>şi</a:t>
            </a:r>
            <a:r>
              <a:rPr lang="en-US" dirty="0">
                <a:effectLst/>
              </a:rPr>
              <a:t> </a:t>
            </a:r>
            <a:r>
              <a:rPr lang="en-US" i="1" dirty="0" err="1">
                <a:effectLst/>
              </a:rPr>
              <a:t>criptare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însă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într</a:t>
            </a:r>
            <a:r>
              <a:rPr lang="en-US" dirty="0">
                <a:effectLst/>
              </a:rPr>
              <a:t>-un mod </a:t>
            </a:r>
            <a:r>
              <a:rPr lang="en-US" dirty="0" err="1">
                <a:effectLst/>
              </a:rPr>
              <a:t>mult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eficient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decât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combinare</a:t>
            </a:r>
            <a:r>
              <a:rPr lang="ro-RO" dirty="0"/>
              <a:t>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clasică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"</a:t>
            </a:r>
            <a:r>
              <a:rPr lang="en-US" i="1" dirty="0" err="1">
                <a:effectLst/>
              </a:rPr>
              <a:t>semnează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și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apoi</a:t>
            </a:r>
            <a:r>
              <a:rPr lang="en-US" i="1" dirty="0">
                <a:effectLst/>
              </a:rPr>
              <a:t> </a:t>
            </a:r>
            <a:r>
              <a:rPr lang="en-US" i="1" dirty="0" err="1">
                <a:effectLst/>
              </a:rPr>
              <a:t>criptează</a:t>
            </a:r>
            <a:r>
              <a:rPr lang="en-US" i="1" dirty="0">
                <a:effectLst/>
              </a:rPr>
              <a:t>„</a:t>
            </a:r>
            <a:r>
              <a:rPr lang="ro-RO" i="1" dirty="0">
                <a:effectLst/>
              </a:rPr>
              <a:t> </a:t>
            </a:r>
            <a:r>
              <a:rPr lang="ro-RO" dirty="0">
                <a:effectLst/>
              </a:rPr>
              <a:t>a acestora</a:t>
            </a:r>
            <a:r>
              <a:rPr lang="en-US" dirty="0">
                <a:effectLst/>
              </a:rPr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1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Proprietăți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815686"/>
            <a:ext cx="1171492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sz="4000" b="1" dirty="0"/>
              <a:t>Securitate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4000" dirty="0" err="1"/>
              <a:t>Confiden</a:t>
            </a:r>
            <a:r>
              <a:rPr lang="ro-RO" sz="4000" dirty="0"/>
              <a:t>țialitate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4000" dirty="0" err="1"/>
              <a:t>Integritate</a:t>
            </a:r>
            <a:endParaRPr lang="en-US" sz="4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4000" dirty="0"/>
              <a:t>N</a:t>
            </a:r>
            <a:r>
              <a:rPr lang="ro-RO" sz="4000" dirty="0"/>
              <a:t>on-repudierea</a:t>
            </a:r>
            <a:endParaRPr lang="en-US" sz="4000" b="1" dirty="0"/>
          </a:p>
          <a:p>
            <a:pPr marL="914400" lvl="2" indent="0">
              <a:buNone/>
            </a:pPr>
            <a:endParaRPr lang="ro-RO" sz="4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ro-RO" sz="4000" b="1" dirty="0"/>
              <a:t>Cost(signcriptare) </a:t>
            </a:r>
            <a:r>
              <a:rPr lang="en-US" sz="4000" b="1" dirty="0"/>
              <a:t>&lt;&lt; Cost(</a:t>
            </a:r>
            <a:r>
              <a:rPr lang="en-US" sz="4000" b="1" dirty="0" err="1"/>
              <a:t>semnare</a:t>
            </a:r>
            <a:r>
              <a:rPr lang="en-US" sz="4000" b="1" dirty="0"/>
              <a:t>)+Cost(</a:t>
            </a:r>
            <a:r>
              <a:rPr lang="en-US" sz="4000" b="1" dirty="0" err="1"/>
              <a:t>criptare</a:t>
            </a:r>
            <a:r>
              <a:rPr lang="en-US" sz="4000" b="1" dirty="0"/>
              <a:t>)</a:t>
            </a:r>
            <a:endParaRPr lang="ro-RO" sz="4000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863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de signcriptare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635" y="1841116"/>
            <a:ext cx="39623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o-RO" sz="4400" b="1" dirty="0"/>
          </a:p>
          <a:p>
            <a:pPr marL="0" indent="0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Generare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o-R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4400" dirty="0"/>
          </a:p>
          <a:p>
            <a:pPr marL="0" indent="0">
              <a:buNone/>
            </a:pPr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igncriptare</a:t>
            </a:r>
            <a:endParaRPr lang="ro-R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4400" b="1" dirty="0"/>
          </a:p>
          <a:p>
            <a:pPr marL="0" indent="0">
              <a:buNone/>
            </a:pPr>
            <a:r>
              <a:rPr lang="ro-R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esigncriptare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4400" b="1" dirty="0"/>
          </a:p>
        </p:txBody>
      </p:sp>
      <p:sp>
        <p:nvSpPr>
          <p:cNvPr id="10" name="Striped Right Arrow 9"/>
          <p:cNvSpPr/>
          <p:nvPr/>
        </p:nvSpPr>
        <p:spPr>
          <a:xfrm>
            <a:off x="4965422" y="2575647"/>
            <a:ext cx="2628074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/>
          <p:cNvSpPr/>
          <p:nvPr/>
        </p:nvSpPr>
        <p:spPr>
          <a:xfrm>
            <a:off x="4965422" y="3818939"/>
            <a:ext cx="2647123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/>
          <p:cNvSpPr/>
          <p:nvPr/>
        </p:nvSpPr>
        <p:spPr>
          <a:xfrm>
            <a:off x="4965422" y="5108827"/>
            <a:ext cx="2647123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87785" y="2282878"/>
            <a:ext cx="448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 de securitate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75361" y="3516697"/>
                <a:ext cx="41611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MESAJ,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361" y="3516697"/>
                <a:ext cx="4161182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435626" y="4866746"/>
                <a:ext cx="4075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626" y="4866746"/>
                <a:ext cx="40750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936807" y="2459801"/>
                <a:ext cx="3439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𝐺𝐸𝑁</m:t>
                      </m:r>
                      <m:d>
                        <m:dPr>
                          <m:ctrlPr>
                            <a:rPr lang="ro-R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807" y="2459801"/>
                <a:ext cx="3439767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89014" y="3785953"/>
                <a:ext cx="34488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𝑀𝐸𝑆𝐴𝐽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014" y="3785953"/>
                <a:ext cx="3448877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928940" y="5104362"/>
                <a:ext cx="3009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𝐷𝑆𝐶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940" y="5104362"/>
                <a:ext cx="3009073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>
            <a:off x="10515600" y="4877994"/>
            <a:ext cx="559904" cy="914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075504" y="4682080"/>
            <a:ext cx="1010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MESAJ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40456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075504" y="5607728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</a:t>
            </a:r>
          </a:p>
        </p:txBody>
      </p:sp>
    </p:spTree>
    <p:extLst>
      <p:ext uri="{BB962C8B-B14F-4D97-AF65-F5344CB8AC3E}">
        <p14:creationId xmlns:p14="http://schemas.microsoft.com/office/powerpoint/2010/main" val="105048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3912"/>
          </a:xfrm>
        </p:spPr>
        <p:txBody>
          <a:bodyPr/>
          <a:lstStyle/>
          <a:p>
            <a:pPr algn="ctr"/>
            <a:r>
              <a:rPr lang="ro-RO" b="1" dirty="0"/>
              <a:t>Schema de signcriptare(Y. Zheng, 1997)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422953" y="983975"/>
            <a:ext cx="4611756" cy="5367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19461" y="993913"/>
            <a:ext cx="4850296" cy="2435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19461" y="3906079"/>
            <a:ext cx="4850296" cy="2445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88386" y="993913"/>
                <a:ext cx="448089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400" b="1" dirty="0"/>
                  <a:t>Parametri de securitate</a:t>
                </a:r>
                <a:endParaRPr lang="ro-RO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o-RO" sz="2400" i="1" dirty="0"/>
                  <a:t> </a:t>
                </a:r>
                <a:r>
                  <a:rPr lang="ro-RO" sz="2400" dirty="0"/>
                  <a:t>un număr prim mare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o-RO" sz="2400" i="1" dirty="0"/>
                  <a:t> </a:t>
                </a:r>
                <a:r>
                  <a:rPr lang="ro-RO" sz="2400" dirty="0"/>
                  <a:t>factor prim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ro-RO" sz="2400" i="1" dirty="0"/>
                  <a:t> </a:t>
                </a:r>
                <a:r>
                  <a:rPr lang="ro-RO" sz="2400" dirty="0"/>
                  <a:t>în intervalul </a:t>
                </a:r>
                <a:r>
                  <a:rPr lang="en-US" sz="2400" dirty="0"/>
                  <a:t>[1,…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-1] de </a:t>
                </a:r>
                <a:r>
                  <a:rPr lang="en-US" sz="2400" dirty="0" err="1"/>
                  <a:t>ordin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mod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o-RO" sz="2400" dirty="0"/>
                  <a:t>h</a:t>
                </a:r>
                <a14:m>
                  <m:oMath xmlns:m="http://schemas.openxmlformats.org/officeDocument/2006/math"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𝑎𝑠h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i="1" dirty="0" err="1"/>
                  <a:t>func</a:t>
                </a:r>
                <a:r>
                  <a:rPr lang="ro-RO" sz="2400" i="1" dirty="0"/>
                  <a:t>ț</a:t>
                </a:r>
                <a:r>
                  <a:rPr lang="en-US" sz="2400" i="1" dirty="0" err="1"/>
                  <a:t>ie</a:t>
                </a:r>
                <a:r>
                  <a:rPr lang="en-US" sz="2400" i="1" dirty="0"/>
                  <a:t> hash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𝐾𝐻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i="1" dirty="0" err="1"/>
                  <a:t>func</a:t>
                </a:r>
                <a:r>
                  <a:rPr lang="ro-RO" sz="2400" i="1" dirty="0"/>
                  <a:t>ț</a:t>
                </a:r>
                <a:r>
                  <a:rPr lang="en-US" sz="2400" i="1" dirty="0" err="1"/>
                  <a:t>ie</a:t>
                </a:r>
                <a:r>
                  <a:rPr lang="en-US" sz="2400" i="1" dirty="0"/>
                  <a:t> hash cu </a:t>
                </a:r>
                <a:r>
                  <a:rPr lang="en-US" sz="2400" i="1" dirty="0" err="1"/>
                  <a:t>cheie</a:t>
                </a:r>
                <a:endParaRPr lang="en-US" sz="2400" i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2400" i="1" dirty="0"/>
                  <a:t> criptosistem cu cheie privată</a:t>
                </a:r>
                <a:endParaRPr lang="en-US" sz="2400" b="1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86" y="993913"/>
                <a:ext cx="4480890" cy="4893647"/>
              </a:xfrm>
              <a:prstGeom prst="rect">
                <a:avLst/>
              </a:prstGeom>
              <a:blipFill>
                <a:blip r:embed="rId2"/>
                <a:stretch>
                  <a:fillRect l="-2041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76169" y="1047786"/>
                <a:ext cx="485029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Chei Alice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 err="1"/>
                  <a:t>cheia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privat</a:t>
                </a:r>
                <a:r>
                  <a:rPr lang="ro-RO" sz="2400" dirty="0"/>
                  <a:t>ă</a:t>
                </a:r>
                <a:r>
                  <a:rPr lang="en-US" sz="2400" dirty="0"/>
                  <a:t> 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ro-RO" sz="2400" b="1" dirty="0"/>
                  <a:t> </a:t>
                </a:r>
                <a:r>
                  <a:rPr lang="ro-RO" sz="2400" dirty="0"/>
                  <a:t>=</a:t>
                </a:r>
                <a:r>
                  <a:rPr lang="ro-RO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sup>
                    </m:sSup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cheia</a:t>
                </a:r>
                <a:r>
                  <a:rPr lang="en-US" sz="2400" dirty="0"/>
                  <a:t> p</a:t>
                </a:r>
                <a:r>
                  <a:rPr lang="ro-RO" sz="2400" dirty="0"/>
                  <a:t>ublică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69" y="1047786"/>
                <a:ext cx="4850296" cy="1938992"/>
              </a:xfrm>
              <a:prstGeom prst="rect">
                <a:avLst/>
              </a:prstGeom>
              <a:blipFill>
                <a:blip r:embed="rId3"/>
                <a:stretch>
                  <a:fillRect l="-1884" t="-2516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19461" y="3906079"/>
                <a:ext cx="4734339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Chei Bob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 err="1"/>
                  <a:t>cheia</a:t>
                </a:r>
                <a:r>
                  <a:rPr lang="en-US" sz="2400" dirty="0"/>
                  <a:t> </a:t>
                </a:r>
                <a:r>
                  <a:rPr lang="ro-RO" sz="2400" dirty="0"/>
                  <a:t>privată</a:t>
                </a:r>
                <a:endParaRPr lang="en-US" sz="2400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ro-RO" sz="2400" b="1" dirty="0"/>
                  <a:t> </a:t>
                </a:r>
                <a:r>
                  <a:rPr lang="ro-RO" sz="2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ro-RO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p>
                    </m:sSup>
                    <m:r>
                      <a:rPr lang="ro-RO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</a:t>
                </a:r>
                <a:r>
                  <a:rPr lang="ro-RO" sz="2400" dirty="0"/>
                  <a:t> </a:t>
                </a:r>
                <a:r>
                  <a:rPr lang="en-US" sz="2400" dirty="0" err="1"/>
                  <a:t>cheia</a:t>
                </a:r>
                <a:r>
                  <a:rPr lang="en-US" sz="2400" dirty="0"/>
                  <a:t> </a:t>
                </a:r>
                <a:r>
                  <a:rPr lang="ro-RO" sz="2400" dirty="0"/>
                  <a:t>publică</a:t>
                </a:r>
                <a:r>
                  <a:rPr lang="en-US" sz="2400" dirty="0"/>
                  <a:t> </a:t>
                </a:r>
                <a:endParaRPr lang="en-US" sz="24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461" y="3906079"/>
                <a:ext cx="4734339" cy="2215991"/>
              </a:xfrm>
              <a:prstGeom prst="rect">
                <a:avLst/>
              </a:prstGeom>
              <a:blipFill>
                <a:blip r:embed="rId4"/>
                <a:stretch>
                  <a:fillRect l="-2059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13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34112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Schema de signcriptare(Y. Zheng, 1997)</a:t>
            </a:r>
            <a:br>
              <a:rPr lang="ro-RO" b="1" dirty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965200"/>
                <a:ext cx="534924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o-RO" sz="2800" b="1" dirty="0"/>
                  <a:t>Signcriptare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ro-RO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sz="2800" b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ro-RO" sz="28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o-RO" sz="28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ro-RO" sz="28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o-RO" sz="28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ro-RO" sz="28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o-RO" sz="28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ro-RO" sz="28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o-RO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65200"/>
                <a:ext cx="5349240" cy="954107"/>
              </a:xfrm>
              <a:prstGeom prst="rect">
                <a:avLst/>
              </a:prstGeom>
              <a:blipFill>
                <a:blip r:embed="rId2"/>
                <a:stretch>
                  <a:fillRect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87440" y="965199"/>
                <a:ext cx="496824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Designcriptare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o-RO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ro-RO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ro-RO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ro-RO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8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40" y="965199"/>
                <a:ext cx="4968240" cy="954107"/>
              </a:xfrm>
              <a:prstGeom prst="rect">
                <a:avLst/>
              </a:prstGeom>
              <a:blipFill>
                <a:blip r:embed="rId3"/>
                <a:stretch>
                  <a:fillRect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097280" y="1919306"/>
            <a:ext cx="4653280" cy="45322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24320" y="1919306"/>
            <a:ext cx="4653280" cy="45322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200" y="1919305"/>
                <a:ext cx="4912360" cy="4619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200000"/>
                  </a:lnSpc>
                  <a:buAutoNum type="arabicPeriod"/>
                </a:pPr>
                <a:r>
                  <a:rPr lang="en-US" dirty="0"/>
                  <a:t>Generare</a:t>
                </a:r>
                <a:r>
                  <a:rPr lang="ro-RO" dirty="0"/>
                  <a:t> </a:t>
                </a:r>
                <a14:m>
                  <m:oMath xmlns:m="http://schemas.openxmlformats.org/officeDocument/2006/math">
                    <m:r>
                      <a:rPr lang="ro-RO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din [1, ...,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-1]</a:t>
                </a:r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/>
                  <a:t> = hash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</a:t>
                </a:r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ro-RO" dirty="0"/>
                  <a:t>Î</a:t>
                </a:r>
                <a:r>
                  <a:rPr lang="en-US" dirty="0" err="1"/>
                  <a:t>mp</a:t>
                </a:r>
                <a:r>
                  <a:rPr lang="ro-RO" dirty="0"/>
                  <a:t>ă</a:t>
                </a:r>
                <a:r>
                  <a:rPr lang="en-US" dirty="0"/>
                  <a:t>r</a:t>
                </a:r>
                <a:r>
                  <a:rPr lang="ro-RO" dirty="0"/>
                  <a:t>ț</a:t>
                </a:r>
                <a:r>
                  <a:rPr lang="en-US" dirty="0"/>
                  <a:t>ire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o-RO" dirty="0"/>
                  <a:t>î</a:t>
                </a:r>
                <a:r>
                  <a:rPr lang="en-US" dirty="0"/>
                  <a:t>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o-RO" dirty="0"/>
                  <a:t>și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o-RO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o-RO" dirty="0"/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o-RO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o-RO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o-RO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ro-RO" dirty="0"/>
              </a:p>
              <a:p>
                <a:pPr marL="800100" lvl="1" indent="-342900">
                  <a:lnSpc>
                    <a:spcPct val="200000"/>
                  </a:lnSpc>
                  <a:buAutoNum type="arabicPeriod"/>
                </a:pPr>
                <a:r>
                  <a:rPr lang="ro-RO" i="1" dirty="0"/>
                  <a:t>r </a:t>
                </a:r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𝐾𝐻</m:t>
                        </m:r>
                      </m:e>
                      <m:sub>
                        <m:sSub>
                          <m:sSubPr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o-RO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i="1" dirty="0"/>
              </a:p>
              <a:p>
                <a:pPr marL="800100" lvl="1" indent="-342900">
                  <a:lnSpc>
                    <a:spcPct val="200000"/>
                  </a:lnSpc>
                  <a:buAutoNum type="arabicPeriod"/>
                </a:pPr>
                <a:r>
                  <a:rPr lang="ro-RO" i="1" dirty="0"/>
                  <a:t>s =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d>
                          <m:d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lang="ro-RO" i="1" dirty="0"/>
              </a:p>
              <a:p>
                <a:pPr marL="800100" lvl="1" indent="-342900">
                  <a:lnSpc>
                    <a:spcPct val="200000"/>
                  </a:lnSpc>
                  <a:buAutoNum type="arabicPeriod"/>
                </a:pPr>
                <a:r>
                  <a:rPr lang="ro-RO" dirty="0"/>
                  <a:t>Trimite</a:t>
                </a:r>
                <a:r>
                  <a:rPr lang="ro-RO" i="1" dirty="0"/>
                  <a:t> criptotextul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ro-RO" i="1" dirty="0"/>
                  <a:t> </a:t>
                </a:r>
                <a:r>
                  <a:rPr lang="ro-RO" dirty="0"/>
                  <a:t>lui Bob</a:t>
                </a:r>
              </a:p>
              <a:p>
                <a:pPr marL="342900" indent="-342900">
                  <a:buAutoNum type="arabicPeriod" startAt="2"/>
                </a:pPr>
                <a:endParaRPr lang="ro-RO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19305"/>
                <a:ext cx="4912360" cy="46194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24319" y="1919307"/>
                <a:ext cx="4434619" cy="4643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ro-RO" dirty="0"/>
                  <a:t>Recuperare </a:t>
                </a:r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o-RO" dirty="0"/>
                  <a:t> din </a:t>
                </a:r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</m:oMath>
                </a14:m>
                <a:r>
                  <a:rPr lang="ro-R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dirty="0"/>
                  <a:t> și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o-RO" dirty="0"/>
                  <a:t>       </a:t>
                </a:r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 </m:t>
                            </m:r>
                            <m:sSup>
                              <m:sSupPr>
                                <m:ctrlPr>
                                  <a:rPr lang="ro-R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 ∙ </m:t>
                        </m:r>
                        <m:sSub>
                          <m:sSubPr>
                            <m:ctrlP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sup>
                    </m:sSup>
                    <m:r>
                      <a:rPr lang="ro-R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dirty="0"/>
                  <a:t>.</a:t>
                </a:r>
              </a:p>
              <a:p>
                <a:pPr marL="342900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ro-RO" dirty="0"/>
                  <a:t>Împărțire </a:t>
                </a:r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o-RO" dirty="0"/>
                  <a:t> în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b="0" i="0" smtClean="0">
                        <a:latin typeface="Cambria Math" panose="02040503050406030204" pitchFamily="18" charset="0"/>
                      </a:rPr>
                      <m:t>ș</m:t>
                    </m:r>
                  </m:oMath>
                </a14:m>
                <a:r>
                  <a:rPr lang="ro-RO" dirty="0"/>
                  <a:t>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o-RO" b="0" dirty="0"/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o-RO" b="0" dirty="0"/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𝐾𝐻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b="0" dirty="0"/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en-US" dirty="0" err="1"/>
                  <a:t>Dac</a:t>
                </a:r>
                <a:r>
                  <a:rPr lang="ro-RO" dirty="0"/>
                  <a:t>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o-RO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accept</a:t>
                </a:r>
                <a:r>
                  <a:rPr lang="ro-RO" dirty="0"/>
                  <a:t>ă</a:t>
                </a:r>
                <a:r>
                  <a:rPr lang="en-US" dirty="0"/>
                  <a:t> </a:t>
                </a:r>
                <a:r>
                  <a:rPr lang="en-US" dirty="0" err="1"/>
                  <a:t>mesajul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o-RO" dirty="0"/>
                  <a:t>,</a:t>
                </a:r>
                <a:r>
                  <a:rPr lang="en-US" dirty="0"/>
                  <a:t> </a:t>
                </a:r>
                <a:r>
                  <a:rPr lang="en-US" dirty="0" err="1"/>
                  <a:t>altfel</a:t>
                </a:r>
                <a:r>
                  <a:rPr lang="en-US" dirty="0"/>
                  <a:t> </a:t>
                </a:r>
                <a:r>
                  <a:rPr lang="ro-RO" dirty="0" err="1"/>
                  <a:t>r</a:t>
                </a:r>
                <a:r>
                  <a:rPr lang="en-US" dirty="0" err="1"/>
                  <a:t>espinge</a:t>
                </a:r>
                <a:r>
                  <a:rPr lang="en-US" dirty="0"/>
                  <a:t> </a:t>
                </a:r>
                <a:r>
                  <a:rPr lang="en-US" dirty="0" err="1"/>
                  <a:t>mesajul</a:t>
                </a:r>
                <a:r>
                  <a:rPr lang="en-US" dirty="0"/>
                  <a:t>.</a:t>
                </a:r>
                <a:endParaRPr lang="ro-RO" dirty="0"/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319" y="1919307"/>
                <a:ext cx="4434619" cy="4643835"/>
              </a:xfrm>
              <a:prstGeom prst="rect">
                <a:avLst/>
              </a:prstGeom>
              <a:blipFill>
                <a:blip r:embed="rId5"/>
                <a:stretch>
                  <a:fillRect l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63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6000" b="1" dirty="0"/>
              <a:t>Variații ale signcriptării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o-RO" sz="4400" dirty="0"/>
              <a:t>Signcriptarea partajată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o-RO" sz="4400" dirty="0"/>
              <a:t>Signcriptarea proxy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o-RO" sz="4400" dirty="0"/>
              <a:t>Signcriptarea online/offline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ro-RO" sz="4400" dirty="0"/>
              <a:t>Signcriptarea inel</a:t>
            </a:r>
          </a:p>
          <a:p>
            <a:pPr marL="0" indent="0">
              <a:buNone/>
            </a:pPr>
            <a:endParaRPr lang="ro-RO" b="1" dirty="0"/>
          </a:p>
          <a:p>
            <a:pPr lvl="1"/>
            <a:endParaRPr lang="ro-RO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0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599"/>
            <a:ext cx="10515600" cy="66260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Licita</a:t>
            </a:r>
            <a:r>
              <a:rPr lang="ro-RO" b="1" dirty="0"/>
              <a:t>ț</a:t>
            </a:r>
            <a:r>
              <a:rPr lang="en-US" b="1" dirty="0" err="1"/>
              <a:t>ie</a:t>
            </a:r>
            <a:r>
              <a:rPr lang="en-US" b="1" dirty="0"/>
              <a:t> </a:t>
            </a:r>
            <a:r>
              <a:rPr lang="en-US" b="1" dirty="0" err="1"/>
              <a:t>privat</a:t>
            </a:r>
            <a:r>
              <a:rPr lang="ro-RO" b="1" dirty="0"/>
              <a:t>ă fără terță parte</a:t>
            </a:r>
            <a:br>
              <a:rPr lang="ro-RO" b="1" dirty="0"/>
            </a:br>
            <a:br>
              <a:rPr lang="ro-RO" dirty="0"/>
            </a:b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609"/>
            <a:ext cx="10515600" cy="5133354"/>
          </a:xfrm>
        </p:spPr>
        <p:txBody>
          <a:bodyPr/>
          <a:lstStyle/>
          <a:p>
            <a:pPr marL="0" indent="0">
              <a:buNone/>
            </a:pPr>
            <a:r>
              <a:rPr lang="ro-RO" sz="4000" i="1" dirty="0"/>
              <a:t>Faza inițială</a:t>
            </a:r>
            <a:endParaRPr lang="ro-RO" sz="4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Cumpărătorul va publica informațiile relevante despre proiect către toți vânzătorii, care va conține cerințele și condițiile necesare. O parte din vânzători vor răspunde anunțului, iar cumpărătorul va selecta pe cei care satisfac cel mai bine cerințelor și condiților sale.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7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5610</TotalTime>
  <Words>378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Cuprins</vt:lpstr>
      <vt:lpstr>Signcriptarea</vt:lpstr>
      <vt:lpstr>Proprietăți</vt:lpstr>
      <vt:lpstr>Schema de signcriptare (definiție)</vt:lpstr>
      <vt:lpstr>Schema de signcriptare(Y. Zheng, 1997)</vt:lpstr>
      <vt:lpstr>Schema de signcriptare(Y. Zheng, 1997) </vt:lpstr>
      <vt:lpstr>Variații ale signcriptării</vt:lpstr>
      <vt:lpstr>Licitație privată fără terță parte  </vt:lpstr>
      <vt:lpstr>Licitație privată fără terță parte  Faza de licitație</vt:lpstr>
      <vt:lpstr>Licitație privată fără terță parte  Faza de deschidere</vt:lpstr>
      <vt:lpstr>Licitație privată fără terță parte  Faza de confirmare</vt:lpstr>
      <vt:lpstr>Licitație privată fără terță parte  Faza de confirmare a pierzătorilor</vt:lpstr>
      <vt:lpstr>Aplicație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</dc:title>
  <dc:creator>Dan</dc:creator>
  <cp:lastModifiedBy>Dan</cp:lastModifiedBy>
  <cp:revision>100</cp:revision>
  <dcterms:created xsi:type="dcterms:W3CDTF">2017-06-27T12:17:50Z</dcterms:created>
  <dcterms:modified xsi:type="dcterms:W3CDTF">2017-07-01T16:43:10Z</dcterms:modified>
</cp:coreProperties>
</file>