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1053" r:id="rId3"/>
    <p:sldId id="1054" r:id="rId4"/>
    <p:sldId id="1055" r:id="rId5"/>
    <p:sldId id="1057" r:id="rId6"/>
    <p:sldId id="10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05.03.24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draft-voyersriram-opsawg-ipfix-gtpu-04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5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ocument&#10;&#10;Description automatically generated">
            <a:extLst>
              <a:ext uri="{FF2B5EF4-FFF2-40B4-BE49-F238E27FC236}">
                <a16:creationId xmlns:a16="http://schemas.microsoft.com/office/drawing/2014/main" id="{FF142BAB-F86B-2713-DD83-2684CE2D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2311592"/>
            <a:ext cx="5832073" cy="35028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425077A-F38E-7EBB-D572-06A2F447DC6F}"/>
              </a:ext>
            </a:extLst>
          </p:cNvPr>
          <p:cNvSpPr/>
          <p:nvPr/>
        </p:nvSpPr>
        <p:spPr>
          <a:xfrm>
            <a:off x="7638220" y="5590761"/>
            <a:ext cx="2380424" cy="2236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GTP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4591639" cy="2462903"/>
          </a:xfrm>
        </p:spPr>
        <p:txBody>
          <a:bodyPr>
            <a:noAutofit/>
          </a:bodyPr>
          <a:lstStyle/>
          <a:p>
            <a:r>
              <a:rPr lang="en-US" sz="1700" dirty="0"/>
              <a:t>GTP is already deployed by network operators </a:t>
            </a:r>
          </a:p>
          <a:p>
            <a:r>
              <a:rPr lang="en-US" sz="1700" dirty="0"/>
              <a:t>Data-Plane visibility is missing in GTP-U and so unable to identify the transport performance of PDU Sessions with specific QoS within a slice or within a group of slices hosted on the same User Plane Function. 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 flipV="1">
            <a:off x="5083185" y="3125857"/>
            <a:ext cx="2292173" cy="939816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122735" y="3227940"/>
            <a:ext cx="3211226" cy="186911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F7434E9-13FD-EC6B-2793-2FE48E28D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773" y="495299"/>
            <a:ext cx="4025962" cy="6199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9" y="-153534"/>
            <a:ext cx="10515600" cy="1325563"/>
          </a:xfrm>
        </p:spPr>
        <p:txBody>
          <a:bodyPr/>
          <a:lstStyle/>
          <a:p>
            <a:r>
              <a:rPr lang="en-US" sz="3600" b="1" dirty="0"/>
              <a:t>GTP-U @ IPFIX – Cisco IOX-XR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Records exposed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921328" y="4438303"/>
            <a:ext cx="1972301" cy="207748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5FD09C-8FDF-1F82-2301-941FB08E7187}"/>
              </a:ext>
            </a:extLst>
          </p:cNvPr>
          <p:cNvSpPr txBox="1">
            <a:spLocks/>
          </p:cNvSpPr>
          <p:nvPr/>
        </p:nvSpPr>
        <p:spPr>
          <a:xfrm>
            <a:off x="580688" y="1439593"/>
            <a:ext cx="5713432" cy="4782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1. </a:t>
            </a:r>
            <a:r>
              <a:rPr lang="en-US" sz="1200" b="1" dirty="0" err="1"/>
              <a:t>gtpuFlags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2. </a:t>
            </a:r>
            <a:r>
              <a:rPr lang="en-US" sz="1200" b="1" dirty="0" err="1"/>
              <a:t>gtpuMsgType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message type field defined in the GTP-U which indicates the type of GTP-U message.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3. </a:t>
            </a:r>
            <a:r>
              <a:rPr lang="en-US" sz="1200" b="1" dirty="0" err="1"/>
              <a:t>gtpuTEid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4. </a:t>
            </a:r>
            <a:r>
              <a:rPr lang="en-US" sz="1200" b="1" dirty="0" err="1"/>
              <a:t>gtpuSequenceNum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16-bit sequence number field defined in the GTP-U. </a:t>
            </a:r>
            <a:r>
              <a:rPr lang="en-IN" sz="1200" dirty="0">
                <a:solidFill>
                  <a:srgbClr val="000000"/>
                </a:solidFill>
              </a:rPr>
              <a:t>This field is interpreted based on the corresponding flag value from </a:t>
            </a:r>
            <a:r>
              <a:rPr lang="en-IN" sz="1200" dirty="0" err="1">
                <a:solidFill>
                  <a:srgbClr val="000000"/>
                </a:solidFill>
              </a:rPr>
              <a:t>gtpuFlags</a:t>
            </a:r>
            <a:endParaRPr lang="en-IN" sz="1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1200" b="1" dirty="0"/>
              <a:t>5. </a:t>
            </a:r>
            <a:r>
              <a:rPr lang="en-US" sz="1200" b="1" dirty="0" err="1"/>
              <a:t>gtpuQFI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6. </a:t>
            </a:r>
            <a:r>
              <a:rPr lang="en-US" sz="1200" b="1" dirty="0" err="1"/>
              <a:t>gtpuPduType</a:t>
            </a:r>
            <a:endParaRPr lang="en-US" sz="12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8-bit PDU type field defined in PDU Session Container extension header of GTP-U.  This is defined in section 5.5.3 of PDU session spec [TS.38415].  This field indicates the structure of the PDU session UP frame</a:t>
            </a:r>
            <a:endParaRPr lang="en-IN" sz="1200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C4DA0-F7DD-E32B-5B27-3950A4DAC014}"/>
              </a:ext>
            </a:extLst>
          </p:cNvPr>
          <p:cNvSpPr/>
          <p:nvPr/>
        </p:nvSpPr>
        <p:spPr>
          <a:xfrm>
            <a:off x="9893629" y="4531980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0B231-EC3B-4692-3D79-2387A9A2602A}"/>
              </a:ext>
            </a:extLst>
          </p:cNvPr>
          <p:cNvSpPr/>
          <p:nvPr/>
        </p:nvSpPr>
        <p:spPr>
          <a:xfrm>
            <a:off x="9893629" y="4874598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96EDB2-676E-A734-B431-69044F634EF0}"/>
              </a:ext>
            </a:extLst>
          </p:cNvPr>
          <p:cNvSpPr/>
          <p:nvPr/>
        </p:nvSpPr>
        <p:spPr>
          <a:xfrm>
            <a:off x="9899924" y="5185881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95C79F-33C7-3BCF-7A4B-CF0CE8B15175}"/>
              </a:ext>
            </a:extLst>
          </p:cNvPr>
          <p:cNvSpPr/>
          <p:nvPr/>
        </p:nvSpPr>
        <p:spPr>
          <a:xfrm>
            <a:off x="9903345" y="5554045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A3AE8E-98D4-ADA0-7B43-5D8E6F9C2272}"/>
              </a:ext>
            </a:extLst>
          </p:cNvPr>
          <p:cNvSpPr/>
          <p:nvPr/>
        </p:nvSpPr>
        <p:spPr>
          <a:xfrm>
            <a:off x="9909864" y="5918705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4FCCE-A8C1-E990-A86A-315EB4391D2B}"/>
              </a:ext>
            </a:extLst>
          </p:cNvPr>
          <p:cNvSpPr/>
          <p:nvPr/>
        </p:nvSpPr>
        <p:spPr>
          <a:xfrm>
            <a:off x="9909864" y="6269243"/>
            <a:ext cx="144670" cy="2089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513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400" dirty="0"/>
              <a:t>Data-Plane visibility is missing in GTP. </a:t>
            </a:r>
            <a:endParaRPr lang="en-US" sz="2400" b="1" dirty="0"/>
          </a:p>
          <a:p>
            <a:r>
              <a:rPr lang="en-US" sz="2400" dirty="0"/>
              <a:t>Authors want to avoid private enterprise code points being used in GTP 5G deployments.</a:t>
            </a:r>
          </a:p>
          <a:p>
            <a:r>
              <a:rPr lang="en-IN" sz="2400" dirty="0">
                <a:solidFill>
                  <a:srgbClr val="212121"/>
                </a:solidFill>
              </a:rPr>
              <a:t>D</a:t>
            </a:r>
            <a:r>
              <a:rPr lang="en-IN" sz="2400" b="0" i="0" u="none" strike="noStrike" dirty="0">
                <a:solidFill>
                  <a:srgbClr val="212121"/>
                </a:solidFill>
                <a:effectLst/>
              </a:rPr>
              <a:t>uring the IETF week, we will be requesting for IPFIX IANA allocation.</a:t>
            </a:r>
          </a:p>
          <a:p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This draft could progress to document the use cases </a:t>
            </a:r>
            <a:r>
              <a:rPr lang="en-US" sz="2400" dirty="0">
                <a:solidFill>
                  <a:srgbClr val="212121"/>
                </a:solidFill>
              </a:rPr>
              <a:t>and will be</a:t>
            </a:r>
            <a:r>
              <a:rPr lang="en-US" sz="2400" i="0" u="none" strike="noStrike" dirty="0">
                <a:solidFill>
                  <a:srgbClr val="212121"/>
                </a:solidFill>
                <a:effectLst/>
              </a:rPr>
              <a:t> helpful for 3GPP references also.</a:t>
            </a:r>
          </a:p>
          <a:p>
            <a:r>
              <a:rPr lang="en-US" sz="2400" dirty="0"/>
              <a:t>Call for adoption at OPSAWG at IETF 119.</a:t>
            </a:r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13124</TotalTime>
  <Words>626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GTP-U @ IPFIX Data-Plane visibility is missing in GTP</vt:lpstr>
      <vt:lpstr>GTP-U @ IPFIX IPFIX entities in context of the GTP-U (1)</vt:lpstr>
      <vt:lpstr>GTP-U @ IPFIX IPFIX entities in context of the GTP-U (2)</vt:lpstr>
      <vt:lpstr>GTP-U @ IPFIX – Cisco IOX-XR Implementation status IPFIX Records exposed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115</cp:revision>
  <dcterms:created xsi:type="dcterms:W3CDTF">2019-11-29T14:22:02Z</dcterms:created>
  <dcterms:modified xsi:type="dcterms:W3CDTF">2024-03-05T14:46:48Z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