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1053" r:id="rId3"/>
    <p:sldId id="1054" r:id="rId4"/>
    <p:sldId id="1055" r:id="rId5"/>
    <p:sldId id="105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3FCCF-5AAE-4D6D-9322-2161447788A3}" v="28" dt="2020-11-17T05:25:3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13.02.24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13.02.24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13.02.24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13.02.24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13.02.24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13.02.24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13.02.24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13.02.24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13.02.24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13.02.24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13.02.24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13.02.24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13.02.24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GTP-U Information in IPFIX</a:t>
            </a:r>
            <a:br>
              <a:rPr lang="en-US" sz="3600" b="1" dirty="0"/>
            </a:br>
            <a:r>
              <a:rPr lang="en-US" sz="2800" dirty="0"/>
              <a:t>draft-voyersriram-opsawg-ipfix-gtpu-02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GTP forwarding plane by adding GTP-U dimensions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17E9BA-6AEC-4D14-B133-97378590FE3C}"/>
              </a:ext>
            </a:extLst>
          </p:cNvPr>
          <p:cNvSpPr txBox="1">
            <a:spLocks/>
          </p:cNvSpPr>
          <p:nvPr/>
        </p:nvSpPr>
        <p:spPr>
          <a:xfrm>
            <a:off x="768626" y="5168349"/>
            <a:ext cx="11163943" cy="1193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dirty="0">
                <a:latin typeface="+mj-lt"/>
              </a:rPr>
              <a:t>daniel.voyer@bell.ca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sriragop@cisco.com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thomas.graf@swisscom.com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benoit.claise@huawei.com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>
                <a:latin typeface="+mj-lt"/>
              </a:rPr>
              <a:t>23 </a:t>
            </a:r>
            <a:r>
              <a:rPr lang="de-CH" dirty="0" err="1">
                <a:latin typeface="+mj-lt"/>
                <a:ea typeface="+mj-ea"/>
                <a:cs typeface="+mj-cs"/>
              </a:rPr>
              <a:t>February</a:t>
            </a:r>
            <a:r>
              <a:rPr lang="de-CH" dirty="0">
                <a:latin typeface="+mj-lt"/>
              </a:rPr>
              <a:t> 2024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document&#10;&#10;Description automatically generated">
            <a:extLst>
              <a:ext uri="{FF2B5EF4-FFF2-40B4-BE49-F238E27FC236}">
                <a16:creationId xmlns:a16="http://schemas.microsoft.com/office/drawing/2014/main" id="{FF142BAB-F86B-2713-DD83-2684CE2DC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71" y="2311592"/>
            <a:ext cx="5832073" cy="35028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425077A-F38E-7EBB-D572-06A2F447DC6F}"/>
              </a:ext>
            </a:extLst>
          </p:cNvPr>
          <p:cNvSpPr/>
          <p:nvPr/>
        </p:nvSpPr>
        <p:spPr>
          <a:xfrm>
            <a:off x="7638220" y="5590761"/>
            <a:ext cx="2380424" cy="2236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Data-Plane visibility is missing in GTP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8" y="2506662"/>
            <a:ext cx="4591639" cy="2462903"/>
          </a:xfrm>
        </p:spPr>
        <p:txBody>
          <a:bodyPr>
            <a:noAutofit/>
          </a:bodyPr>
          <a:lstStyle/>
          <a:p>
            <a:r>
              <a:rPr lang="en-US" sz="1700" dirty="0"/>
              <a:t>GTP is already deployed by network operators </a:t>
            </a:r>
          </a:p>
          <a:p>
            <a:r>
              <a:rPr lang="en-US" sz="1700" dirty="0"/>
              <a:t>Data-Plane visibility is missing in GTP-U and so unable to identify the transport performance of PDU Sessions with specific QoS within a slice or within a group of slices hosted on the same User Plane Function. 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2827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document&#10;&#10;Description automatically generated">
            <a:extLst>
              <a:ext uri="{FF2B5EF4-FFF2-40B4-BE49-F238E27FC236}">
                <a16:creationId xmlns:a16="http://schemas.microsoft.com/office/drawing/2014/main" id="{C5ECF852-F949-1BB5-DC83-D72CDCB7D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70" y="1626545"/>
            <a:ext cx="5832073" cy="350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IPFIX entities in context of the GTP-U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713432" cy="478256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 err="1"/>
              <a:t>gtpuFlags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flags field defined in the GTP-U which indicates the version of GTP-U protocol,  protocol type and presence of extension header, sequence number and N-PDU number in the GTP-U header.</a:t>
            </a:r>
            <a:endParaRPr lang="en-US" sz="1700" b="1" dirty="0"/>
          </a:p>
          <a:p>
            <a:pPr>
              <a:spcBef>
                <a:spcPts val="600"/>
              </a:spcBef>
            </a:pPr>
            <a:r>
              <a:rPr lang="en-US" sz="1700" b="1" dirty="0" err="1"/>
              <a:t>gtpuMsgType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message type field defined in the GTP-U which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indicates the type of GTP-U message.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gtpuTEid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32-bit tunnel endpoint identifier field defined in GTP-U which unambiguously identifies a tunnel endpoint in the receiving GTP-U protocol entity for a given UDP/IP endpoint..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gtpuSequenceNum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16-bit sequence number field defined in the GTP-U. </a:t>
            </a:r>
            <a:r>
              <a:rPr lang="en-IN" sz="1700" b="0" dirty="0">
                <a:solidFill>
                  <a:srgbClr val="000000"/>
                </a:solidFill>
                <a:effectLst/>
              </a:rPr>
              <a:t>This field is interpreted based on the corresponding flag value from </a:t>
            </a:r>
            <a:r>
              <a:rPr lang="en-IN" sz="1700" b="0" dirty="0" err="1">
                <a:solidFill>
                  <a:srgbClr val="000000"/>
                </a:solidFill>
                <a:effectLst/>
              </a:rPr>
              <a:t>gtpuFlags</a:t>
            </a:r>
            <a:endParaRPr lang="en-IN" sz="1700" b="0" dirty="0">
              <a:solidFill>
                <a:srgbClr val="000000"/>
              </a:solidFill>
              <a:effectLst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US" sz="1700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7FFDC-F759-434D-B3B9-9F996178A9F5}"/>
              </a:ext>
            </a:extLst>
          </p:cNvPr>
          <p:cNvCxnSpPr>
            <a:cxnSpLocks/>
          </p:cNvCxnSpPr>
          <p:nvPr/>
        </p:nvCxnSpPr>
        <p:spPr>
          <a:xfrm flipV="1">
            <a:off x="6406641" y="3299791"/>
            <a:ext cx="1634116" cy="748049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600878-53DA-4131-870D-30D7E067886F}"/>
              </a:ext>
            </a:extLst>
          </p:cNvPr>
          <p:cNvCxnSpPr>
            <a:cxnSpLocks/>
          </p:cNvCxnSpPr>
          <p:nvPr/>
        </p:nvCxnSpPr>
        <p:spPr>
          <a:xfrm flipV="1">
            <a:off x="6343002" y="2750249"/>
            <a:ext cx="1970023" cy="437113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4EE2C9-C014-4FB4-868A-D1FCE3466EF4}"/>
              </a:ext>
            </a:extLst>
          </p:cNvPr>
          <p:cNvCxnSpPr>
            <a:cxnSpLocks/>
          </p:cNvCxnSpPr>
          <p:nvPr/>
        </p:nvCxnSpPr>
        <p:spPr>
          <a:xfrm>
            <a:off x="6343002" y="2147963"/>
            <a:ext cx="1924304" cy="395008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30178E0B-9D5C-BDD3-5FF8-B618CF86DA2B}"/>
              </a:ext>
            </a:extLst>
          </p:cNvPr>
          <p:cNvSpPr/>
          <p:nvPr/>
        </p:nvSpPr>
        <p:spPr>
          <a:xfrm>
            <a:off x="8120270" y="3031435"/>
            <a:ext cx="192755" cy="506895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8E7F376-D69F-6043-F483-FDDE71DED1E0}"/>
              </a:ext>
            </a:extLst>
          </p:cNvPr>
          <p:cNvSpPr/>
          <p:nvPr/>
        </p:nvSpPr>
        <p:spPr>
          <a:xfrm>
            <a:off x="8120271" y="3573496"/>
            <a:ext cx="194478" cy="230896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7F8388-C3D8-CE3D-F95C-BDFED3B56E3A}"/>
              </a:ext>
            </a:extLst>
          </p:cNvPr>
          <p:cNvCxnSpPr>
            <a:cxnSpLocks/>
          </p:cNvCxnSpPr>
          <p:nvPr/>
        </p:nvCxnSpPr>
        <p:spPr>
          <a:xfrm flipV="1">
            <a:off x="6475823" y="3732673"/>
            <a:ext cx="1571560" cy="1733839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IPFIX entities in context of the GTP-U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1639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600"/>
              </a:spcBef>
            </a:pPr>
            <a:r>
              <a:rPr lang="en-US" sz="1700" b="1" dirty="0" err="1"/>
              <a:t>gtpuQFI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QoS flow identifier field defined in PDU Session Container extension header of GTP-U.  This is defined in section 5.5.3 of PDU session spec [TS.38415].  This is used to determine the QoS flow and QoS profile which are associated with the received packet..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gtpuPduType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PDU type field defined in PDU Session Container extension header of GTP-U.  This is defined in section 5.5.3 of PDU session spec [TS.38415].  This field indicates the structure of the PDU session UP frame..	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6E069E-BC22-4ECA-89C9-B4548CDC13DC}"/>
              </a:ext>
            </a:extLst>
          </p:cNvPr>
          <p:cNvCxnSpPr>
            <a:cxnSpLocks/>
          </p:cNvCxnSpPr>
          <p:nvPr/>
        </p:nvCxnSpPr>
        <p:spPr>
          <a:xfrm flipV="1">
            <a:off x="5083185" y="3125857"/>
            <a:ext cx="2292173" cy="939816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C191DF5-5424-C986-69DF-E3BB06FDB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58" y="2311677"/>
            <a:ext cx="4646780" cy="312502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E28F0B-00CA-4B0D-BBE4-470A86C43CE3}"/>
              </a:ext>
            </a:extLst>
          </p:cNvPr>
          <p:cNvCxnSpPr>
            <a:cxnSpLocks/>
          </p:cNvCxnSpPr>
          <p:nvPr/>
        </p:nvCxnSpPr>
        <p:spPr>
          <a:xfrm>
            <a:off x="5122735" y="3227940"/>
            <a:ext cx="3211226" cy="186911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8C3C2E6-8C17-9546-95B9-4903D2D99977}"/>
              </a:ext>
            </a:extLst>
          </p:cNvPr>
          <p:cNvSpPr/>
          <p:nvPr/>
        </p:nvSpPr>
        <p:spPr>
          <a:xfrm>
            <a:off x="7454348" y="2971800"/>
            <a:ext cx="1759226" cy="30811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EC0C5-DA71-B5CE-F023-923C67EDC201}"/>
              </a:ext>
            </a:extLst>
          </p:cNvPr>
          <p:cNvSpPr/>
          <p:nvPr/>
        </p:nvSpPr>
        <p:spPr>
          <a:xfrm>
            <a:off x="8348870" y="3330435"/>
            <a:ext cx="2733260" cy="24765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1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GTP-U @ IPFIX</a:t>
            </a:r>
            <a:br>
              <a:rPr lang="en-US" sz="3600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/>
          </a:bodyPr>
          <a:lstStyle/>
          <a:p>
            <a:r>
              <a:rPr lang="en-US" sz="2400" dirty="0"/>
              <a:t>Data-Plane visibility is missing in GTP. </a:t>
            </a:r>
            <a:r>
              <a:rPr lang="en-US" sz="2400" b="1" dirty="0"/>
              <a:t>Do you recognize the problem statement? </a:t>
            </a:r>
          </a:p>
          <a:p>
            <a:r>
              <a:rPr lang="en-US" sz="2400" dirty="0"/>
              <a:t>Authors believe that document should progress quickly through IETF to avoid private enterprise code points being used in GTP 5G deployments.</a:t>
            </a:r>
          </a:p>
          <a:p>
            <a:pPr marL="0" indent="0">
              <a:buNone/>
            </a:pPr>
            <a:r>
              <a:rPr lang="en-US" sz="2400" b="1" dirty="0"/>
              <a:t>-&gt; Call for adoption at OPSAWG at IETF 119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91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12862</TotalTime>
  <Words>380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GTP-U @ IPFIX Data-Plane visibility is missing in GTP</vt:lpstr>
      <vt:lpstr>GTP-U @ IPFIX IPFIX entities in context of the GTP-U (1)</vt:lpstr>
      <vt:lpstr>GTP-U @ IPFIX IPFIX entities in context of the GTP-U (2)</vt:lpstr>
      <vt:lpstr>GTP-U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Sriram Gopalakrishnan (sriragop)</cp:lastModifiedBy>
  <cp:revision>103</cp:revision>
  <dcterms:created xsi:type="dcterms:W3CDTF">2019-11-29T14:22:02Z</dcterms:created>
  <dcterms:modified xsi:type="dcterms:W3CDTF">2024-02-22T09:45:35Z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2022-03-21T14:03:25Z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