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sldIdLst>
    <p:sldId id="256" r:id="rId2"/>
    <p:sldId id="257" r:id="rId3"/>
    <p:sldId id="259" r:id="rId4"/>
    <p:sldId id="277" r:id="rId5"/>
    <p:sldId id="298" r:id="rId6"/>
    <p:sldId id="279" r:id="rId7"/>
    <p:sldId id="280" r:id="rId8"/>
    <p:sldId id="273" r:id="rId9"/>
    <p:sldId id="282" r:id="rId10"/>
    <p:sldId id="283" r:id="rId11"/>
    <p:sldId id="284" r:id="rId12"/>
    <p:sldId id="275" r:id="rId13"/>
    <p:sldId id="291" r:id="rId14"/>
    <p:sldId id="292" r:id="rId15"/>
    <p:sldId id="293" r:id="rId16"/>
    <p:sldId id="294" r:id="rId17"/>
    <p:sldId id="295" r:id="rId18"/>
    <p:sldId id="297" r:id="rId19"/>
    <p:sldId id="272" r:id="rId20"/>
    <p:sldId id="2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8094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1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1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4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551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8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1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4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6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www.toptal.com/developers/sorting-algorithms/selection-sor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insertion-sort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/bubble-sort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pt-BR" sz="4000" dirty="0"/>
              <a:t>Métodos básicos de ordenação</a:t>
            </a:r>
          </a:p>
          <a:p>
            <a:r>
              <a:rPr lang="pt-BR" sz="2400" dirty="0"/>
              <a:t>Prof. Dr. Daniel </a:t>
            </a:r>
            <a:r>
              <a:rPr lang="pt-BR" sz="2400" dirty="0" err="1"/>
              <a:t>Vecchiato</a:t>
            </a:r>
            <a:endParaRPr lang="pt-BR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1" y="28468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UFMT </a:t>
            </a:r>
            <a:r>
              <a:rPr lang="en-US" dirty="0"/>
              <a:t>–</a:t>
            </a:r>
            <a:r>
              <a:rPr lang="pt-BR" dirty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9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typedef struct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int chave;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} TItem;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void bubbleSort (TItem *v, int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int i,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TItem </a:t>
            </a:r>
            <a:r>
              <a:rPr lang="fr-FR" dirty="0" smtClean="0">
                <a:latin typeface="Courier New"/>
                <a:cs typeface="Courier New"/>
              </a:rPr>
              <a:t>aux;</a:t>
            </a:r>
            <a:endParaRPr lang="fr-F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for (i = 0; i &lt; n-1;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for (j = 1; j &lt; n-i; j++)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	if (v[j].chave &lt; v[j-1].</a:t>
            </a:r>
            <a:r>
              <a:rPr lang="fr-FR" dirty="0" smtClean="0">
                <a:latin typeface="Courier New"/>
                <a:cs typeface="Courier New"/>
              </a:rPr>
              <a:t>chave) </a:t>
            </a:r>
            <a:r>
              <a:rPr lang="fr-FR" dirty="0">
                <a:latin typeface="Courier New"/>
                <a:cs typeface="Courier New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		aux = v[j];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		v[j] = v[j-1];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		v[j-1] = </a:t>
            </a:r>
            <a:r>
              <a:rPr lang="fr-FR" dirty="0" smtClean="0">
                <a:latin typeface="Courier New"/>
                <a:cs typeface="Courier New"/>
              </a:rPr>
              <a:t>aux;</a:t>
            </a:r>
            <a:endParaRPr lang="fr-F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}</a:t>
            </a:r>
            <a:endParaRPr lang="pt-B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879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x-none" dirty="0" smtClean="0"/>
              <a:t>Melhoria</a:t>
            </a:r>
          </a:p>
          <a:p>
            <a:pPr marL="0" indent="0">
              <a:spcBef>
                <a:spcPts val="0"/>
              </a:spcBef>
              <a:buNone/>
            </a:pPr>
            <a:endParaRPr lang="x-none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void bubbleSort2 (TItem *v, int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int i, j, troca;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TItem aux;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for (i = 0; i &lt; n-1;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troca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for (j = 1; j &lt; n-i; j++)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	if (v[j].chave &lt; v[j-1].chave)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		aux = v[j];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		v[j] = v[j-1];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		v[j-1] = aux;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		troca++;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if (troca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	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}</a:t>
            </a:r>
            <a:endParaRPr lang="pt-B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879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err="1" smtClean="0"/>
              <a:t>Selection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/>
              <a:t>Também chamado de </a:t>
            </a:r>
            <a:r>
              <a:rPr lang="x-none" dirty="0" smtClean="0"/>
              <a:t>Método de seleção</a:t>
            </a:r>
          </a:p>
          <a:p>
            <a:r>
              <a:rPr lang="x-none" dirty="0" smtClean="0"/>
              <a:t>Em qual posição o maior elemento do vetor deve ficar?</a:t>
            </a:r>
          </a:p>
          <a:p>
            <a:pPr lvl="1"/>
            <a:r>
              <a:rPr lang="x-none" dirty="0" smtClean="0"/>
              <a:t>Na última posição</a:t>
            </a:r>
          </a:p>
          <a:p>
            <a:r>
              <a:rPr lang="x-none" dirty="0" smtClean="0"/>
              <a:t>E o menor valor?</a:t>
            </a:r>
          </a:p>
          <a:p>
            <a:pPr lvl="1"/>
            <a:r>
              <a:rPr lang="x-none" dirty="0" smtClean="0"/>
              <a:t>Na primeira posição</a:t>
            </a:r>
          </a:p>
          <a:p>
            <a:r>
              <a:rPr lang="x-none" dirty="0" smtClean="0"/>
              <a:t>Funcionamento</a:t>
            </a:r>
          </a:p>
          <a:p>
            <a:pPr lvl="1"/>
            <a:r>
              <a:rPr lang="x-none" dirty="0" smtClean="0"/>
              <a:t>Seleciona o n-ésimo menor elemento da lista </a:t>
            </a:r>
          </a:p>
          <a:p>
            <a:pPr lvl="1"/>
            <a:r>
              <a:rPr lang="x-none" dirty="0" smtClean="0"/>
              <a:t>Troca do n-ésimo menor com a n-ésima posição da lista</a:t>
            </a:r>
          </a:p>
        </p:txBody>
      </p:sp>
    </p:spTree>
    <p:extLst>
      <p:ext uri="{BB962C8B-B14F-4D97-AF65-F5344CB8AC3E}">
        <p14:creationId xmlns:p14="http://schemas.microsoft.com/office/powerpoint/2010/main" val="15417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err="1" smtClean="0"/>
              <a:t>Selection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Comportamento em diferentes situações</a:t>
            </a:r>
          </a:p>
          <a:p>
            <a:pPr lvl="1"/>
            <a:r>
              <a:rPr lang="en-US" dirty="0">
                <a:hlinkClick r:id="rId2"/>
              </a:rPr>
              <a:t>https://www.toptal.com/developers/sorting-algorithms/selection-</a:t>
            </a:r>
            <a:r>
              <a:rPr lang="en-US" dirty="0" smtClean="0">
                <a:hlinkClick r:id="rId2"/>
              </a:rPr>
              <a:t>sort</a:t>
            </a:r>
            <a:endParaRPr lang="x-none" dirty="0" smtClean="0"/>
          </a:p>
          <a:p>
            <a:r>
              <a:rPr lang="pt-BR" dirty="0" smtClean="0"/>
              <a:t>Custo</a:t>
            </a:r>
          </a:p>
          <a:p>
            <a:pPr lvl="1"/>
            <a:r>
              <a:rPr lang="pt-BR" dirty="0" smtClean="0"/>
              <a:t>Comparações: O(n</a:t>
            </a:r>
            <a:r>
              <a:rPr lang="pt-BR" baseline="30000" dirty="0" smtClean="0"/>
              <a:t>2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Trocas: O(</a:t>
            </a:r>
            <a:r>
              <a:rPr lang="pt-BR" dirty="0" err="1" smtClean="0"/>
              <a:t>n</a:t>
            </a:r>
            <a:r>
              <a:rPr lang="pt-BR" dirty="0" smtClean="0"/>
              <a:t>)</a:t>
            </a:r>
          </a:p>
          <a:p>
            <a:r>
              <a:rPr lang="pt-BR" dirty="0"/>
              <a:t>Não é estável</a:t>
            </a:r>
          </a:p>
          <a:p>
            <a:r>
              <a:rPr lang="pt-BR" dirty="0" smtClean="0"/>
              <a:t>Um dos mais rápidos quando a lista é pequena</a:t>
            </a:r>
          </a:p>
        </p:txBody>
      </p:sp>
      <p:pic>
        <p:nvPicPr>
          <p:cNvPr id="3" name="Picture 2" descr="Selection-Sort-Animatio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13" y="2146300"/>
            <a:ext cx="1270000" cy="4711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40455" y="6328653"/>
            <a:ext cx="8688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File:Selection-Sort-Animation.gif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6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err="1" smtClean="0"/>
              <a:t>Selection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fr-F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void selectionSort (TItem *v, int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int i, j, min;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TItem aux;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for (i = 0; i &lt; n-1;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min =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for (j = i+1; j &lt; n; j++)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	if (v[j].chave &lt; v[min].chave)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		min =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if (i != min)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	aux = v[min];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	v[min] = v[i];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	v[i] = aux;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</a:t>
            </a:r>
            <a:r>
              <a:rPr lang="fr-FR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}</a:t>
            </a:r>
            <a:endParaRPr lang="pt-B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83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err="1" smtClean="0"/>
              <a:t>Insertion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711" y="1801044"/>
            <a:ext cx="8794284" cy="1235227"/>
          </a:xfrm>
        </p:spPr>
        <p:txBody>
          <a:bodyPr>
            <a:normAutofit/>
          </a:bodyPr>
          <a:lstStyle/>
          <a:p>
            <a:r>
              <a:rPr lang="x-none" dirty="0"/>
              <a:t>Também chamado de </a:t>
            </a:r>
            <a:r>
              <a:rPr lang="x-none" dirty="0" smtClean="0"/>
              <a:t>Método de inserção</a:t>
            </a:r>
          </a:p>
          <a:p>
            <a:r>
              <a:rPr lang="x-none" dirty="0" smtClean="0"/>
              <a:t>O seu funcionamento pode ser comparado com a ordenação de cartas na mão de um computador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3457" y="3008562"/>
            <a:ext cx="5655062" cy="349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x-none" dirty="0"/>
              <a:t>As cartas são ordenadas da esquerda para a direta, uma de cada vez</a:t>
            </a:r>
          </a:p>
          <a:p>
            <a:pPr lvl="1"/>
            <a:r>
              <a:rPr lang="x-none" dirty="0"/>
              <a:t>É selecionado a 2ª carta verificando se ela deve ficar antes ou na posição que está</a:t>
            </a:r>
          </a:p>
          <a:p>
            <a:pPr lvl="1"/>
            <a:r>
              <a:rPr lang="x-none" dirty="0"/>
              <a:t>Depois a 3ª carta é classificada, deslocando-se até sua posição correta</a:t>
            </a:r>
          </a:p>
          <a:p>
            <a:pPr lvl="1"/>
            <a:r>
              <a:rPr lang="x-none" dirty="0"/>
              <a:t>Repetir esses procedimentos até a última carta da direta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813" y="2710507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sertion-sort-example-300px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994" y="5154486"/>
            <a:ext cx="3810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err="1" smtClean="0"/>
              <a:t>Insertion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Comportamento em diferentes situações</a:t>
            </a:r>
          </a:p>
          <a:p>
            <a:pPr lvl="1"/>
            <a:r>
              <a:rPr lang="en-US" dirty="0">
                <a:hlinkClick r:id="rId3"/>
              </a:rPr>
              <a:t>https://www.toptal.com/developers/sorting-algorithms/insertion-</a:t>
            </a:r>
            <a:r>
              <a:rPr lang="en-US" dirty="0" smtClean="0">
                <a:hlinkClick r:id="rId3"/>
              </a:rPr>
              <a:t>sort</a:t>
            </a:r>
            <a:endParaRPr lang="pt-BR" dirty="0" smtClean="0"/>
          </a:p>
          <a:p>
            <a:r>
              <a:rPr lang="pt-BR" dirty="0" smtClean="0"/>
              <a:t>Custo</a:t>
            </a:r>
          </a:p>
          <a:p>
            <a:pPr lvl="1"/>
            <a:r>
              <a:rPr lang="pt-BR" dirty="0"/>
              <a:t>Comparações e </a:t>
            </a:r>
            <a:r>
              <a:rPr lang="pt-BR" dirty="0" smtClean="0"/>
              <a:t>trocas: O(n</a:t>
            </a:r>
            <a:r>
              <a:rPr lang="pt-BR" baseline="30000" dirty="0" smtClean="0"/>
              <a:t>2</a:t>
            </a:r>
            <a:r>
              <a:rPr lang="pt-BR" dirty="0" smtClean="0"/>
              <a:t>)</a:t>
            </a:r>
          </a:p>
          <a:p>
            <a:pPr lvl="1"/>
            <a:r>
              <a:rPr lang="pt-BR" dirty="0"/>
              <a:t>O(</a:t>
            </a:r>
            <a:r>
              <a:rPr lang="pt-BR" dirty="0" err="1"/>
              <a:t>n</a:t>
            </a:r>
            <a:r>
              <a:rPr lang="pt-BR" dirty="0"/>
              <a:t>) quando os dados estão quase ordenados </a:t>
            </a:r>
          </a:p>
          <a:p>
            <a:r>
              <a:rPr lang="pt-BR" dirty="0" smtClean="0"/>
              <a:t>Estável</a:t>
            </a:r>
          </a:p>
          <a:p>
            <a:r>
              <a:rPr lang="pt-BR" dirty="0" smtClean="0"/>
              <a:t>Aconselhado quando:</a:t>
            </a:r>
          </a:p>
          <a:p>
            <a:pPr lvl="1"/>
            <a:r>
              <a:rPr lang="pt-BR" dirty="0" smtClean="0"/>
              <a:t>Dados já podem estar ordenados</a:t>
            </a:r>
          </a:p>
          <a:p>
            <a:pPr lvl="1"/>
            <a:r>
              <a:rPr lang="pt-BR" dirty="0" smtClean="0"/>
              <a:t>O conjunto de dados é pequeno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648087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File:Insertion-sort-example.gif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4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err="1" smtClean="0"/>
              <a:t>Insertion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dirty="0" smtClean="0">
                <a:latin typeface="Courier New"/>
                <a:cs typeface="Courier New"/>
              </a:rPr>
              <a:t>void </a:t>
            </a:r>
            <a:r>
              <a:rPr lang="fr-FR" dirty="0">
                <a:latin typeface="Courier New"/>
                <a:cs typeface="Courier New"/>
              </a:rPr>
              <a:t>insertionSort (TItem *v, int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int i,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TItem aux;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for (i = 1; i &lt; n;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aux = v[i];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j = i - 1</a:t>
            </a:r>
            <a:r>
              <a:rPr lang="fr-FR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while (j &gt;= 0 &amp;&amp; aux.chave &lt; v[j].chave)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	v[j+1] = v[j];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	j--;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</a:t>
            </a:r>
            <a:r>
              <a:rPr lang="fr-FR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	v[j+1] = aux;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Courier New"/>
                <a:cs typeface="Courier New"/>
              </a:rPr>
              <a:t>}</a:t>
            </a:r>
            <a:endParaRPr lang="pt-BR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13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Comparação</a:t>
            </a:r>
            <a:endParaRPr lang="pt-B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165756"/>
              </p:ext>
            </p:extLst>
          </p:nvPr>
        </p:nvGraphicFramePr>
        <p:xfrm>
          <a:off x="1487056" y="2409646"/>
          <a:ext cx="895076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8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8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8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Algoritmo</a:t>
                      </a:r>
                      <a:endParaRPr lang="en-US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Comparações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Movimentações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Melhor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Médio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Pior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Melhor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Médio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Pior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Bubble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8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Implemente os três métodos de ordenação</a:t>
            </a:r>
          </a:p>
          <a:p>
            <a:r>
              <a:rPr lang="x-none" dirty="0" smtClean="0"/>
              <a:t>Imprima quantas comparações e movimentações foram realizadas em cada método nas seguintes situações</a:t>
            </a:r>
          </a:p>
          <a:p>
            <a:pPr lvl="1"/>
            <a:r>
              <a:rPr lang="x-none" dirty="0"/>
              <a:t>Dados </a:t>
            </a:r>
            <a:r>
              <a:rPr lang="x-none" dirty="0" smtClean="0"/>
              <a:t>aleatórios</a:t>
            </a:r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x-none" dirty="0" smtClean="0"/>
              <a:t>ados já ordenados</a:t>
            </a:r>
            <a:endParaRPr lang="pt-BR" dirty="0" smtClean="0"/>
          </a:p>
          <a:p>
            <a:pPr lvl="1"/>
            <a:r>
              <a:rPr lang="pt-BR" dirty="0" smtClean="0"/>
              <a:t>Dados ordenados decrescentemente 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1058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 smtClean="0"/>
          </a:p>
          <a:p>
            <a:r>
              <a:rPr lang="pt-BR" dirty="0" err="1" smtClean="0"/>
              <a:t>Selection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 smtClean="0"/>
          </a:p>
          <a:p>
            <a:r>
              <a:rPr lang="pt-BR" dirty="0" err="1" smtClean="0"/>
              <a:t>Insertion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 smtClean="0"/>
          </a:p>
          <a:p>
            <a:r>
              <a:rPr lang="pt-BR" dirty="0" smtClean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696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 fontScale="70000" lnSpcReduction="20000"/>
          </a:bodyPr>
          <a:lstStyle/>
          <a:p>
            <a:r>
              <a:rPr lang="x-none" dirty="0"/>
              <a:t>Material elaborado por:</a:t>
            </a:r>
          </a:p>
          <a:p>
            <a:pPr>
              <a:spcBef>
                <a:spcPts val="0"/>
              </a:spcBef>
            </a:pPr>
            <a:r>
              <a:rPr lang="x-none" dirty="0"/>
              <a:t>Thiago Meirelles Ventura</a:t>
            </a:r>
          </a:p>
          <a:p>
            <a:r>
              <a:rPr lang="x-none" dirty="0"/>
              <a:t>Baseado em: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dirty="0" err="1"/>
              <a:t>Ascencio</a:t>
            </a:r>
            <a:r>
              <a:rPr lang="pt-BR" dirty="0"/>
              <a:t>, A. F. </a:t>
            </a:r>
            <a:r>
              <a:rPr lang="pt-BR" dirty="0" err="1"/>
              <a:t>G</a:t>
            </a:r>
            <a:r>
              <a:rPr lang="pt-BR" dirty="0"/>
              <a:t>; Araújo, G. S. Estruturas de Dados. </a:t>
            </a:r>
            <a:r>
              <a:rPr lang="pt-BR" dirty="0"/>
              <a:t>Pearson</a:t>
            </a:r>
            <a:r>
              <a:rPr lang="pt-BR" dirty="0"/>
              <a:t>, 2011</a:t>
            </a:r>
            <a:r>
              <a:rPr lang="pt-BR" dirty="0"/>
              <a:t>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dirty="0" err="1"/>
              <a:t>Cormen</a:t>
            </a:r>
            <a:r>
              <a:rPr lang="pt-BR" dirty="0"/>
              <a:t>, T. H.; </a:t>
            </a:r>
            <a:r>
              <a:rPr lang="pt-BR" dirty="0" err="1"/>
              <a:t>Leiserson</a:t>
            </a:r>
            <a:r>
              <a:rPr lang="pt-BR" dirty="0"/>
              <a:t>, C. E.; </a:t>
            </a:r>
            <a:r>
              <a:rPr lang="pt-BR" dirty="0" err="1"/>
              <a:t>Rivest</a:t>
            </a:r>
            <a:r>
              <a:rPr lang="pt-BR" dirty="0"/>
              <a:t>, R. L.; Stein, C. Algoritmos: teoria e prática. </a:t>
            </a:r>
            <a:r>
              <a:rPr lang="pt-BR" dirty="0" err="1"/>
              <a:t>Elsevier</a:t>
            </a:r>
            <a:r>
              <a:rPr lang="pt-BR" dirty="0"/>
              <a:t>, 2002.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pt-BR" dirty="0"/>
              <a:t>Aulas do Prof. Reinaldo </a:t>
            </a:r>
            <a:r>
              <a:rPr lang="pt-BR" dirty="0"/>
              <a:t>Silva </a:t>
            </a:r>
            <a:r>
              <a:rPr lang="pt-BR" dirty="0"/>
              <a:t>Fortes (</a:t>
            </a:r>
            <a:r>
              <a:rPr lang="de-DE" dirty="0"/>
              <a:t>http://www.decom.ufop.br/reinaldo</a:t>
            </a:r>
            <a:r>
              <a:rPr lang="de-DE" dirty="0"/>
              <a:t>/)</a:t>
            </a:r>
            <a:endParaRPr lang="pt-B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1" y="28468"/>
            <a:ext cx="8012383" cy="4227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UFMT </a:t>
            </a:r>
            <a:r>
              <a:rPr lang="en-US" dirty="0"/>
              <a:t>–</a:t>
            </a:r>
            <a:r>
              <a:rPr lang="pt-BR" dirty="0"/>
              <a:t> Instituto de Computação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50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Ordenação</a:t>
            </a:r>
          </a:p>
          <a:p>
            <a:pPr lvl="1"/>
            <a:r>
              <a:rPr lang="pt-BR" dirty="0" smtClean="0"/>
              <a:t>Rearranjar </a:t>
            </a:r>
            <a:r>
              <a:rPr lang="pt-BR" dirty="0"/>
              <a:t>um conjunto de </a:t>
            </a:r>
            <a:r>
              <a:rPr lang="pt-BR" dirty="0" smtClean="0"/>
              <a:t>objetos em </a:t>
            </a:r>
            <a:r>
              <a:rPr lang="pt-BR" dirty="0"/>
              <a:t>uma ordem ascendente ou </a:t>
            </a:r>
            <a:r>
              <a:rPr lang="pt-BR" dirty="0" smtClean="0"/>
              <a:t>descendente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81" y="2534331"/>
            <a:ext cx="2859978" cy="422988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95930" y="2422183"/>
            <a:ext cx="5649573" cy="5408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Já imaginou tentar achar o telefone de uma pessoa em uma lista que não esteja ordenada?</a:t>
            </a:r>
          </a:p>
          <a:p>
            <a:pPr lvl="1" algn="just"/>
            <a:r>
              <a:rPr lang="pt-BR" dirty="0"/>
              <a:t>A ordenação visa facilitar a recuperação posterior de itens do conjunto ordenado</a:t>
            </a:r>
          </a:p>
        </p:txBody>
      </p:sp>
    </p:spTree>
    <p:extLst>
      <p:ext uri="{BB962C8B-B14F-4D97-AF65-F5344CB8AC3E}">
        <p14:creationId xmlns:p14="http://schemas.microsoft.com/office/powerpoint/2010/main" val="25948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Em programação, um </a:t>
            </a:r>
            <a:r>
              <a:rPr lang="pt-BR" dirty="0"/>
              <a:t>método de ordenação coloca os elementos de uma dada sequência em uma certa </a:t>
            </a:r>
            <a:r>
              <a:rPr lang="pt-BR" dirty="0" smtClean="0"/>
              <a:t>ordem</a:t>
            </a:r>
            <a:endParaRPr lang="pt-BR" dirty="0"/>
          </a:p>
          <a:p>
            <a:r>
              <a:rPr lang="pt-BR" dirty="0" smtClean="0"/>
              <a:t>As </a:t>
            </a:r>
            <a:r>
              <a:rPr lang="pt-BR" dirty="0"/>
              <a:t>ordens mais usadas </a:t>
            </a:r>
            <a:r>
              <a:rPr lang="pt-BR" dirty="0" smtClean="0"/>
              <a:t>são</a:t>
            </a:r>
          </a:p>
          <a:p>
            <a:pPr lvl="1"/>
            <a:r>
              <a:rPr lang="en-US" dirty="0" smtClean="0"/>
              <a:t>N</a:t>
            </a:r>
            <a:r>
              <a:rPr lang="pt-BR" dirty="0" err="1" smtClean="0"/>
              <a:t>umérica</a:t>
            </a:r>
            <a:endParaRPr lang="pt-BR" dirty="0"/>
          </a:p>
          <a:p>
            <a:pPr lvl="1"/>
            <a:r>
              <a:rPr lang="pt-BR" dirty="0" smtClean="0"/>
              <a:t>Lexicográfica (ordem alfabética)</a:t>
            </a:r>
          </a:p>
          <a:p>
            <a:r>
              <a:rPr lang="pt-BR" dirty="0"/>
              <a:t>Qualquer tipo de chave que possui uma regra de ordenação pode ser </a:t>
            </a:r>
            <a:r>
              <a:rPr lang="pt-BR" dirty="0" smtClean="0"/>
              <a:t>utilizado</a:t>
            </a:r>
          </a:p>
          <a:p>
            <a:r>
              <a:rPr lang="pt-BR" dirty="0"/>
              <a:t>A ordenação de registros ocorrerá baseado em um campo de chave específica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21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</a:t>
            </a:r>
            <a:r>
              <a:rPr lang="pt-BR" dirty="0"/>
              <a:t>método de ordenação é estável se a ordem relativa </a:t>
            </a:r>
            <a:r>
              <a:rPr lang="pt-BR" dirty="0" smtClean="0"/>
              <a:t>dos itens </a:t>
            </a:r>
            <a:r>
              <a:rPr lang="pt-BR" dirty="0"/>
              <a:t>com chaves iguais não se altera durante a </a:t>
            </a:r>
            <a:r>
              <a:rPr lang="pt-BR" dirty="0" smtClean="0"/>
              <a:t>ordenação</a:t>
            </a:r>
          </a:p>
          <a:p>
            <a:r>
              <a:rPr lang="pt-BR" dirty="0" smtClean="0"/>
              <a:t>Os métodos podem ser classificados como</a:t>
            </a:r>
          </a:p>
          <a:p>
            <a:pPr lvl="1"/>
            <a:r>
              <a:rPr lang="pt-BR" dirty="0" smtClean="0"/>
              <a:t>Ordenação interna: os dados cabem todos na memória principal</a:t>
            </a:r>
          </a:p>
          <a:p>
            <a:pPr lvl="1"/>
            <a:r>
              <a:rPr lang="pt-BR" dirty="0" smtClean="0"/>
              <a:t>Ordenação externa: é necessário acesso à memória secundária</a:t>
            </a:r>
          </a:p>
        </p:txBody>
      </p:sp>
    </p:spTree>
    <p:extLst>
      <p:ext uri="{BB962C8B-B14F-4D97-AF65-F5344CB8AC3E}">
        <p14:creationId xmlns:p14="http://schemas.microsoft.com/office/powerpoint/2010/main" val="29647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Análise de algoritmos de ordenação</a:t>
            </a:r>
          </a:p>
          <a:p>
            <a:pPr lvl="1"/>
            <a:r>
              <a:rPr lang="x-none" dirty="0" smtClean="0"/>
              <a:t>Medidas relevantes</a:t>
            </a:r>
          </a:p>
          <a:p>
            <a:pPr lvl="2"/>
            <a:r>
              <a:rPr lang="x-none" dirty="0" smtClean="0"/>
              <a:t>número de comparações: C(n)</a:t>
            </a:r>
          </a:p>
          <a:p>
            <a:pPr lvl="2"/>
            <a:r>
              <a:rPr lang="x-none" dirty="0" smtClean="0"/>
              <a:t>número de movimentações (trocas): M(n)</a:t>
            </a:r>
          </a:p>
          <a:p>
            <a:r>
              <a:rPr lang="pt-BR" dirty="0" smtClean="0"/>
              <a:t>Métodos simples</a:t>
            </a:r>
          </a:p>
          <a:p>
            <a:pPr lvl="1"/>
            <a:r>
              <a:rPr lang="pt-BR" dirty="0" smtClean="0"/>
              <a:t>Requerem O(n</a:t>
            </a:r>
            <a:r>
              <a:rPr lang="pt-BR" baseline="30000" dirty="0" smtClean="0"/>
              <a:t>2</a:t>
            </a:r>
            <a:r>
              <a:rPr lang="pt-BR" dirty="0" smtClean="0"/>
              <a:t>) comparações</a:t>
            </a:r>
          </a:p>
          <a:p>
            <a:r>
              <a:rPr lang="pt-BR" dirty="0" smtClean="0"/>
              <a:t>Métodos eficientes</a:t>
            </a:r>
          </a:p>
          <a:p>
            <a:pPr lvl="1"/>
            <a:r>
              <a:rPr lang="pt-BR" dirty="0" smtClean="0"/>
              <a:t>Requerem O(</a:t>
            </a:r>
            <a:r>
              <a:rPr lang="pt-BR" dirty="0" err="1" smtClean="0"/>
              <a:t>n</a:t>
            </a:r>
            <a:r>
              <a:rPr lang="pt-BR" dirty="0" smtClean="0"/>
              <a:t> log </a:t>
            </a:r>
            <a:r>
              <a:rPr lang="pt-BR" dirty="0" err="1" smtClean="0"/>
              <a:t>n</a:t>
            </a:r>
            <a:r>
              <a:rPr lang="pt-BR" dirty="0" smtClean="0"/>
              <a:t>) comparações</a:t>
            </a:r>
          </a:p>
        </p:txBody>
      </p:sp>
      <p:pic>
        <p:nvPicPr>
          <p:cNvPr id="1028" name="Picture 4" descr="https://miro.medium.com/max/875/1*XxrlvcJtjEYYzXaBdObv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879" y="3192200"/>
            <a:ext cx="6204207" cy="36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3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algoritmo de ordenação ideal deve possuir essas propriedades:</a:t>
            </a:r>
          </a:p>
          <a:p>
            <a:pPr lvl="1"/>
            <a:r>
              <a:rPr lang="pt-BR" dirty="0" smtClean="0"/>
              <a:t>Estável</a:t>
            </a:r>
            <a:endParaRPr lang="pt-BR" dirty="0"/>
          </a:p>
          <a:p>
            <a:pPr lvl="1"/>
            <a:r>
              <a:rPr lang="pt-BR" dirty="0"/>
              <a:t>Custo de comparação O(</a:t>
            </a:r>
            <a:r>
              <a:rPr lang="pt-BR" dirty="0" err="1"/>
              <a:t>n</a:t>
            </a:r>
            <a:r>
              <a:rPr lang="pt-BR" dirty="0"/>
              <a:t> log </a:t>
            </a:r>
            <a:r>
              <a:rPr lang="pt-BR" dirty="0" err="1"/>
              <a:t>n</a:t>
            </a:r>
            <a:r>
              <a:rPr lang="pt-BR" dirty="0"/>
              <a:t>) no pior caso</a:t>
            </a:r>
          </a:p>
          <a:p>
            <a:pPr lvl="1"/>
            <a:r>
              <a:rPr lang="pt-BR" dirty="0"/>
              <a:t>Custo de movimentação O(</a:t>
            </a:r>
            <a:r>
              <a:rPr lang="pt-BR" dirty="0" err="1"/>
              <a:t>n</a:t>
            </a:r>
            <a:r>
              <a:rPr lang="pt-BR" dirty="0"/>
              <a:t>) no pior caso</a:t>
            </a:r>
          </a:p>
          <a:p>
            <a:pPr lvl="1"/>
            <a:r>
              <a:rPr lang="pt-BR" dirty="0"/>
              <a:t>O(</a:t>
            </a:r>
            <a:r>
              <a:rPr lang="pt-BR" dirty="0" err="1"/>
              <a:t>n</a:t>
            </a:r>
            <a:r>
              <a:rPr lang="pt-BR" dirty="0"/>
              <a:t>) quando os dados estão praticamente ordenados ou quando há poucas chaves únicas</a:t>
            </a:r>
          </a:p>
          <a:p>
            <a:r>
              <a:rPr lang="pt-BR" dirty="0" smtClean="0"/>
              <a:t>Não </a:t>
            </a:r>
            <a:r>
              <a:rPr lang="pt-BR" dirty="0"/>
              <a:t>há nenhum algoritmo com todas essas propriedades.</a:t>
            </a:r>
          </a:p>
          <a:p>
            <a:pPr lvl="1"/>
            <a:r>
              <a:rPr lang="pt-BR" dirty="0" smtClean="0"/>
              <a:t>Deve ser analisado o problema e aplicado o melhor método para o caso específico</a:t>
            </a:r>
          </a:p>
        </p:txBody>
      </p:sp>
    </p:spTree>
    <p:extLst>
      <p:ext uri="{BB962C8B-B14F-4D97-AF65-F5344CB8AC3E}">
        <p14:creationId xmlns:p14="http://schemas.microsoft.com/office/powerpoint/2010/main" val="15457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Também chamado de Método da bolha ou flutuação</a:t>
            </a:r>
          </a:p>
          <a:p>
            <a:r>
              <a:rPr lang="x-none" dirty="0" smtClean="0"/>
              <a:t>A cada iteração do método um elemento se aproxima até a sua posição correta</a:t>
            </a:r>
          </a:p>
          <a:p>
            <a:r>
              <a:rPr lang="pt-BR" dirty="0" smtClean="0"/>
              <a:t>Os elementos são trocados frequentemente, o que gera um alto custo </a:t>
            </a:r>
          </a:p>
        </p:txBody>
      </p:sp>
    </p:spTree>
    <p:extLst>
      <p:ext uri="{BB962C8B-B14F-4D97-AF65-F5344CB8AC3E}">
        <p14:creationId xmlns:p14="http://schemas.microsoft.com/office/powerpoint/2010/main" val="2400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bbl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57" y="4039652"/>
            <a:ext cx="5629538" cy="3377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4138" algn="l"/>
              </a:tabLst>
            </a:pPr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Comportamento em diferentes situações</a:t>
            </a:r>
          </a:p>
          <a:p>
            <a:pPr lvl="1"/>
            <a:r>
              <a:rPr lang="en-US" dirty="0">
                <a:hlinkClick r:id="rId3"/>
              </a:rPr>
              <a:t>https://www.toptal.com/developers/sorting-algorithms/bubble-</a:t>
            </a:r>
            <a:r>
              <a:rPr lang="en-US" dirty="0" smtClean="0">
                <a:hlinkClick r:id="rId3"/>
              </a:rPr>
              <a:t>sort</a:t>
            </a:r>
            <a:endParaRPr lang="en-US" dirty="0" smtClean="0"/>
          </a:p>
          <a:p>
            <a:r>
              <a:rPr lang="pt-BR" dirty="0" smtClean="0"/>
              <a:t>Custo</a:t>
            </a:r>
          </a:p>
          <a:p>
            <a:pPr lvl="1"/>
            <a:r>
              <a:rPr lang="pt-BR" dirty="0" smtClean="0"/>
              <a:t>Comparações e trocas: O(n</a:t>
            </a:r>
            <a:r>
              <a:rPr lang="pt-BR" baseline="30000" dirty="0" smtClean="0"/>
              <a:t>2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O(</a:t>
            </a:r>
            <a:r>
              <a:rPr lang="pt-BR" dirty="0" err="1" smtClean="0"/>
              <a:t>n</a:t>
            </a:r>
            <a:r>
              <a:rPr lang="pt-BR" dirty="0" smtClean="0"/>
              <a:t>) quando os dados estão quase ordenados </a:t>
            </a:r>
          </a:p>
          <a:p>
            <a:r>
              <a:rPr lang="pt-BR" dirty="0" smtClean="0"/>
              <a:t>Simples e estável</a:t>
            </a:r>
          </a:p>
          <a:p>
            <a:r>
              <a:rPr lang="pt-BR" dirty="0" smtClean="0"/>
              <a:t>Um conjunto já ordenado ainda necessitará de várias comparações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48259" y="6378936"/>
            <a:ext cx="8495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/wiki/File:Bubble-sort-example-300px.gif</a:t>
            </a:r>
          </a:p>
        </p:txBody>
      </p:sp>
    </p:spTree>
    <p:extLst>
      <p:ext uri="{BB962C8B-B14F-4D97-AF65-F5344CB8AC3E}">
        <p14:creationId xmlns:p14="http://schemas.microsoft.com/office/powerpoint/2010/main" val="25879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16328</TotalTime>
  <Words>735</Words>
  <Application>Microsoft Office PowerPoint</Application>
  <PresentationFormat>Widescreen</PresentationFormat>
  <Paragraphs>205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Century Schoolbook</vt:lpstr>
      <vt:lpstr>Courier New</vt:lpstr>
      <vt:lpstr>Wingdings 2</vt:lpstr>
      <vt:lpstr>View</vt:lpstr>
      <vt:lpstr>Estrutura de Dados</vt:lpstr>
      <vt:lpstr>Agenda</vt:lpstr>
      <vt:lpstr>Introdução</vt:lpstr>
      <vt:lpstr>Introdução</vt:lpstr>
      <vt:lpstr>Introdução</vt:lpstr>
      <vt:lpstr>Introdução</vt:lpstr>
      <vt:lpstr>Introdução</vt:lpstr>
      <vt:lpstr>Bubble sort</vt:lpstr>
      <vt:lpstr>Bubble sort</vt:lpstr>
      <vt:lpstr>Bubble sort</vt:lpstr>
      <vt:lpstr>Bubble sort</vt:lpstr>
      <vt:lpstr>Selection sort</vt:lpstr>
      <vt:lpstr>Selection sort</vt:lpstr>
      <vt:lpstr>Selection sort</vt:lpstr>
      <vt:lpstr>Insertion sort</vt:lpstr>
      <vt:lpstr>Insertion sort</vt:lpstr>
      <vt:lpstr>Insertion sort</vt:lpstr>
      <vt:lpstr>Comparação</vt:lpstr>
      <vt:lpstr>Exercícios</vt:lpstr>
      <vt:lpstr>Estrutura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Thiago Ventura</dc:creator>
  <cp:lastModifiedBy>Daniel Avila Vecchiato</cp:lastModifiedBy>
  <cp:revision>158</cp:revision>
  <dcterms:created xsi:type="dcterms:W3CDTF">2016-06-14T18:26:26Z</dcterms:created>
  <dcterms:modified xsi:type="dcterms:W3CDTF">2022-11-14T17:31:20Z</dcterms:modified>
</cp:coreProperties>
</file>