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sldIdLst>
    <p:sldId id="256" r:id="rId2"/>
    <p:sldId id="257" r:id="rId3"/>
    <p:sldId id="259" r:id="rId4"/>
    <p:sldId id="274" r:id="rId5"/>
    <p:sldId id="285" r:id="rId6"/>
    <p:sldId id="273" r:id="rId7"/>
    <p:sldId id="277" r:id="rId8"/>
    <p:sldId id="276" r:id="rId9"/>
    <p:sldId id="278" r:id="rId10"/>
    <p:sldId id="275" r:id="rId11"/>
    <p:sldId id="282" r:id="rId12"/>
    <p:sldId id="283" r:id="rId13"/>
    <p:sldId id="284" r:id="rId14"/>
    <p:sldId id="272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3461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5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8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003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2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3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9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2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en.wikipedia.org/wiki/File:Merge-sort-example-300px.gi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sorting-algorithms/merge-s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pt-BR" sz="4000" dirty="0"/>
              <a:t>Merge </a:t>
            </a:r>
            <a:r>
              <a:rPr lang="pt-BR" sz="4000" dirty="0" err="1"/>
              <a:t>sort</a:t>
            </a:r>
            <a:endParaRPr lang="pt-BR" sz="4000" dirty="0"/>
          </a:p>
          <a:p>
            <a:r>
              <a:rPr lang="pt-BR" sz="2400" dirty="0"/>
              <a:t>Prof. Dr. Daniel </a:t>
            </a:r>
            <a:r>
              <a:rPr lang="pt-BR" sz="2400" dirty="0" err="1"/>
              <a:t>Vecchiato</a:t>
            </a:r>
            <a:endParaRPr lang="pt-BR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9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Implementação recursiva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i-FI" dirty="0" smtClean="0">
                <a:latin typeface="Courier New"/>
                <a:cs typeface="Courier New"/>
              </a:rPr>
              <a:t>void </a:t>
            </a:r>
            <a:r>
              <a:rPr lang="fi-FI" dirty="0">
                <a:latin typeface="Courier New"/>
                <a:cs typeface="Courier New"/>
              </a:rPr>
              <a:t>mergeSort (TItem *v, int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 smtClean="0">
                <a:latin typeface="Courier New"/>
                <a:cs typeface="Courier New"/>
              </a:rPr>
              <a:t>   mergeSortOrdena </a:t>
            </a:r>
            <a:r>
              <a:rPr lang="fi-FI" dirty="0">
                <a:latin typeface="Courier New"/>
                <a:cs typeface="Courier New"/>
              </a:rPr>
              <a:t>(v, 0, 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 err="1">
                <a:latin typeface="Courier New"/>
                <a:cs typeface="Courier New"/>
              </a:rPr>
              <a:t>void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mergeSortOrdena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v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esq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dir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</a:t>
            </a:r>
            <a:r>
              <a:rPr lang="pt-BR" dirty="0" err="1" smtClean="0">
                <a:latin typeface="Courier New"/>
                <a:cs typeface="Courier New"/>
              </a:rPr>
              <a:t>if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esq</a:t>
            </a:r>
            <a:r>
              <a:rPr lang="pt-BR" dirty="0">
                <a:latin typeface="Courier New"/>
                <a:cs typeface="Courier New"/>
              </a:rPr>
              <a:t> &lt; </a:t>
            </a:r>
            <a:r>
              <a:rPr lang="pt-BR" dirty="0" err="1">
                <a:latin typeface="Courier New"/>
                <a:cs typeface="Courier New"/>
              </a:rPr>
              <a:t>dir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</a:t>
            </a:r>
            <a:r>
              <a:rPr lang="pt-BR" dirty="0" err="1" smtClean="0">
                <a:latin typeface="Courier New"/>
                <a:cs typeface="Courier New"/>
              </a:rPr>
              <a:t>int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meio = (</a:t>
            </a:r>
            <a:r>
              <a:rPr lang="pt-BR" dirty="0" err="1">
                <a:latin typeface="Courier New"/>
                <a:cs typeface="Courier New"/>
              </a:rPr>
              <a:t>esq</a:t>
            </a:r>
            <a:r>
              <a:rPr lang="pt-BR" dirty="0">
                <a:latin typeface="Courier New"/>
                <a:cs typeface="Courier New"/>
              </a:rPr>
              <a:t> + </a:t>
            </a:r>
            <a:r>
              <a:rPr lang="pt-BR" dirty="0" err="1">
                <a:latin typeface="Courier New"/>
                <a:cs typeface="Courier New"/>
              </a:rPr>
              <a:t>dir</a:t>
            </a:r>
            <a:r>
              <a:rPr lang="pt-BR" dirty="0">
                <a:latin typeface="Courier New"/>
                <a:cs typeface="Courier New"/>
              </a:rPr>
              <a:t>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</a:t>
            </a:r>
            <a:r>
              <a:rPr lang="pt-BR" dirty="0" err="1" smtClean="0">
                <a:latin typeface="Courier New"/>
                <a:cs typeface="Courier New"/>
              </a:rPr>
              <a:t>mergeSortOrdena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v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esq</a:t>
            </a:r>
            <a:r>
              <a:rPr lang="pt-BR" dirty="0">
                <a:latin typeface="Courier New"/>
                <a:cs typeface="Courier New"/>
              </a:rPr>
              <a:t>, meio);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</a:t>
            </a:r>
            <a:r>
              <a:rPr lang="pt-BR" dirty="0" err="1" smtClean="0">
                <a:latin typeface="Courier New"/>
                <a:cs typeface="Courier New"/>
              </a:rPr>
              <a:t>mergeSortOrdena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v</a:t>
            </a:r>
            <a:r>
              <a:rPr lang="pt-BR" dirty="0">
                <a:latin typeface="Courier New"/>
                <a:cs typeface="Courier New"/>
              </a:rPr>
              <a:t>, meio+1, </a:t>
            </a:r>
            <a:r>
              <a:rPr lang="pt-BR" dirty="0" err="1">
                <a:latin typeface="Courier New"/>
                <a:cs typeface="Courier New"/>
              </a:rPr>
              <a:t>dir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</a:t>
            </a:r>
            <a:r>
              <a:rPr lang="pt-BR" dirty="0" err="1" smtClean="0">
                <a:latin typeface="Courier New"/>
                <a:cs typeface="Courier New"/>
              </a:rPr>
              <a:t>mergeSortIntercala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v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esq</a:t>
            </a:r>
            <a:r>
              <a:rPr lang="pt-BR" dirty="0">
                <a:latin typeface="Courier New"/>
                <a:cs typeface="Courier New"/>
              </a:rPr>
              <a:t>, meio, </a:t>
            </a:r>
            <a:r>
              <a:rPr lang="pt-BR" dirty="0" err="1">
                <a:latin typeface="Courier New"/>
                <a:cs typeface="Courier New"/>
              </a:rPr>
              <a:t>dir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}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143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93454"/>
            <a:ext cx="9175941" cy="496454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 err="1" smtClean="0">
                <a:latin typeface="Courier New"/>
                <a:cs typeface="Courier New"/>
              </a:rPr>
              <a:t>void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mergeSortIntercala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v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esq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meio, 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dir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</a:t>
            </a:r>
            <a:r>
              <a:rPr lang="pt-BR" dirty="0" err="1" smtClean="0">
                <a:latin typeface="Courier New"/>
                <a:cs typeface="Courier New"/>
              </a:rPr>
              <a:t>int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j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k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</a:t>
            </a:r>
            <a:r>
              <a:rPr lang="pt-BR" dirty="0" err="1" smtClean="0">
                <a:latin typeface="Courier New"/>
                <a:cs typeface="Courier New"/>
              </a:rPr>
              <a:t>int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a_tam</a:t>
            </a:r>
            <a:r>
              <a:rPr lang="pt-BR" dirty="0">
                <a:latin typeface="Courier New"/>
                <a:cs typeface="Courier New"/>
              </a:rPr>
              <a:t> = meio - </a:t>
            </a:r>
            <a:r>
              <a:rPr lang="pt-BR" dirty="0" err="1">
                <a:latin typeface="Courier New"/>
                <a:cs typeface="Courier New"/>
              </a:rPr>
              <a:t>esq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+ 1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</a:t>
            </a:r>
            <a:r>
              <a:rPr lang="pt-BR" dirty="0" err="1" smtClean="0">
                <a:latin typeface="Courier New"/>
                <a:cs typeface="Courier New"/>
              </a:rPr>
              <a:t>int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b_tam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dir</a:t>
            </a:r>
            <a:r>
              <a:rPr lang="pt-BR" dirty="0">
                <a:latin typeface="Courier New"/>
                <a:cs typeface="Courier New"/>
              </a:rPr>
              <a:t> - meio;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</a:t>
            </a:r>
            <a:r>
              <a:rPr lang="pt-BR" dirty="0" err="1" smtClean="0">
                <a:latin typeface="Courier New"/>
                <a:cs typeface="Courier New"/>
              </a:rPr>
              <a:t>TItem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*a = (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*) </a:t>
            </a:r>
            <a:r>
              <a:rPr lang="pt-BR" dirty="0" err="1">
                <a:latin typeface="Courier New"/>
                <a:cs typeface="Courier New"/>
              </a:rPr>
              <a:t>malloc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sizeof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) </a:t>
            </a:r>
            <a:r>
              <a:rPr lang="pt-BR" dirty="0" smtClean="0">
                <a:latin typeface="Courier New"/>
                <a:cs typeface="Courier New"/>
              </a:rPr>
              <a:t>* </a:t>
            </a:r>
            <a:r>
              <a:rPr lang="pt-BR" dirty="0" err="1" smtClean="0">
                <a:latin typeface="Courier New"/>
                <a:cs typeface="Courier New"/>
              </a:rPr>
              <a:t>a_tam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</a:t>
            </a:r>
            <a:r>
              <a:rPr lang="pt-BR" dirty="0" err="1" smtClean="0">
                <a:latin typeface="Courier New"/>
                <a:cs typeface="Courier New"/>
              </a:rPr>
              <a:t>TItem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*</a:t>
            </a:r>
            <a:r>
              <a:rPr lang="pt-BR" dirty="0" err="1">
                <a:latin typeface="Courier New"/>
                <a:cs typeface="Courier New"/>
              </a:rPr>
              <a:t>b</a:t>
            </a:r>
            <a:r>
              <a:rPr lang="pt-BR" dirty="0">
                <a:latin typeface="Courier New"/>
                <a:cs typeface="Courier New"/>
              </a:rPr>
              <a:t> = (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*) </a:t>
            </a:r>
            <a:r>
              <a:rPr lang="pt-BR" dirty="0" err="1">
                <a:latin typeface="Courier New"/>
                <a:cs typeface="Courier New"/>
              </a:rPr>
              <a:t>malloc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sizeof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) </a:t>
            </a:r>
            <a:r>
              <a:rPr lang="pt-BR" dirty="0" smtClean="0">
                <a:latin typeface="Courier New"/>
                <a:cs typeface="Courier New"/>
              </a:rPr>
              <a:t>* </a:t>
            </a:r>
            <a:r>
              <a:rPr lang="pt-BR" dirty="0" err="1" smtClean="0">
                <a:latin typeface="Courier New"/>
                <a:cs typeface="Courier New"/>
              </a:rPr>
              <a:t>b_tam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for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 = 0;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 &lt; </a:t>
            </a:r>
            <a:r>
              <a:rPr lang="pt-BR" dirty="0" err="1">
                <a:latin typeface="Courier New"/>
                <a:cs typeface="Courier New"/>
              </a:rPr>
              <a:t>a_tam</a:t>
            </a:r>
            <a:r>
              <a:rPr lang="pt-BR" dirty="0">
                <a:latin typeface="Courier New"/>
                <a:cs typeface="Courier New"/>
              </a:rPr>
              <a:t>;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a</a:t>
            </a:r>
            <a:r>
              <a:rPr lang="pt-BR" dirty="0">
                <a:latin typeface="Courier New"/>
                <a:cs typeface="Courier New"/>
              </a:rPr>
              <a:t>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] = </a:t>
            </a:r>
            <a:r>
              <a:rPr lang="pt-BR" dirty="0" err="1">
                <a:latin typeface="Courier New"/>
                <a:cs typeface="Courier New"/>
              </a:rPr>
              <a:t>v</a:t>
            </a:r>
            <a:r>
              <a:rPr lang="pt-BR" dirty="0">
                <a:latin typeface="Courier New"/>
                <a:cs typeface="Courier New"/>
              </a:rPr>
              <a:t>[</a:t>
            </a:r>
            <a:r>
              <a:rPr lang="pt-BR" dirty="0" err="1">
                <a:latin typeface="Courier New"/>
                <a:cs typeface="Courier New"/>
              </a:rPr>
              <a:t>i+esq</a:t>
            </a:r>
            <a:r>
              <a:rPr lang="pt-BR" dirty="0">
                <a:latin typeface="Courier New"/>
                <a:cs typeface="Courier New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for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 = 0;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 &lt; </a:t>
            </a:r>
            <a:r>
              <a:rPr lang="pt-BR" dirty="0" err="1">
                <a:latin typeface="Courier New"/>
                <a:cs typeface="Courier New"/>
              </a:rPr>
              <a:t>b_tam</a:t>
            </a:r>
            <a:r>
              <a:rPr lang="pt-BR" dirty="0">
                <a:latin typeface="Courier New"/>
                <a:cs typeface="Courier New"/>
              </a:rPr>
              <a:t>;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</a:t>
            </a:r>
            <a:r>
              <a:rPr lang="pt-BR" dirty="0" err="1" smtClean="0">
                <a:latin typeface="Courier New"/>
                <a:cs typeface="Courier New"/>
              </a:rPr>
              <a:t>b</a:t>
            </a:r>
            <a:r>
              <a:rPr lang="pt-BR" dirty="0">
                <a:latin typeface="Courier New"/>
                <a:cs typeface="Courier New"/>
              </a:rPr>
              <a:t>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] = </a:t>
            </a:r>
            <a:r>
              <a:rPr lang="pt-BR" dirty="0" err="1">
                <a:latin typeface="Courier New"/>
                <a:cs typeface="Courier New"/>
              </a:rPr>
              <a:t>v</a:t>
            </a:r>
            <a:r>
              <a:rPr lang="pt-BR" dirty="0">
                <a:latin typeface="Courier New"/>
                <a:cs typeface="Courier New"/>
              </a:rPr>
              <a:t>[i+meio+1];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for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 = 0, </a:t>
            </a:r>
            <a:r>
              <a:rPr lang="pt-BR" dirty="0" err="1">
                <a:latin typeface="Courier New"/>
                <a:cs typeface="Courier New"/>
              </a:rPr>
              <a:t>j</a:t>
            </a:r>
            <a:r>
              <a:rPr lang="pt-BR" dirty="0">
                <a:latin typeface="Courier New"/>
                <a:cs typeface="Courier New"/>
              </a:rPr>
              <a:t> = 0, </a:t>
            </a:r>
            <a:r>
              <a:rPr lang="pt-BR" dirty="0" err="1">
                <a:latin typeface="Courier New"/>
                <a:cs typeface="Courier New"/>
              </a:rPr>
              <a:t>k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esq</a:t>
            </a:r>
            <a:r>
              <a:rPr lang="pt-BR" dirty="0">
                <a:latin typeface="Courier New"/>
                <a:cs typeface="Courier New"/>
              </a:rPr>
              <a:t>; </a:t>
            </a:r>
            <a:r>
              <a:rPr lang="pt-BR" dirty="0" err="1">
                <a:latin typeface="Courier New"/>
                <a:cs typeface="Courier New"/>
              </a:rPr>
              <a:t>k</a:t>
            </a:r>
            <a:r>
              <a:rPr lang="pt-BR" dirty="0">
                <a:latin typeface="Courier New"/>
                <a:cs typeface="Courier New"/>
              </a:rPr>
              <a:t> &lt;= </a:t>
            </a:r>
            <a:r>
              <a:rPr lang="pt-BR" dirty="0" err="1">
                <a:latin typeface="Courier New"/>
                <a:cs typeface="Courier New"/>
              </a:rPr>
              <a:t>dir</a:t>
            </a:r>
            <a:r>
              <a:rPr lang="pt-BR" dirty="0">
                <a:latin typeface="Courier New"/>
                <a:cs typeface="Courier New"/>
              </a:rPr>
              <a:t>; </a:t>
            </a:r>
            <a:r>
              <a:rPr lang="pt-BR" dirty="0" err="1">
                <a:latin typeface="Courier New"/>
                <a:cs typeface="Courier New"/>
              </a:rPr>
              <a:t>k</a:t>
            </a:r>
            <a:r>
              <a:rPr lang="pt-BR" dirty="0">
                <a:latin typeface="Courier New"/>
                <a:cs typeface="Courier New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</a:t>
            </a:r>
            <a:r>
              <a:rPr lang="pt-BR" dirty="0" err="1" smtClean="0">
                <a:latin typeface="Courier New"/>
                <a:cs typeface="Courier New"/>
              </a:rPr>
              <a:t>if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 == </a:t>
            </a:r>
            <a:r>
              <a:rPr lang="pt-BR" dirty="0" err="1">
                <a:latin typeface="Courier New"/>
                <a:cs typeface="Courier New"/>
              </a:rPr>
              <a:t>a_tam</a:t>
            </a:r>
            <a:r>
              <a:rPr lang="pt-BR" dirty="0">
                <a:latin typeface="Courier New"/>
                <a:cs typeface="Courier New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   </a:t>
            </a:r>
            <a:r>
              <a:rPr lang="pt-BR" dirty="0" err="1" smtClean="0">
                <a:latin typeface="Courier New"/>
                <a:cs typeface="Courier New"/>
              </a:rPr>
              <a:t>v</a:t>
            </a:r>
            <a:r>
              <a:rPr lang="pt-BR" dirty="0">
                <a:latin typeface="Courier New"/>
                <a:cs typeface="Courier New"/>
              </a:rPr>
              <a:t>[</a:t>
            </a:r>
            <a:r>
              <a:rPr lang="pt-BR" dirty="0" err="1">
                <a:latin typeface="Courier New"/>
                <a:cs typeface="Courier New"/>
              </a:rPr>
              <a:t>k</a:t>
            </a:r>
            <a:r>
              <a:rPr lang="pt-BR" dirty="0">
                <a:latin typeface="Courier New"/>
                <a:cs typeface="Courier New"/>
              </a:rPr>
              <a:t>] = </a:t>
            </a:r>
            <a:r>
              <a:rPr lang="pt-BR" dirty="0" err="1">
                <a:latin typeface="Courier New"/>
                <a:cs typeface="Courier New"/>
              </a:rPr>
              <a:t>b</a:t>
            </a:r>
            <a:r>
              <a:rPr lang="pt-BR" dirty="0">
                <a:latin typeface="Courier New"/>
                <a:cs typeface="Courier New"/>
              </a:rPr>
              <a:t>[</a:t>
            </a:r>
            <a:r>
              <a:rPr lang="pt-BR" dirty="0" err="1">
                <a:latin typeface="Courier New"/>
                <a:cs typeface="Courier New"/>
              </a:rPr>
              <a:t>j</a:t>
            </a:r>
            <a:r>
              <a:rPr lang="pt-BR" dirty="0">
                <a:latin typeface="Courier New"/>
                <a:cs typeface="Courier New"/>
              </a:rPr>
              <a:t>++];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</a:t>
            </a:r>
            <a:r>
              <a:rPr lang="pt-BR" dirty="0" err="1" smtClean="0">
                <a:latin typeface="Courier New"/>
                <a:cs typeface="Courier New"/>
              </a:rPr>
              <a:t>else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j</a:t>
            </a:r>
            <a:r>
              <a:rPr lang="pt-BR" dirty="0">
                <a:latin typeface="Courier New"/>
                <a:cs typeface="Courier New"/>
              </a:rPr>
              <a:t> == </a:t>
            </a:r>
            <a:r>
              <a:rPr lang="pt-BR" dirty="0" err="1">
                <a:latin typeface="Courier New"/>
                <a:cs typeface="Courier New"/>
              </a:rPr>
              <a:t>b_tam</a:t>
            </a:r>
            <a:r>
              <a:rPr lang="pt-BR" dirty="0">
                <a:latin typeface="Courier New"/>
                <a:cs typeface="Courier New"/>
              </a:rPr>
              <a:t>) </a:t>
            </a:r>
            <a:endParaRPr lang="pt-BR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        </a:t>
            </a:r>
            <a:r>
              <a:rPr lang="pt-BR" dirty="0" err="1" smtClean="0">
                <a:latin typeface="Courier New"/>
                <a:cs typeface="Courier New"/>
              </a:rPr>
              <a:t>v</a:t>
            </a:r>
            <a:r>
              <a:rPr lang="pt-BR" dirty="0">
                <a:latin typeface="Courier New"/>
                <a:cs typeface="Courier New"/>
              </a:rPr>
              <a:t>[</a:t>
            </a:r>
            <a:r>
              <a:rPr lang="pt-BR" dirty="0" err="1">
                <a:latin typeface="Courier New"/>
                <a:cs typeface="Courier New"/>
              </a:rPr>
              <a:t>k</a:t>
            </a:r>
            <a:r>
              <a:rPr lang="pt-BR" dirty="0">
                <a:latin typeface="Courier New"/>
                <a:cs typeface="Courier New"/>
              </a:rPr>
              <a:t>] = a[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++];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</a:t>
            </a:r>
            <a:r>
              <a:rPr lang="pt-BR" dirty="0" err="1" smtClean="0">
                <a:latin typeface="Courier New"/>
                <a:cs typeface="Courier New"/>
              </a:rPr>
              <a:t>else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(a[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].chave &lt; </a:t>
            </a:r>
            <a:r>
              <a:rPr lang="pt-BR" dirty="0" err="1">
                <a:latin typeface="Courier New"/>
                <a:cs typeface="Courier New"/>
              </a:rPr>
              <a:t>b</a:t>
            </a:r>
            <a:r>
              <a:rPr lang="pt-BR" dirty="0">
                <a:latin typeface="Courier New"/>
                <a:cs typeface="Courier New"/>
              </a:rPr>
              <a:t>[</a:t>
            </a:r>
            <a:r>
              <a:rPr lang="pt-BR" dirty="0" err="1">
                <a:latin typeface="Courier New"/>
                <a:cs typeface="Courier New"/>
              </a:rPr>
              <a:t>j</a:t>
            </a:r>
            <a:r>
              <a:rPr lang="pt-BR" dirty="0">
                <a:latin typeface="Courier New"/>
                <a:cs typeface="Courier New"/>
              </a:rPr>
              <a:t>].chave)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   </a:t>
            </a:r>
            <a:r>
              <a:rPr lang="pt-BR" dirty="0" err="1" smtClean="0">
                <a:latin typeface="Courier New"/>
                <a:cs typeface="Courier New"/>
              </a:rPr>
              <a:t>v</a:t>
            </a:r>
            <a:r>
              <a:rPr lang="pt-BR" dirty="0">
                <a:latin typeface="Courier New"/>
                <a:cs typeface="Courier New"/>
              </a:rPr>
              <a:t>[</a:t>
            </a:r>
            <a:r>
              <a:rPr lang="pt-BR" dirty="0" err="1">
                <a:latin typeface="Courier New"/>
                <a:cs typeface="Courier New"/>
              </a:rPr>
              <a:t>k</a:t>
            </a:r>
            <a:r>
              <a:rPr lang="pt-BR" dirty="0">
                <a:latin typeface="Courier New"/>
                <a:cs typeface="Courier New"/>
              </a:rPr>
              <a:t>] = a[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++];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</a:t>
            </a:r>
            <a:r>
              <a:rPr lang="pt-BR" dirty="0" err="1" smtClean="0">
                <a:latin typeface="Courier New"/>
                <a:cs typeface="Courier New"/>
              </a:rPr>
              <a:t>else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      </a:t>
            </a:r>
            <a:r>
              <a:rPr lang="pt-BR" dirty="0" err="1" smtClean="0">
                <a:latin typeface="Courier New"/>
                <a:cs typeface="Courier New"/>
              </a:rPr>
              <a:t>v</a:t>
            </a:r>
            <a:r>
              <a:rPr lang="pt-BR" dirty="0">
                <a:latin typeface="Courier New"/>
                <a:cs typeface="Courier New"/>
              </a:rPr>
              <a:t>[</a:t>
            </a:r>
            <a:r>
              <a:rPr lang="pt-BR" dirty="0" err="1">
                <a:latin typeface="Courier New"/>
                <a:cs typeface="Courier New"/>
              </a:rPr>
              <a:t>k</a:t>
            </a:r>
            <a:r>
              <a:rPr lang="pt-BR" dirty="0">
                <a:latin typeface="Courier New"/>
                <a:cs typeface="Courier New"/>
              </a:rPr>
              <a:t>] = </a:t>
            </a:r>
            <a:r>
              <a:rPr lang="pt-BR" dirty="0" err="1">
                <a:latin typeface="Courier New"/>
                <a:cs typeface="Courier New"/>
              </a:rPr>
              <a:t>b</a:t>
            </a:r>
            <a:r>
              <a:rPr lang="pt-BR" dirty="0">
                <a:latin typeface="Courier New"/>
                <a:cs typeface="Courier New"/>
              </a:rPr>
              <a:t>[</a:t>
            </a:r>
            <a:r>
              <a:rPr lang="pt-BR" dirty="0" err="1">
                <a:latin typeface="Courier New"/>
                <a:cs typeface="Courier New"/>
              </a:rPr>
              <a:t>j</a:t>
            </a:r>
            <a:r>
              <a:rPr lang="pt-BR" dirty="0">
                <a:latin typeface="Courier New"/>
                <a:cs typeface="Courier New"/>
              </a:rPr>
              <a:t>++];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}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</a:t>
            </a:r>
            <a:r>
              <a:rPr lang="pt-BR" dirty="0" err="1" smtClean="0">
                <a:latin typeface="Courier New"/>
                <a:cs typeface="Courier New"/>
              </a:rPr>
              <a:t>free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(a);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  </a:t>
            </a:r>
            <a:r>
              <a:rPr lang="pt-BR" dirty="0" err="1" smtClean="0">
                <a:latin typeface="Courier New"/>
                <a:cs typeface="Courier New"/>
              </a:rPr>
              <a:t>free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b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01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10326"/>
            <a:ext cx="9175941" cy="5047673"/>
          </a:xfrm>
        </p:spPr>
        <p:txBody>
          <a:bodyPr>
            <a:normAutofit/>
          </a:bodyPr>
          <a:lstStyle/>
          <a:p>
            <a:r>
              <a:rPr lang="x-none" dirty="0" smtClean="0"/>
              <a:t>Implementação iterativa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mergeSortIterativo</a:t>
            </a:r>
            <a:r>
              <a:rPr lang="en-US" dirty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TItem</a:t>
            </a:r>
            <a:r>
              <a:rPr lang="en-US" dirty="0">
                <a:latin typeface="Courier New"/>
                <a:cs typeface="Courier New"/>
              </a:rPr>
              <a:t> *v,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esq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dir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b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while </a:t>
            </a:r>
            <a:r>
              <a:rPr lang="en-US" dirty="0">
                <a:latin typeface="Courier New"/>
                <a:cs typeface="Courier New"/>
              </a:rPr>
              <a:t>(b &lt;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  </a:t>
            </a:r>
            <a:r>
              <a:rPr lang="en-US" dirty="0" err="1" smtClean="0">
                <a:latin typeface="Courier New"/>
                <a:cs typeface="Courier New"/>
              </a:rPr>
              <a:t>esq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  while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esq</a:t>
            </a:r>
            <a:r>
              <a:rPr lang="en-US" dirty="0">
                <a:latin typeface="Courier New"/>
                <a:cs typeface="Courier New"/>
              </a:rPr>
              <a:t> + b &lt;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     </a:t>
            </a:r>
            <a:r>
              <a:rPr lang="en-US" dirty="0" err="1" smtClean="0">
                <a:latin typeface="Courier New"/>
                <a:cs typeface="Courier New"/>
              </a:rPr>
              <a:t>dir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>
                <a:latin typeface="Courier New"/>
                <a:cs typeface="Courier New"/>
              </a:rPr>
              <a:t>esq</a:t>
            </a:r>
            <a:r>
              <a:rPr lang="en-US" dirty="0">
                <a:latin typeface="Courier New"/>
                <a:cs typeface="Courier New"/>
              </a:rPr>
              <a:t> + 2 *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     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dir</a:t>
            </a:r>
            <a:r>
              <a:rPr lang="en-US" dirty="0">
                <a:latin typeface="Courier New"/>
                <a:cs typeface="Courier New"/>
              </a:rPr>
              <a:t> &gt; n)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latin typeface="Courier New"/>
                <a:cs typeface="Courier New"/>
              </a:rPr>
              <a:t>dir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     </a:t>
            </a:r>
            <a:r>
              <a:rPr lang="en-US" dirty="0" err="1" smtClean="0">
                <a:latin typeface="Courier New"/>
                <a:cs typeface="Courier New"/>
              </a:rPr>
              <a:t>mergeSortIntercala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(v, </a:t>
            </a:r>
            <a:r>
              <a:rPr lang="en-US" dirty="0" err="1">
                <a:latin typeface="Courier New"/>
                <a:cs typeface="Courier New"/>
              </a:rPr>
              <a:t>esq</a:t>
            </a:r>
            <a:r>
              <a:rPr lang="en-US" dirty="0">
                <a:latin typeface="Courier New"/>
                <a:cs typeface="Courier New"/>
              </a:rPr>
              <a:t>, esq+b-1, dir-1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     </a:t>
            </a:r>
            <a:r>
              <a:rPr lang="en-US" dirty="0" err="1" smtClean="0">
                <a:latin typeface="Courier New"/>
                <a:cs typeface="Courier New"/>
              </a:rPr>
              <a:t>esq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>
                <a:latin typeface="Courier New"/>
                <a:cs typeface="Courier New"/>
              </a:rPr>
              <a:t>esq</a:t>
            </a:r>
            <a:r>
              <a:rPr lang="en-US" dirty="0">
                <a:latin typeface="Courier New"/>
                <a:cs typeface="Courier New"/>
              </a:rPr>
              <a:t> + 2 *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  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  b </a:t>
            </a:r>
            <a:r>
              <a:rPr lang="en-US" dirty="0">
                <a:latin typeface="Courier New"/>
                <a:cs typeface="Courier New"/>
              </a:rPr>
              <a:t>*=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212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Comparação</a:t>
            </a:r>
            <a:endParaRPr lang="pt-B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714635"/>
              </p:ext>
            </p:extLst>
          </p:nvPr>
        </p:nvGraphicFramePr>
        <p:xfrm>
          <a:off x="1643063" y="2770149"/>
          <a:ext cx="8794751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63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6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Algoritmo</a:t>
                      </a:r>
                      <a:endParaRPr lang="en-US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Comparações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Movimentações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Melhor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Médio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Pior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Melhor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Médio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Pior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 (n log n)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9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Implemente o método de ordenação Merge sort</a:t>
            </a:r>
          </a:p>
          <a:p>
            <a:r>
              <a:rPr lang="x-none" dirty="0" smtClean="0"/>
              <a:t>Imprima em cada intercalação</a:t>
            </a:r>
          </a:p>
          <a:p>
            <a:pPr lvl="1"/>
            <a:r>
              <a:rPr lang="en-US" dirty="0" smtClean="0"/>
              <a:t>Q</a:t>
            </a:r>
            <a:r>
              <a:rPr lang="x-none" dirty="0" smtClean="0"/>
              <a:t>ual índice inicial (esq) e final (dir) estão sendo processados</a:t>
            </a:r>
          </a:p>
          <a:p>
            <a:pPr lvl="1"/>
            <a:r>
              <a:rPr lang="x-none" dirty="0" smtClean="0"/>
              <a:t>Como ficou o vetor depois de cada intercalação</a:t>
            </a:r>
            <a:endParaRPr lang="en-US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58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fontScale="77500" lnSpcReduction="20000"/>
          </a:bodyPr>
          <a:lstStyle/>
          <a:p>
            <a:r>
              <a:rPr lang="x-none" sz="2000" dirty="0"/>
              <a:t>Material elaborado por:</a:t>
            </a:r>
          </a:p>
          <a:p>
            <a:pPr>
              <a:spcBef>
                <a:spcPts val="0"/>
              </a:spcBef>
            </a:pPr>
            <a:r>
              <a:rPr lang="x-none" sz="2000" dirty="0"/>
              <a:t>Thiago Meirelles Ventura</a:t>
            </a:r>
          </a:p>
          <a:p>
            <a:r>
              <a:rPr lang="x-none" sz="2000" dirty="0"/>
              <a:t>Baseado em: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err="1"/>
              <a:t>Ascencio</a:t>
            </a:r>
            <a:r>
              <a:rPr lang="pt-BR" sz="2000" dirty="0"/>
              <a:t>, A. F. </a:t>
            </a:r>
            <a:r>
              <a:rPr lang="pt-BR" sz="2000" dirty="0" err="1"/>
              <a:t>G</a:t>
            </a:r>
            <a:r>
              <a:rPr lang="pt-BR" sz="2000" dirty="0"/>
              <a:t>; Araújo, G. S. Estruturas de Dados. </a:t>
            </a:r>
            <a:r>
              <a:rPr lang="pt-BR" sz="2000" dirty="0"/>
              <a:t>Pearson</a:t>
            </a:r>
            <a:r>
              <a:rPr lang="pt-BR" sz="2000" dirty="0"/>
              <a:t>, 2011</a:t>
            </a:r>
            <a:r>
              <a:rPr lang="pt-BR" sz="2000" dirty="0"/>
              <a:t>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err="1"/>
              <a:t>Cormen</a:t>
            </a:r>
            <a:r>
              <a:rPr lang="pt-BR" sz="2000" dirty="0"/>
              <a:t>, T. H.; </a:t>
            </a:r>
            <a:r>
              <a:rPr lang="pt-BR" sz="2000" dirty="0" err="1"/>
              <a:t>Leiserson</a:t>
            </a:r>
            <a:r>
              <a:rPr lang="pt-BR" sz="2000" dirty="0"/>
              <a:t>, C. E.; </a:t>
            </a:r>
            <a:r>
              <a:rPr lang="pt-BR" sz="2000" dirty="0" err="1"/>
              <a:t>Rivest</a:t>
            </a:r>
            <a:r>
              <a:rPr lang="pt-BR" sz="2000" dirty="0"/>
              <a:t>, R. L.; Stein, C. Algoritmos: teoria e prática. </a:t>
            </a:r>
            <a:r>
              <a:rPr lang="pt-BR" sz="2000" dirty="0" err="1"/>
              <a:t>Elsevier</a:t>
            </a:r>
            <a:r>
              <a:rPr lang="pt-BR" sz="2000" dirty="0"/>
              <a:t>, 2002.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/>
              <a:t>Aulas do Prof. Reinaldo </a:t>
            </a:r>
            <a:r>
              <a:rPr lang="pt-BR" sz="2000" dirty="0"/>
              <a:t>Silva </a:t>
            </a:r>
            <a:r>
              <a:rPr lang="pt-BR" sz="2000" dirty="0"/>
              <a:t>Fortes (</a:t>
            </a:r>
            <a:r>
              <a:rPr lang="de-DE" sz="2000" dirty="0"/>
              <a:t>http://www.decom.ufop.br/reinaldo</a:t>
            </a:r>
            <a:r>
              <a:rPr lang="de-DE" sz="2000" dirty="0"/>
              <a:t>/)</a:t>
            </a:r>
            <a:endParaRPr lang="pt-BR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0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Merge </a:t>
            </a:r>
            <a:r>
              <a:rPr lang="pt-BR" dirty="0" err="1" smtClean="0"/>
              <a:t>sort</a:t>
            </a:r>
            <a:endParaRPr lang="pt-BR" dirty="0" smtClean="0"/>
          </a:p>
          <a:p>
            <a:pPr lvl="1"/>
            <a:r>
              <a:rPr lang="pt-BR" dirty="0" smtClean="0"/>
              <a:t>Funcionamento</a:t>
            </a:r>
          </a:p>
          <a:p>
            <a:pPr lvl="1"/>
            <a:r>
              <a:rPr lang="pt-BR" dirty="0" smtClean="0"/>
              <a:t>Comportamento</a:t>
            </a:r>
          </a:p>
          <a:p>
            <a:pPr lvl="1"/>
            <a:r>
              <a:rPr lang="pt-BR" dirty="0" smtClean="0"/>
              <a:t>Implementação recursiva</a:t>
            </a:r>
          </a:p>
          <a:p>
            <a:pPr lvl="1"/>
            <a:r>
              <a:rPr lang="pt-BR" dirty="0"/>
              <a:t>Implementação </a:t>
            </a:r>
            <a:r>
              <a:rPr lang="pt-BR" dirty="0" smtClean="0"/>
              <a:t>iterativa</a:t>
            </a:r>
          </a:p>
          <a:p>
            <a:r>
              <a:rPr lang="pt-BR" dirty="0" smtClean="0"/>
              <a:t>Comparação</a:t>
            </a:r>
          </a:p>
          <a:p>
            <a:r>
              <a:rPr lang="pt-BR" dirty="0" smtClean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696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Os algoritmos básicos de ordenação possuem custo muito alto quando a entrada é grande</a:t>
            </a:r>
          </a:p>
          <a:p>
            <a:r>
              <a:rPr lang="pt-BR" dirty="0" smtClean="0"/>
              <a:t>Alguns métodos podem ser eficazes, mesmo com grandes conjuntos de dados</a:t>
            </a:r>
          </a:p>
          <a:p>
            <a:r>
              <a:rPr lang="pt-BR" dirty="0" smtClean="0"/>
              <a:t>Uma abordagem para trabalhar com grandes conjuntos de dados é a divisão e conquista</a:t>
            </a:r>
          </a:p>
          <a:p>
            <a:pPr lvl="1"/>
            <a:r>
              <a:rPr lang="pt-BR" dirty="0" smtClean="0"/>
              <a:t>Divisão: a entrada é quebrada em partes menores</a:t>
            </a:r>
          </a:p>
          <a:p>
            <a:pPr lvl="1"/>
            <a:r>
              <a:rPr lang="pt-BR" dirty="0" smtClean="0"/>
              <a:t>Conquista: cada pedaço é processado</a:t>
            </a:r>
          </a:p>
          <a:p>
            <a:pPr lvl="1"/>
            <a:r>
              <a:rPr lang="pt-BR" dirty="0" smtClean="0"/>
              <a:t>E depois os resultados parciais são combinados para gerar o resultado final</a:t>
            </a:r>
          </a:p>
        </p:txBody>
      </p:sp>
    </p:spTree>
    <p:extLst>
      <p:ext uri="{BB962C8B-B14F-4D97-AF65-F5344CB8AC3E}">
        <p14:creationId xmlns:p14="http://schemas.microsoft.com/office/powerpoint/2010/main" val="25948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Normalmente, algoritmos de divisão e conquista são recursivos</a:t>
            </a:r>
            <a:endParaRPr lang="x-none" dirty="0"/>
          </a:p>
          <a:p>
            <a:r>
              <a:rPr lang="x-none" dirty="0" smtClean="0"/>
              <a:t>Vantagens:</a:t>
            </a:r>
          </a:p>
          <a:p>
            <a:pPr lvl="1"/>
            <a:r>
              <a:rPr lang="en-US" dirty="0" smtClean="0"/>
              <a:t>U</a:t>
            </a:r>
            <a:r>
              <a:rPr lang="x-none" dirty="0" smtClean="0"/>
              <a:t>so eficiente de memória cache</a:t>
            </a:r>
          </a:p>
          <a:p>
            <a:pPr lvl="1"/>
            <a:r>
              <a:rPr lang="x-none" dirty="0" smtClean="0"/>
              <a:t>Possibilita o paralelismo</a:t>
            </a:r>
          </a:p>
          <a:p>
            <a:pPr lvl="2"/>
            <a:r>
              <a:rPr lang="en-US" dirty="0" smtClean="0"/>
              <a:t>e</a:t>
            </a:r>
            <a:r>
              <a:rPr lang="x-none" dirty="0" smtClean="0"/>
              <a:t>ntre processadores ou entre máquinas</a:t>
            </a:r>
          </a:p>
        </p:txBody>
      </p:sp>
    </p:spTree>
    <p:extLst>
      <p:ext uri="{BB962C8B-B14F-4D97-AF65-F5344CB8AC3E}">
        <p14:creationId xmlns:p14="http://schemas.microsoft.com/office/powerpoint/2010/main" val="4990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877183" cy="4351337"/>
          </a:xfrm>
        </p:spPr>
        <p:txBody>
          <a:bodyPr>
            <a:normAutofit/>
          </a:bodyPr>
          <a:lstStyle/>
          <a:p>
            <a:r>
              <a:rPr lang="x-none" dirty="0" smtClean="0"/>
              <a:t>Algoritmo básico de divisão e conquista</a:t>
            </a:r>
          </a:p>
          <a:p>
            <a:pPr marL="0" indent="0">
              <a:spcBef>
                <a:spcPts val="0"/>
              </a:spcBef>
              <a:buNone/>
            </a:pPr>
            <a:endParaRPr lang="x-none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x-none" dirty="0" smtClean="0">
                <a:latin typeface="Courier New"/>
                <a:cs typeface="Courier New"/>
              </a:rPr>
              <a:t>divisaoConquista 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x-none" dirty="0" smtClean="0">
                <a:latin typeface="Courier New"/>
                <a:cs typeface="Courier New"/>
              </a:rPr>
              <a:t>   se x é pequeno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x-none" dirty="0" smtClean="0">
                <a:latin typeface="Courier New"/>
                <a:cs typeface="Courier New"/>
              </a:rPr>
              <a:t>     	return resolve 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x-none" dirty="0" smtClean="0">
                <a:latin typeface="Courier New"/>
                <a:cs typeface="Courier New"/>
              </a:rPr>
              <a:t>   se não</a:t>
            </a:r>
          </a:p>
          <a:p>
            <a:pPr marL="0" indent="0">
              <a:spcBef>
                <a:spcPts val="0"/>
              </a:spcBef>
              <a:buNone/>
            </a:pPr>
            <a:r>
              <a:rPr lang="x-none" dirty="0" smtClean="0">
                <a:latin typeface="Courier New"/>
                <a:cs typeface="Courier New"/>
              </a:rPr>
              <a:t>     	decompor x em conjuntos pequenos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x-none" dirty="0" smtClean="0">
                <a:latin typeface="Courier New"/>
                <a:cs typeface="Courier New"/>
              </a:rPr>
              <a:t>      para cada conjunto gerado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x-none" dirty="0" smtClean="0">
                <a:latin typeface="Courier New"/>
                <a:cs typeface="Courier New"/>
              </a:rPr>
              <a:t>         y(i) = divisaoConquista (subconjuntos(i))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x-none" dirty="0" smtClean="0">
                <a:latin typeface="Courier New"/>
                <a:cs typeface="Courier New"/>
              </a:rPr>
              <a:t>      return combinar (y)</a:t>
            </a:r>
          </a:p>
        </p:txBody>
      </p:sp>
    </p:spTree>
    <p:extLst>
      <p:ext uri="{BB962C8B-B14F-4D97-AF65-F5344CB8AC3E}">
        <p14:creationId xmlns:p14="http://schemas.microsoft.com/office/powerpoint/2010/main" val="16071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Merge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Também chamado de ordenação por intercalação</a:t>
            </a:r>
          </a:p>
          <a:p>
            <a:r>
              <a:rPr lang="x-none" dirty="0" smtClean="0"/>
              <a:t>Aproveita do conceito de divisão e conquista</a:t>
            </a:r>
          </a:p>
          <a:p>
            <a:r>
              <a:rPr lang="pt-BR" dirty="0" smtClean="0"/>
              <a:t>Sempre divide a entrada de forma balanceada</a:t>
            </a:r>
          </a:p>
          <a:p>
            <a:pPr lvl="1"/>
            <a:r>
              <a:rPr lang="x-none" dirty="0" smtClean="0"/>
              <a:t>Tenta </a:t>
            </a:r>
            <a:r>
              <a:rPr lang="pt-BR" dirty="0" smtClean="0"/>
              <a:t>ter subconjuntos de mesmo tamanho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00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Merge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Funcionamento</a:t>
            </a:r>
          </a:p>
          <a:p>
            <a:pPr lvl="1"/>
            <a:r>
              <a:rPr lang="x-none" dirty="0" smtClean="0"/>
              <a:t>Dividir o conjunto de dados em duas partes</a:t>
            </a:r>
          </a:p>
          <a:p>
            <a:pPr lvl="1"/>
            <a:r>
              <a:rPr lang="pt-BR" dirty="0" smtClean="0"/>
              <a:t>Para cada parte, divida novamente em duas partes</a:t>
            </a:r>
          </a:p>
          <a:p>
            <a:pPr lvl="2"/>
            <a:r>
              <a:rPr lang="pt-BR" dirty="0" smtClean="0"/>
              <a:t>Faça isso recursivamente</a:t>
            </a:r>
          </a:p>
          <a:p>
            <a:pPr lvl="1"/>
            <a:r>
              <a:rPr lang="pt-BR" dirty="0" smtClean="0"/>
              <a:t>Depois, intercale as duas partes de modo ordenado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056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Merge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Funcionamento</a:t>
            </a:r>
          </a:p>
          <a:p>
            <a:endParaRPr lang="x-none" dirty="0"/>
          </a:p>
          <a:p>
            <a:endParaRPr lang="x-none" dirty="0" smtClean="0"/>
          </a:p>
          <a:p>
            <a:endParaRPr lang="x-none" dirty="0"/>
          </a:p>
          <a:p>
            <a:endParaRPr lang="x-none" dirty="0" smtClean="0"/>
          </a:p>
          <a:p>
            <a:endParaRPr lang="x-none" dirty="0"/>
          </a:p>
          <a:p>
            <a:endParaRPr lang="x-none" dirty="0" smtClean="0"/>
          </a:p>
          <a:p>
            <a:endParaRPr lang="x-none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https://en.wikipedia.org/wiki/File:Merge-sort-example-</a:t>
            </a:r>
            <a:r>
              <a:rPr lang="en-US" dirty="0" smtClean="0">
                <a:hlinkClick r:id="rId2"/>
              </a:rPr>
              <a:t>300px.gif</a:t>
            </a:r>
            <a:endParaRPr lang="en-US" dirty="0" smtClean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  <p:pic>
        <p:nvPicPr>
          <p:cNvPr id="4" name="Picture 3" descr="Merge-sort-example-300px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64" y="2383136"/>
            <a:ext cx="5275162" cy="31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9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Merge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61872" y="2022764"/>
            <a:ext cx="9175941" cy="4626060"/>
          </a:xfrm>
        </p:spPr>
        <p:txBody>
          <a:bodyPr>
            <a:normAutofit/>
          </a:bodyPr>
          <a:lstStyle/>
          <a:p>
            <a:r>
              <a:rPr lang="x-none" dirty="0" smtClean="0"/>
              <a:t>Comportamento</a:t>
            </a:r>
          </a:p>
          <a:p>
            <a:pPr lvl="1"/>
            <a:r>
              <a:rPr lang="en-US" dirty="0">
                <a:hlinkClick r:id="rId2"/>
              </a:rPr>
              <a:t>https://www.toptal.com/developers/sorting-algorithms/merge-</a:t>
            </a:r>
            <a:r>
              <a:rPr lang="en-US" dirty="0" smtClean="0">
                <a:hlinkClick r:id="rId2"/>
              </a:rPr>
              <a:t>sort</a:t>
            </a:r>
            <a:endParaRPr lang="x-none" dirty="0" smtClean="0"/>
          </a:p>
          <a:p>
            <a:pPr lvl="1"/>
            <a:r>
              <a:rPr lang="pt-BR" dirty="0" smtClean="0"/>
              <a:t>Custo</a:t>
            </a:r>
          </a:p>
          <a:p>
            <a:pPr lvl="2"/>
            <a:r>
              <a:rPr lang="pt-BR" dirty="0" smtClean="0"/>
              <a:t>O(</a:t>
            </a:r>
            <a:r>
              <a:rPr lang="pt-BR" dirty="0" err="1" smtClean="0"/>
              <a:t>n</a:t>
            </a:r>
            <a:r>
              <a:rPr lang="pt-BR" dirty="0" smtClean="0"/>
              <a:t> log </a:t>
            </a:r>
            <a:r>
              <a:rPr lang="pt-BR" dirty="0" err="1" smtClean="0"/>
              <a:t>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Estável</a:t>
            </a:r>
          </a:p>
          <a:p>
            <a:pPr lvl="1"/>
            <a:r>
              <a:rPr lang="pt-BR" dirty="0" smtClean="0"/>
              <a:t>Desvantagem:</a:t>
            </a:r>
          </a:p>
          <a:p>
            <a:pPr lvl="2"/>
            <a:r>
              <a:rPr lang="pt-BR" dirty="0" smtClean="0"/>
              <a:t>Utiliza memória auxiliar O(</a:t>
            </a:r>
            <a:r>
              <a:rPr lang="pt-BR" dirty="0" err="1" smtClean="0"/>
              <a:t>n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10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13494</TotalTime>
  <Words>690</Words>
  <Application>Microsoft Office PowerPoint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Century Schoolbook</vt:lpstr>
      <vt:lpstr>Courier New</vt:lpstr>
      <vt:lpstr>Wingdings 2</vt:lpstr>
      <vt:lpstr>View</vt:lpstr>
      <vt:lpstr>Estrutura de Dados</vt:lpstr>
      <vt:lpstr>Agenda</vt:lpstr>
      <vt:lpstr>Introdução</vt:lpstr>
      <vt:lpstr>Introdução</vt:lpstr>
      <vt:lpstr>Introdução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Comparação</vt:lpstr>
      <vt:lpstr>Exercícios</vt:lpstr>
      <vt:lpstr>Estrutura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Thiago Ventura</dc:creator>
  <cp:lastModifiedBy>Daniel Avila Vecchiato</cp:lastModifiedBy>
  <cp:revision>138</cp:revision>
  <dcterms:created xsi:type="dcterms:W3CDTF">2016-06-14T18:26:26Z</dcterms:created>
  <dcterms:modified xsi:type="dcterms:W3CDTF">2022-11-14T17:45:17Z</dcterms:modified>
</cp:coreProperties>
</file>