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sldIdLst>
    <p:sldId id="256" r:id="rId2"/>
    <p:sldId id="257" r:id="rId3"/>
    <p:sldId id="279" r:id="rId4"/>
    <p:sldId id="278" r:id="rId5"/>
    <p:sldId id="273" r:id="rId6"/>
    <p:sldId id="290" r:id="rId7"/>
    <p:sldId id="296" r:id="rId8"/>
    <p:sldId id="297" r:id="rId9"/>
    <p:sldId id="298" r:id="rId10"/>
    <p:sldId id="299" r:id="rId11"/>
    <p:sldId id="301" r:id="rId12"/>
    <p:sldId id="302" r:id="rId13"/>
    <p:sldId id="300" r:id="rId14"/>
    <p:sldId id="303" r:id="rId15"/>
    <p:sldId id="306" r:id="rId16"/>
    <p:sldId id="304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137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1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42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7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/>
              <a:t>Árvore binária </a:t>
            </a:r>
            <a:r>
              <a:rPr lang="pt-BR" sz="2800" dirty="0"/>
              <a:t>– Parte 2</a:t>
            </a:r>
          </a:p>
          <a:p>
            <a:r>
              <a:rPr lang="pt-BR" sz="2200" dirty="0"/>
              <a:t>Prof. Dr. Daniel </a:t>
            </a:r>
            <a:r>
              <a:rPr lang="pt-BR" sz="2200" dirty="0" err="1"/>
              <a:t>Vecchiato</a:t>
            </a:r>
            <a:endParaRPr lang="pt-BR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Remoção de nós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Nó folha</a:t>
            </a:r>
          </a:p>
          <a:p>
            <a:pPr lvl="1"/>
            <a:r>
              <a:rPr lang="x-none" dirty="0" smtClean="0"/>
              <a:t>Caso mais simples</a:t>
            </a:r>
          </a:p>
          <a:p>
            <a:pPr lvl="1"/>
            <a:r>
              <a:rPr lang="x-none" dirty="0" smtClean="0"/>
              <a:t>P</a:t>
            </a:r>
            <a:r>
              <a:rPr lang="en-US" dirty="0" smtClean="0"/>
              <a:t>o</a:t>
            </a:r>
            <a:r>
              <a:rPr lang="x-none" dirty="0" smtClean="0"/>
              <a:t>de ser removido e atribuído NULL em seu luga</a:t>
            </a:r>
            <a:r>
              <a:rPr lang="pt-BR" dirty="0" smtClean="0"/>
              <a:t>r</a:t>
            </a:r>
            <a:endParaRPr lang="x-none" dirty="0" smtClean="0"/>
          </a:p>
          <a:p>
            <a:pPr marL="0" indent="0">
              <a:spcBef>
                <a:spcPts val="0"/>
              </a:spcBef>
              <a:buNone/>
            </a:pP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pt-BR" dirty="0" smtClean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420371"/>
            <a:ext cx="4343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Remoção de nós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Nó com 1 filho</a:t>
            </a:r>
          </a:p>
          <a:p>
            <a:pPr lvl="1"/>
            <a:r>
              <a:rPr lang="pt-BR" dirty="0"/>
              <a:t>O filho do nó excluído passa a ocupar a posição do </a:t>
            </a:r>
            <a:r>
              <a:rPr lang="pt-BR" dirty="0" smtClean="0"/>
              <a:t>pai</a:t>
            </a: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pt-BR" dirty="0" smtClean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29" y="3136273"/>
            <a:ext cx="8902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Remoção de nós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Nó com 2 filhos</a:t>
            </a:r>
          </a:p>
          <a:p>
            <a:pPr lvl="1"/>
            <a:r>
              <a:rPr lang="x-none" dirty="0" smtClean="0"/>
              <a:t>Deve </a:t>
            </a:r>
            <a:r>
              <a:rPr lang="pt-BR" dirty="0"/>
              <a:t>substituir o valor do nó a ser retirado pelo valor </a:t>
            </a:r>
            <a:r>
              <a:rPr lang="pt-BR" dirty="0" smtClean="0"/>
              <a:t>sucessor</a:t>
            </a:r>
          </a:p>
          <a:p>
            <a:pPr lvl="2"/>
            <a:r>
              <a:rPr lang="pt-BR" dirty="0" smtClean="0"/>
              <a:t>Sucessor: nó </a:t>
            </a:r>
            <a:r>
              <a:rPr lang="pt-BR" dirty="0"/>
              <a:t>mais a esquerda da sub-árvore </a:t>
            </a:r>
            <a:r>
              <a:rPr lang="pt-BR" dirty="0" smtClean="0"/>
              <a:t>direita</a:t>
            </a:r>
          </a:p>
          <a:p>
            <a:pPr lvl="1"/>
            <a:r>
              <a:rPr lang="x-none" dirty="0" smtClean="0"/>
              <a:t>Depois, </a:t>
            </a:r>
            <a:r>
              <a:rPr lang="pt-BR" dirty="0"/>
              <a:t>remove-se o nó </a:t>
            </a:r>
            <a:r>
              <a:rPr lang="pt-BR" dirty="0" smtClean="0"/>
              <a:t>sucessor</a:t>
            </a:r>
            <a:endParaRPr lang="x-none" dirty="0" smtClean="0"/>
          </a:p>
          <a:p>
            <a:pPr lvl="2"/>
            <a:endParaRPr lang="x-none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3123617"/>
            <a:ext cx="8026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Código para remoção de nós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517206"/>
            <a:ext cx="8794284" cy="56178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x-none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 smtClean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pt-BR" dirty="0" smtClean="0">
                <a:latin typeface="Courier New"/>
                <a:cs typeface="Courier New"/>
              </a:rPr>
              <a:t>o* </a:t>
            </a:r>
            <a:r>
              <a:rPr lang="pt-BR" dirty="0" err="1" smtClean="0">
                <a:latin typeface="Courier New"/>
                <a:cs typeface="Courier New"/>
              </a:rPr>
              <a:t>removerNo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</a:t>
            </a:r>
            <a:r>
              <a:rPr lang="pt-BR" dirty="0" err="1" smtClean="0">
                <a:latin typeface="Courier New"/>
                <a:cs typeface="Courier New"/>
              </a:rPr>
              <a:t>if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 == 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       </a:t>
            </a:r>
            <a:r>
              <a:rPr lang="pt-BR" dirty="0" err="1" smtClean="0">
                <a:latin typeface="Courier New"/>
                <a:cs typeface="Courier New"/>
              </a:rPr>
              <a:t>return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</a:t>
            </a:r>
            <a:r>
              <a:rPr lang="pt-BR" dirty="0" err="1" smtClean="0">
                <a:latin typeface="Courier New"/>
                <a:cs typeface="Courier New"/>
              </a:rPr>
              <a:t>if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(chave &lt;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removerNo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else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(chave &gt;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removerNo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else</a:t>
            </a:r>
            <a:r>
              <a:rPr lang="pt-BR" dirty="0" smtClean="0">
                <a:latin typeface="Courier New"/>
                <a:cs typeface="Courier New"/>
              </a:rPr>
              <a:t> {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// Mesmo valor, deve ser removido este nó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 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b="1" dirty="0" smtClean="0">
                <a:latin typeface="Courier New"/>
                <a:cs typeface="Courier New"/>
              </a:rPr>
              <a:t>...</a:t>
            </a:r>
            <a:endParaRPr lang="pt-BR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40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Código para remoção de nós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8794284" cy="56178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dirty="0" smtClean="0">
                <a:latin typeface="Courier New"/>
                <a:cs typeface="Courier New"/>
              </a:rPr>
              <a:t>T</a:t>
            </a:r>
            <a:r>
              <a:rPr lang="en-US" sz="1800" dirty="0">
                <a:latin typeface="Courier New"/>
                <a:cs typeface="Courier New"/>
              </a:rPr>
              <a:t>N</a:t>
            </a:r>
            <a:r>
              <a:rPr lang="pt-BR" sz="1800" dirty="0">
                <a:latin typeface="Courier New"/>
                <a:cs typeface="Courier New"/>
              </a:rPr>
              <a:t>o* </a:t>
            </a:r>
            <a:r>
              <a:rPr lang="pt-BR" sz="1800" dirty="0" err="1">
                <a:latin typeface="Courier New"/>
                <a:cs typeface="Courier New"/>
              </a:rPr>
              <a:t>removerNo</a:t>
            </a:r>
            <a:r>
              <a:rPr lang="pt-BR" sz="1800" dirty="0">
                <a:latin typeface="Courier New"/>
                <a:cs typeface="Courier New"/>
              </a:rPr>
              <a:t> (</a:t>
            </a:r>
            <a:r>
              <a:rPr lang="pt-BR" sz="1800" dirty="0" err="1">
                <a:latin typeface="Courier New"/>
                <a:cs typeface="Courier New"/>
              </a:rPr>
              <a:t>TNo</a:t>
            </a:r>
            <a:r>
              <a:rPr lang="pt-BR" sz="1800" dirty="0">
                <a:latin typeface="Courier New"/>
                <a:cs typeface="Courier New"/>
              </a:rPr>
              <a:t> *</a:t>
            </a:r>
            <a:r>
              <a:rPr lang="pt-BR" sz="1800" dirty="0" err="1">
                <a:latin typeface="Courier New"/>
                <a:cs typeface="Courier New"/>
              </a:rPr>
              <a:t>pR</a:t>
            </a:r>
            <a:r>
              <a:rPr lang="pt-BR" sz="1800" dirty="0">
                <a:latin typeface="Courier New"/>
                <a:cs typeface="Courier New"/>
              </a:rPr>
              <a:t>, </a:t>
            </a:r>
            <a:r>
              <a:rPr lang="pt-BR" sz="1800" dirty="0" err="1">
                <a:latin typeface="Courier New"/>
                <a:cs typeface="Courier New"/>
              </a:rPr>
              <a:t>int</a:t>
            </a:r>
            <a:r>
              <a:rPr lang="pt-BR" sz="1800" dirty="0">
                <a:latin typeface="Courier New"/>
                <a:cs typeface="Courier New"/>
              </a:rPr>
              <a:t> 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</a:t>
            </a:r>
            <a:r>
              <a:rPr lang="pt-BR" sz="1800" dirty="0" err="1">
                <a:latin typeface="Courier New"/>
                <a:cs typeface="Courier New"/>
              </a:rPr>
              <a:t>else</a:t>
            </a:r>
            <a:r>
              <a:rPr lang="pt-BR" sz="1800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</a:t>
            </a:r>
            <a:r>
              <a:rPr lang="pt-BR" sz="1800" b="1" dirty="0">
                <a:latin typeface="Courier New"/>
                <a:cs typeface="Courier New"/>
              </a:rPr>
              <a:t>// Mesmo valor, deve ser removido este nó</a:t>
            </a:r>
            <a:endParaRPr lang="pt-BR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// Nó com apenas um filho ou nenhum filho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</a:t>
            </a:r>
            <a:r>
              <a:rPr lang="pt-BR" sz="1800" dirty="0" err="1">
                <a:latin typeface="Courier New"/>
                <a:cs typeface="Courier New"/>
              </a:rPr>
              <a:t>if</a:t>
            </a:r>
            <a:r>
              <a:rPr lang="pt-BR" sz="1800" dirty="0">
                <a:latin typeface="Courier New"/>
                <a:cs typeface="Courier New"/>
              </a:rPr>
              <a:t> (</a:t>
            </a:r>
            <a:r>
              <a:rPr lang="pt-BR" sz="1800" dirty="0" err="1">
                <a:latin typeface="Courier New"/>
                <a:cs typeface="Courier New"/>
              </a:rPr>
              <a:t>pR</a:t>
            </a:r>
            <a:r>
              <a:rPr lang="pt-BR" sz="1800" dirty="0">
                <a:latin typeface="Courier New"/>
                <a:cs typeface="Courier New"/>
              </a:rPr>
              <a:t>-&gt;</a:t>
            </a:r>
            <a:r>
              <a:rPr lang="pt-BR" sz="1800" dirty="0" err="1">
                <a:latin typeface="Courier New"/>
                <a:cs typeface="Courier New"/>
              </a:rPr>
              <a:t>pEsq</a:t>
            </a:r>
            <a:r>
              <a:rPr lang="pt-BR" sz="1800" dirty="0">
                <a:latin typeface="Courier New"/>
                <a:cs typeface="Courier New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    </a:t>
            </a:r>
            <a:r>
              <a:rPr lang="pt-BR" sz="1800" dirty="0" err="1">
                <a:latin typeface="Courier New"/>
                <a:cs typeface="Courier New"/>
              </a:rPr>
              <a:t>TNo</a:t>
            </a:r>
            <a:r>
              <a:rPr lang="pt-BR" sz="1800" dirty="0">
                <a:latin typeface="Courier New"/>
                <a:cs typeface="Courier New"/>
              </a:rPr>
              <a:t> *</a:t>
            </a:r>
            <a:r>
              <a:rPr lang="pt-BR" sz="1800" dirty="0" err="1">
                <a:latin typeface="Courier New"/>
                <a:cs typeface="Courier New"/>
              </a:rPr>
              <a:t>aux</a:t>
            </a:r>
            <a:r>
              <a:rPr lang="pt-BR" sz="1800" dirty="0">
                <a:latin typeface="Courier New"/>
                <a:cs typeface="Courier New"/>
              </a:rPr>
              <a:t> = </a:t>
            </a:r>
            <a:r>
              <a:rPr lang="pt-BR" sz="1800" dirty="0" err="1">
                <a:latin typeface="Courier New"/>
                <a:cs typeface="Courier New"/>
              </a:rPr>
              <a:t>pR</a:t>
            </a:r>
            <a:r>
              <a:rPr lang="pt-BR" sz="1800" dirty="0">
                <a:latin typeface="Courier New"/>
                <a:cs typeface="Courier New"/>
              </a:rPr>
              <a:t>-&gt;</a:t>
            </a:r>
            <a:r>
              <a:rPr lang="pt-BR" sz="1800" dirty="0" err="1">
                <a:latin typeface="Courier New"/>
                <a:cs typeface="Courier New"/>
              </a:rPr>
              <a:t>pDir</a:t>
            </a:r>
            <a:r>
              <a:rPr lang="pt-BR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    </a:t>
            </a:r>
            <a:r>
              <a:rPr lang="pt-BR" sz="1800" dirty="0" err="1">
                <a:latin typeface="Courier New"/>
                <a:cs typeface="Courier New"/>
              </a:rPr>
              <a:t>free</a:t>
            </a:r>
            <a:r>
              <a:rPr lang="pt-BR" sz="1800" dirty="0">
                <a:latin typeface="Courier New"/>
                <a:cs typeface="Courier New"/>
              </a:rPr>
              <a:t> (</a:t>
            </a:r>
            <a:r>
              <a:rPr lang="pt-BR" sz="1800" dirty="0" err="1">
                <a:latin typeface="Courier New"/>
                <a:cs typeface="Courier New"/>
              </a:rPr>
              <a:t>pR</a:t>
            </a:r>
            <a:r>
              <a:rPr lang="pt-BR" sz="1800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    </a:t>
            </a:r>
            <a:r>
              <a:rPr lang="pt-BR" sz="1800" dirty="0" err="1">
                <a:latin typeface="Courier New"/>
                <a:cs typeface="Courier New"/>
              </a:rPr>
              <a:t>return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aux</a:t>
            </a:r>
            <a:r>
              <a:rPr lang="pt-BR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} </a:t>
            </a:r>
            <a:r>
              <a:rPr lang="pt-BR" sz="1800" dirty="0" err="1">
                <a:latin typeface="Courier New"/>
                <a:cs typeface="Courier New"/>
              </a:rPr>
              <a:t>else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if</a:t>
            </a:r>
            <a:r>
              <a:rPr lang="pt-BR" sz="1800" dirty="0">
                <a:latin typeface="Courier New"/>
                <a:cs typeface="Courier New"/>
              </a:rPr>
              <a:t> (</a:t>
            </a:r>
            <a:r>
              <a:rPr lang="pt-BR" sz="1800" dirty="0" err="1">
                <a:latin typeface="Courier New"/>
                <a:cs typeface="Courier New"/>
              </a:rPr>
              <a:t>pR</a:t>
            </a:r>
            <a:r>
              <a:rPr lang="pt-BR" sz="1800" dirty="0">
                <a:latin typeface="Courier New"/>
                <a:cs typeface="Courier New"/>
              </a:rPr>
              <a:t>-&gt;</a:t>
            </a:r>
            <a:r>
              <a:rPr lang="pt-BR" sz="1800" dirty="0" err="1">
                <a:latin typeface="Courier New"/>
                <a:cs typeface="Courier New"/>
              </a:rPr>
              <a:t>pDir</a:t>
            </a:r>
            <a:r>
              <a:rPr lang="pt-BR" sz="1800" dirty="0">
                <a:latin typeface="Courier New"/>
                <a:cs typeface="Courier New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    </a:t>
            </a:r>
            <a:r>
              <a:rPr lang="pt-BR" sz="1800" dirty="0" err="1">
                <a:latin typeface="Courier New"/>
                <a:cs typeface="Courier New"/>
              </a:rPr>
              <a:t>TNo</a:t>
            </a:r>
            <a:r>
              <a:rPr lang="pt-BR" sz="1800" dirty="0">
                <a:latin typeface="Courier New"/>
                <a:cs typeface="Courier New"/>
              </a:rPr>
              <a:t> *</a:t>
            </a:r>
            <a:r>
              <a:rPr lang="pt-BR" sz="1800" dirty="0" err="1">
                <a:latin typeface="Courier New"/>
                <a:cs typeface="Courier New"/>
              </a:rPr>
              <a:t>aux</a:t>
            </a:r>
            <a:r>
              <a:rPr lang="pt-BR" sz="1800" dirty="0">
                <a:latin typeface="Courier New"/>
                <a:cs typeface="Courier New"/>
              </a:rPr>
              <a:t> = </a:t>
            </a:r>
            <a:r>
              <a:rPr lang="pt-BR" sz="1800" dirty="0" err="1">
                <a:latin typeface="Courier New"/>
                <a:cs typeface="Courier New"/>
              </a:rPr>
              <a:t>pR</a:t>
            </a:r>
            <a:r>
              <a:rPr lang="pt-BR" sz="1800" dirty="0">
                <a:latin typeface="Courier New"/>
                <a:cs typeface="Courier New"/>
              </a:rPr>
              <a:t>-&gt;</a:t>
            </a:r>
            <a:r>
              <a:rPr lang="pt-BR" sz="1800" dirty="0" err="1">
                <a:latin typeface="Courier New"/>
                <a:cs typeface="Courier New"/>
              </a:rPr>
              <a:t>pEsq</a:t>
            </a:r>
            <a:r>
              <a:rPr lang="pt-BR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    </a:t>
            </a:r>
            <a:r>
              <a:rPr lang="pt-BR" sz="1800" dirty="0" err="1">
                <a:latin typeface="Courier New"/>
                <a:cs typeface="Courier New"/>
              </a:rPr>
              <a:t>free</a:t>
            </a:r>
            <a:r>
              <a:rPr lang="pt-BR" sz="1800" dirty="0">
                <a:latin typeface="Courier New"/>
                <a:cs typeface="Courier New"/>
              </a:rPr>
              <a:t> (</a:t>
            </a:r>
            <a:r>
              <a:rPr lang="pt-BR" sz="1800" dirty="0" err="1">
                <a:latin typeface="Courier New"/>
                <a:cs typeface="Courier New"/>
              </a:rPr>
              <a:t>pR</a:t>
            </a:r>
            <a:r>
              <a:rPr lang="pt-BR" sz="1800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    </a:t>
            </a:r>
            <a:r>
              <a:rPr lang="pt-BR" sz="1800" dirty="0" err="1">
                <a:latin typeface="Courier New"/>
                <a:cs typeface="Courier New"/>
              </a:rPr>
              <a:t>return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aux</a:t>
            </a:r>
            <a:r>
              <a:rPr lang="pt-BR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// Nó com 2 filhos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  ...</a:t>
            </a:r>
          </a:p>
          <a:p>
            <a:pPr marL="0" indent="0">
              <a:spcBef>
                <a:spcPts val="0"/>
              </a:spcBef>
              <a:buNone/>
            </a:pPr>
            <a:endParaRPr lang="x-none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25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Código para remoção de nós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12773"/>
            <a:ext cx="9024471" cy="56178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pt-BR" dirty="0" smtClean="0">
                <a:latin typeface="Courier New"/>
                <a:cs typeface="Courier New"/>
              </a:rPr>
              <a:t>o* </a:t>
            </a:r>
            <a:r>
              <a:rPr lang="pt-BR" dirty="0" err="1" smtClean="0">
                <a:latin typeface="Courier New"/>
                <a:cs typeface="Courier New"/>
              </a:rPr>
              <a:t>removerNo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...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</a:t>
            </a:r>
            <a:r>
              <a:rPr lang="pt-BR" b="1" dirty="0" smtClean="0">
                <a:latin typeface="Courier New"/>
                <a:cs typeface="Courier New"/>
              </a:rPr>
              <a:t>/</a:t>
            </a:r>
            <a:r>
              <a:rPr lang="pt-BR" b="1" dirty="0">
                <a:latin typeface="Courier New"/>
                <a:cs typeface="Courier New"/>
              </a:rPr>
              <a:t>/ Nó com 2 filhos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aux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</a:t>
            </a:r>
            <a:r>
              <a:rPr lang="pt-BR" dirty="0" err="1" smtClean="0">
                <a:latin typeface="Courier New"/>
                <a:cs typeface="Courier New"/>
              </a:rPr>
              <a:t>while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    </a:t>
            </a:r>
            <a:r>
              <a:rPr lang="pt-BR" dirty="0" err="1" smtClean="0">
                <a:latin typeface="Courier New"/>
                <a:cs typeface="Courier New"/>
              </a:rPr>
              <a:t>aux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= 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;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</a:t>
            </a:r>
            <a:r>
              <a:rPr lang="pt-BR" dirty="0" err="1" smtClean="0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-&gt;item = 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-&gt;item;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       </a:t>
            </a:r>
            <a:r>
              <a:rPr lang="pt-BR" dirty="0" err="1" smtClean="0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removerNo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</a:t>
            </a:r>
            <a:r>
              <a:rPr lang="pt-BR" dirty="0" smtClean="0">
                <a:latin typeface="Courier New"/>
                <a:cs typeface="Courier New"/>
              </a:rPr>
              <a:t>...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33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Remoção de nós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9175941" cy="516667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pt-BR" dirty="0" smtClean="0">
                <a:latin typeface="Courier New"/>
                <a:cs typeface="Courier New"/>
              </a:rPr>
              <a:t>o* </a:t>
            </a:r>
            <a:r>
              <a:rPr lang="pt-BR" dirty="0" err="1" smtClean="0">
                <a:latin typeface="Courier New"/>
                <a:cs typeface="Courier New"/>
              </a:rPr>
              <a:t>removerNo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</a:t>
            </a:r>
            <a:r>
              <a:rPr lang="pt-BR" dirty="0" err="1" smtClean="0">
                <a:latin typeface="Courier New"/>
                <a:cs typeface="Courier New"/>
              </a:rPr>
              <a:t>if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 == 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       </a:t>
            </a:r>
            <a:r>
              <a:rPr lang="pt-BR" dirty="0" err="1" smtClean="0">
                <a:latin typeface="Courier New"/>
                <a:cs typeface="Courier New"/>
              </a:rPr>
              <a:t>return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</a:t>
            </a:r>
            <a:r>
              <a:rPr lang="pt-BR" dirty="0" err="1" smtClean="0">
                <a:latin typeface="Courier New"/>
                <a:cs typeface="Courier New"/>
              </a:rPr>
              <a:t>if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(chave &lt;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removerNo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else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(chave &gt;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removerNo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else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</a:t>
            </a:r>
            <a:r>
              <a:rPr lang="pt-BR" dirty="0" err="1" smtClean="0">
                <a:latin typeface="Courier New"/>
                <a:cs typeface="Courier New"/>
              </a:rPr>
              <a:t>if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    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aux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    </a:t>
            </a:r>
            <a:r>
              <a:rPr lang="pt-BR" dirty="0" err="1">
                <a:latin typeface="Courier New"/>
                <a:cs typeface="Courier New"/>
              </a:rPr>
              <a:t>free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    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}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    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aux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    </a:t>
            </a:r>
            <a:r>
              <a:rPr lang="pt-BR" dirty="0" err="1">
                <a:latin typeface="Courier New"/>
                <a:cs typeface="Courier New"/>
              </a:rPr>
              <a:t>free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    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aux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</a:t>
            </a:r>
            <a:r>
              <a:rPr lang="pt-BR" dirty="0" err="1" smtClean="0">
                <a:latin typeface="Courier New"/>
                <a:cs typeface="Courier New"/>
              </a:rPr>
              <a:t>while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    </a:t>
            </a:r>
            <a:r>
              <a:rPr lang="pt-BR" dirty="0" err="1" smtClean="0">
                <a:latin typeface="Courier New"/>
                <a:cs typeface="Courier New"/>
              </a:rPr>
              <a:t>aux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= 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;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</a:t>
            </a:r>
            <a:r>
              <a:rPr lang="pt-BR" dirty="0" err="1" smtClean="0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-&gt;item = 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-&gt;item;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       </a:t>
            </a:r>
            <a:r>
              <a:rPr lang="pt-BR" dirty="0" err="1" smtClean="0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removerNo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   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}</a:t>
            </a:r>
            <a:endParaRPr lang="x-non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25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Implemente a função de remoção de um nó</a:t>
            </a:r>
          </a:p>
          <a:p>
            <a:r>
              <a:rPr lang="pt-BR" dirty="0" smtClean="0"/>
              <a:t>Faça funções para</a:t>
            </a:r>
          </a:p>
          <a:p>
            <a:pPr lvl="1"/>
            <a:r>
              <a:rPr lang="pt-BR" dirty="0" smtClean="0"/>
              <a:t>calcular </a:t>
            </a:r>
            <a:r>
              <a:rPr lang="pt-BR" dirty="0"/>
              <a:t>a altura </a:t>
            </a:r>
            <a:r>
              <a:rPr lang="pt-BR" dirty="0" smtClean="0"/>
              <a:t>da árvore</a:t>
            </a:r>
          </a:p>
          <a:p>
            <a:pPr lvl="1"/>
            <a:r>
              <a:rPr lang="x-none" dirty="0" smtClean="0"/>
              <a:t>calcular quantos nós existem na árvore</a:t>
            </a:r>
          </a:p>
          <a:p>
            <a:pPr lvl="1"/>
            <a:r>
              <a:rPr lang="x-none" dirty="0" smtClean="0"/>
              <a:t>calcular quantos nós folhas existem na árvore</a:t>
            </a:r>
          </a:p>
          <a:p>
            <a:pPr lvl="1"/>
            <a:r>
              <a:rPr lang="x-none" dirty="0" smtClean="0"/>
              <a:t>verificar se duas árvores são iguais</a:t>
            </a:r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55000" lnSpcReduction="20000"/>
          </a:bodyPr>
          <a:lstStyle/>
          <a:p>
            <a:r>
              <a:rPr lang="x-none" sz="2000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sz="2000" dirty="0"/>
              <a:t>Thiago Meirelles Ventura</a:t>
            </a:r>
          </a:p>
          <a:p>
            <a:r>
              <a:rPr lang="x-none" sz="2000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Ascencio</a:t>
            </a:r>
            <a:r>
              <a:rPr lang="pt-BR" sz="2000" dirty="0"/>
              <a:t>, A. F. </a:t>
            </a:r>
            <a:r>
              <a:rPr lang="pt-BR" sz="2000" dirty="0" err="1"/>
              <a:t>G</a:t>
            </a:r>
            <a:r>
              <a:rPr lang="pt-BR" sz="2000" dirty="0"/>
              <a:t>; Araújo, G. S. Estruturas de Dados. Pearson, 2011.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Cormen</a:t>
            </a:r>
            <a:r>
              <a:rPr lang="pt-BR" sz="2000" dirty="0"/>
              <a:t>, T. H.; </a:t>
            </a:r>
            <a:r>
              <a:rPr lang="pt-BR" sz="2000" dirty="0" err="1"/>
              <a:t>Leiserson</a:t>
            </a:r>
            <a:r>
              <a:rPr lang="pt-BR" sz="2000" dirty="0"/>
              <a:t>, C. E.; </a:t>
            </a:r>
            <a:r>
              <a:rPr lang="pt-BR" sz="2000" dirty="0" err="1"/>
              <a:t>Rivest</a:t>
            </a:r>
            <a:r>
              <a:rPr lang="pt-BR" sz="2000" dirty="0"/>
              <a:t>, R. L.; Stein, C. Algoritmos: teoria e prática. </a:t>
            </a:r>
            <a:r>
              <a:rPr lang="pt-BR" sz="2000" dirty="0" err="1"/>
              <a:t>Elsevier</a:t>
            </a:r>
            <a:r>
              <a:rPr lang="pt-BR" sz="2000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/>
              <a:t>Aulas do Prof. Reinaldo Silva Fortes (</a:t>
            </a:r>
            <a:r>
              <a:rPr lang="de-DE" sz="2000" dirty="0"/>
              <a:t>http://www.decom.ufop.br/reinaldo/)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000" dirty="0" err="1"/>
              <a:t>Demaine</a:t>
            </a:r>
            <a:r>
              <a:rPr lang="en-US" sz="2000" dirty="0"/>
              <a:t>, E., </a:t>
            </a:r>
            <a:r>
              <a:rPr lang="en-US" sz="2000" dirty="0" err="1"/>
              <a:t>Devadas</a:t>
            </a:r>
            <a:r>
              <a:rPr lang="en-US" sz="2000" dirty="0"/>
              <a:t>, S. Introduction to Algorithms (MIT </a:t>
            </a:r>
            <a:r>
              <a:rPr lang="en-US" sz="2000" dirty="0" err="1"/>
              <a:t>OpenCourseWare</a:t>
            </a:r>
            <a:r>
              <a:rPr lang="en-US" sz="2000" dirty="0"/>
              <a:t>), http://ocw.mit.edu/courses/electrical-engineering-and-computer-science/6-006-introduction-to-algorithms-fall-2011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l-PL" sz="2000" dirty="0"/>
              <a:t>http://www.ft.unicamp.br/liag/siteEd/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7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Relembrando</a:t>
            </a:r>
          </a:p>
          <a:p>
            <a:r>
              <a:rPr lang="pt-BR" dirty="0" smtClean="0"/>
              <a:t>Remoção de nós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Relembrando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Estrutura de dados de uma árvore binária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423738"/>
            <a:ext cx="4318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Relembrando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569672" cy="4351337"/>
          </a:xfrm>
        </p:spPr>
        <p:txBody>
          <a:bodyPr>
            <a:normAutofit/>
          </a:bodyPr>
          <a:lstStyle/>
          <a:p>
            <a:r>
              <a:rPr lang="x-none" dirty="0"/>
              <a:t>Estrutura de </a:t>
            </a:r>
            <a:r>
              <a:rPr lang="x-none" dirty="0" smtClean="0"/>
              <a:t>dados de uma árvore binária</a:t>
            </a:r>
            <a:endParaRPr lang="x-none" dirty="0"/>
          </a:p>
        </p:txBody>
      </p:sp>
      <p:grpSp>
        <p:nvGrpSpPr>
          <p:cNvPr id="9" name="Group 8"/>
          <p:cNvGrpSpPr/>
          <p:nvPr/>
        </p:nvGrpSpPr>
        <p:grpSpPr>
          <a:xfrm>
            <a:off x="5554537" y="1771419"/>
            <a:ext cx="1194841" cy="1440866"/>
            <a:chOff x="3147229" y="2105654"/>
            <a:chExt cx="1194841" cy="1440866"/>
          </a:xfrm>
        </p:grpSpPr>
        <p:sp>
          <p:nvSpPr>
            <p:cNvPr id="6" name="Rectangle 5"/>
            <p:cNvSpPr/>
            <p:nvPr/>
          </p:nvSpPr>
          <p:spPr>
            <a:xfrm>
              <a:off x="3147229" y="2105654"/>
              <a:ext cx="1194841" cy="1440866"/>
            </a:xfrm>
            <a:prstGeom prst="rect">
              <a:avLst/>
            </a:prstGeom>
            <a:solidFill>
              <a:srgbClr val="FFFE77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info</a:t>
              </a:r>
            </a:p>
            <a:p>
              <a:pPr algn="ctr"/>
              <a:endParaRPr lang="en-US" sz="2200" dirty="0"/>
            </a:p>
            <a:p>
              <a:pPr algn="ctr"/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47229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esq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6483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9385" y="3444566"/>
            <a:ext cx="1194841" cy="1440866"/>
            <a:chOff x="3147229" y="2105654"/>
            <a:chExt cx="1194841" cy="1440866"/>
          </a:xfrm>
        </p:grpSpPr>
        <p:sp>
          <p:nvSpPr>
            <p:cNvPr id="11" name="Rectangle 10"/>
            <p:cNvSpPr/>
            <p:nvPr/>
          </p:nvSpPr>
          <p:spPr>
            <a:xfrm>
              <a:off x="3147229" y="2105654"/>
              <a:ext cx="1194841" cy="1440866"/>
            </a:xfrm>
            <a:prstGeom prst="rect">
              <a:avLst/>
            </a:prstGeom>
            <a:solidFill>
              <a:srgbClr val="FFFE77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info</a:t>
              </a:r>
            </a:p>
            <a:p>
              <a:pPr algn="ctr"/>
              <a:endParaRPr lang="en-US" sz="2200" dirty="0"/>
            </a:p>
            <a:p>
              <a:pPr algn="ctr"/>
              <a:endParaRPr lang="en-US" sz="2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7229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esq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6483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dir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42583" y="3444566"/>
            <a:ext cx="1194841" cy="1440866"/>
            <a:chOff x="3147229" y="2105654"/>
            <a:chExt cx="1194841" cy="1440866"/>
          </a:xfrm>
        </p:grpSpPr>
        <p:sp>
          <p:nvSpPr>
            <p:cNvPr id="15" name="Rectangle 14"/>
            <p:cNvSpPr/>
            <p:nvPr/>
          </p:nvSpPr>
          <p:spPr>
            <a:xfrm>
              <a:off x="3147229" y="2105654"/>
              <a:ext cx="1194841" cy="1440866"/>
            </a:xfrm>
            <a:prstGeom prst="rect">
              <a:avLst/>
            </a:prstGeom>
            <a:solidFill>
              <a:srgbClr val="FFFE77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info</a:t>
              </a:r>
            </a:p>
            <a:p>
              <a:pPr algn="ctr"/>
              <a:endParaRPr lang="en-US" sz="2200" dirty="0"/>
            </a:p>
            <a:p>
              <a:pPr algn="ctr"/>
              <a:endParaRPr lang="en-US" sz="2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47229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esq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46483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dir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6543796" y="3212285"/>
            <a:ext cx="700621" cy="667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04226" y="3212285"/>
            <a:ext cx="700621" cy="667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385698" y="4943816"/>
            <a:ext cx="1194841" cy="1440866"/>
            <a:chOff x="3147229" y="2105654"/>
            <a:chExt cx="1194841" cy="1440866"/>
          </a:xfrm>
        </p:grpSpPr>
        <p:sp>
          <p:nvSpPr>
            <p:cNvPr id="21" name="Rectangle 20"/>
            <p:cNvSpPr/>
            <p:nvPr/>
          </p:nvSpPr>
          <p:spPr>
            <a:xfrm>
              <a:off x="3147229" y="2105654"/>
              <a:ext cx="1194841" cy="1440866"/>
            </a:xfrm>
            <a:prstGeom prst="rect">
              <a:avLst/>
            </a:prstGeom>
            <a:solidFill>
              <a:srgbClr val="FFFE77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info</a:t>
              </a:r>
            </a:p>
            <a:p>
              <a:pPr algn="ctr"/>
              <a:endParaRPr lang="en-US" sz="2200" dirty="0"/>
            </a:p>
            <a:p>
              <a:pPr algn="ctr"/>
              <a:endParaRPr lang="en-US" sz="2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7229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esq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46483" y="2840962"/>
              <a:ext cx="595587" cy="7055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dir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3578706" y="4885432"/>
            <a:ext cx="700621" cy="667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33424" y="4893681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65416" y="5076857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912000" y="4879616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43992" y="5062792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43717" y="6384683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75709" y="6567859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335571" y="6380368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5661" y="6572228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193256" y="4893906"/>
            <a:ext cx="341775" cy="28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3346" y="5102478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547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Relembrando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Definição</a:t>
            </a:r>
          </a:p>
          <a:p>
            <a:pPr lvl="1"/>
            <a:r>
              <a:rPr lang="pt-BR" dirty="0" smtClean="0"/>
              <a:t>Tipo de árvore que possui chave e 2 ponteiros para </a:t>
            </a:r>
            <a:r>
              <a:rPr lang="pt-BR" dirty="0" err="1" smtClean="0"/>
              <a:t>subárvores</a:t>
            </a:r>
            <a:endParaRPr lang="pt-BR" dirty="0"/>
          </a:p>
          <a:p>
            <a:pPr lvl="2"/>
            <a:r>
              <a:rPr lang="pt-BR" dirty="0" smtClean="0"/>
              <a:t>além de outras informações associadas a respectiva chave</a:t>
            </a:r>
          </a:p>
          <a:p>
            <a:pPr lvl="1"/>
            <a:r>
              <a:rPr lang="pt-BR" dirty="0" smtClean="0"/>
              <a:t>Em um nó com chave </a:t>
            </a:r>
            <a:r>
              <a:rPr lang="pt-BR" dirty="0" err="1" smtClean="0"/>
              <a:t>X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As chaves na 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b="1" dirty="0" smtClean="0"/>
              <a:t>esquerda são menores </a:t>
            </a:r>
            <a:r>
              <a:rPr lang="pt-BR" dirty="0" smtClean="0"/>
              <a:t>que </a:t>
            </a:r>
            <a:r>
              <a:rPr lang="pt-BR" dirty="0" err="1" smtClean="0"/>
              <a:t>X</a:t>
            </a:r>
            <a:endParaRPr lang="pt-BR" dirty="0" smtClean="0"/>
          </a:p>
          <a:p>
            <a:pPr lvl="2"/>
            <a:r>
              <a:rPr lang="pt-BR" dirty="0" smtClean="0"/>
              <a:t>As chaves na </a:t>
            </a:r>
            <a:r>
              <a:rPr lang="pt-BR" dirty="0" err="1" smtClean="0"/>
              <a:t>subárvore</a:t>
            </a:r>
            <a:r>
              <a:rPr lang="pt-BR" dirty="0" smtClean="0"/>
              <a:t> do </a:t>
            </a:r>
            <a:r>
              <a:rPr lang="pt-BR" b="1" dirty="0" smtClean="0"/>
              <a:t>direita são maiores </a:t>
            </a:r>
            <a:r>
              <a:rPr lang="pt-BR" dirty="0" smtClean="0"/>
              <a:t>que </a:t>
            </a:r>
            <a:r>
              <a:rPr lang="pt-BR" dirty="0" err="1" smtClean="0"/>
              <a:t>X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Relembrando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Implementação básica</a:t>
            </a:r>
          </a:p>
          <a:p>
            <a:pPr marL="0" indent="0">
              <a:spcBef>
                <a:spcPts val="0"/>
              </a:spcBef>
              <a:buNone/>
            </a:pP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informacao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No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No *</a:t>
            </a:r>
            <a:r>
              <a:rPr lang="en-US" dirty="0" err="1">
                <a:latin typeface="Courier New"/>
                <a:cs typeface="Courier New"/>
              </a:rPr>
              <a:t>pEsq</a:t>
            </a:r>
            <a:r>
              <a:rPr lang="en-US" dirty="0">
                <a:latin typeface="Courier New"/>
                <a:cs typeface="Courier New"/>
              </a:rPr>
              <a:t>, *</a:t>
            </a:r>
            <a:r>
              <a:rPr lang="en-US" dirty="0" err="1">
                <a:latin typeface="Courier New"/>
                <a:cs typeface="Courier New"/>
              </a:rPr>
              <a:t>pDir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;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95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Relembrando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x-none" sz="2200" dirty="0"/>
              <a:t>Implementação básica</a:t>
            </a:r>
          </a:p>
          <a:p>
            <a:pPr marL="0" indent="0">
              <a:spcBef>
                <a:spcPts val="0"/>
              </a:spcBef>
              <a:buNone/>
            </a:pP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* </a:t>
            </a:r>
            <a:r>
              <a:rPr lang="pt-BR" dirty="0" err="1">
                <a:latin typeface="Courier New"/>
                <a:cs typeface="Courier New"/>
              </a:rPr>
              <a:t>criarNo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 = 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*) </a:t>
            </a:r>
            <a:r>
              <a:rPr lang="pt-BR" dirty="0" err="1">
                <a:latin typeface="Courier New"/>
                <a:cs typeface="Courier New"/>
              </a:rPr>
              <a:t>malloc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sizeof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-&gt;item =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* </a:t>
            </a:r>
            <a:r>
              <a:rPr lang="pt-BR" dirty="0" err="1">
                <a:latin typeface="Courier New"/>
                <a:cs typeface="Courier New"/>
              </a:rPr>
              <a:t>inserirNo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 == NULL</a:t>
            </a:r>
            <a:r>
              <a:rPr lang="pt-BR" dirty="0" smtClean="0">
                <a:latin typeface="Courier New"/>
                <a:cs typeface="Courier New"/>
              </a:rPr>
              <a:t>)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criarNo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 smtClean="0">
                <a:latin typeface="Courier New"/>
                <a:cs typeface="Courier New"/>
              </a:rPr>
              <a:t>else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x.chave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inserirNo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inserirNo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r>
              <a:rPr lang="pt-B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5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Relembrando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Implementação</a:t>
            </a:r>
            <a:r>
              <a:rPr lang="x-none" dirty="0"/>
              <a:t> básica</a:t>
            </a:r>
            <a:endParaRPr lang="x-none" dirty="0" smtClean="0"/>
          </a:p>
          <a:p>
            <a:pPr marL="0" indent="0">
              <a:spcBef>
                <a:spcPts val="0"/>
              </a:spcBef>
              <a:buNone/>
            </a:pP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* </a:t>
            </a:r>
            <a:r>
              <a:rPr lang="en-US" dirty="0" err="1">
                <a:latin typeface="Courier New"/>
                <a:cs typeface="Courier New"/>
              </a:rPr>
              <a:t>pesquisa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* 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 &lt; 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 </a:t>
            </a:r>
            <a:r>
              <a:rPr lang="en-US" dirty="0" err="1">
                <a:latin typeface="Courier New"/>
                <a:cs typeface="Courier New"/>
              </a:rPr>
              <a:t>pesquisa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pEsq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item.chave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return </a:t>
            </a:r>
            <a:r>
              <a:rPr lang="en-US" dirty="0" err="1">
                <a:latin typeface="Courier New"/>
                <a:cs typeface="Courier New"/>
              </a:rPr>
              <a:t>pesquisa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pDir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return &amp;(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-&gt;item);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5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Remoção de nós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O processo de remoção de nós não é tão simples quanto a inserção</a:t>
            </a:r>
          </a:p>
          <a:p>
            <a:r>
              <a:rPr lang="x-none" dirty="0" smtClean="0"/>
              <a:t>Deve ser considerado três casos diferentes:</a:t>
            </a:r>
          </a:p>
          <a:p>
            <a:pPr lvl="1"/>
            <a:r>
              <a:rPr lang="x-none" dirty="0" smtClean="0"/>
              <a:t>Remoção de um nó folha (sem filhos)</a:t>
            </a:r>
          </a:p>
          <a:p>
            <a:pPr lvl="1"/>
            <a:r>
              <a:rPr lang="x-none" dirty="0" smtClean="0"/>
              <a:t>Remoção de um nó com um único filho</a:t>
            </a:r>
          </a:p>
          <a:p>
            <a:pPr lvl="1"/>
            <a:r>
              <a:rPr lang="x-none" dirty="0" smtClean="0"/>
              <a:t>Remoção de um nó com os dois filhos</a:t>
            </a:r>
          </a:p>
          <a:p>
            <a:pPr marL="0" indent="0">
              <a:spcBef>
                <a:spcPts val="0"/>
              </a:spcBef>
              <a:buNone/>
            </a:pP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5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13214</TotalTime>
  <Words>816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Relembrando</vt:lpstr>
      <vt:lpstr>Relembrando</vt:lpstr>
      <vt:lpstr>Relembrando</vt:lpstr>
      <vt:lpstr>Relembrando</vt:lpstr>
      <vt:lpstr>Relembrando</vt:lpstr>
      <vt:lpstr>Relembrando</vt:lpstr>
      <vt:lpstr>Remoção de nós</vt:lpstr>
      <vt:lpstr>Remoção de nós</vt:lpstr>
      <vt:lpstr>Remoção de nós</vt:lpstr>
      <vt:lpstr>Remoção de nós</vt:lpstr>
      <vt:lpstr>Código para remoção de nós</vt:lpstr>
      <vt:lpstr>Código para remoção de nós</vt:lpstr>
      <vt:lpstr>Código para remoção de nós</vt:lpstr>
      <vt:lpstr>Remoção de nós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178</cp:revision>
  <dcterms:created xsi:type="dcterms:W3CDTF">2016-06-14T18:26:26Z</dcterms:created>
  <dcterms:modified xsi:type="dcterms:W3CDTF">2022-10-03T20:30:34Z</dcterms:modified>
</cp:coreProperties>
</file>