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sldIdLst>
    <p:sldId id="256" r:id="rId2"/>
    <p:sldId id="257" r:id="rId3"/>
    <p:sldId id="259" r:id="rId4"/>
    <p:sldId id="274" r:id="rId5"/>
    <p:sldId id="273" r:id="rId6"/>
    <p:sldId id="276" r:id="rId7"/>
    <p:sldId id="277" r:id="rId8"/>
    <p:sldId id="278" r:id="rId9"/>
    <p:sldId id="282" r:id="rId10"/>
    <p:sldId id="275" r:id="rId11"/>
    <p:sldId id="280" r:id="rId12"/>
    <p:sldId id="283" r:id="rId13"/>
    <p:sldId id="284" r:id="rId14"/>
    <p:sldId id="285" r:id="rId15"/>
    <p:sldId id="286" r:id="rId16"/>
    <p:sldId id="287" r:id="rId17"/>
    <p:sldId id="272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6849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7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581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8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8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1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Aula 06 </a:t>
            </a:r>
            <a:r>
              <a:rPr lang="en-US" smtClean="0"/>
              <a:t>– </a:t>
            </a:r>
            <a:r>
              <a:rPr lang="pt-BR" smtClean="0"/>
              <a:t>Pilha e Fila</a:t>
            </a:r>
          </a:p>
          <a:p>
            <a:r>
              <a:rPr lang="pt-BR" smtClean="0"/>
              <a:t>Prof. Dr. Daniel Vecchiato</a:t>
            </a:r>
            <a:endParaRPr lang="pt-B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9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Pilha - Aplicações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Inverso de uma string</a:t>
            </a:r>
          </a:p>
          <a:p>
            <a:r>
              <a:rPr lang="x-none" dirty="0" smtClean="0"/>
              <a:t>Desfazer &amp; Refazer</a:t>
            </a:r>
          </a:p>
          <a:p>
            <a:r>
              <a:rPr lang="x-none" dirty="0" smtClean="0"/>
              <a:t>Avaliação de </a:t>
            </a:r>
          </a:p>
          <a:p>
            <a:pPr lvl="1"/>
            <a:r>
              <a:rPr lang="x-none" dirty="0" smtClean="0"/>
              <a:t>expressões regulares</a:t>
            </a:r>
          </a:p>
          <a:p>
            <a:pPr lvl="1"/>
            <a:r>
              <a:rPr lang="x-none" dirty="0" smtClean="0"/>
              <a:t>sintaxe em linguagem de programação</a:t>
            </a:r>
          </a:p>
          <a:p>
            <a:pPr lvl="1"/>
            <a:r>
              <a:rPr lang="en-US" dirty="0" smtClean="0"/>
              <a:t>e</a:t>
            </a:r>
            <a:r>
              <a:rPr lang="x-none" dirty="0" smtClean="0"/>
              <a:t>xpressões aritméticas</a:t>
            </a:r>
          </a:p>
          <a:p>
            <a:r>
              <a:rPr lang="x-none" dirty="0" smtClean="0"/>
              <a:t>Chamadas de funções (inclusive recursivas)</a:t>
            </a:r>
          </a:p>
          <a:p>
            <a:r>
              <a:rPr lang="x-none" dirty="0" smtClean="0"/>
              <a:t>Gerenciamento de memória</a:t>
            </a:r>
          </a:p>
          <a:p>
            <a:endParaRPr lang="x-none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403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Pilha - Implementação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4920" y="1701612"/>
            <a:ext cx="845788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latin typeface="Courier New"/>
                <a:cs typeface="Courier New"/>
              </a:rPr>
              <a:t>#include &lt;stdio.h&gt;</a:t>
            </a:r>
          </a:p>
          <a:p>
            <a:r>
              <a:rPr lang="ro-RO" dirty="0">
                <a:latin typeface="Courier New"/>
                <a:cs typeface="Courier New"/>
              </a:rPr>
              <a:t>#include &lt;stdlib.h&gt;</a:t>
            </a:r>
          </a:p>
          <a:p>
            <a:endParaRPr lang="ro-RO" dirty="0">
              <a:latin typeface="Courier New"/>
              <a:cs typeface="Courier New"/>
            </a:endParaRPr>
          </a:p>
          <a:p>
            <a:r>
              <a:rPr lang="ro-RO" dirty="0">
                <a:latin typeface="Courier New"/>
                <a:cs typeface="Courier New"/>
              </a:rPr>
              <a:t>typedef struct {</a:t>
            </a:r>
          </a:p>
          <a:p>
            <a:r>
              <a:rPr lang="ro-RO" dirty="0">
                <a:latin typeface="Courier New"/>
                <a:cs typeface="Courier New"/>
              </a:rPr>
              <a:t>	int chave;</a:t>
            </a:r>
          </a:p>
          <a:p>
            <a:r>
              <a:rPr lang="ro-RO" dirty="0">
                <a:latin typeface="Courier New"/>
                <a:cs typeface="Courier New"/>
              </a:rPr>
              <a:t>} TItem;</a:t>
            </a:r>
          </a:p>
          <a:p>
            <a:endParaRPr lang="ro-RO" dirty="0">
              <a:latin typeface="Courier New"/>
              <a:cs typeface="Courier New"/>
            </a:endParaRPr>
          </a:p>
          <a:p>
            <a:r>
              <a:rPr lang="ro-RO" dirty="0">
                <a:latin typeface="Courier New"/>
                <a:cs typeface="Courier New"/>
              </a:rPr>
              <a:t>typedef struct celula {</a:t>
            </a:r>
          </a:p>
          <a:p>
            <a:r>
              <a:rPr lang="ro-RO" dirty="0">
                <a:latin typeface="Courier New"/>
                <a:cs typeface="Courier New"/>
              </a:rPr>
              <a:t>	struct celula *pProx;</a:t>
            </a:r>
          </a:p>
          <a:p>
            <a:r>
              <a:rPr lang="ro-RO" dirty="0">
                <a:latin typeface="Courier New"/>
                <a:cs typeface="Courier New"/>
              </a:rPr>
              <a:t>	TItem item;</a:t>
            </a:r>
          </a:p>
          <a:p>
            <a:r>
              <a:rPr lang="ro-RO" dirty="0">
                <a:latin typeface="Courier New"/>
                <a:cs typeface="Courier New"/>
              </a:rPr>
              <a:t>} TCelula;</a:t>
            </a:r>
          </a:p>
          <a:p>
            <a:endParaRPr lang="ro-RO" dirty="0">
              <a:latin typeface="Courier New"/>
              <a:cs typeface="Courier New"/>
            </a:endParaRPr>
          </a:p>
          <a:p>
            <a:r>
              <a:rPr lang="ro-RO" dirty="0">
                <a:latin typeface="Courier New"/>
                <a:cs typeface="Courier New"/>
              </a:rPr>
              <a:t>typedef struct {</a:t>
            </a:r>
          </a:p>
          <a:p>
            <a:r>
              <a:rPr lang="ro-RO" dirty="0">
                <a:latin typeface="Courier New"/>
                <a:cs typeface="Courier New"/>
              </a:rPr>
              <a:t>	TCelula *pTopo;</a:t>
            </a:r>
          </a:p>
          <a:p>
            <a:r>
              <a:rPr lang="ro-RO" dirty="0">
                <a:latin typeface="Courier New"/>
                <a:cs typeface="Courier New"/>
              </a:rPr>
              <a:t>	int tamanho;</a:t>
            </a:r>
          </a:p>
          <a:p>
            <a:r>
              <a:rPr lang="ro-RO" dirty="0">
                <a:latin typeface="Courier New"/>
                <a:cs typeface="Courier New"/>
              </a:rPr>
              <a:t>} TPilha;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71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Pilha - Implementação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4920" y="1701613"/>
            <a:ext cx="845788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void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iniciarPilha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TPilha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pPilha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TPilha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pPilha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push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TPilha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pPilha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pop (</a:t>
            </a:r>
            <a:r>
              <a:rPr lang="pt-BR" dirty="0" err="1">
                <a:latin typeface="Courier New"/>
                <a:cs typeface="Courier New"/>
              </a:rPr>
              <a:t>TPilha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pPilha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peek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TPilha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pPilha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>
                <a:latin typeface="Courier New"/>
                <a:cs typeface="Courier New"/>
              </a:rPr>
              <a:t>);</a:t>
            </a: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tamanho (</a:t>
            </a:r>
            <a:r>
              <a:rPr lang="pt-BR" dirty="0" err="1">
                <a:latin typeface="Courier New"/>
                <a:cs typeface="Courier New"/>
              </a:rPr>
              <a:t>TPilha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pPilha</a:t>
            </a:r>
            <a:r>
              <a:rPr lang="pt-BR" dirty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31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Pilha - Implementação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4920" y="1701612"/>
            <a:ext cx="84578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void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iniciarPilha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TPilha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pPilha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pPilha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pTopo</a:t>
            </a:r>
            <a:r>
              <a:rPr lang="pt-BR" dirty="0">
                <a:latin typeface="Courier New"/>
                <a:cs typeface="Courier New"/>
              </a:rPr>
              <a:t> = NULL;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pPilha</a:t>
            </a:r>
            <a:r>
              <a:rPr lang="pt-BR" dirty="0">
                <a:latin typeface="Courier New"/>
                <a:cs typeface="Courier New"/>
              </a:rPr>
              <a:t>-&gt;tamanho = 0;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isVazia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TPilha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pPilha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pPilha</a:t>
            </a:r>
            <a:r>
              <a:rPr lang="pt-BR" dirty="0">
                <a:latin typeface="Courier New"/>
                <a:cs typeface="Courier New"/>
              </a:rPr>
              <a:t>-&gt;</a:t>
            </a:r>
            <a:r>
              <a:rPr lang="pt-BR" dirty="0" err="1">
                <a:latin typeface="Courier New"/>
                <a:cs typeface="Courier New"/>
              </a:rPr>
              <a:t>pTopo</a:t>
            </a:r>
            <a:r>
              <a:rPr lang="pt-BR" dirty="0">
                <a:latin typeface="Courier New"/>
                <a:cs typeface="Courier New"/>
              </a:rPr>
              <a:t> == NULL;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48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Pilha - Implementação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4920" y="1701613"/>
            <a:ext cx="8457887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push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TPilha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pPilha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x</a:t>
            </a:r>
            <a:r>
              <a:rPr lang="pt-BR" dirty="0">
                <a:latin typeface="Courier New"/>
                <a:cs typeface="Courier New"/>
              </a:rPr>
              <a:t>) </a:t>
            </a:r>
            <a:r>
              <a:rPr lang="pt-BR" dirty="0">
                <a:latin typeface="Courier New"/>
                <a:cs typeface="Courier New"/>
              </a:rPr>
              <a:t>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>
                <a:latin typeface="Courier New"/>
                <a:cs typeface="Courier New"/>
              </a:rPr>
              <a:t>// A mesma ideia da inserção no início 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>
                <a:latin typeface="Courier New"/>
                <a:cs typeface="Courier New"/>
              </a:rPr>
              <a:t>// da lista simplesmente encadeada</a:t>
            </a:r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}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pop (</a:t>
            </a:r>
            <a:r>
              <a:rPr lang="pt-BR" dirty="0" err="1">
                <a:latin typeface="Courier New"/>
                <a:cs typeface="Courier New"/>
              </a:rPr>
              <a:t>TPilha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pPilha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>
                <a:latin typeface="Courier New"/>
                <a:cs typeface="Courier New"/>
              </a:rPr>
              <a:t>) </a:t>
            </a:r>
            <a:r>
              <a:rPr lang="pt-BR" dirty="0">
                <a:latin typeface="Courier New"/>
                <a:cs typeface="Courier New"/>
              </a:rPr>
              <a:t>{</a:t>
            </a:r>
          </a:p>
          <a:p>
            <a:r>
              <a:rPr lang="pt-BR" dirty="0">
                <a:latin typeface="Courier New"/>
                <a:cs typeface="Courier New"/>
              </a:rPr>
              <a:t>	// A mesma ideia da </a:t>
            </a:r>
            <a:r>
              <a:rPr lang="pt-BR" dirty="0">
                <a:latin typeface="Courier New"/>
                <a:cs typeface="Courier New"/>
              </a:rPr>
              <a:t>remoção no </a:t>
            </a:r>
            <a:r>
              <a:rPr lang="pt-BR" dirty="0">
                <a:latin typeface="Courier New"/>
                <a:cs typeface="Courier New"/>
              </a:rPr>
              <a:t>início </a:t>
            </a:r>
          </a:p>
          <a:p>
            <a:r>
              <a:rPr lang="pt-BR" dirty="0">
                <a:latin typeface="Courier New"/>
                <a:cs typeface="Courier New"/>
              </a:rPr>
              <a:t>	// da lista simplesmente </a:t>
            </a:r>
            <a:r>
              <a:rPr lang="pt-BR" dirty="0">
                <a:latin typeface="Courier New"/>
                <a:cs typeface="Courier New"/>
              </a:rPr>
              <a:t>encadeada</a:t>
            </a:r>
            <a:endParaRPr lang="pt-BR" dirty="0">
              <a:latin typeface="Courier New"/>
              <a:cs typeface="Courier New"/>
            </a:endParaRPr>
          </a:p>
          <a:p>
            <a:r>
              <a:rPr lang="pt-BR" dirty="0">
                <a:latin typeface="Courier New"/>
                <a:cs typeface="Courier New"/>
              </a:rPr>
              <a:t>}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peek</a:t>
            </a:r>
            <a:r>
              <a:rPr lang="pt-BR" dirty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TPilha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pPilha</a:t>
            </a:r>
            <a:r>
              <a:rPr lang="pt-BR" dirty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TItem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pX</a:t>
            </a:r>
            <a:r>
              <a:rPr lang="pt-BR" dirty="0">
                <a:latin typeface="Courier New"/>
                <a:cs typeface="Courier New"/>
              </a:rPr>
              <a:t>) </a:t>
            </a:r>
            <a:r>
              <a:rPr lang="pt-BR" dirty="0">
                <a:latin typeface="Courier New"/>
                <a:cs typeface="Courier New"/>
              </a:rPr>
              <a:t>{</a:t>
            </a:r>
          </a:p>
          <a:p>
            <a:r>
              <a:rPr lang="pt-BR" dirty="0">
                <a:latin typeface="Courier New"/>
                <a:cs typeface="Courier New"/>
              </a:rPr>
              <a:t>	// </a:t>
            </a:r>
            <a:r>
              <a:rPr lang="pt-BR" dirty="0">
                <a:latin typeface="Courier New"/>
                <a:cs typeface="Courier New"/>
              </a:rPr>
              <a:t>Semelhante ao pop, mas sem remover o item da lista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</a:p>
          <a:p>
            <a:endParaRPr lang="pt-BR" dirty="0">
              <a:latin typeface="Courier New"/>
              <a:cs typeface="Courier New"/>
            </a:endParaRPr>
          </a:p>
          <a:p>
            <a:r>
              <a:rPr lang="pt-BR" dirty="0" err="1">
                <a:latin typeface="Courier New"/>
                <a:cs typeface="Courier New"/>
              </a:rPr>
              <a:t>int</a:t>
            </a:r>
            <a:r>
              <a:rPr lang="pt-BR" dirty="0">
                <a:latin typeface="Courier New"/>
                <a:cs typeface="Courier New"/>
              </a:rPr>
              <a:t> tamanho (</a:t>
            </a:r>
            <a:r>
              <a:rPr lang="pt-BR" dirty="0" err="1">
                <a:latin typeface="Courier New"/>
                <a:cs typeface="Courier New"/>
              </a:rPr>
              <a:t>TPilha</a:t>
            </a:r>
            <a:r>
              <a:rPr lang="pt-BR" dirty="0">
                <a:latin typeface="Courier New"/>
                <a:cs typeface="Courier New"/>
              </a:rPr>
              <a:t> *</a:t>
            </a:r>
            <a:r>
              <a:rPr lang="pt-BR" dirty="0" err="1">
                <a:latin typeface="Courier New"/>
                <a:cs typeface="Courier New"/>
              </a:rPr>
              <a:t>pPilha</a:t>
            </a:r>
            <a:r>
              <a:rPr lang="pt-BR" dirty="0">
                <a:latin typeface="Courier New"/>
                <a:cs typeface="Courier New"/>
              </a:rPr>
              <a:t>) {</a:t>
            </a:r>
          </a:p>
          <a:p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return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pPilha</a:t>
            </a:r>
            <a:r>
              <a:rPr lang="pt-BR" dirty="0">
                <a:latin typeface="Courier New"/>
                <a:cs typeface="Courier New"/>
              </a:rPr>
              <a:t>-&gt;tamanho;</a:t>
            </a:r>
          </a:p>
          <a:p>
            <a:r>
              <a:rPr lang="pt-BR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81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Pilha - Implementação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4920" y="1701612"/>
            <a:ext cx="8457887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latin typeface="Courier New"/>
                <a:cs typeface="Courier New"/>
              </a:rPr>
              <a:t>int</a:t>
            </a:r>
            <a:r>
              <a:rPr lang="pt-BR" sz="1600" dirty="0">
                <a:latin typeface="Courier New"/>
                <a:cs typeface="Courier New"/>
              </a:rPr>
              <a:t> </a:t>
            </a:r>
            <a:r>
              <a:rPr lang="pt-BR" sz="1600" dirty="0" err="1">
                <a:latin typeface="Courier New"/>
                <a:cs typeface="Courier New"/>
              </a:rPr>
              <a:t>main</a:t>
            </a:r>
            <a:r>
              <a:rPr lang="pt-BR" sz="1600" dirty="0">
                <a:latin typeface="Courier New"/>
                <a:cs typeface="Courier New"/>
              </a:rPr>
              <a:t>() {</a:t>
            </a:r>
          </a:p>
          <a:p>
            <a:r>
              <a:rPr lang="pt-BR" sz="1600" dirty="0">
                <a:latin typeface="Courier New"/>
                <a:cs typeface="Courier New"/>
              </a:rPr>
              <a:t>	</a:t>
            </a:r>
            <a:r>
              <a:rPr lang="pt-BR" sz="1600" dirty="0" err="1">
                <a:latin typeface="Courier New"/>
                <a:cs typeface="Courier New"/>
              </a:rPr>
              <a:t>TPilha</a:t>
            </a:r>
            <a:r>
              <a:rPr lang="pt-BR" sz="1600" dirty="0">
                <a:latin typeface="Courier New"/>
                <a:cs typeface="Courier New"/>
              </a:rPr>
              <a:t> pilha;</a:t>
            </a:r>
          </a:p>
          <a:p>
            <a:r>
              <a:rPr lang="pt-BR" sz="1600" dirty="0">
                <a:latin typeface="Courier New"/>
                <a:cs typeface="Courier New"/>
              </a:rPr>
              <a:t>	</a:t>
            </a:r>
            <a:r>
              <a:rPr lang="pt-BR" sz="1600" dirty="0" err="1">
                <a:latin typeface="Courier New"/>
                <a:cs typeface="Courier New"/>
              </a:rPr>
              <a:t>iniciarPilha</a:t>
            </a:r>
            <a:r>
              <a:rPr lang="pt-BR" sz="1600" dirty="0">
                <a:latin typeface="Courier New"/>
                <a:cs typeface="Courier New"/>
              </a:rPr>
              <a:t> (&amp;pilha);</a:t>
            </a:r>
          </a:p>
          <a:p>
            <a:r>
              <a:rPr lang="pt-BR" sz="1600" dirty="0">
                <a:latin typeface="Courier New"/>
                <a:cs typeface="Courier New"/>
              </a:rPr>
              <a:t>	</a:t>
            </a:r>
            <a:r>
              <a:rPr lang="pt-BR" sz="1600" dirty="0" err="1">
                <a:latin typeface="Courier New"/>
                <a:cs typeface="Courier New"/>
              </a:rPr>
              <a:t>printf</a:t>
            </a:r>
            <a:r>
              <a:rPr lang="pt-BR" sz="1600" dirty="0">
                <a:latin typeface="Courier New"/>
                <a:cs typeface="Courier New"/>
              </a:rPr>
              <a:t>("Vazia: %</a:t>
            </a:r>
            <a:r>
              <a:rPr lang="pt-BR" sz="1600" dirty="0" err="1">
                <a:latin typeface="Courier New"/>
                <a:cs typeface="Courier New"/>
              </a:rPr>
              <a:t>s</a:t>
            </a:r>
            <a:r>
              <a:rPr lang="pt-BR" sz="1600" dirty="0">
                <a:latin typeface="Courier New"/>
                <a:cs typeface="Courier New"/>
              </a:rPr>
              <a:t>\</a:t>
            </a:r>
            <a:r>
              <a:rPr lang="pt-BR" sz="1600" dirty="0" err="1">
                <a:latin typeface="Courier New"/>
                <a:cs typeface="Courier New"/>
              </a:rPr>
              <a:t>n</a:t>
            </a:r>
            <a:r>
              <a:rPr lang="pt-BR" sz="1600" dirty="0">
                <a:latin typeface="Courier New"/>
                <a:cs typeface="Courier New"/>
              </a:rPr>
              <a:t>", </a:t>
            </a:r>
            <a:r>
              <a:rPr lang="pt-BR" sz="1600" dirty="0" err="1">
                <a:latin typeface="Courier New"/>
                <a:cs typeface="Courier New"/>
              </a:rPr>
              <a:t>isVazia</a:t>
            </a:r>
            <a:r>
              <a:rPr lang="pt-BR" sz="1600" dirty="0">
                <a:latin typeface="Courier New"/>
                <a:cs typeface="Courier New"/>
              </a:rPr>
              <a:t>(&amp;pilha) == 1 ? "SIM":"NAO");</a:t>
            </a:r>
          </a:p>
          <a:p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r>
              <a:rPr lang="pt-BR" sz="1600" dirty="0">
                <a:latin typeface="Courier New"/>
                <a:cs typeface="Courier New"/>
              </a:rPr>
              <a:t>	</a:t>
            </a:r>
            <a:r>
              <a:rPr lang="pt-BR" sz="1600" dirty="0" err="1">
                <a:latin typeface="Courier New"/>
                <a:cs typeface="Courier New"/>
              </a:rPr>
              <a:t>TItem</a:t>
            </a:r>
            <a:r>
              <a:rPr lang="pt-BR" sz="1600" dirty="0">
                <a:latin typeface="Courier New"/>
                <a:cs typeface="Courier New"/>
              </a:rPr>
              <a:t> item1, item2, item3;</a:t>
            </a:r>
          </a:p>
          <a:p>
            <a:r>
              <a:rPr lang="pt-BR" sz="1600" dirty="0">
                <a:latin typeface="Courier New"/>
                <a:cs typeface="Courier New"/>
              </a:rPr>
              <a:t>	item1.chave = 10;</a:t>
            </a:r>
          </a:p>
          <a:p>
            <a:r>
              <a:rPr lang="pt-BR" sz="1600" dirty="0">
                <a:latin typeface="Courier New"/>
                <a:cs typeface="Courier New"/>
              </a:rPr>
              <a:t>	item2.chave = -5;</a:t>
            </a:r>
          </a:p>
          <a:p>
            <a:r>
              <a:rPr lang="pt-BR" sz="1600" dirty="0">
                <a:latin typeface="Courier New"/>
                <a:cs typeface="Courier New"/>
              </a:rPr>
              <a:t>	item3.chave = 20;</a:t>
            </a:r>
          </a:p>
          <a:p>
            <a:r>
              <a:rPr lang="pt-BR" sz="1600" dirty="0">
                <a:latin typeface="Courier New"/>
                <a:cs typeface="Courier New"/>
              </a:rPr>
              <a:t>	</a:t>
            </a:r>
            <a:r>
              <a:rPr lang="pt-BR" sz="1600" dirty="0" err="1">
                <a:latin typeface="Courier New"/>
                <a:cs typeface="Courier New"/>
              </a:rPr>
              <a:t>push</a:t>
            </a:r>
            <a:r>
              <a:rPr lang="pt-BR" sz="1600" dirty="0">
                <a:latin typeface="Courier New"/>
                <a:cs typeface="Courier New"/>
              </a:rPr>
              <a:t> (&amp;pilha, item1);</a:t>
            </a:r>
          </a:p>
          <a:p>
            <a:r>
              <a:rPr lang="pt-BR" sz="1600" dirty="0">
                <a:latin typeface="Courier New"/>
                <a:cs typeface="Courier New"/>
              </a:rPr>
              <a:t>	</a:t>
            </a:r>
            <a:r>
              <a:rPr lang="pt-BR" sz="1600" dirty="0" err="1">
                <a:latin typeface="Courier New"/>
                <a:cs typeface="Courier New"/>
              </a:rPr>
              <a:t>push</a:t>
            </a:r>
            <a:r>
              <a:rPr lang="pt-BR" sz="1600" dirty="0">
                <a:latin typeface="Courier New"/>
                <a:cs typeface="Courier New"/>
              </a:rPr>
              <a:t> (&amp;pilha, item2);</a:t>
            </a:r>
          </a:p>
          <a:p>
            <a:r>
              <a:rPr lang="pt-BR" sz="1600" dirty="0">
                <a:latin typeface="Courier New"/>
                <a:cs typeface="Courier New"/>
              </a:rPr>
              <a:t>	</a:t>
            </a:r>
            <a:r>
              <a:rPr lang="pt-BR" sz="1600" dirty="0" err="1">
                <a:latin typeface="Courier New"/>
                <a:cs typeface="Courier New"/>
              </a:rPr>
              <a:t>push</a:t>
            </a:r>
            <a:r>
              <a:rPr lang="pt-BR" sz="1600" dirty="0">
                <a:latin typeface="Courier New"/>
                <a:cs typeface="Courier New"/>
              </a:rPr>
              <a:t> (&amp;pilha, item3);</a:t>
            </a:r>
          </a:p>
          <a:p>
            <a:r>
              <a:rPr lang="pt-BR" sz="1600" dirty="0">
                <a:latin typeface="Courier New"/>
                <a:cs typeface="Courier New"/>
              </a:rPr>
              <a:t>	</a:t>
            </a:r>
            <a:r>
              <a:rPr lang="pt-BR" sz="1600" dirty="0" err="1">
                <a:latin typeface="Courier New"/>
                <a:cs typeface="Courier New"/>
              </a:rPr>
              <a:t>printf</a:t>
            </a:r>
            <a:r>
              <a:rPr lang="pt-BR" sz="1600" dirty="0">
                <a:latin typeface="Courier New"/>
                <a:cs typeface="Courier New"/>
              </a:rPr>
              <a:t>("Vazia: %</a:t>
            </a:r>
            <a:r>
              <a:rPr lang="pt-BR" sz="1600" dirty="0" err="1">
                <a:latin typeface="Courier New"/>
                <a:cs typeface="Courier New"/>
              </a:rPr>
              <a:t>s</a:t>
            </a:r>
            <a:r>
              <a:rPr lang="pt-BR" sz="1600" dirty="0">
                <a:latin typeface="Courier New"/>
                <a:cs typeface="Courier New"/>
              </a:rPr>
              <a:t>\</a:t>
            </a:r>
            <a:r>
              <a:rPr lang="pt-BR" sz="1600" dirty="0" err="1">
                <a:latin typeface="Courier New"/>
                <a:cs typeface="Courier New"/>
              </a:rPr>
              <a:t>n</a:t>
            </a:r>
            <a:r>
              <a:rPr lang="pt-BR" sz="1600" dirty="0">
                <a:latin typeface="Courier New"/>
                <a:cs typeface="Courier New"/>
              </a:rPr>
              <a:t>", </a:t>
            </a:r>
            <a:r>
              <a:rPr lang="pt-BR" sz="1600" dirty="0" err="1">
                <a:latin typeface="Courier New"/>
                <a:cs typeface="Courier New"/>
              </a:rPr>
              <a:t>isVazia</a:t>
            </a:r>
            <a:r>
              <a:rPr lang="pt-BR" sz="1600" dirty="0">
                <a:latin typeface="Courier New"/>
                <a:cs typeface="Courier New"/>
              </a:rPr>
              <a:t>(&amp;pilha) == 1 ? "SIM":"NAO");</a:t>
            </a:r>
          </a:p>
          <a:p>
            <a:r>
              <a:rPr lang="pt-BR" sz="1600" dirty="0">
                <a:latin typeface="Courier New"/>
                <a:cs typeface="Courier New"/>
              </a:rPr>
              <a:t>	</a:t>
            </a:r>
          </a:p>
          <a:p>
            <a:r>
              <a:rPr lang="pt-BR" sz="1600" dirty="0">
                <a:latin typeface="Courier New"/>
                <a:cs typeface="Courier New"/>
              </a:rPr>
              <a:t>	</a:t>
            </a:r>
            <a:r>
              <a:rPr lang="pt-BR" sz="1600" dirty="0" err="1">
                <a:latin typeface="Courier New"/>
                <a:cs typeface="Courier New"/>
              </a:rPr>
              <a:t>TItem</a:t>
            </a:r>
            <a:r>
              <a:rPr lang="pt-BR" sz="1600" dirty="0">
                <a:latin typeface="Courier New"/>
                <a:cs typeface="Courier New"/>
              </a:rPr>
              <a:t> </a:t>
            </a:r>
            <a:r>
              <a:rPr lang="pt-BR" sz="1600" dirty="0" err="1">
                <a:latin typeface="Courier New"/>
                <a:cs typeface="Courier New"/>
              </a:rPr>
              <a:t>itemTeste</a:t>
            </a:r>
            <a:r>
              <a:rPr lang="pt-BR" sz="1600" dirty="0">
                <a:latin typeface="Courier New"/>
                <a:cs typeface="Courier New"/>
              </a:rPr>
              <a:t>;</a:t>
            </a:r>
          </a:p>
          <a:p>
            <a:r>
              <a:rPr lang="pt-BR" sz="1600" dirty="0">
                <a:latin typeface="Courier New"/>
                <a:cs typeface="Courier New"/>
              </a:rPr>
              <a:t>	pop (&amp;pilha, &amp;</a:t>
            </a:r>
            <a:r>
              <a:rPr lang="pt-BR" sz="1600" dirty="0" err="1">
                <a:latin typeface="Courier New"/>
                <a:cs typeface="Courier New"/>
              </a:rPr>
              <a:t>itemTeste</a:t>
            </a:r>
            <a:r>
              <a:rPr lang="pt-BR" sz="1600" dirty="0">
                <a:latin typeface="Courier New"/>
                <a:cs typeface="Courier New"/>
              </a:rPr>
              <a:t>);</a:t>
            </a:r>
          </a:p>
          <a:p>
            <a:r>
              <a:rPr lang="pt-BR" sz="1600" dirty="0">
                <a:latin typeface="Courier New"/>
                <a:cs typeface="Courier New"/>
              </a:rPr>
              <a:t>	</a:t>
            </a:r>
            <a:r>
              <a:rPr lang="pt-BR" sz="1600" dirty="0" err="1">
                <a:latin typeface="Courier New"/>
                <a:cs typeface="Courier New"/>
              </a:rPr>
              <a:t>printf</a:t>
            </a:r>
            <a:r>
              <a:rPr lang="pt-BR" sz="1600" dirty="0">
                <a:latin typeface="Courier New"/>
                <a:cs typeface="Courier New"/>
              </a:rPr>
              <a:t>("Elemento removido: %</a:t>
            </a:r>
            <a:r>
              <a:rPr lang="pt-BR" sz="1600" dirty="0" err="1">
                <a:latin typeface="Courier New"/>
                <a:cs typeface="Courier New"/>
              </a:rPr>
              <a:t>d</a:t>
            </a:r>
            <a:r>
              <a:rPr lang="pt-BR" sz="1600" dirty="0">
                <a:latin typeface="Courier New"/>
                <a:cs typeface="Courier New"/>
              </a:rPr>
              <a:t>\</a:t>
            </a:r>
            <a:r>
              <a:rPr lang="pt-BR" sz="1600" dirty="0" err="1">
                <a:latin typeface="Courier New"/>
                <a:cs typeface="Courier New"/>
              </a:rPr>
              <a:t>n</a:t>
            </a:r>
            <a:r>
              <a:rPr lang="pt-BR" sz="1600" dirty="0">
                <a:latin typeface="Courier New"/>
                <a:cs typeface="Courier New"/>
              </a:rPr>
              <a:t>", </a:t>
            </a:r>
            <a:r>
              <a:rPr lang="pt-BR" sz="1600" dirty="0" err="1">
                <a:latin typeface="Courier New"/>
                <a:cs typeface="Courier New"/>
              </a:rPr>
              <a:t>itemTeste.chave</a:t>
            </a:r>
            <a:r>
              <a:rPr lang="pt-BR" sz="1600" dirty="0">
                <a:latin typeface="Courier New"/>
                <a:cs typeface="Courier New"/>
              </a:rPr>
              <a:t>);</a:t>
            </a:r>
          </a:p>
          <a:p>
            <a:r>
              <a:rPr lang="pt-BR" sz="1600" dirty="0">
                <a:latin typeface="Courier New"/>
                <a:cs typeface="Courier New"/>
              </a:rPr>
              <a:t>	</a:t>
            </a:r>
            <a:r>
              <a:rPr lang="pt-BR" sz="1600" dirty="0" err="1">
                <a:latin typeface="Courier New"/>
                <a:cs typeface="Courier New"/>
              </a:rPr>
              <a:t>peek</a:t>
            </a:r>
            <a:r>
              <a:rPr lang="pt-BR" sz="1600" dirty="0">
                <a:latin typeface="Courier New"/>
                <a:cs typeface="Courier New"/>
              </a:rPr>
              <a:t> (&amp;pilha, &amp;</a:t>
            </a:r>
            <a:r>
              <a:rPr lang="pt-BR" sz="1600" dirty="0" err="1">
                <a:latin typeface="Courier New"/>
                <a:cs typeface="Courier New"/>
              </a:rPr>
              <a:t>itemTeste</a:t>
            </a:r>
            <a:r>
              <a:rPr lang="pt-BR" sz="1600" dirty="0">
                <a:latin typeface="Courier New"/>
                <a:cs typeface="Courier New"/>
              </a:rPr>
              <a:t>);</a:t>
            </a:r>
          </a:p>
          <a:p>
            <a:r>
              <a:rPr lang="pt-BR" sz="1600" dirty="0">
                <a:latin typeface="Courier New"/>
                <a:cs typeface="Courier New"/>
              </a:rPr>
              <a:t>	</a:t>
            </a:r>
            <a:r>
              <a:rPr lang="pt-BR" sz="1600" dirty="0" err="1">
                <a:latin typeface="Courier New"/>
                <a:cs typeface="Courier New"/>
              </a:rPr>
              <a:t>printf</a:t>
            </a:r>
            <a:r>
              <a:rPr lang="pt-BR" sz="1600" dirty="0">
                <a:latin typeface="Courier New"/>
                <a:cs typeface="Courier New"/>
              </a:rPr>
              <a:t>("Elemento no topo: %</a:t>
            </a:r>
            <a:r>
              <a:rPr lang="pt-BR" sz="1600" dirty="0" err="1">
                <a:latin typeface="Courier New"/>
                <a:cs typeface="Courier New"/>
              </a:rPr>
              <a:t>d</a:t>
            </a:r>
            <a:r>
              <a:rPr lang="pt-BR" sz="1600" dirty="0">
                <a:latin typeface="Courier New"/>
                <a:cs typeface="Courier New"/>
              </a:rPr>
              <a:t>\</a:t>
            </a:r>
            <a:r>
              <a:rPr lang="pt-BR" sz="1600" dirty="0" err="1">
                <a:latin typeface="Courier New"/>
                <a:cs typeface="Courier New"/>
              </a:rPr>
              <a:t>n</a:t>
            </a:r>
            <a:r>
              <a:rPr lang="pt-BR" sz="1600" dirty="0">
                <a:latin typeface="Courier New"/>
                <a:cs typeface="Courier New"/>
              </a:rPr>
              <a:t>", </a:t>
            </a:r>
            <a:r>
              <a:rPr lang="pt-BR" sz="1600" dirty="0" err="1">
                <a:latin typeface="Courier New"/>
                <a:cs typeface="Courier New"/>
              </a:rPr>
              <a:t>itemTeste.chave</a:t>
            </a:r>
            <a:r>
              <a:rPr lang="pt-BR" sz="1600" dirty="0">
                <a:latin typeface="Courier New"/>
                <a:cs typeface="Courier New"/>
              </a:rPr>
              <a:t>)</a:t>
            </a:r>
            <a:r>
              <a:rPr lang="pt-BR" sz="1600" dirty="0">
                <a:latin typeface="Courier New"/>
                <a:cs typeface="Courier New"/>
              </a:rPr>
              <a:t>;</a:t>
            </a:r>
          </a:p>
          <a:p>
            <a:r>
              <a:rPr lang="pt-BR" sz="1600" dirty="0">
                <a:latin typeface="Courier New"/>
                <a:cs typeface="Courier New"/>
              </a:rPr>
              <a:t>	</a:t>
            </a:r>
            <a:r>
              <a:rPr lang="pt-BR" sz="1600" dirty="0" err="1">
                <a:latin typeface="Courier New"/>
                <a:cs typeface="Courier New"/>
              </a:rPr>
              <a:t>printf</a:t>
            </a:r>
            <a:r>
              <a:rPr lang="pt-BR" sz="1600" dirty="0">
                <a:latin typeface="Courier New"/>
                <a:cs typeface="Courier New"/>
              </a:rPr>
              <a:t>("Elementos existentes: %</a:t>
            </a:r>
            <a:r>
              <a:rPr lang="pt-BR" sz="1600" dirty="0" err="1">
                <a:latin typeface="Courier New"/>
                <a:cs typeface="Courier New"/>
              </a:rPr>
              <a:t>d</a:t>
            </a:r>
            <a:r>
              <a:rPr lang="pt-BR" sz="1600" dirty="0">
                <a:latin typeface="Courier New"/>
                <a:cs typeface="Courier New"/>
              </a:rPr>
              <a:t>\</a:t>
            </a:r>
            <a:r>
              <a:rPr lang="pt-BR" sz="1600" dirty="0" err="1">
                <a:latin typeface="Courier New"/>
                <a:cs typeface="Courier New"/>
              </a:rPr>
              <a:t>n</a:t>
            </a:r>
            <a:r>
              <a:rPr lang="pt-BR" sz="1600" dirty="0">
                <a:latin typeface="Courier New"/>
                <a:cs typeface="Courier New"/>
              </a:rPr>
              <a:t>", tamanho(&amp;pilha));</a:t>
            </a:r>
          </a:p>
          <a:p>
            <a:r>
              <a:rPr lang="pt-BR" sz="1600" dirty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95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Pilha - Implementação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4920" y="2102701"/>
            <a:ext cx="845788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latin typeface="Courier New"/>
                <a:cs typeface="Courier New"/>
              </a:rPr>
              <a:t>Vazia: SIM</a:t>
            </a:r>
          </a:p>
          <a:p>
            <a:r>
              <a:rPr lang="it-IT" sz="1600" dirty="0">
                <a:latin typeface="Courier New"/>
                <a:cs typeface="Courier New"/>
              </a:rPr>
              <a:t>Vazia: NAO</a:t>
            </a:r>
          </a:p>
          <a:p>
            <a:r>
              <a:rPr lang="pt-BR" sz="1600" dirty="0">
                <a:latin typeface="Courier New"/>
                <a:cs typeface="Courier New"/>
              </a:rPr>
              <a:t>Elemento removido: 20</a:t>
            </a:r>
          </a:p>
          <a:p>
            <a:r>
              <a:rPr lang="pt-BR" sz="1600" dirty="0">
                <a:latin typeface="Courier New"/>
                <a:cs typeface="Courier New"/>
              </a:rPr>
              <a:t>Elementos existentes: 2</a:t>
            </a:r>
          </a:p>
          <a:p>
            <a:r>
              <a:rPr lang="pt-BR" sz="1600" dirty="0">
                <a:latin typeface="Courier New"/>
                <a:cs typeface="Courier New"/>
              </a:rPr>
              <a:t>Elemento no topo: -5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52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Pilha - 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Implemente as funções:</a:t>
            </a:r>
          </a:p>
          <a:p>
            <a:pPr lvl="1"/>
            <a:r>
              <a:rPr lang="en-US" dirty="0" smtClean="0"/>
              <a:t>p</a:t>
            </a:r>
            <a:r>
              <a:rPr lang="x-none" dirty="0" smtClean="0"/>
              <a:t>ush</a:t>
            </a:r>
          </a:p>
          <a:p>
            <a:pPr lvl="1"/>
            <a:r>
              <a:rPr lang="en-US" dirty="0" smtClean="0"/>
              <a:t>p</a:t>
            </a:r>
            <a:r>
              <a:rPr lang="x-none" dirty="0" smtClean="0"/>
              <a:t>op</a:t>
            </a:r>
          </a:p>
          <a:p>
            <a:pPr lvl="1"/>
            <a:r>
              <a:rPr lang="en-US" dirty="0" smtClean="0"/>
              <a:t>p</a:t>
            </a:r>
            <a:r>
              <a:rPr lang="x-none" dirty="0" smtClean="0"/>
              <a:t>eek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58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Fila - 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Fila (</a:t>
            </a:r>
            <a:r>
              <a:rPr lang="fr-FR" i="1" dirty="0" smtClean="0"/>
              <a:t>queue</a:t>
            </a:r>
            <a:r>
              <a:rPr lang="fr-FR" dirty="0" smtClean="0"/>
              <a:t>)</a:t>
            </a:r>
            <a:endParaRPr lang="x-none" dirty="0" smtClean="0"/>
          </a:p>
          <a:p>
            <a:pPr lvl="1"/>
            <a:r>
              <a:rPr lang="x-none" dirty="0" smtClean="0"/>
              <a:t>Outra variação da lista encadeada</a:t>
            </a:r>
          </a:p>
          <a:p>
            <a:pPr lvl="1"/>
            <a:r>
              <a:rPr lang="x-none" dirty="0" smtClean="0"/>
              <a:t>Característica principal</a:t>
            </a:r>
          </a:p>
          <a:p>
            <a:pPr lvl="2"/>
            <a:r>
              <a:rPr lang="pt-BR" dirty="0"/>
              <a:t>o primeiro elemento inserido será o primeiro a ser </a:t>
            </a:r>
            <a:r>
              <a:rPr lang="pt-BR" dirty="0" smtClean="0"/>
              <a:t>removido</a:t>
            </a:r>
          </a:p>
          <a:p>
            <a:r>
              <a:rPr lang="en-US" dirty="0" smtClean="0"/>
              <a:t>FIFO: </a:t>
            </a:r>
            <a:r>
              <a:rPr lang="en-US" i="1" dirty="0" smtClean="0"/>
              <a:t>first in, </a:t>
            </a:r>
            <a:r>
              <a:rPr lang="en-US" i="1" dirty="0"/>
              <a:t>first </a:t>
            </a:r>
            <a:r>
              <a:rPr lang="en-US" i="1" dirty="0" smtClean="0"/>
              <a:t>out</a:t>
            </a:r>
          </a:p>
          <a:p>
            <a:pPr lvl="1"/>
            <a:r>
              <a:rPr lang="pt-BR" dirty="0"/>
              <a:t>Um novo elemento sempre é inserido no </a:t>
            </a:r>
            <a:r>
              <a:rPr lang="pt-BR" dirty="0" smtClean="0"/>
              <a:t>fim da </a:t>
            </a:r>
            <a:r>
              <a:rPr lang="pt-BR" dirty="0"/>
              <a:t>lista</a:t>
            </a:r>
          </a:p>
          <a:p>
            <a:pPr lvl="1"/>
            <a:r>
              <a:rPr lang="pt-BR" dirty="0"/>
              <a:t>O acesso </a:t>
            </a:r>
            <a:r>
              <a:rPr lang="pt-BR" dirty="0" smtClean="0"/>
              <a:t>aos </a:t>
            </a:r>
            <a:r>
              <a:rPr lang="pt-BR" dirty="0"/>
              <a:t>elementos </a:t>
            </a:r>
            <a:r>
              <a:rPr lang="pt-BR" dirty="0" smtClean="0"/>
              <a:t>sempre </a:t>
            </a:r>
            <a:r>
              <a:rPr lang="pt-BR" dirty="0"/>
              <a:t>é feito pelo </a:t>
            </a:r>
            <a:r>
              <a:rPr lang="pt-BR" dirty="0" smtClean="0"/>
              <a:t>início da </a:t>
            </a:r>
            <a:r>
              <a:rPr lang="pt-BR" dirty="0"/>
              <a:t>lista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699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Fila - 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Operações básicas</a:t>
            </a:r>
          </a:p>
          <a:p>
            <a:pPr lvl="1"/>
            <a:r>
              <a:rPr lang="en-US" dirty="0" smtClean="0"/>
              <a:t>E</a:t>
            </a:r>
            <a:r>
              <a:rPr lang="de-DE" dirty="0" smtClean="0"/>
              <a:t>nqueue (</a:t>
            </a:r>
            <a:r>
              <a:rPr lang="x-none" dirty="0" smtClean="0"/>
              <a:t>enfileira)</a:t>
            </a:r>
            <a:endParaRPr lang="pt-BR" dirty="0"/>
          </a:p>
          <a:p>
            <a:pPr lvl="2"/>
            <a:r>
              <a:rPr lang="en-US" dirty="0" smtClean="0"/>
              <a:t>I</a:t>
            </a:r>
            <a:r>
              <a:rPr lang="pt-BR" dirty="0" err="1" smtClean="0"/>
              <a:t>nserção</a:t>
            </a:r>
            <a:r>
              <a:rPr lang="pt-BR" dirty="0" smtClean="0"/>
              <a:t> </a:t>
            </a:r>
            <a:r>
              <a:rPr lang="pt-BR" dirty="0"/>
              <a:t>de um novo elemento </a:t>
            </a:r>
            <a:r>
              <a:rPr lang="pt-BR" dirty="0" smtClean="0"/>
              <a:t>(no fim da lista)</a:t>
            </a:r>
            <a:endParaRPr lang="pt-BR" dirty="0"/>
          </a:p>
          <a:p>
            <a:pPr lvl="1"/>
            <a:r>
              <a:rPr lang="en-US" dirty="0" smtClean="0"/>
              <a:t>D</a:t>
            </a:r>
            <a:r>
              <a:rPr lang="de-DE" dirty="0" smtClean="0"/>
              <a:t>equeue ("</a:t>
            </a:r>
            <a:r>
              <a:rPr lang="pt-BR" dirty="0" err="1" smtClean="0"/>
              <a:t>desenfileira</a:t>
            </a:r>
            <a:r>
              <a:rPr lang="pt-BR" dirty="0" smtClean="0"/>
              <a:t>”)</a:t>
            </a:r>
            <a:endParaRPr lang="pt-BR" dirty="0"/>
          </a:p>
          <a:p>
            <a:pPr lvl="2"/>
            <a:r>
              <a:rPr lang="pt-BR" dirty="0"/>
              <a:t>Remove um elemento (sempre do </a:t>
            </a:r>
            <a:r>
              <a:rPr lang="pt-BR" dirty="0" smtClean="0"/>
              <a:t>início)</a:t>
            </a:r>
            <a:endParaRPr lang="pt-BR" dirty="0"/>
          </a:p>
          <a:p>
            <a:pPr lvl="1"/>
            <a:r>
              <a:rPr lang="pt-BR" dirty="0" err="1" smtClean="0"/>
              <a:t>Peek</a:t>
            </a:r>
            <a:endParaRPr lang="pt-BR" dirty="0"/>
          </a:p>
          <a:p>
            <a:pPr lvl="2"/>
            <a:r>
              <a:rPr lang="pt-BR" dirty="0"/>
              <a:t>Consulta o elemento do </a:t>
            </a:r>
            <a:r>
              <a:rPr lang="pt-BR" dirty="0" smtClean="0"/>
              <a:t>início da </a:t>
            </a:r>
            <a:r>
              <a:rPr lang="pt-BR" dirty="0"/>
              <a:t>lista, mas não o remove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136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Pilha</a:t>
            </a:r>
          </a:p>
          <a:p>
            <a:pPr lvl="1"/>
            <a:r>
              <a:rPr lang="pt-BR" dirty="0" smtClean="0"/>
              <a:t>Introdução</a:t>
            </a:r>
          </a:p>
          <a:p>
            <a:pPr lvl="1"/>
            <a:r>
              <a:rPr lang="pt-BR" dirty="0" smtClean="0"/>
              <a:t>Funcionamento</a:t>
            </a:r>
          </a:p>
          <a:p>
            <a:pPr lvl="1"/>
            <a:r>
              <a:rPr lang="pt-BR" dirty="0" smtClean="0"/>
              <a:t>Aplicações</a:t>
            </a:r>
          </a:p>
          <a:p>
            <a:pPr lvl="1"/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Exercícios</a:t>
            </a:r>
          </a:p>
          <a:p>
            <a:r>
              <a:rPr lang="pt-BR" dirty="0" smtClean="0"/>
              <a:t>Fila</a:t>
            </a:r>
          </a:p>
          <a:p>
            <a:pPr lvl="1"/>
            <a:r>
              <a:rPr lang="pt-BR" dirty="0" smtClean="0"/>
              <a:t>Introdução</a:t>
            </a:r>
            <a:endParaRPr lang="pt-BR" dirty="0"/>
          </a:p>
          <a:p>
            <a:pPr lvl="1"/>
            <a:r>
              <a:rPr lang="pt-BR" dirty="0"/>
              <a:t>Funcionamento</a:t>
            </a:r>
          </a:p>
          <a:p>
            <a:pPr lvl="1"/>
            <a:r>
              <a:rPr lang="pt-BR" dirty="0"/>
              <a:t>Aplicações</a:t>
            </a:r>
          </a:p>
          <a:p>
            <a:pPr lvl="1"/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Fila - Funcionamento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</a:t>
            </a:r>
            <a:r>
              <a:rPr lang="de-DE" dirty="0" smtClean="0"/>
              <a:t>nqueue </a:t>
            </a:r>
          </a:p>
          <a:p>
            <a:pPr lvl="1"/>
            <a:r>
              <a:rPr lang="de-DE" dirty="0" smtClean="0"/>
              <a:t>Inserção de 5 elementos na fila: 3, 0, -5, 99, 35</a:t>
            </a:r>
            <a:endParaRPr lang="pt-BR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99403"/>
              </p:ext>
            </p:extLst>
          </p:nvPr>
        </p:nvGraphicFramePr>
        <p:xfrm>
          <a:off x="2934518" y="2424152"/>
          <a:ext cx="6096000" cy="3708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90456"/>
              </p:ext>
            </p:extLst>
          </p:nvPr>
        </p:nvGraphicFramePr>
        <p:xfrm>
          <a:off x="2934518" y="3357318"/>
          <a:ext cx="6096000" cy="3708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75702"/>
              </p:ext>
            </p:extLst>
          </p:nvPr>
        </p:nvGraphicFramePr>
        <p:xfrm>
          <a:off x="2934518" y="4290484"/>
          <a:ext cx="6096000" cy="3708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333945"/>
              </p:ext>
            </p:extLst>
          </p:nvPr>
        </p:nvGraphicFramePr>
        <p:xfrm>
          <a:off x="2934518" y="5223650"/>
          <a:ext cx="6096000" cy="3708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82535"/>
              </p:ext>
            </p:extLst>
          </p:nvPr>
        </p:nvGraphicFramePr>
        <p:xfrm>
          <a:off x="2934518" y="6156814"/>
          <a:ext cx="6096000" cy="3708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Fila - Funcionamento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De</a:t>
            </a:r>
            <a:r>
              <a:rPr lang="de-DE" dirty="0" smtClean="0"/>
              <a:t>queue </a:t>
            </a:r>
          </a:p>
          <a:p>
            <a:pPr lvl="1"/>
            <a:r>
              <a:rPr lang="de-DE" dirty="0" smtClean="0"/>
              <a:t>Remoção de 2 elementos da fila, obtendo os valores 3 e 0</a:t>
            </a:r>
            <a:endParaRPr lang="pt-BR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42624"/>
              </p:ext>
            </p:extLst>
          </p:nvPr>
        </p:nvGraphicFramePr>
        <p:xfrm>
          <a:off x="2934518" y="2666306"/>
          <a:ext cx="6096000" cy="3708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93484"/>
              </p:ext>
            </p:extLst>
          </p:nvPr>
        </p:nvGraphicFramePr>
        <p:xfrm>
          <a:off x="2934518" y="3923263"/>
          <a:ext cx="6096000" cy="3708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37841"/>
              </p:ext>
            </p:extLst>
          </p:nvPr>
        </p:nvGraphicFramePr>
        <p:xfrm>
          <a:off x="2934518" y="5193743"/>
          <a:ext cx="6096000" cy="3708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75346"/>
              </p:ext>
            </p:extLst>
          </p:nvPr>
        </p:nvGraphicFramePr>
        <p:xfrm>
          <a:off x="5724921" y="3203072"/>
          <a:ext cx="609600" cy="3708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33363"/>
              </p:ext>
            </p:extLst>
          </p:nvPr>
        </p:nvGraphicFramePr>
        <p:xfrm>
          <a:off x="6334521" y="4458436"/>
          <a:ext cx="609600" cy="3708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6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Fila - Funcionamento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Peek</a:t>
            </a:r>
            <a:endParaRPr lang="de-DE" dirty="0" smtClean="0"/>
          </a:p>
          <a:p>
            <a:pPr lvl="1"/>
            <a:r>
              <a:rPr lang="x-none" dirty="0"/>
              <a:t>Realização de 1 peek, obtendo o valor </a:t>
            </a:r>
            <a:r>
              <a:rPr lang="x-none" dirty="0" smtClean="0"/>
              <a:t>-5 (mantendo-o </a:t>
            </a:r>
            <a:r>
              <a:rPr lang="x-none" dirty="0"/>
              <a:t>na lista)</a:t>
            </a:r>
            <a:endParaRPr lang="pt-BR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83494"/>
              </p:ext>
            </p:extLst>
          </p:nvPr>
        </p:nvGraphicFramePr>
        <p:xfrm>
          <a:off x="2919480" y="2734788"/>
          <a:ext cx="6096000" cy="3708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91355"/>
              </p:ext>
            </p:extLst>
          </p:nvPr>
        </p:nvGraphicFramePr>
        <p:xfrm>
          <a:off x="6929640" y="3353477"/>
          <a:ext cx="609600" cy="3708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282040"/>
              </p:ext>
            </p:extLst>
          </p:nvPr>
        </p:nvGraphicFramePr>
        <p:xfrm>
          <a:off x="2934518" y="4040284"/>
          <a:ext cx="6096000" cy="3708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5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Fila - Funcionamento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Para realizar as operações, é necessário um ponteiro para o início e outro para o final da fila</a:t>
            </a:r>
          </a:p>
          <a:p>
            <a:pPr lvl="1"/>
            <a:r>
              <a:rPr lang="x-none" dirty="0" smtClean="0"/>
              <a:t>Na lista vazia, o ponteiro para o início e fim da fila aponta para NULL</a:t>
            </a:r>
          </a:p>
          <a:p>
            <a:pPr lvl="1"/>
            <a:r>
              <a:rPr lang="x-none" dirty="0" smtClean="0"/>
              <a:t>Dependendo da implementação, a fila pode ter um tamanho limitado. Excedendo o tamanho ocorrerá um </a:t>
            </a:r>
            <a:r>
              <a:rPr lang="x-none" i="1" dirty="0" smtClean="0"/>
              <a:t>overflow</a:t>
            </a:r>
            <a:endParaRPr lang="pt-BR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-1219757" y="12366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2617" y="2962908"/>
            <a:ext cx="723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início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09367" y="3147575"/>
            <a:ext cx="478449" cy="36109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00111" y="2958790"/>
            <a:ext cx="492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fim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8628020" y="3143456"/>
            <a:ext cx="372091" cy="3572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3437" y="451010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50668"/>
              </p:ext>
            </p:extLst>
          </p:nvPr>
        </p:nvGraphicFramePr>
        <p:xfrm>
          <a:off x="2878234" y="3504551"/>
          <a:ext cx="6096000" cy="3708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41572" y="4502753"/>
            <a:ext cx="723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início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3"/>
            <a:endCxn id="19" idx="1"/>
          </p:cNvCxnSpPr>
          <p:nvPr/>
        </p:nvCxnSpPr>
        <p:spPr>
          <a:xfrm>
            <a:off x="4864846" y="4687419"/>
            <a:ext cx="818590" cy="734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03751" y="4502753"/>
            <a:ext cx="492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fim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1"/>
            <a:endCxn id="19" idx="3"/>
          </p:cNvCxnSpPr>
          <p:nvPr/>
        </p:nvCxnSpPr>
        <p:spPr>
          <a:xfrm flipH="1">
            <a:off x="6458008" y="4687419"/>
            <a:ext cx="745743" cy="734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63222"/>
              </p:ext>
            </p:extLst>
          </p:nvPr>
        </p:nvGraphicFramePr>
        <p:xfrm>
          <a:off x="2890397" y="4905509"/>
          <a:ext cx="6096000" cy="3708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919801" y="5732223"/>
            <a:ext cx="723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início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666551" y="5916890"/>
            <a:ext cx="478449" cy="36109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87948" y="5753776"/>
            <a:ext cx="492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fim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>
          <a:xfrm flipH="1">
            <a:off x="8615857" y="5938442"/>
            <a:ext cx="372091" cy="3572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22310"/>
              </p:ext>
            </p:extLst>
          </p:nvPr>
        </p:nvGraphicFramePr>
        <p:xfrm>
          <a:off x="2878234" y="6277984"/>
          <a:ext cx="6096000" cy="37084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2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Fila - Funcionamento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Operações</a:t>
            </a:r>
          </a:p>
          <a:p>
            <a:pPr lvl="1"/>
            <a:r>
              <a:rPr lang="x-none" dirty="0" smtClean="0"/>
              <a:t>iniciarFila (fila)</a:t>
            </a:r>
          </a:p>
          <a:p>
            <a:pPr lvl="2"/>
            <a:r>
              <a:rPr lang="x-none" dirty="0" smtClean="0"/>
              <a:t>Inicia uma </a:t>
            </a:r>
            <a:r>
              <a:rPr lang="x-none" dirty="0"/>
              <a:t>fila</a:t>
            </a:r>
            <a:endParaRPr lang="x-none" dirty="0" smtClean="0"/>
          </a:p>
          <a:p>
            <a:pPr lvl="1"/>
            <a:r>
              <a:rPr lang="x-none" dirty="0" smtClean="0"/>
              <a:t>isVazia </a:t>
            </a:r>
            <a:r>
              <a:rPr lang="x-none" dirty="0"/>
              <a:t>(fila)</a:t>
            </a:r>
            <a:endParaRPr lang="x-none" dirty="0" smtClean="0"/>
          </a:p>
          <a:p>
            <a:pPr lvl="2"/>
            <a:r>
              <a:rPr lang="x-none" dirty="0" smtClean="0"/>
              <a:t>Verifica se a fila está vazia</a:t>
            </a:r>
          </a:p>
          <a:p>
            <a:pPr lvl="1"/>
            <a:r>
              <a:rPr lang="en-US" dirty="0" err="1" smtClean="0"/>
              <a:t>enq</a:t>
            </a:r>
            <a:r>
              <a:rPr lang="x-none" dirty="0" smtClean="0"/>
              <a:t>ueue (fila</a:t>
            </a:r>
            <a:r>
              <a:rPr lang="x-none" dirty="0"/>
              <a:t>, </a:t>
            </a:r>
            <a:r>
              <a:rPr lang="x-none" dirty="0" smtClean="0"/>
              <a:t>x)</a:t>
            </a:r>
          </a:p>
          <a:p>
            <a:pPr lvl="2"/>
            <a:r>
              <a:rPr lang="x-none" dirty="0" smtClean="0"/>
              <a:t>Insere um elemento X no fim da </a:t>
            </a:r>
            <a:r>
              <a:rPr lang="x-none" dirty="0"/>
              <a:t>fila</a:t>
            </a:r>
            <a:endParaRPr lang="x-none" dirty="0" smtClean="0"/>
          </a:p>
          <a:p>
            <a:pPr lvl="1"/>
            <a:r>
              <a:rPr lang="x-none" dirty="0" smtClean="0"/>
              <a:t>dequeue </a:t>
            </a:r>
            <a:r>
              <a:rPr lang="x-none" dirty="0"/>
              <a:t>(fila, </a:t>
            </a:r>
            <a:r>
              <a:rPr lang="x-none" dirty="0" smtClean="0"/>
              <a:t>x)</a:t>
            </a:r>
          </a:p>
          <a:p>
            <a:pPr lvl="2"/>
            <a:r>
              <a:rPr lang="x-none" dirty="0" smtClean="0"/>
              <a:t>Remove o elemento do início da </a:t>
            </a:r>
            <a:r>
              <a:rPr lang="x-none" dirty="0"/>
              <a:t>fila, </a:t>
            </a:r>
            <a:r>
              <a:rPr lang="x-none" dirty="0" smtClean="0"/>
              <a:t>copiando-o em X</a:t>
            </a:r>
          </a:p>
          <a:p>
            <a:pPr lvl="1"/>
            <a:r>
              <a:rPr lang="en-US" dirty="0" smtClean="0"/>
              <a:t>p</a:t>
            </a:r>
            <a:r>
              <a:rPr lang="x-none" dirty="0" smtClean="0"/>
              <a:t>eek </a:t>
            </a:r>
            <a:r>
              <a:rPr lang="x-none" dirty="0"/>
              <a:t>(fila, x)</a:t>
            </a:r>
          </a:p>
          <a:p>
            <a:pPr lvl="2"/>
            <a:r>
              <a:rPr lang="x-none" dirty="0" smtClean="0"/>
              <a:t>Consulta o </a:t>
            </a:r>
            <a:r>
              <a:rPr lang="x-none" dirty="0"/>
              <a:t>elemento do </a:t>
            </a:r>
            <a:r>
              <a:rPr lang="x-none" dirty="0" smtClean="0"/>
              <a:t>início da </a:t>
            </a:r>
            <a:r>
              <a:rPr lang="x-none" dirty="0"/>
              <a:t>fila, copiando-o em </a:t>
            </a:r>
            <a:r>
              <a:rPr lang="x-none" dirty="0" smtClean="0"/>
              <a:t>X</a:t>
            </a:r>
          </a:p>
          <a:p>
            <a:pPr lvl="1"/>
            <a:r>
              <a:rPr lang="x-none" dirty="0" smtClean="0"/>
              <a:t>tamanho </a:t>
            </a:r>
            <a:r>
              <a:rPr lang="x-none" dirty="0"/>
              <a:t>(fila)</a:t>
            </a:r>
            <a:endParaRPr lang="x-none" dirty="0" smtClean="0"/>
          </a:p>
          <a:p>
            <a:pPr lvl="2"/>
            <a:r>
              <a:rPr lang="x-none" dirty="0" smtClean="0"/>
              <a:t>Retorna quantos elementos há na lista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95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Fila - Aplicações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No sistema operacional</a:t>
            </a:r>
          </a:p>
          <a:p>
            <a:pPr lvl="1"/>
            <a:r>
              <a:rPr lang="x-none" dirty="0" smtClean="0"/>
              <a:t>Fila de impressão</a:t>
            </a:r>
          </a:p>
          <a:p>
            <a:pPr lvl="1"/>
            <a:r>
              <a:rPr lang="x-none" dirty="0" smtClean="0"/>
              <a:t>Fila de processamento</a:t>
            </a:r>
            <a:endParaRPr lang="x-none" dirty="0"/>
          </a:p>
          <a:p>
            <a:r>
              <a:rPr lang="x-none" dirty="0" smtClean="0"/>
              <a:t>Transferência de dados</a:t>
            </a:r>
          </a:p>
          <a:p>
            <a:r>
              <a:rPr lang="x-none" dirty="0" smtClean="0"/>
              <a:t>Lista de espera</a:t>
            </a:r>
          </a:p>
          <a:p>
            <a:r>
              <a:rPr lang="x-none" dirty="0" smtClean="0"/>
              <a:t>Controle de requisições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298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Fila - Implementação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Possui a mesma estrutura de uma lista simplesmente encadeada</a:t>
            </a:r>
          </a:p>
          <a:p>
            <a:r>
              <a:rPr lang="x-none" dirty="0" smtClean="0"/>
              <a:t>A mesma lógica de inserção e remoção deve ser implementada, considerando</a:t>
            </a:r>
          </a:p>
          <a:p>
            <a:pPr lvl="1"/>
            <a:r>
              <a:rPr lang="x-none" dirty="0" smtClean="0"/>
              <a:t>Inserção sempre no fim da fila</a:t>
            </a:r>
          </a:p>
          <a:p>
            <a:pPr lvl="1"/>
            <a:r>
              <a:rPr lang="x-none" dirty="0" smtClean="0"/>
              <a:t>Remoção sempre no início da fila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587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Fila - 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Implemente uma lista do tipo fila</a:t>
            </a:r>
          </a:p>
          <a:p>
            <a:r>
              <a:rPr lang="x-none" dirty="0" smtClean="0"/>
              <a:t>Faça uma função para excluir todos os itens da lista</a:t>
            </a:r>
          </a:p>
          <a:p>
            <a:r>
              <a:rPr lang="x-none" dirty="0" smtClean="0"/>
              <a:t>Deve conter as operações:</a:t>
            </a:r>
          </a:p>
          <a:p>
            <a:pPr marL="685800" lvl="2" indent="0">
              <a:buNone/>
            </a:pPr>
            <a:r>
              <a:rPr lang="x-none" dirty="0" smtClean="0">
                <a:latin typeface="Courier New"/>
                <a:cs typeface="Courier New"/>
              </a:rPr>
              <a:t>void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iniciarFila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smtClean="0">
                <a:latin typeface="Courier New"/>
                <a:cs typeface="Courier New"/>
              </a:rPr>
              <a:t>(</a:t>
            </a:r>
            <a:r>
              <a:rPr lang="pt-BR" dirty="0" err="1" smtClean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F</a:t>
            </a:r>
            <a:r>
              <a:rPr lang="pt-BR" dirty="0" err="1" smtClean="0">
                <a:latin typeface="Courier New"/>
                <a:cs typeface="Courier New"/>
              </a:rPr>
              <a:t>ila</a:t>
            </a:r>
            <a:r>
              <a:rPr lang="pt-BR" dirty="0" smtClean="0">
                <a:latin typeface="Courier New"/>
                <a:cs typeface="Courier New"/>
              </a:rPr>
              <a:t> *fila);</a:t>
            </a:r>
            <a:endParaRPr lang="pt-BR" dirty="0">
              <a:latin typeface="Courier New"/>
              <a:cs typeface="Courier New"/>
            </a:endParaRPr>
          </a:p>
          <a:p>
            <a:pPr marL="685800" lvl="2" indent="0">
              <a:buNone/>
            </a:pPr>
            <a:r>
              <a:rPr lang="pt-BR" dirty="0" err="1" smtClean="0">
                <a:latin typeface="Courier New"/>
                <a:cs typeface="Courier New"/>
              </a:rPr>
              <a:t>int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 smtClean="0">
                <a:latin typeface="Courier New"/>
                <a:cs typeface="Courier New"/>
              </a:rPr>
              <a:t>isVazia</a:t>
            </a:r>
            <a:r>
              <a:rPr lang="pt-BR" dirty="0" smtClean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pt-BR" dirty="0" err="1">
                <a:latin typeface="Courier New"/>
                <a:cs typeface="Courier New"/>
              </a:rPr>
              <a:t>ila</a:t>
            </a:r>
            <a:r>
              <a:rPr lang="pt-BR" dirty="0">
                <a:latin typeface="Courier New"/>
                <a:cs typeface="Courier New"/>
              </a:rPr>
              <a:t> *fila</a:t>
            </a:r>
            <a:r>
              <a:rPr lang="pt-BR" dirty="0" smtClean="0">
                <a:latin typeface="Courier New"/>
                <a:cs typeface="Courier New"/>
              </a:rPr>
              <a:t>);</a:t>
            </a:r>
            <a:endParaRPr lang="pt-BR" dirty="0">
              <a:latin typeface="Courier New"/>
              <a:cs typeface="Courier New"/>
            </a:endParaRPr>
          </a:p>
          <a:p>
            <a:pPr marL="685800" lvl="2" indent="0">
              <a:buNone/>
            </a:pPr>
            <a:r>
              <a:rPr lang="pt-BR" dirty="0" err="1" smtClean="0">
                <a:latin typeface="Courier New"/>
                <a:cs typeface="Courier New"/>
              </a:rPr>
              <a:t>int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 smtClean="0">
                <a:latin typeface="Courier New"/>
                <a:cs typeface="Courier New"/>
              </a:rPr>
              <a:t>enqueue</a:t>
            </a:r>
            <a:r>
              <a:rPr lang="pt-BR" dirty="0" smtClean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pt-BR" dirty="0" err="1">
                <a:latin typeface="Courier New"/>
                <a:cs typeface="Courier New"/>
              </a:rPr>
              <a:t>ila</a:t>
            </a:r>
            <a:r>
              <a:rPr lang="pt-BR" dirty="0">
                <a:latin typeface="Courier New"/>
                <a:cs typeface="Courier New"/>
              </a:rPr>
              <a:t> *fila</a:t>
            </a:r>
            <a:r>
              <a:rPr lang="pt-BR" dirty="0" smtClean="0">
                <a:latin typeface="Courier New"/>
                <a:cs typeface="Courier New"/>
              </a:rPr>
              <a:t>, </a:t>
            </a:r>
            <a:r>
              <a:rPr lang="pt-BR" dirty="0" err="1" smtClean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I</a:t>
            </a:r>
            <a:r>
              <a:rPr lang="pt-BR" dirty="0" smtClean="0">
                <a:latin typeface="Courier New"/>
                <a:cs typeface="Courier New"/>
              </a:rPr>
              <a:t>tem </a:t>
            </a:r>
            <a:r>
              <a:rPr lang="pt-BR" dirty="0" err="1" smtClean="0">
                <a:latin typeface="Courier New"/>
                <a:cs typeface="Courier New"/>
              </a:rPr>
              <a:t>x</a:t>
            </a:r>
            <a:r>
              <a:rPr lang="pt-BR" dirty="0" smtClean="0">
                <a:latin typeface="Courier New"/>
                <a:cs typeface="Courier New"/>
              </a:rPr>
              <a:t>);</a:t>
            </a:r>
            <a:endParaRPr lang="pt-BR" dirty="0">
              <a:latin typeface="Courier New"/>
              <a:cs typeface="Courier New"/>
            </a:endParaRPr>
          </a:p>
          <a:p>
            <a:pPr marL="685800" lvl="2" indent="0">
              <a:buNone/>
            </a:pPr>
            <a:r>
              <a:rPr lang="pt-BR" dirty="0" err="1" smtClean="0">
                <a:latin typeface="Courier New"/>
                <a:cs typeface="Courier New"/>
              </a:rPr>
              <a:t>int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 smtClean="0">
                <a:latin typeface="Courier New"/>
                <a:cs typeface="Courier New"/>
              </a:rPr>
              <a:t>dequeue</a:t>
            </a:r>
            <a:r>
              <a:rPr lang="pt-BR" dirty="0" smtClean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pt-BR" dirty="0" err="1">
                <a:latin typeface="Courier New"/>
                <a:cs typeface="Courier New"/>
              </a:rPr>
              <a:t>ila</a:t>
            </a:r>
            <a:r>
              <a:rPr lang="pt-BR" dirty="0">
                <a:latin typeface="Courier New"/>
                <a:cs typeface="Courier New"/>
              </a:rPr>
              <a:t> *fila</a:t>
            </a:r>
            <a:r>
              <a:rPr lang="pt-BR" dirty="0" smtClean="0">
                <a:latin typeface="Courier New"/>
                <a:cs typeface="Courier New"/>
              </a:rPr>
              <a:t>, </a:t>
            </a:r>
            <a:r>
              <a:rPr lang="pt-BR" dirty="0" err="1"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I</a:t>
            </a:r>
            <a:r>
              <a:rPr lang="pt-BR" dirty="0">
                <a:latin typeface="Courier New"/>
                <a:cs typeface="Courier New"/>
              </a:rPr>
              <a:t>tem </a:t>
            </a:r>
            <a:r>
              <a:rPr lang="pt-BR" dirty="0" smtClean="0">
                <a:latin typeface="Courier New"/>
                <a:cs typeface="Courier New"/>
              </a:rPr>
              <a:t>*</a:t>
            </a:r>
            <a:r>
              <a:rPr lang="pt-BR" dirty="0" err="1" smtClean="0">
                <a:latin typeface="Courier New"/>
                <a:cs typeface="Courier New"/>
              </a:rPr>
              <a:t>pX</a:t>
            </a:r>
            <a:r>
              <a:rPr lang="pt-BR" dirty="0" smtClean="0">
                <a:latin typeface="Courier New"/>
                <a:cs typeface="Courier New"/>
              </a:rPr>
              <a:t>);</a:t>
            </a:r>
            <a:endParaRPr lang="pt-BR" dirty="0">
              <a:latin typeface="Courier New"/>
              <a:cs typeface="Courier New"/>
            </a:endParaRPr>
          </a:p>
          <a:p>
            <a:pPr marL="685800" lvl="2" indent="0">
              <a:buNone/>
            </a:pPr>
            <a:r>
              <a:rPr lang="pt-BR" dirty="0" err="1" smtClean="0">
                <a:latin typeface="Courier New"/>
                <a:cs typeface="Courier New"/>
              </a:rPr>
              <a:t>int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 smtClean="0">
                <a:latin typeface="Courier New"/>
                <a:cs typeface="Courier New"/>
              </a:rPr>
              <a:t>peek</a:t>
            </a:r>
            <a:r>
              <a:rPr lang="pt-BR" dirty="0" smtClean="0">
                <a:latin typeface="Courier New"/>
                <a:cs typeface="Courier New"/>
              </a:rPr>
              <a:t> (</a:t>
            </a:r>
            <a:r>
              <a:rPr lang="pt-BR" dirty="0" err="1"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pt-BR" dirty="0" err="1">
                <a:latin typeface="Courier New"/>
                <a:cs typeface="Courier New"/>
              </a:rPr>
              <a:t>ila</a:t>
            </a:r>
            <a:r>
              <a:rPr lang="pt-BR" dirty="0">
                <a:latin typeface="Courier New"/>
                <a:cs typeface="Courier New"/>
              </a:rPr>
              <a:t> *fila</a:t>
            </a:r>
            <a:r>
              <a:rPr lang="pt-BR" dirty="0" smtClean="0">
                <a:latin typeface="Courier New"/>
                <a:cs typeface="Courier New"/>
              </a:rPr>
              <a:t>, </a:t>
            </a:r>
            <a:r>
              <a:rPr lang="pt-BR" dirty="0" err="1" smtClean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I</a:t>
            </a:r>
            <a:r>
              <a:rPr lang="pt-BR" dirty="0" smtClean="0">
                <a:latin typeface="Courier New"/>
                <a:cs typeface="Courier New"/>
              </a:rPr>
              <a:t>tem *</a:t>
            </a:r>
            <a:r>
              <a:rPr lang="pt-BR" dirty="0" err="1" smtClean="0">
                <a:latin typeface="Courier New"/>
                <a:cs typeface="Courier New"/>
              </a:rPr>
              <a:t>pX</a:t>
            </a:r>
            <a:r>
              <a:rPr lang="pt-BR" dirty="0" smtClean="0">
                <a:latin typeface="Courier New"/>
                <a:cs typeface="Courier New"/>
              </a:rPr>
              <a:t>);</a:t>
            </a:r>
            <a:endParaRPr lang="pt-BR" dirty="0">
              <a:latin typeface="Courier New"/>
              <a:cs typeface="Courier New"/>
            </a:endParaRPr>
          </a:p>
          <a:p>
            <a:pPr marL="685800" lvl="2" indent="0">
              <a:buNone/>
            </a:pPr>
            <a:r>
              <a:rPr lang="pt-BR" dirty="0" err="1" smtClean="0">
                <a:latin typeface="Courier New"/>
                <a:cs typeface="Courier New"/>
              </a:rPr>
              <a:t>int</a:t>
            </a:r>
            <a:r>
              <a:rPr lang="pt-BR" dirty="0" smtClean="0">
                <a:latin typeface="Courier New"/>
                <a:cs typeface="Courier New"/>
              </a:rPr>
              <a:t> tamanho (</a:t>
            </a:r>
            <a:r>
              <a:rPr lang="pt-BR" dirty="0" err="1"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pt-BR" dirty="0" err="1">
                <a:latin typeface="Courier New"/>
                <a:cs typeface="Courier New"/>
              </a:rPr>
              <a:t>ila</a:t>
            </a:r>
            <a:r>
              <a:rPr lang="pt-BR" dirty="0">
                <a:latin typeface="Courier New"/>
                <a:cs typeface="Courier New"/>
              </a:rPr>
              <a:t> *fila</a:t>
            </a:r>
            <a:r>
              <a:rPr lang="pt-BR" dirty="0" smtClean="0">
                <a:latin typeface="Courier New"/>
                <a:cs typeface="Courier New"/>
              </a:rPr>
              <a:t>);</a:t>
            </a:r>
          </a:p>
          <a:p>
            <a:pPr marL="685800" lvl="2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limpar</a:t>
            </a:r>
            <a:r>
              <a:rPr lang="en-US" dirty="0" smtClean="0">
                <a:latin typeface="Courier New"/>
                <a:cs typeface="Courier New"/>
              </a:rPr>
              <a:t> (</a:t>
            </a:r>
            <a:r>
              <a:rPr lang="en-US" dirty="0" err="1" smtClean="0">
                <a:latin typeface="Courier New"/>
                <a:cs typeface="Courier New"/>
              </a:rPr>
              <a:t>TFila</a:t>
            </a:r>
            <a:r>
              <a:rPr lang="en-US" dirty="0" smtClean="0">
                <a:latin typeface="Courier New"/>
                <a:cs typeface="Courier New"/>
              </a:rPr>
              <a:t> *</a:t>
            </a:r>
            <a:r>
              <a:rPr lang="en-US" dirty="0" err="1" smtClean="0">
                <a:latin typeface="Courier New"/>
                <a:cs typeface="Courier New"/>
              </a:rPr>
              <a:t>fila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733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Fila - 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x-none" dirty="0" smtClean="0"/>
              <a:t>Teste a fila com o código abaixo: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main() {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TFila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fila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iniciarFila</a:t>
            </a:r>
            <a:r>
              <a:rPr lang="en-US" dirty="0">
                <a:latin typeface="Courier New"/>
                <a:cs typeface="Courier New"/>
              </a:rPr>
              <a:t> (&amp;</a:t>
            </a:r>
            <a:r>
              <a:rPr lang="en-US" dirty="0" err="1">
                <a:latin typeface="Courier New"/>
                <a:cs typeface="Courier New"/>
              </a:rPr>
              <a:t>fila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TItem</a:t>
            </a:r>
            <a:r>
              <a:rPr lang="en-US" dirty="0">
                <a:latin typeface="Courier New"/>
                <a:cs typeface="Courier New"/>
              </a:rPr>
              <a:t> item1, item2, item3;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item1.chave = 10;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item2.chave = -5;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item3.chave = 20;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enqueue</a:t>
            </a:r>
            <a:r>
              <a:rPr lang="en-US" dirty="0">
                <a:latin typeface="Courier New"/>
                <a:cs typeface="Courier New"/>
              </a:rPr>
              <a:t> (&amp;</a:t>
            </a:r>
            <a:r>
              <a:rPr lang="en-US" dirty="0" err="1">
                <a:latin typeface="Courier New"/>
                <a:cs typeface="Courier New"/>
              </a:rPr>
              <a:t>fila</a:t>
            </a:r>
            <a:r>
              <a:rPr lang="en-US" dirty="0">
                <a:latin typeface="Courier New"/>
                <a:cs typeface="Courier New"/>
              </a:rPr>
              <a:t>, item1);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enqueue</a:t>
            </a:r>
            <a:r>
              <a:rPr lang="en-US" dirty="0">
                <a:latin typeface="Courier New"/>
                <a:cs typeface="Courier New"/>
              </a:rPr>
              <a:t> (&amp;</a:t>
            </a:r>
            <a:r>
              <a:rPr lang="en-US" dirty="0" err="1">
                <a:latin typeface="Courier New"/>
                <a:cs typeface="Courier New"/>
              </a:rPr>
              <a:t>fila</a:t>
            </a:r>
            <a:r>
              <a:rPr lang="en-US" dirty="0">
                <a:latin typeface="Courier New"/>
                <a:cs typeface="Courier New"/>
              </a:rPr>
              <a:t>, item2);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enqueue</a:t>
            </a:r>
            <a:r>
              <a:rPr lang="en-US" dirty="0">
                <a:latin typeface="Courier New"/>
                <a:cs typeface="Courier New"/>
              </a:rPr>
              <a:t> (&amp;</a:t>
            </a:r>
            <a:r>
              <a:rPr lang="en-US" dirty="0" err="1">
                <a:latin typeface="Courier New"/>
                <a:cs typeface="Courier New"/>
              </a:rPr>
              <a:t>fila</a:t>
            </a:r>
            <a:r>
              <a:rPr lang="en-US" dirty="0">
                <a:latin typeface="Courier New"/>
                <a:cs typeface="Courier New"/>
              </a:rPr>
              <a:t>, item3);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Vazia</a:t>
            </a:r>
            <a:r>
              <a:rPr lang="en-US" dirty="0">
                <a:latin typeface="Courier New"/>
                <a:cs typeface="Courier New"/>
              </a:rPr>
              <a:t>: %s\n", </a:t>
            </a:r>
            <a:r>
              <a:rPr lang="en-US" dirty="0" err="1">
                <a:latin typeface="Courier New"/>
                <a:cs typeface="Courier New"/>
              </a:rPr>
              <a:t>isVazia</a:t>
            </a:r>
            <a:r>
              <a:rPr lang="en-US" dirty="0">
                <a:latin typeface="Courier New"/>
                <a:cs typeface="Courier New"/>
              </a:rPr>
              <a:t>(&amp;</a:t>
            </a:r>
            <a:r>
              <a:rPr lang="en-US" dirty="0" err="1">
                <a:latin typeface="Courier New"/>
                <a:cs typeface="Courier New"/>
              </a:rPr>
              <a:t>fila</a:t>
            </a:r>
            <a:r>
              <a:rPr lang="en-US" dirty="0">
                <a:latin typeface="Courier New"/>
                <a:cs typeface="Courier New"/>
              </a:rPr>
              <a:t>) == 1 ? "SIM":"NAO");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TItem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itemTeste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dequeue</a:t>
            </a:r>
            <a:r>
              <a:rPr lang="en-US" dirty="0">
                <a:latin typeface="Courier New"/>
                <a:cs typeface="Courier New"/>
              </a:rPr>
              <a:t> (&amp;</a:t>
            </a:r>
            <a:r>
              <a:rPr lang="en-US" dirty="0" err="1">
                <a:latin typeface="Courier New"/>
                <a:cs typeface="Courier New"/>
              </a:rPr>
              <a:t>fila</a:t>
            </a:r>
            <a:r>
              <a:rPr lang="en-US" dirty="0">
                <a:latin typeface="Courier New"/>
                <a:cs typeface="Courier New"/>
              </a:rPr>
              <a:t>, &amp;</a:t>
            </a:r>
            <a:r>
              <a:rPr lang="en-US" dirty="0" err="1">
                <a:latin typeface="Courier New"/>
                <a:cs typeface="Courier New"/>
              </a:rPr>
              <a:t>itemTeste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Elemento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removido</a:t>
            </a:r>
            <a:r>
              <a:rPr lang="en-US" dirty="0">
                <a:latin typeface="Courier New"/>
                <a:cs typeface="Courier New"/>
              </a:rPr>
              <a:t>: %d\n", </a:t>
            </a:r>
            <a:r>
              <a:rPr lang="en-US" dirty="0" err="1">
                <a:latin typeface="Courier New"/>
                <a:cs typeface="Courier New"/>
              </a:rPr>
              <a:t>itemTeste.chave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Elementos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existentes</a:t>
            </a:r>
            <a:r>
              <a:rPr lang="en-US" dirty="0">
                <a:latin typeface="Courier New"/>
                <a:cs typeface="Courier New"/>
              </a:rPr>
              <a:t>: %d\n", </a:t>
            </a:r>
            <a:r>
              <a:rPr lang="en-US" dirty="0" err="1">
                <a:latin typeface="Courier New"/>
                <a:cs typeface="Courier New"/>
              </a:rPr>
              <a:t>tamanho</a:t>
            </a:r>
            <a:r>
              <a:rPr lang="en-US" dirty="0">
                <a:latin typeface="Courier New"/>
                <a:cs typeface="Courier New"/>
              </a:rPr>
              <a:t>(&amp;</a:t>
            </a:r>
            <a:r>
              <a:rPr lang="en-US" dirty="0" err="1">
                <a:latin typeface="Courier New"/>
                <a:cs typeface="Courier New"/>
              </a:rPr>
              <a:t>fila</a:t>
            </a:r>
            <a:r>
              <a:rPr lang="en-US" dirty="0">
                <a:latin typeface="Courier New"/>
                <a:cs typeface="Courier New"/>
              </a:rPr>
              <a:t>));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peek (&amp;</a:t>
            </a:r>
            <a:r>
              <a:rPr lang="en-US" dirty="0" err="1">
                <a:latin typeface="Courier New"/>
                <a:cs typeface="Courier New"/>
              </a:rPr>
              <a:t>fila</a:t>
            </a:r>
            <a:r>
              <a:rPr lang="en-US" dirty="0">
                <a:latin typeface="Courier New"/>
                <a:cs typeface="Courier New"/>
              </a:rPr>
              <a:t>, &amp;</a:t>
            </a:r>
            <a:r>
              <a:rPr lang="en-US" dirty="0" err="1">
                <a:latin typeface="Courier New"/>
                <a:cs typeface="Courier New"/>
              </a:rPr>
              <a:t>itemTeste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Elemento</a:t>
            </a:r>
            <a:r>
              <a:rPr lang="en-US" dirty="0">
                <a:latin typeface="Courier New"/>
                <a:cs typeface="Courier New"/>
              </a:rPr>
              <a:t> no </a:t>
            </a:r>
            <a:r>
              <a:rPr lang="en-US" dirty="0" err="1" smtClean="0">
                <a:latin typeface="Courier New"/>
                <a:cs typeface="Courier New"/>
              </a:rPr>
              <a:t>início</a:t>
            </a:r>
            <a:r>
              <a:rPr lang="en-US" dirty="0" smtClean="0">
                <a:latin typeface="Courier New"/>
                <a:cs typeface="Courier New"/>
              </a:rPr>
              <a:t>: </a:t>
            </a:r>
            <a:r>
              <a:rPr lang="en-US" dirty="0">
                <a:latin typeface="Courier New"/>
                <a:cs typeface="Courier New"/>
              </a:rPr>
              <a:t>%d\n", </a:t>
            </a:r>
            <a:r>
              <a:rPr lang="en-US" dirty="0" err="1">
                <a:latin typeface="Courier New"/>
                <a:cs typeface="Courier New"/>
              </a:rPr>
              <a:t>itemTeste.chave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365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x-none" dirty="0" smtClean="0"/>
          </a:p>
          <a:p>
            <a:r>
              <a:rPr lang="x-none" dirty="0" smtClean="0"/>
              <a:t>Deve ser impresso:</a:t>
            </a:r>
            <a:endParaRPr lang="x-none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 smtClean="0">
                <a:latin typeface="Courier New"/>
                <a:cs typeface="Courier New"/>
              </a:rPr>
              <a:t>	Vazia</a:t>
            </a:r>
            <a:r>
              <a:rPr lang="it-IT" dirty="0">
                <a:latin typeface="Courier New"/>
                <a:cs typeface="Courier New"/>
              </a:rPr>
              <a:t>: NAO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	Elemento </a:t>
            </a:r>
            <a:r>
              <a:rPr lang="pt-BR" dirty="0">
                <a:latin typeface="Courier New"/>
                <a:cs typeface="Courier New"/>
              </a:rPr>
              <a:t>removido: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	Elementos </a:t>
            </a:r>
            <a:r>
              <a:rPr lang="pt-BR" dirty="0">
                <a:latin typeface="Courier New"/>
                <a:cs typeface="Courier New"/>
              </a:rPr>
              <a:t>existentes: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urier New"/>
                <a:cs typeface="Courier New"/>
              </a:rPr>
              <a:t>	Elemento </a:t>
            </a:r>
            <a:r>
              <a:rPr lang="pt-BR" dirty="0">
                <a:latin typeface="Courier New"/>
                <a:cs typeface="Courier New"/>
              </a:rPr>
              <a:t>no </a:t>
            </a:r>
            <a:r>
              <a:rPr lang="pt-BR" dirty="0" smtClean="0">
                <a:latin typeface="Courier New"/>
                <a:cs typeface="Courier New"/>
              </a:rPr>
              <a:t>início: </a:t>
            </a:r>
            <a:r>
              <a:rPr lang="pt-BR" dirty="0">
                <a:latin typeface="Courier New"/>
                <a:cs typeface="Courier New"/>
              </a:rPr>
              <a:t>-5</a:t>
            </a:r>
            <a:endParaRPr lang="pt-BR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7008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70000" lnSpcReduction="20000"/>
          </a:bodyPr>
          <a:lstStyle/>
          <a:p>
            <a:r>
              <a:rPr lang="x-none" dirty="0"/>
              <a:t>Material elaborado por:</a:t>
            </a:r>
          </a:p>
          <a:p>
            <a:pPr>
              <a:spcBef>
                <a:spcPts val="0"/>
              </a:spcBef>
            </a:pPr>
            <a:r>
              <a:rPr lang="x-none" dirty="0"/>
              <a:t>Thiago Meirelles Ventura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Daniel Avila Vecchiato</a:t>
            </a:r>
            <a:endParaRPr lang="x-none" dirty="0"/>
          </a:p>
          <a:p>
            <a:r>
              <a:rPr lang="x-none" dirty="0"/>
              <a:t>Baseado em: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dirty="0" err="1"/>
              <a:t>Ascencio</a:t>
            </a:r>
            <a:r>
              <a:rPr lang="pt-BR" dirty="0"/>
              <a:t>, A. F. </a:t>
            </a:r>
            <a:r>
              <a:rPr lang="pt-BR" dirty="0" err="1"/>
              <a:t>G</a:t>
            </a:r>
            <a:r>
              <a:rPr lang="pt-BR" dirty="0"/>
              <a:t>; Araújo, G. S. Estruturas de Dados. </a:t>
            </a:r>
            <a:r>
              <a:rPr lang="pt-BR" dirty="0"/>
              <a:t>Pearson</a:t>
            </a:r>
            <a:r>
              <a:rPr lang="pt-BR" dirty="0"/>
              <a:t>, 2011</a:t>
            </a:r>
            <a:r>
              <a:rPr lang="pt-BR" dirty="0"/>
              <a:t>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dirty="0" err="1"/>
              <a:t>Cormen</a:t>
            </a:r>
            <a:r>
              <a:rPr lang="pt-BR" dirty="0"/>
              <a:t>, T. H.; </a:t>
            </a:r>
            <a:r>
              <a:rPr lang="pt-BR" dirty="0" err="1"/>
              <a:t>Leiserson</a:t>
            </a:r>
            <a:r>
              <a:rPr lang="pt-BR" dirty="0"/>
              <a:t>, C. E.; </a:t>
            </a:r>
            <a:r>
              <a:rPr lang="pt-BR" dirty="0" err="1"/>
              <a:t>Rivest</a:t>
            </a:r>
            <a:r>
              <a:rPr lang="pt-BR" dirty="0"/>
              <a:t>, R. L.; Stein, C. Algoritmos: teoria e prática. </a:t>
            </a:r>
            <a:r>
              <a:rPr lang="pt-BR" dirty="0" err="1"/>
              <a:t>Elsevier</a:t>
            </a:r>
            <a:r>
              <a:rPr lang="pt-BR" dirty="0"/>
              <a:t>, 2002.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dirty="0"/>
              <a:t>Aulas do Prof. Reinaldo </a:t>
            </a:r>
            <a:r>
              <a:rPr lang="pt-BR" dirty="0"/>
              <a:t>Silva </a:t>
            </a:r>
            <a:r>
              <a:rPr lang="pt-BR" dirty="0"/>
              <a:t>Fortes (</a:t>
            </a:r>
            <a:r>
              <a:rPr lang="de-DE" dirty="0"/>
              <a:t>http://www.decom.ufop.br/reinaldo</a:t>
            </a:r>
            <a:r>
              <a:rPr lang="de-DE" dirty="0"/>
              <a:t>/)</a:t>
            </a:r>
            <a:endParaRPr lang="pt-B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0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Pilha - 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Pilha (</a:t>
            </a:r>
            <a:r>
              <a:rPr lang="x-none" i="1" dirty="0" smtClean="0"/>
              <a:t>stack</a:t>
            </a:r>
            <a:r>
              <a:rPr lang="x-none" dirty="0" smtClean="0"/>
              <a:t>)</a:t>
            </a:r>
          </a:p>
          <a:p>
            <a:pPr lvl="1"/>
            <a:r>
              <a:rPr lang="pt-BR" dirty="0"/>
              <a:t>É uma lista </a:t>
            </a:r>
            <a:r>
              <a:rPr lang="pt-BR" dirty="0" smtClean="0"/>
              <a:t>linear</a:t>
            </a:r>
          </a:p>
          <a:p>
            <a:pPr lvl="1"/>
            <a:r>
              <a:rPr lang="pt-BR" dirty="0" smtClean="0"/>
              <a:t>Um tipo de lista especializada </a:t>
            </a:r>
            <a:r>
              <a:rPr lang="pt-BR" dirty="0"/>
              <a:t>por </a:t>
            </a:r>
            <a:r>
              <a:rPr lang="pt-BR" dirty="0" smtClean="0"/>
              <a:t>ter uma característica própria</a:t>
            </a:r>
          </a:p>
          <a:p>
            <a:pPr lvl="2"/>
            <a:r>
              <a:rPr lang="pt-BR" dirty="0" smtClean="0"/>
              <a:t>O </a:t>
            </a:r>
            <a:r>
              <a:rPr lang="pt-BR" dirty="0"/>
              <a:t>primeiro elemento inserido será o último a ser </a:t>
            </a:r>
            <a:r>
              <a:rPr lang="pt-BR" dirty="0" smtClean="0"/>
              <a:t>removido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LIFO: </a:t>
            </a:r>
            <a:r>
              <a:rPr lang="pt-BR" i="1" dirty="0" err="1" smtClean="0"/>
              <a:t>last</a:t>
            </a:r>
            <a:r>
              <a:rPr lang="pt-BR" i="1" dirty="0" smtClean="0"/>
              <a:t> in, </a:t>
            </a:r>
            <a:r>
              <a:rPr lang="pt-BR" i="1" dirty="0" err="1" smtClean="0"/>
              <a:t>first</a:t>
            </a:r>
            <a:r>
              <a:rPr lang="pt-BR" i="1" dirty="0" smtClean="0"/>
              <a:t> out</a:t>
            </a:r>
          </a:p>
          <a:p>
            <a:pPr lvl="1"/>
            <a:r>
              <a:rPr lang="pt-BR" dirty="0" smtClean="0"/>
              <a:t>Um novo elemento sempre é inserido no topo da lista</a:t>
            </a:r>
          </a:p>
          <a:p>
            <a:pPr lvl="1"/>
            <a:r>
              <a:rPr lang="pt-BR" dirty="0" smtClean="0"/>
              <a:t>O acesso aos elementos também sempre é feito pelo topo da lista</a:t>
            </a:r>
          </a:p>
          <a:p>
            <a:pPr lvl="1"/>
            <a:r>
              <a:rPr lang="pt-BR" dirty="0" smtClean="0"/>
              <a:t>UEPS: Último a entrar, primeiro a sair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948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Pilha - 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Operações básicas</a:t>
            </a:r>
          </a:p>
          <a:p>
            <a:pPr lvl="1"/>
            <a:r>
              <a:rPr lang="en-US" dirty="0" smtClean="0"/>
              <a:t>P</a:t>
            </a:r>
            <a:r>
              <a:rPr lang="pt-BR" dirty="0" err="1" smtClean="0"/>
              <a:t>ush</a:t>
            </a:r>
            <a:endParaRPr lang="pt-BR" dirty="0" smtClean="0"/>
          </a:p>
          <a:p>
            <a:pPr lvl="2"/>
            <a:r>
              <a:rPr lang="pt-BR" dirty="0" smtClean="0"/>
              <a:t>Empilhar</a:t>
            </a:r>
          </a:p>
          <a:p>
            <a:pPr lvl="2"/>
            <a:r>
              <a:rPr lang="en-US" dirty="0" smtClean="0"/>
              <a:t>I</a:t>
            </a:r>
            <a:r>
              <a:rPr lang="pt-BR" dirty="0" err="1" smtClean="0"/>
              <a:t>nserção</a:t>
            </a:r>
            <a:r>
              <a:rPr lang="pt-BR" dirty="0" smtClean="0"/>
              <a:t> de um novo elemento (sempre no topo)</a:t>
            </a:r>
          </a:p>
          <a:p>
            <a:pPr lvl="1"/>
            <a:r>
              <a:rPr lang="pt-BR" dirty="0" smtClean="0"/>
              <a:t>Pop</a:t>
            </a:r>
          </a:p>
          <a:p>
            <a:pPr lvl="2"/>
            <a:r>
              <a:rPr lang="pt-BR" dirty="0" smtClean="0"/>
              <a:t>Desempilhar</a:t>
            </a:r>
          </a:p>
          <a:p>
            <a:pPr lvl="2"/>
            <a:r>
              <a:rPr lang="pt-BR" dirty="0" smtClean="0"/>
              <a:t>Remove um elemento (sempre do topo)</a:t>
            </a:r>
          </a:p>
          <a:p>
            <a:pPr lvl="1"/>
            <a:r>
              <a:rPr lang="pt-BR" dirty="0" err="1" smtClean="0"/>
              <a:t>Peek</a:t>
            </a:r>
            <a:r>
              <a:rPr lang="pt-BR" dirty="0" smtClean="0"/>
              <a:t> (ou Top)</a:t>
            </a:r>
          </a:p>
          <a:p>
            <a:pPr lvl="2"/>
            <a:r>
              <a:rPr lang="pt-BR" dirty="0" smtClean="0"/>
              <a:t>Consulta o elemento do topo da lista, mas não o remove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78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Pilha - Funcionamento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Push</a:t>
            </a:r>
          </a:p>
          <a:p>
            <a:pPr lvl="1"/>
            <a:r>
              <a:rPr lang="x-none" dirty="0" smtClean="0"/>
              <a:t>Realização de 5 push com os elementos 5, -3, 100, 0 e 4</a:t>
            </a:r>
            <a:endParaRPr lang="pt-BR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505741"/>
              </p:ext>
            </p:extLst>
          </p:nvPr>
        </p:nvGraphicFramePr>
        <p:xfrm>
          <a:off x="1708147" y="2507194"/>
          <a:ext cx="882096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794871"/>
              </p:ext>
            </p:extLst>
          </p:nvPr>
        </p:nvGraphicFramePr>
        <p:xfrm>
          <a:off x="3258854" y="2507194"/>
          <a:ext cx="882096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65189"/>
              </p:ext>
            </p:extLst>
          </p:nvPr>
        </p:nvGraphicFramePr>
        <p:xfrm>
          <a:off x="4809561" y="2507194"/>
          <a:ext cx="882096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56471"/>
              </p:ext>
            </p:extLst>
          </p:nvPr>
        </p:nvGraphicFramePr>
        <p:xfrm>
          <a:off x="6360268" y="2507194"/>
          <a:ext cx="882096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48193"/>
              </p:ext>
            </p:extLst>
          </p:nvPr>
        </p:nvGraphicFramePr>
        <p:xfrm>
          <a:off x="7910975" y="2507194"/>
          <a:ext cx="882096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19643"/>
              </p:ext>
            </p:extLst>
          </p:nvPr>
        </p:nvGraphicFramePr>
        <p:xfrm>
          <a:off x="9461680" y="2507194"/>
          <a:ext cx="882096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Pilha - Funcionamento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Pop</a:t>
            </a:r>
          </a:p>
          <a:p>
            <a:pPr lvl="1"/>
            <a:r>
              <a:rPr lang="x-none" dirty="0" smtClean="0"/>
              <a:t>Realização de 2 pop, obtendo os valores 4 e 0</a:t>
            </a:r>
            <a:endParaRPr lang="pt-BR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64746"/>
              </p:ext>
            </p:extLst>
          </p:nvPr>
        </p:nvGraphicFramePr>
        <p:xfrm>
          <a:off x="2927195" y="2507194"/>
          <a:ext cx="882096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14826"/>
              </p:ext>
            </p:extLst>
          </p:nvPr>
        </p:nvGraphicFramePr>
        <p:xfrm>
          <a:off x="5611232" y="2507194"/>
          <a:ext cx="882096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920519"/>
              </p:ext>
            </p:extLst>
          </p:nvPr>
        </p:nvGraphicFramePr>
        <p:xfrm>
          <a:off x="8150652" y="2507194"/>
          <a:ext cx="882096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1219757" y="12366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5103"/>
              </p:ext>
            </p:extLst>
          </p:nvPr>
        </p:nvGraphicFramePr>
        <p:xfrm>
          <a:off x="4222672" y="4128214"/>
          <a:ext cx="882096" cy="37084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24029"/>
              </p:ext>
            </p:extLst>
          </p:nvPr>
        </p:nvGraphicFramePr>
        <p:xfrm>
          <a:off x="6864713" y="4534936"/>
          <a:ext cx="882096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2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Pilha - Funcionamento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Peek</a:t>
            </a:r>
          </a:p>
          <a:p>
            <a:pPr lvl="1"/>
            <a:r>
              <a:rPr lang="x-none" dirty="0" smtClean="0"/>
              <a:t>Realização de 1 peek, obtendo o valor 100 (mantendo-o na lista)</a:t>
            </a:r>
            <a:endParaRPr lang="pt-BR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99881"/>
              </p:ext>
            </p:extLst>
          </p:nvPr>
        </p:nvGraphicFramePr>
        <p:xfrm>
          <a:off x="4041653" y="2523906"/>
          <a:ext cx="882096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1219757" y="12366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43411"/>
              </p:ext>
            </p:extLst>
          </p:nvPr>
        </p:nvGraphicFramePr>
        <p:xfrm>
          <a:off x="5183114" y="4965847"/>
          <a:ext cx="882096" cy="37084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45842"/>
              </p:ext>
            </p:extLst>
          </p:nvPr>
        </p:nvGraphicFramePr>
        <p:xfrm>
          <a:off x="6401899" y="2523906"/>
          <a:ext cx="882096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Pilha - Funcionamento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Para realizar as operações, é necessário um ponteiro para o topo da lista</a:t>
            </a:r>
          </a:p>
          <a:p>
            <a:pPr lvl="1"/>
            <a:r>
              <a:rPr lang="x-none" dirty="0" smtClean="0"/>
              <a:t>Na pilha vazia, topo aponta para NULL</a:t>
            </a:r>
          </a:p>
          <a:p>
            <a:pPr lvl="1"/>
            <a:r>
              <a:rPr lang="x-none" dirty="0" smtClean="0"/>
              <a:t>Dependendo da implementação, a pilha pode ter um tamanho limitado. Excedendo o tamanho ocorrerá um </a:t>
            </a:r>
            <a:r>
              <a:rPr lang="x-none" i="1" dirty="0" smtClean="0"/>
              <a:t>stackoverflow</a:t>
            </a:r>
            <a:endParaRPr lang="pt-BR" i="1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81730"/>
              </p:ext>
            </p:extLst>
          </p:nvPr>
        </p:nvGraphicFramePr>
        <p:xfrm>
          <a:off x="2810014" y="3008554"/>
          <a:ext cx="882096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1219757" y="12366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1792" y="4880622"/>
            <a:ext cx="6335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topo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31566" y="5065288"/>
            <a:ext cx="478449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51268"/>
              </p:ext>
            </p:extLst>
          </p:nvPr>
        </p:nvGraphicFramePr>
        <p:xfrm>
          <a:off x="5802944" y="3008554"/>
          <a:ext cx="882096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21812" y="4695956"/>
            <a:ext cx="6335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topo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2992"/>
              </p:ext>
            </p:extLst>
          </p:nvPr>
        </p:nvGraphicFramePr>
        <p:xfrm>
          <a:off x="8944236" y="3008554"/>
          <a:ext cx="882096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8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96014" y="3042815"/>
            <a:ext cx="6335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topo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465788" y="3227481"/>
            <a:ext cx="478449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904472" y="5303762"/>
            <a:ext cx="478449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2256" y="553152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/>
              <a:t>Pilha - Funcionamento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Operações</a:t>
            </a:r>
          </a:p>
          <a:p>
            <a:pPr lvl="1"/>
            <a:r>
              <a:rPr lang="x-none" dirty="0" smtClean="0"/>
              <a:t>iniciarPilha (pilha)</a:t>
            </a:r>
          </a:p>
          <a:p>
            <a:pPr lvl="2"/>
            <a:r>
              <a:rPr lang="x-none" dirty="0" smtClean="0"/>
              <a:t>Inicia uma pilha</a:t>
            </a:r>
          </a:p>
          <a:p>
            <a:pPr lvl="1"/>
            <a:r>
              <a:rPr lang="x-none" dirty="0" smtClean="0"/>
              <a:t>isVazia (pilha)</a:t>
            </a:r>
          </a:p>
          <a:p>
            <a:pPr lvl="2"/>
            <a:r>
              <a:rPr lang="x-none" dirty="0" smtClean="0"/>
              <a:t>Verifica se a pilha está vazia</a:t>
            </a:r>
          </a:p>
          <a:p>
            <a:pPr lvl="1"/>
            <a:r>
              <a:rPr lang="x-none" dirty="0" smtClean="0"/>
              <a:t>push</a:t>
            </a:r>
            <a:r>
              <a:rPr lang="x-none" dirty="0"/>
              <a:t> (</a:t>
            </a:r>
            <a:r>
              <a:rPr lang="x-none" dirty="0" smtClean="0"/>
              <a:t>pilha, x)</a:t>
            </a:r>
          </a:p>
          <a:p>
            <a:pPr lvl="2"/>
            <a:r>
              <a:rPr lang="x-none" dirty="0" smtClean="0"/>
              <a:t>Insere um elemento X na pilha</a:t>
            </a:r>
          </a:p>
          <a:p>
            <a:pPr lvl="1"/>
            <a:r>
              <a:rPr lang="x-none" dirty="0" smtClean="0"/>
              <a:t>pop </a:t>
            </a:r>
            <a:r>
              <a:rPr lang="x-none" dirty="0"/>
              <a:t>(</a:t>
            </a:r>
            <a:r>
              <a:rPr lang="x-none" dirty="0" smtClean="0"/>
              <a:t>pilha, x)</a:t>
            </a:r>
          </a:p>
          <a:p>
            <a:pPr lvl="2"/>
            <a:r>
              <a:rPr lang="x-none" dirty="0" smtClean="0"/>
              <a:t>Remove o elemento do topo da pilha, copiando-o em X</a:t>
            </a:r>
          </a:p>
          <a:p>
            <a:pPr lvl="1"/>
            <a:r>
              <a:rPr lang="en-US" dirty="0" smtClean="0"/>
              <a:t>p</a:t>
            </a:r>
            <a:r>
              <a:rPr lang="x-none" dirty="0" smtClean="0"/>
              <a:t>eek (pilha</a:t>
            </a:r>
            <a:r>
              <a:rPr lang="x-none" dirty="0"/>
              <a:t>, x)</a:t>
            </a:r>
          </a:p>
          <a:p>
            <a:pPr lvl="2"/>
            <a:r>
              <a:rPr lang="x-none" dirty="0" smtClean="0"/>
              <a:t>Consulta o </a:t>
            </a:r>
            <a:r>
              <a:rPr lang="x-none" dirty="0"/>
              <a:t>elemento do topo da pilha, copiando-o em </a:t>
            </a:r>
            <a:r>
              <a:rPr lang="x-none" dirty="0" smtClean="0"/>
              <a:t>X</a:t>
            </a:r>
          </a:p>
          <a:p>
            <a:pPr lvl="1"/>
            <a:r>
              <a:rPr lang="x-none" dirty="0" smtClean="0"/>
              <a:t>tamanho </a:t>
            </a:r>
            <a:r>
              <a:rPr lang="x-none" dirty="0"/>
              <a:t>(pilha</a:t>
            </a:r>
            <a:r>
              <a:rPr lang="x-none" dirty="0" smtClean="0"/>
              <a:t>)</a:t>
            </a:r>
          </a:p>
          <a:p>
            <a:pPr lvl="2"/>
            <a:r>
              <a:rPr lang="x-none" dirty="0" smtClean="0"/>
              <a:t>Retorna quantos elementos há na lista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6084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10992</TotalTime>
  <Words>1189</Words>
  <Application>Microsoft Office PowerPoint</Application>
  <PresentationFormat>Widescreen</PresentationFormat>
  <Paragraphs>369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Century Schoolbook</vt:lpstr>
      <vt:lpstr>Courier New</vt:lpstr>
      <vt:lpstr>Wingdings 2</vt:lpstr>
      <vt:lpstr>View</vt:lpstr>
      <vt:lpstr>Estrutura de Dados</vt:lpstr>
      <vt:lpstr>Agenda</vt:lpstr>
      <vt:lpstr>Pilha - Introdução</vt:lpstr>
      <vt:lpstr>Pilha - Introdução</vt:lpstr>
      <vt:lpstr>Pilha - Funcionamento</vt:lpstr>
      <vt:lpstr>Pilha - Funcionamento</vt:lpstr>
      <vt:lpstr>Pilha - Funcionamento</vt:lpstr>
      <vt:lpstr>Pilha - Funcionamento</vt:lpstr>
      <vt:lpstr>Pilha - Funcionamento</vt:lpstr>
      <vt:lpstr>Pilha - Aplicações</vt:lpstr>
      <vt:lpstr>Pilha - Implementação</vt:lpstr>
      <vt:lpstr>Pilha - Implementação</vt:lpstr>
      <vt:lpstr>Pilha - Implementação</vt:lpstr>
      <vt:lpstr>Pilha - Implementação</vt:lpstr>
      <vt:lpstr>Pilha - Implementação</vt:lpstr>
      <vt:lpstr>Pilha - Implementação</vt:lpstr>
      <vt:lpstr>Pilha - Exercícios</vt:lpstr>
      <vt:lpstr>Fila - Introdução</vt:lpstr>
      <vt:lpstr>Fila - Introdução</vt:lpstr>
      <vt:lpstr>Fila - Funcionamento</vt:lpstr>
      <vt:lpstr>Fila - Funcionamento</vt:lpstr>
      <vt:lpstr>Fila - Funcionamento</vt:lpstr>
      <vt:lpstr>Fila - Funcionamento</vt:lpstr>
      <vt:lpstr>Fila - Funcionamento</vt:lpstr>
      <vt:lpstr>Fila - Aplicações</vt:lpstr>
      <vt:lpstr>Fila - Implementação</vt:lpstr>
      <vt:lpstr>Fila - Exercícios</vt:lpstr>
      <vt:lpstr>Fila - Exercícios</vt:lpstr>
      <vt:lpstr>Estrutura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Thiago Ventura</dc:creator>
  <cp:lastModifiedBy>Daniel Avila Vecchiato</cp:lastModifiedBy>
  <cp:revision>143</cp:revision>
  <dcterms:created xsi:type="dcterms:W3CDTF">2016-06-14T18:26:26Z</dcterms:created>
  <dcterms:modified xsi:type="dcterms:W3CDTF">2022-09-19T18:40:32Z</dcterms:modified>
</cp:coreProperties>
</file>