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18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4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48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sz="4000" dirty="0"/>
              <a:t>Aula 05 </a:t>
            </a:r>
            <a:r>
              <a:rPr lang="en-US" sz="4000" dirty="0"/>
              <a:t>– </a:t>
            </a:r>
            <a:r>
              <a:rPr lang="pt-BR" sz="4000" dirty="0"/>
              <a:t>Lista duplamente encadeada e circular</a:t>
            </a:r>
          </a:p>
          <a:p>
            <a:r>
              <a:rPr lang="pt-BR" sz="2200" dirty="0"/>
              <a:t>Prof. Dr. Daniel </a:t>
            </a:r>
            <a:r>
              <a:rPr lang="pt-BR" sz="2200" dirty="0" err="1"/>
              <a:t>Vecchiato</a:t>
            </a:r>
            <a:endParaRPr lang="pt-BR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643530" y="1701613"/>
            <a:ext cx="90244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removerPrimeiro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))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0;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-&gt;item;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b="1" dirty="0">
                <a:latin typeface="Courier New"/>
                <a:cs typeface="Courier New"/>
              </a:rPr>
              <a:t>	</a:t>
            </a:r>
            <a:r>
              <a:rPr lang="pt-BR" b="1" dirty="0" err="1">
                <a:latin typeface="Courier New"/>
                <a:cs typeface="Courier New"/>
              </a:rPr>
              <a:t>pLista</a:t>
            </a:r>
            <a:r>
              <a:rPr lang="pt-BR" b="1" dirty="0">
                <a:latin typeface="Courier New"/>
                <a:cs typeface="Courier New"/>
              </a:rPr>
              <a:t>-&gt;</a:t>
            </a:r>
            <a:r>
              <a:rPr lang="pt-BR" b="1" dirty="0" err="1">
                <a:latin typeface="Courier New"/>
                <a:cs typeface="Courier New"/>
              </a:rPr>
              <a:t>pPrimeiro</a:t>
            </a:r>
            <a:r>
              <a:rPr lang="pt-BR" b="1" dirty="0">
                <a:latin typeface="Courier New"/>
                <a:cs typeface="Courier New"/>
              </a:rPr>
              <a:t>-&gt;</a:t>
            </a:r>
            <a:r>
              <a:rPr lang="pt-BR" b="1" dirty="0" err="1">
                <a:latin typeface="Courier New"/>
                <a:cs typeface="Courier New"/>
              </a:rPr>
              <a:t>pAnt</a:t>
            </a:r>
            <a:r>
              <a:rPr lang="pt-BR" b="1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free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3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643530" y="1701612"/>
            <a:ext cx="902447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imprimir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inverso)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("Itens da </a:t>
            </a:r>
            <a:r>
              <a:rPr lang="pt-BR" dirty="0">
                <a:latin typeface="Courier New"/>
                <a:cs typeface="Courier New"/>
              </a:rPr>
              <a:t>lista: "</a:t>
            </a:r>
            <a:r>
              <a:rPr lang="pt-BR" dirty="0">
                <a:latin typeface="Courier New"/>
                <a:cs typeface="Courier New"/>
              </a:rPr>
              <a:t>)</a:t>
            </a:r>
            <a:r>
              <a:rPr lang="pt-BR" dirty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(inverso) {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}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while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!= NULL) {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("%</a:t>
            </a:r>
            <a:r>
              <a:rPr lang="pt-BR" dirty="0" err="1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 ", 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</a:t>
            </a:r>
            <a:r>
              <a:rPr lang="pt-BR" dirty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(inverso) {</a:t>
            </a:r>
          </a:p>
          <a:p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pAnt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	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	}</a:t>
            </a:r>
          </a:p>
          <a:p>
            <a:r>
              <a:rPr lang="pt-BR" dirty="0">
                <a:latin typeface="Courier New"/>
                <a:cs typeface="Courier New"/>
              </a:rPr>
              <a:t>	}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");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circular</a:t>
            </a:r>
            <a:endParaRPr lang="pt-B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63" y="3191918"/>
            <a:ext cx="1194841" cy="18586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06" y="3191918"/>
            <a:ext cx="1194841" cy="18586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50" y="3191918"/>
            <a:ext cx="1194841" cy="185864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813402" y="4271643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19745" y="4271643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813403" y="4758280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6919746" y="4758280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6581" y="2155416"/>
            <a:ext cx="1069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Primeiro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17942" y="2524748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6" idx="2"/>
          </p:cNvCxnSpPr>
          <p:nvPr/>
        </p:nvCxnSpPr>
        <p:spPr>
          <a:xfrm>
            <a:off x="3618562" y="4695958"/>
            <a:ext cx="4810109" cy="354603"/>
          </a:xfrm>
          <a:prstGeom prst="bentConnector4">
            <a:avLst>
              <a:gd name="adj1" fmla="val -7969"/>
              <a:gd name="adj2" fmla="val 164466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3"/>
            <a:endCxn id="14" idx="0"/>
          </p:cNvCxnSpPr>
          <p:nvPr/>
        </p:nvCxnSpPr>
        <p:spPr>
          <a:xfrm flipH="1" flipV="1">
            <a:off x="4215984" y="3191919"/>
            <a:ext cx="4810107" cy="929321"/>
          </a:xfrm>
          <a:prstGeom prst="bentConnector4">
            <a:avLst>
              <a:gd name="adj1" fmla="val -4752"/>
              <a:gd name="adj2" fmla="val 124599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 primeiro elemento aponta para o último e vice-versa.</a:t>
            </a:r>
          </a:p>
          <a:p>
            <a:r>
              <a:rPr lang="x-none" dirty="0" smtClean="0"/>
              <a:t>Ainda há a marcação da onde está o início da lista</a:t>
            </a:r>
          </a:p>
          <a:p>
            <a:r>
              <a:rPr lang="x-none" dirty="0" smtClean="0"/>
              <a:t>Não há necessidade de marcar o fim da lista</a:t>
            </a:r>
            <a:endParaRPr lang="pt-BR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64" y="4328300"/>
            <a:ext cx="1194841" cy="1858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07" y="4328300"/>
            <a:ext cx="1194841" cy="18586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51" y="4328300"/>
            <a:ext cx="1194841" cy="185864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813403" y="5408025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19746" y="5408025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813404" y="5894662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919747" y="5894662"/>
            <a:ext cx="91150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66582" y="3291798"/>
            <a:ext cx="1069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Primeiro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17943" y="3661130"/>
            <a:ext cx="700621" cy="667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5" idx="2"/>
          </p:cNvCxnSpPr>
          <p:nvPr/>
        </p:nvCxnSpPr>
        <p:spPr>
          <a:xfrm>
            <a:off x="3618563" y="5832340"/>
            <a:ext cx="4810109" cy="354603"/>
          </a:xfrm>
          <a:prstGeom prst="bentConnector4">
            <a:avLst>
              <a:gd name="adj1" fmla="val -7969"/>
              <a:gd name="adj2" fmla="val 164466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3"/>
            <a:endCxn id="13" idx="0"/>
          </p:cNvCxnSpPr>
          <p:nvPr/>
        </p:nvCxnSpPr>
        <p:spPr>
          <a:xfrm flipH="1" flipV="1">
            <a:off x="4215985" y="4328301"/>
            <a:ext cx="4810107" cy="929321"/>
          </a:xfrm>
          <a:prstGeom prst="bentConnector4">
            <a:avLst>
              <a:gd name="adj1" fmla="val -4752"/>
              <a:gd name="adj2" fmla="val 124599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circular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1643530" y="1701612"/>
            <a:ext cx="9024471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imprimir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("Itens da lista: ");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!= NULL) {</a:t>
            </a:r>
          </a:p>
          <a:p>
            <a:r>
              <a:rPr lang="pt-BR" dirty="0">
                <a:latin typeface="Courier New"/>
                <a:cs typeface="Courier New"/>
              </a:rPr>
              <a:t>		do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("%</a:t>
            </a:r>
            <a:r>
              <a:rPr lang="pt-BR" dirty="0" err="1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 ", 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item.chave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	} </a:t>
            </a:r>
            <a:r>
              <a:rPr lang="pt-BR" dirty="0" err="1">
                <a:latin typeface="Courier New"/>
                <a:cs typeface="Courier New"/>
              </a:rPr>
              <a:t>while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celula</a:t>
            </a:r>
            <a:r>
              <a:rPr lang="pt-BR" dirty="0">
                <a:latin typeface="Courier New"/>
                <a:cs typeface="Courier New"/>
              </a:rPr>
              <a:t> !=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("\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");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3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691322"/>
            <a:ext cx="8794284" cy="5166678"/>
          </a:xfrm>
        </p:spPr>
        <p:txBody>
          <a:bodyPr>
            <a:normAutofit/>
          </a:bodyPr>
          <a:lstStyle/>
          <a:p>
            <a:r>
              <a:rPr lang="x-none" dirty="0" smtClean="0"/>
              <a:t>Implemente as duas listas: duplamente encadeada e circular</a:t>
            </a:r>
          </a:p>
          <a:p>
            <a:r>
              <a:rPr lang="x-none" dirty="0" smtClean="0"/>
              <a:t>Implemente uma função de busca na lista duplamente encadeada</a:t>
            </a:r>
          </a:p>
          <a:p>
            <a:pPr marL="685800" lvl="2" indent="0">
              <a:buNone/>
            </a:pPr>
            <a:r>
              <a:rPr lang="pt-BR" dirty="0" err="1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C</a:t>
            </a:r>
            <a:r>
              <a:rPr lang="pt-BR" dirty="0" err="1" smtClean="0">
                <a:latin typeface="Courier New"/>
                <a:cs typeface="Courier New"/>
              </a:rPr>
              <a:t>elula</a:t>
            </a:r>
            <a:r>
              <a:rPr lang="pt-BR" dirty="0">
                <a:latin typeface="Courier New"/>
                <a:cs typeface="Courier New"/>
              </a:rPr>
              <a:t>* busca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</a:t>
            </a:r>
            <a:r>
              <a:rPr lang="pt-BR" dirty="0" smtClean="0">
                <a:latin typeface="Courier New"/>
                <a:cs typeface="Courier New"/>
              </a:rPr>
              <a:t>) {</a:t>
            </a:r>
          </a:p>
          <a:p>
            <a:pPr marL="685800" lvl="2" indent="0">
              <a:buNone/>
            </a:pPr>
            <a:r>
              <a:rPr lang="pt-BR" dirty="0" smtClean="0">
                <a:latin typeface="Courier New"/>
                <a:cs typeface="Courier New"/>
              </a:rPr>
              <a:t>	...</a:t>
            </a:r>
          </a:p>
          <a:p>
            <a:pPr marL="685800" lvl="2" indent="0">
              <a:buNone/>
            </a:pPr>
            <a:r>
              <a:rPr lang="pt-BR" dirty="0" smtClean="0">
                <a:latin typeface="Courier New"/>
                <a:cs typeface="Courier New"/>
              </a:rPr>
              <a:t>}</a:t>
            </a:r>
          </a:p>
          <a:p>
            <a:pPr lvl="1"/>
            <a:r>
              <a:rPr lang="en-US" dirty="0" err="1" smtClean="0"/>
              <a:t>pLista</a:t>
            </a:r>
            <a:r>
              <a:rPr lang="en-US" dirty="0" smtClean="0"/>
              <a:t>: </a:t>
            </a:r>
            <a:r>
              <a:rPr lang="en-US" dirty="0" err="1" smtClean="0"/>
              <a:t>lista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pesquisada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x-none" dirty="0" smtClean="0"/>
              <a:t>have: informação a ser encontrada dentro de uma célula</a:t>
            </a:r>
          </a:p>
          <a:p>
            <a:pPr lvl="1"/>
            <a:r>
              <a:rPr lang="x-none" dirty="0" smtClean="0"/>
              <a:t>Retorna o ponteiro de uma célula que contém a chave pesquisada ou NULL caso a chave não exista na lista</a:t>
            </a:r>
          </a:p>
          <a:p>
            <a:r>
              <a:rPr lang="x-none" dirty="0" smtClean="0"/>
              <a:t>Implemente uma função para remover qualquer elemento da lista, independente de sua posição, na lista circular</a:t>
            </a:r>
            <a:endParaRPr lang="x-none" dirty="0"/>
          </a:p>
          <a:p>
            <a:pPr marL="685800" lvl="2" indent="0">
              <a:buNone/>
            </a:pPr>
            <a:r>
              <a:rPr lang="x-none" dirty="0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remover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chave) {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	...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removidos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a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passada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endParaRPr lang="en-US" dirty="0" smtClean="0"/>
          </a:p>
          <a:p>
            <a:pPr lvl="1"/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removidos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x-none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dirty="0"/>
              <a:t>Thiago Meirelles Ventura</a:t>
            </a:r>
          </a:p>
          <a:p>
            <a:r>
              <a:rPr lang="x-none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Ascencio</a:t>
            </a:r>
            <a:r>
              <a:rPr lang="pt-BR" dirty="0"/>
              <a:t>, A. F. </a:t>
            </a:r>
            <a:r>
              <a:rPr lang="pt-BR" dirty="0" err="1"/>
              <a:t>G</a:t>
            </a:r>
            <a:r>
              <a:rPr lang="pt-BR" dirty="0"/>
              <a:t>; Araújo, G. S. Estruturas de Dados. </a:t>
            </a:r>
            <a:r>
              <a:rPr lang="pt-BR" dirty="0"/>
              <a:t>Pearson</a:t>
            </a:r>
            <a:r>
              <a:rPr lang="pt-BR" dirty="0"/>
              <a:t>, 2011</a:t>
            </a:r>
            <a:r>
              <a:rPr lang="pt-BR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Cormen</a:t>
            </a:r>
            <a:r>
              <a:rPr lang="pt-BR" dirty="0"/>
              <a:t>, T. H.; </a:t>
            </a:r>
            <a:r>
              <a:rPr lang="pt-BR" dirty="0" err="1"/>
              <a:t>Leiserson</a:t>
            </a:r>
            <a:r>
              <a:rPr lang="pt-BR" dirty="0"/>
              <a:t>, C. E.; </a:t>
            </a:r>
            <a:r>
              <a:rPr lang="pt-BR" dirty="0" err="1"/>
              <a:t>Rivest</a:t>
            </a:r>
            <a:r>
              <a:rPr lang="pt-BR" dirty="0"/>
              <a:t>, R. L.; Stein, C. Algoritmos: teoria e prática. </a:t>
            </a:r>
            <a:r>
              <a:rPr lang="pt-BR" dirty="0" err="1"/>
              <a:t>Elsevier</a:t>
            </a:r>
            <a:r>
              <a:rPr lang="pt-BR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/>
              <a:t>Aulas do Prof. Reinaldo </a:t>
            </a:r>
            <a:r>
              <a:rPr lang="pt-BR" dirty="0"/>
              <a:t>Silva </a:t>
            </a:r>
            <a:r>
              <a:rPr lang="pt-BR" dirty="0"/>
              <a:t>Fortes (</a:t>
            </a:r>
            <a:r>
              <a:rPr lang="de-DE" dirty="0"/>
              <a:t>http://www.decom.ufop.br/reinaldo</a:t>
            </a:r>
            <a:r>
              <a:rPr lang="de-DE" dirty="0"/>
              <a:t>/)</a:t>
            </a: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Lista duplamente encadeada </a:t>
            </a:r>
          </a:p>
          <a:p>
            <a:r>
              <a:rPr lang="pt-BR" dirty="0" smtClean="0"/>
              <a:t>Lista circular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Alguns tipos de listas</a:t>
            </a:r>
            <a:r>
              <a:rPr lang="x-none" dirty="0" smtClean="0"/>
              <a:t>:</a:t>
            </a:r>
          </a:p>
          <a:p>
            <a:pPr lvl="1"/>
            <a:r>
              <a:rPr lang="x-none" dirty="0" smtClean="0"/>
              <a:t>Lista estática</a:t>
            </a:r>
          </a:p>
          <a:p>
            <a:pPr lvl="1"/>
            <a:r>
              <a:rPr lang="x-none" dirty="0" smtClean="0"/>
              <a:t>Lista dinâmica</a:t>
            </a:r>
          </a:p>
          <a:p>
            <a:pPr lvl="2"/>
            <a:r>
              <a:rPr lang="x-none" dirty="0" smtClean="0"/>
              <a:t>Lista simplesmente encadeada</a:t>
            </a:r>
          </a:p>
          <a:p>
            <a:pPr lvl="3"/>
            <a:r>
              <a:rPr lang="en-US" dirty="0" smtClean="0"/>
              <a:t>C</a:t>
            </a:r>
            <a:r>
              <a:rPr lang="x-none" dirty="0" smtClean="0"/>
              <a:t>om cabeça</a:t>
            </a:r>
          </a:p>
          <a:p>
            <a:pPr lvl="3"/>
            <a:r>
              <a:rPr lang="en-US" dirty="0" smtClean="0"/>
              <a:t>S</a:t>
            </a:r>
            <a:r>
              <a:rPr lang="x-none" dirty="0" smtClean="0"/>
              <a:t>em cabeça</a:t>
            </a:r>
          </a:p>
          <a:p>
            <a:pPr lvl="2"/>
            <a:r>
              <a:rPr lang="x-none" dirty="0" smtClean="0"/>
              <a:t>Lista duplamente encadeada</a:t>
            </a:r>
          </a:p>
          <a:p>
            <a:pPr lvl="2"/>
            <a:r>
              <a:rPr lang="x-none" dirty="0" smtClean="0"/>
              <a:t>Lista circular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880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grpSp>
        <p:nvGrpSpPr>
          <p:cNvPr id="5" name="Group 4"/>
          <p:cNvGrpSpPr/>
          <p:nvPr/>
        </p:nvGrpSpPr>
        <p:grpSpPr>
          <a:xfrm>
            <a:off x="1842905" y="2298561"/>
            <a:ext cx="8370360" cy="3102943"/>
            <a:chOff x="318905" y="3545881"/>
            <a:chExt cx="8370360" cy="31029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52" y="3545881"/>
              <a:ext cx="8070447" cy="309390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18905" y="4662521"/>
              <a:ext cx="1353429" cy="1986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35836" y="4062903"/>
              <a:ext cx="1353429" cy="1986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855" y="5533199"/>
              <a:ext cx="1069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Primeiro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53979" y="5679874"/>
              <a:ext cx="8386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Último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4627" y="6134391"/>
              <a:ext cx="7745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69103" y="5113731"/>
              <a:ext cx="7745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7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Cada elemento aponta para os elementos anterior e posterior à ele</a:t>
            </a:r>
          </a:p>
          <a:p>
            <a:pPr lvl="1"/>
            <a:r>
              <a:rPr lang="x-none" dirty="0" smtClean="0"/>
              <a:t>Dado um elemento, é possível acessar o próximo e o anteiror</a:t>
            </a:r>
          </a:p>
          <a:p>
            <a:pPr lvl="1"/>
            <a:r>
              <a:rPr lang="x-none" dirty="0" smtClean="0"/>
              <a:t>Se houver um ponteiro para o último elemento, é possível percorrer a lista na ordem inversa</a:t>
            </a:r>
          </a:p>
          <a:p>
            <a:pPr lvl="1"/>
            <a:r>
              <a:rPr lang="x-none" dirty="0" smtClean="0"/>
              <a:t>Melhor desempenho quando há muitas inserções e remoções de elementos intermediários</a:t>
            </a:r>
            <a:endParaRPr lang="pt-BR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842906" y="3545882"/>
            <a:ext cx="8388503" cy="3102943"/>
            <a:chOff x="318905" y="3545881"/>
            <a:chExt cx="8388503" cy="31029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52" y="3545881"/>
              <a:ext cx="8070447" cy="309390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18905" y="4662521"/>
              <a:ext cx="1353429" cy="1986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53979" y="4062903"/>
              <a:ext cx="1353429" cy="1986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855" y="5533199"/>
              <a:ext cx="1069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Primeiro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3979" y="5679874"/>
              <a:ext cx="8386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Último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4627" y="6134391"/>
              <a:ext cx="7745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69103" y="5113731"/>
              <a:ext cx="7745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12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804920" y="1701612"/>
            <a:ext cx="845788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Courier New"/>
                <a:cs typeface="Courier New"/>
              </a:rPr>
              <a:t>#include &lt;stdio.h&gt;</a:t>
            </a:r>
          </a:p>
          <a:p>
            <a:r>
              <a:rPr lang="ro-RO" dirty="0">
                <a:latin typeface="Courier New"/>
                <a:cs typeface="Courier New"/>
              </a:rPr>
              <a:t>#include &lt;stdlib.h&gt;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{</a:t>
            </a:r>
          </a:p>
          <a:p>
            <a:r>
              <a:rPr lang="ro-RO" dirty="0">
                <a:latin typeface="Courier New"/>
                <a:cs typeface="Courier New"/>
              </a:rPr>
              <a:t>	int chave;</a:t>
            </a:r>
          </a:p>
          <a:p>
            <a:r>
              <a:rPr lang="ro-RO" dirty="0">
                <a:latin typeface="Courier New"/>
                <a:cs typeface="Courier New"/>
              </a:rPr>
              <a:t>} TItem;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celula </a:t>
            </a:r>
            <a:r>
              <a:rPr lang="ro-RO" dirty="0">
                <a:latin typeface="Courier New"/>
                <a:cs typeface="Courier New"/>
              </a:rPr>
              <a:t>{</a:t>
            </a:r>
          </a:p>
          <a:p>
            <a:r>
              <a:rPr lang="ro-RO" b="1" dirty="0">
                <a:latin typeface="Courier New"/>
                <a:cs typeface="Courier New"/>
              </a:rPr>
              <a:t>	struct celula *</a:t>
            </a:r>
            <a:r>
              <a:rPr lang="ro-RO" b="1" dirty="0">
                <a:latin typeface="Courier New"/>
                <a:cs typeface="Courier New"/>
              </a:rPr>
              <a:t>pAnt;</a:t>
            </a:r>
            <a:endParaRPr lang="ro-RO" b="1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	struct celula *pProx;</a:t>
            </a:r>
          </a:p>
          <a:p>
            <a:r>
              <a:rPr lang="ro-RO" dirty="0">
                <a:latin typeface="Courier New"/>
                <a:cs typeface="Courier New"/>
              </a:rPr>
              <a:t>	TItem item;</a:t>
            </a:r>
          </a:p>
          <a:p>
            <a:r>
              <a:rPr lang="ro-RO" dirty="0">
                <a:latin typeface="Courier New"/>
                <a:cs typeface="Courier New"/>
              </a:rPr>
              <a:t>} TCelula;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{</a:t>
            </a:r>
          </a:p>
          <a:p>
            <a:r>
              <a:rPr lang="ro-RO" dirty="0">
                <a:latin typeface="Courier New"/>
                <a:cs typeface="Courier New"/>
              </a:rPr>
              <a:t>	TCelula *pPrimeiro, *pUltimo;</a:t>
            </a:r>
          </a:p>
          <a:p>
            <a:r>
              <a:rPr lang="ro-RO" dirty="0">
                <a:latin typeface="Courier New"/>
                <a:cs typeface="Courier New"/>
              </a:rPr>
              <a:t>} TLista;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12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804920" y="1701612"/>
            <a:ext cx="8457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inserir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removerPrimeiro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imprimir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b="1" dirty="0">
                <a:latin typeface="Courier New"/>
                <a:cs typeface="Courier New"/>
              </a:rPr>
              <a:t>, </a:t>
            </a:r>
            <a:r>
              <a:rPr lang="pt-BR" b="1" dirty="0" err="1">
                <a:latin typeface="Courier New"/>
                <a:cs typeface="Courier New"/>
              </a:rPr>
              <a:t>int</a:t>
            </a:r>
            <a:r>
              <a:rPr lang="pt-BR" b="1" dirty="0">
                <a:latin typeface="Courier New"/>
                <a:cs typeface="Courier New"/>
              </a:rPr>
              <a:t> inverso</a:t>
            </a:r>
            <a:r>
              <a:rPr lang="pt-BR" dirty="0">
                <a:latin typeface="Courier New"/>
                <a:cs typeface="Courier New"/>
              </a:rPr>
              <a:t>)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2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804920" y="1701612"/>
            <a:ext cx="8457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iniciarLista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pt-BR" dirty="0">
              <a:latin typeface="Courier New"/>
              <a:cs typeface="Courier New"/>
            </a:endParaRP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TLista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== NULL;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pt-B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0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Lista duplamente encadeada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643530" y="1701612"/>
            <a:ext cx="9024471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int inserir (TLista *pLista, TItem x)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*novo = (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 *) </a:t>
            </a:r>
            <a:r>
              <a:rPr lang="pt-BR" dirty="0" err="1">
                <a:latin typeface="Courier New"/>
                <a:cs typeface="Courier New"/>
              </a:rPr>
              <a:t>malloc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sizeof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TCelula</a:t>
            </a:r>
            <a:r>
              <a:rPr lang="pt-BR" dirty="0">
                <a:latin typeface="Courier New"/>
                <a:cs typeface="Courier New"/>
              </a:rPr>
              <a:t>));</a:t>
            </a:r>
          </a:p>
          <a:p>
            <a:r>
              <a:rPr lang="pt-BR" dirty="0">
                <a:latin typeface="Courier New"/>
                <a:cs typeface="Courier New"/>
              </a:rPr>
              <a:t>	novo-&gt;item =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pt-BR" b="1" dirty="0">
                <a:latin typeface="Courier New"/>
                <a:cs typeface="Courier New"/>
              </a:rPr>
              <a:t>	novo-&gt;</a:t>
            </a:r>
            <a:r>
              <a:rPr lang="pt-BR" b="1" dirty="0" err="1">
                <a:latin typeface="Courier New"/>
                <a:cs typeface="Courier New"/>
              </a:rPr>
              <a:t>pAnt</a:t>
            </a:r>
            <a:r>
              <a:rPr lang="pt-BR" b="1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	novo-&gt;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)) {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pPrimeiro</a:t>
            </a:r>
            <a:r>
              <a:rPr lang="pt-BR" dirty="0">
                <a:latin typeface="Courier New"/>
                <a:cs typeface="Courier New"/>
              </a:rPr>
              <a:t> = novo;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 = novo;</a:t>
            </a:r>
          </a:p>
          <a:p>
            <a:r>
              <a:rPr lang="pt-BR" dirty="0">
                <a:latin typeface="Courier New"/>
                <a:cs typeface="Courier New"/>
              </a:rPr>
              <a:t>	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pProx</a:t>
            </a:r>
            <a:r>
              <a:rPr lang="pt-BR" dirty="0">
                <a:latin typeface="Courier New"/>
                <a:cs typeface="Courier New"/>
              </a:rPr>
              <a:t> = novo;</a:t>
            </a:r>
          </a:p>
          <a:p>
            <a:r>
              <a:rPr lang="pt-BR" b="1" dirty="0">
                <a:latin typeface="Courier New"/>
                <a:cs typeface="Courier New"/>
              </a:rPr>
              <a:t>		novo-&gt;</a:t>
            </a:r>
            <a:r>
              <a:rPr lang="pt-BR" b="1" dirty="0" err="1">
                <a:latin typeface="Courier New"/>
                <a:cs typeface="Courier New"/>
              </a:rPr>
              <a:t>pAnt</a:t>
            </a:r>
            <a:r>
              <a:rPr lang="pt-BR" b="1" dirty="0">
                <a:latin typeface="Courier New"/>
                <a:cs typeface="Courier New"/>
              </a:rPr>
              <a:t> = </a:t>
            </a:r>
            <a:r>
              <a:rPr lang="pt-BR" b="1" dirty="0" err="1">
                <a:latin typeface="Courier New"/>
                <a:cs typeface="Courier New"/>
              </a:rPr>
              <a:t>pLista</a:t>
            </a:r>
            <a:r>
              <a:rPr lang="pt-BR" b="1" dirty="0">
                <a:latin typeface="Courier New"/>
                <a:cs typeface="Courier New"/>
              </a:rPr>
              <a:t>-&gt;</a:t>
            </a:r>
            <a:r>
              <a:rPr lang="pt-BR" b="1" dirty="0" err="1">
                <a:latin typeface="Courier New"/>
                <a:cs typeface="Courier New"/>
              </a:rPr>
              <a:t>pUltimo</a:t>
            </a:r>
            <a:r>
              <a:rPr lang="pt-BR" b="1" dirty="0">
                <a:latin typeface="Courier New"/>
                <a:cs typeface="Courier New"/>
              </a:rPr>
              <a:t>;</a:t>
            </a:r>
          </a:p>
          <a:p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pLista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pUltimo</a:t>
            </a:r>
            <a:r>
              <a:rPr lang="pt-BR" dirty="0">
                <a:latin typeface="Courier New"/>
                <a:cs typeface="Courier New"/>
              </a:rPr>
              <a:t> = novo;</a:t>
            </a:r>
          </a:p>
          <a:p>
            <a:r>
              <a:rPr lang="pt-BR" dirty="0">
                <a:latin typeface="Courier New"/>
                <a:cs typeface="Courier New"/>
              </a:rPr>
              <a:t>	}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1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r>
              <a:rPr lang="es-ES_tradnl" dirty="0">
                <a:latin typeface="Courier New"/>
                <a:cs typeface="Courier New"/>
              </a:rPr>
              <a:t>}</a:t>
            </a:r>
            <a:endParaRPr lang="pt-B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17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13653</TotalTime>
  <Words>400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circular</vt:lpstr>
      <vt:lpstr>Lista circular</vt:lpstr>
      <vt:lpstr>Lista circular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120</cp:revision>
  <dcterms:created xsi:type="dcterms:W3CDTF">2016-06-14T18:26:26Z</dcterms:created>
  <dcterms:modified xsi:type="dcterms:W3CDTF">2022-09-19T18:42:05Z</dcterms:modified>
</cp:coreProperties>
</file>