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59" r:id="rId9"/>
    <p:sldId id="261" r:id="rId10"/>
    <p:sldId id="262" r:id="rId11"/>
    <p:sldId id="260" r:id="rId12"/>
    <p:sldId id="264" r:id="rId13"/>
    <p:sldId id="265" r:id="rId14"/>
    <p:sldId id="263" r:id="rId15"/>
    <p:sldId id="277" r:id="rId16"/>
    <p:sldId id="278" r:id="rId17"/>
    <p:sldId id="275" r:id="rId18"/>
    <p:sldId id="276" r:id="rId19"/>
    <p:sldId id="267" r:id="rId20"/>
    <p:sldId id="268" r:id="rId21"/>
    <p:sldId id="279" r:id="rId22"/>
    <p:sldId id="280" r:id="rId23"/>
    <p:sldId id="281" r:id="rId24"/>
    <p:sldId id="282" r:id="rId25"/>
    <p:sldId id="283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6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 smtClean="0"/>
              <a:t>Aula 03 </a:t>
            </a:r>
            <a:r>
              <a:rPr lang="en-US" sz="4000" dirty="0" smtClean="0"/>
              <a:t>–</a:t>
            </a:r>
            <a:r>
              <a:rPr lang="pt-BR" sz="4000" dirty="0" smtClean="0"/>
              <a:t> Lista estática</a:t>
            </a:r>
          </a:p>
          <a:p>
            <a:r>
              <a:rPr lang="pt-BR" sz="1600" dirty="0" smtClean="0"/>
              <a:t>Prof. Dr. Daniel Vecchiato</a:t>
            </a:r>
            <a:endParaRPr lang="pt-BR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TAD</a:t>
            </a:r>
          </a:p>
          <a:p>
            <a:pPr lvl="1"/>
            <a:r>
              <a:rPr lang="x-none" dirty="0" smtClean="0"/>
              <a:t>Tipo Abstrato de Dado</a:t>
            </a:r>
          </a:p>
          <a:p>
            <a:pPr lvl="1"/>
            <a:r>
              <a:rPr lang="pt-BR" dirty="0"/>
              <a:t>Agrupa a estrutura de dados juntamente com as operações que podem ser feitas sobre esses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O TAD encapsula a estrutura de </a:t>
            </a:r>
            <a:r>
              <a:rPr lang="pt-BR" dirty="0" smtClean="0"/>
              <a:t>dados</a:t>
            </a:r>
            <a:endParaRPr lang="pt-BR" dirty="0"/>
          </a:p>
          <a:p>
            <a:pPr lvl="2"/>
            <a:r>
              <a:rPr lang="pt-BR" dirty="0"/>
              <a:t>Os usuários do TAD só tem acesso a algumas operações disponibilizadas sobre esses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Possíveis operações:</a:t>
            </a:r>
          </a:p>
          <a:p>
            <a:pPr lvl="1"/>
            <a:r>
              <a:rPr lang="pt-BR" dirty="0" smtClean="0"/>
              <a:t>Criar uma lista vazia</a:t>
            </a:r>
          </a:p>
          <a:p>
            <a:pPr lvl="1"/>
            <a:r>
              <a:rPr lang="pt-BR" dirty="0"/>
              <a:t>Inserir um novo </a:t>
            </a:r>
            <a:r>
              <a:rPr lang="pt-BR" dirty="0" smtClean="0"/>
              <a:t>item</a:t>
            </a:r>
            <a:endParaRPr lang="pt-BR" dirty="0"/>
          </a:p>
          <a:p>
            <a:pPr lvl="1"/>
            <a:r>
              <a:rPr lang="pt-BR" dirty="0"/>
              <a:t>Remover um </a:t>
            </a:r>
            <a:r>
              <a:rPr lang="pt-BR" dirty="0" smtClean="0"/>
              <a:t>item</a:t>
            </a:r>
            <a:endParaRPr lang="pt-BR" dirty="0"/>
          </a:p>
          <a:p>
            <a:pPr lvl="1"/>
            <a:r>
              <a:rPr lang="pt-BR" dirty="0"/>
              <a:t>Localizar um item para consultar ou alterar seu </a:t>
            </a:r>
            <a:r>
              <a:rPr lang="pt-BR" dirty="0" smtClean="0"/>
              <a:t>conteúdo</a:t>
            </a:r>
            <a:endParaRPr lang="pt-BR" dirty="0"/>
          </a:p>
          <a:p>
            <a:pPr lvl="1"/>
            <a:r>
              <a:rPr lang="pt-BR" dirty="0"/>
              <a:t>Combinar duas ou mais listas em uma única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Dividir uma lista em duas ou mais </a:t>
            </a:r>
            <a:r>
              <a:rPr lang="pt-BR" dirty="0" smtClean="0"/>
              <a:t>listas</a:t>
            </a:r>
            <a:endParaRPr lang="pt-BR" dirty="0"/>
          </a:p>
          <a:p>
            <a:pPr lvl="1"/>
            <a:r>
              <a:rPr lang="pt-BR" dirty="0"/>
              <a:t>Fazer uma cópia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Ordenar os itens da lista de acordo com um de seus </a:t>
            </a:r>
            <a:r>
              <a:rPr lang="pt-BR" dirty="0" smtClean="0"/>
              <a:t>campos</a:t>
            </a:r>
            <a:endParaRPr lang="pt-BR" dirty="0"/>
          </a:p>
          <a:p>
            <a:pPr lvl="1"/>
            <a:r>
              <a:rPr lang="pt-BR" dirty="0"/>
              <a:t>Pesquisar a ocorrência de um item com um valor </a:t>
            </a:r>
            <a:r>
              <a:rPr lang="pt-BR" dirty="0" smtClean="0"/>
              <a:t>específico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Protótipo</a:t>
            </a:r>
          </a:p>
          <a:p>
            <a:pPr lvl="1"/>
            <a:r>
              <a:rPr lang="pt-BR" dirty="0" err="1" smtClean="0"/>
              <a:t>iniciarLista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cria </a:t>
            </a:r>
            <a:r>
              <a:rPr lang="pt-BR" dirty="0"/>
              <a:t>uma nova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smtClean="0"/>
              <a:t>inserir (</a:t>
            </a:r>
            <a:r>
              <a:rPr lang="pt-BR" dirty="0"/>
              <a:t>Lista, </a:t>
            </a:r>
            <a:r>
              <a:rPr lang="pt-BR" dirty="0" err="1"/>
              <a:t>x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insere </a:t>
            </a:r>
            <a:r>
              <a:rPr lang="pt-BR" dirty="0" err="1"/>
              <a:t>x</a:t>
            </a:r>
            <a:r>
              <a:rPr lang="pt-BR" dirty="0"/>
              <a:t> no final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smtClean="0"/>
              <a:t>remover (</a:t>
            </a:r>
            <a:r>
              <a:rPr lang="pt-BR" dirty="0"/>
              <a:t>Lista,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x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retorna </a:t>
            </a:r>
            <a:r>
              <a:rPr lang="pt-BR" dirty="0"/>
              <a:t>o item </a:t>
            </a:r>
            <a:r>
              <a:rPr lang="pt-BR" dirty="0" err="1"/>
              <a:t>x</a:t>
            </a:r>
            <a:r>
              <a:rPr lang="pt-BR" dirty="0"/>
              <a:t> que está na posição </a:t>
            </a:r>
            <a:r>
              <a:rPr lang="pt-BR" dirty="0" err="1"/>
              <a:t>p</a:t>
            </a:r>
            <a:r>
              <a:rPr lang="pt-BR" dirty="0"/>
              <a:t> da lista, retirando-o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 err="1" smtClean="0"/>
              <a:t>isVazia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retorna TRUE </a:t>
            </a:r>
            <a:r>
              <a:rPr lang="pt-BR" dirty="0"/>
              <a:t>se a lista estiver </a:t>
            </a:r>
            <a:r>
              <a:rPr lang="pt-BR" dirty="0" smtClean="0"/>
              <a:t>vazia, FALSE </a:t>
            </a:r>
            <a:r>
              <a:rPr lang="pt-BR" dirty="0"/>
              <a:t>caso </a:t>
            </a:r>
            <a:r>
              <a:rPr lang="pt-BR" dirty="0" smtClean="0"/>
              <a:t>contrário</a:t>
            </a:r>
            <a:endParaRPr lang="pt-BR" dirty="0"/>
          </a:p>
          <a:p>
            <a:pPr lvl="1"/>
            <a:r>
              <a:rPr lang="en-US" dirty="0" err="1" smtClean="0"/>
              <a:t>i</a:t>
            </a:r>
            <a:r>
              <a:rPr lang="pt-BR" dirty="0" err="1" smtClean="0"/>
              <a:t>mprimir</a:t>
            </a:r>
            <a:r>
              <a:rPr lang="pt-BR" dirty="0" smtClean="0"/>
              <a:t> (</a:t>
            </a:r>
            <a:r>
              <a:rPr lang="pt-BR" dirty="0"/>
              <a:t>Lista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imprime </a:t>
            </a:r>
            <a:r>
              <a:rPr lang="pt-BR" dirty="0"/>
              <a:t>os itens da lista na ordem de </a:t>
            </a:r>
            <a:r>
              <a:rPr lang="pt-BR" dirty="0" smtClean="0"/>
              <a:t>ocorrência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TAD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Implementações</a:t>
            </a:r>
          </a:p>
          <a:p>
            <a:pPr lvl="1"/>
            <a:r>
              <a:rPr lang="pt-BR" dirty="0" smtClean="0"/>
              <a:t>Várias estruturas de dados podem ser usadas para representar listas lineares</a:t>
            </a:r>
          </a:p>
          <a:p>
            <a:pPr lvl="1"/>
            <a:r>
              <a:rPr lang="pt-BR" dirty="0" smtClean="0"/>
              <a:t>Mais utilizados:</a:t>
            </a:r>
          </a:p>
          <a:p>
            <a:pPr lvl="2"/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: A</a:t>
            </a:r>
            <a:r>
              <a:rPr lang="pt-BR" dirty="0" err="1" smtClean="0"/>
              <a:t>rrays</a:t>
            </a:r>
            <a:endParaRPr lang="pt-BR" dirty="0" smtClean="0"/>
          </a:p>
          <a:p>
            <a:pPr lvl="2"/>
            <a:r>
              <a:rPr lang="pt-BR" dirty="0" smtClean="0"/>
              <a:t>Lista dinâmica: Implementação com ponteiros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Os itens são armazenados em posições contíguas de memória</a:t>
            </a:r>
          </a:p>
          <a:p>
            <a:pPr lvl="1"/>
            <a:r>
              <a:rPr lang="pt-BR" dirty="0" smtClean="0"/>
              <a:t>A lista pode ser percorrida em qualquer direção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itens são armazenados em um </a:t>
            </a:r>
            <a:r>
              <a:rPr lang="pt-BR" dirty="0" err="1"/>
              <a:t>array</a:t>
            </a:r>
            <a:r>
              <a:rPr lang="pt-BR" dirty="0"/>
              <a:t> de tamanho suficiente para comportar todos os elementos da </a:t>
            </a:r>
            <a:r>
              <a:rPr lang="pt-BR" dirty="0" smtClean="0"/>
              <a:t>lista</a:t>
            </a:r>
            <a:endParaRPr lang="pt-BR" dirty="0"/>
          </a:p>
          <a:p>
            <a:pPr lvl="1"/>
            <a:r>
              <a:rPr lang="pt-BR" dirty="0"/>
              <a:t>O campo </a:t>
            </a:r>
            <a:r>
              <a:rPr lang="pt-BR" b="1" dirty="0" smtClean="0"/>
              <a:t>Último</a:t>
            </a:r>
            <a:r>
              <a:rPr lang="pt-BR" dirty="0" smtClean="0"/>
              <a:t> </a:t>
            </a:r>
            <a:r>
              <a:rPr lang="pt-BR" dirty="0"/>
              <a:t>aponta para a posição seguinte à do último elemento da lista.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7" y="3172746"/>
            <a:ext cx="4410329" cy="33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O</a:t>
            </a:r>
            <a:r>
              <a:rPr lang="pt-BR" i="1" dirty="0" smtClean="0"/>
              <a:t> </a:t>
            </a:r>
            <a:r>
              <a:rPr lang="pt-BR" i="1" dirty="0" err="1"/>
              <a:t>i-ésimo</a:t>
            </a:r>
            <a:r>
              <a:rPr lang="pt-BR" dirty="0"/>
              <a:t> item da lista está armazenado na </a:t>
            </a:r>
            <a:r>
              <a:rPr lang="pt-BR" i="1" dirty="0"/>
              <a:t>(i-1)-</a:t>
            </a:r>
            <a:r>
              <a:rPr lang="pt-BR" i="1" dirty="0" err="1"/>
              <a:t>ésima</a:t>
            </a:r>
            <a:r>
              <a:rPr lang="pt-BR" dirty="0"/>
              <a:t> posição do </a:t>
            </a:r>
            <a:r>
              <a:rPr lang="pt-BR" dirty="0" err="1" smtClean="0"/>
              <a:t>array</a:t>
            </a:r>
            <a:endParaRPr lang="pt-BR" dirty="0"/>
          </a:p>
          <a:p>
            <a:pPr lvl="2"/>
            <a:r>
              <a:rPr lang="pt-BR" dirty="0" smtClean="0"/>
              <a:t>0 </a:t>
            </a:r>
            <a:r>
              <a:rPr lang="pt-BR" dirty="0"/>
              <a:t>&lt;= </a:t>
            </a:r>
            <a:r>
              <a:rPr lang="pt-BR" dirty="0" err="1"/>
              <a:t>i</a:t>
            </a:r>
            <a:r>
              <a:rPr lang="pt-BR" dirty="0"/>
              <a:t> &lt; </a:t>
            </a:r>
            <a:r>
              <a:rPr lang="pt-BR" dirty="0" smtClean="0"/>
              <a:t>Último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constante </a:t>
            </a:r>
            <a:r>
              <a:rPr lang="pt-BR" b="1" dirty="0" err="1"/>
              <a:t>MaxTam</a:t>
            </a:r>
            <a:r>
              <a:rPr lang="pt-BR" dirty="0"/>
              <a:t> define o tamanho máximo permitido para a lista.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3440068"/>
            <a:ext cx="4059347" cy="30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Inserção no final tem custo O(1)</a:t>
            </a:r>
          </a:p>
          <a:p>
            <a:pPr lvl="1"/>
            <a:r>
              <a:rPr lang="pt-BR" dirty="0" smtClean="0"/>
              <a:t>Inserção no meio tem um custo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Remoção no meio tem custo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</a:p>
          <a:p>
            <a:pPr lvl="1"/>
            <a:r>
              <a:rPr lang="pt-BR" dirty="0" smtClean="0"/>
              <a:t>Inserção no final tem custo O(1)</a:t>
            </a:r>
          </a:p>
          <a:p>
            <a:pPr lvl="1"/>
            <a:r>
              <a:rPr lang="pt-BR" dirty="0" smtClean="0"/>
              <a:t>Inserção no meio tem um custo </a:t>
            </a:r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dirty="0" smtClean="0"/>
              <a:t>Remoção no meio tem custo </a:t>
            </a:r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</a:t>
            </a:r>
            <a:r>
              <a:rPr lang="pt-BR" dirty="0" smtClean="0">
                <a:solidFill>
                  <a:srgbClr val="FF0000"/>
                </a:solidFill>
              </a:rPr>
              <a:t>)		Por quê?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7" y="3001246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Acesso a qualquer elemento da lista é feito em tempo O(1)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Custo para inserir itens da lista pode ser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Custo para </a:t>
            </a:r>
            <a:r>
              <a:rPr lang="pt-BR" dirty="0" smtClean="0"/>
              <a:t>remover itens </a:t>
            </a:r>
            <a:r>
              <a:rPr lang="pt-BR" dirty="0"/>
              <a:t>da lista pode ser O(</a:t>
            </a:r>
            <a:r>
              <a:rPr lang="pt-BR" dirty="0" err="1"/>
              <a:t>n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necessária a realocação do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1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TAD Lista</a:t>
            </a:r>
          </a:p>
          <a:p>
            <a:r>
              <a:rPr lang="pt-BR" dirty="0" smtClean="0"/>
              <a:t>Lista estática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52" y="1654436"/>
            <a:ext cx="8445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/>
                <a:cs typeface="Courier New"/>
              </a:rPr>
              <a:t>#include &lt;</a:t>
            </a:r>
            <a:r>
              <a:rPr lang="pt-BR" dirty="0" err="1">
                <a:latin typeface="Courier New"/>
                <a:cs typeface="Courier New"/>
              </a:rPr>
              <a:t>stdio.h</a:t>
            </a:r>
            <a:r>
              <a:rPr lang="pt-BR" dirty="0">
                <a:latin typeface="Courier New"/>
                <a:cs typeface="Courier New"/>
              </a:rPr>
              <a:t>&gt;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#define INICIO 0</a:t>
            </a:r>
          </a:p>
          <a:p>
            <a:r>
              <a:rPr lang="pt-BR" dirty="0">
                <a:latin typeface="Courier New"/>
                <a:cs typeface="Courier New"/>
              </a:rPr>
              <a:t>#define MAXTAM 500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chave;</a:t>
            </a:r>
          </a:p>
          <a:p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typedef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struct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item[MAXTAM];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primeiro, ultimo;</a:t>
            </a:r>
          </a:p>
          <a:p>
            <a:r>
              <a:rPr lang="pt-BR" dirty="0">
                <a:latin typeface="Courier New"/>
                <a:cs typeface="Courier New"/>
              </a:rPr>
              <a:t>} 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</p:spTree>
    <p:extLst>
      <p:ext uri="{BB962C8B-B14F-4D97-AF65-F5344CB8AC3E}">
        <p14:creationId xmlns:p14="http://schemas.microsoft.com/office/powerpoint/2010/main" val="1541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2" y="1654436"/>
            <a:ext cx="844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void iniciarLista (TLista *pLista);</a:t>
            </a:r>
          </a:p>
          <a:p>
            <a:r>
              <a:rPr lang="fr-FR" dirty="0">
                <a:latin typeface="Courier New"/>
                <a:cs typeface="Courier New"/>
              </a:rPr>
              <a:t>int isVazia (TLista *pLista);</a:t>
            </a:r>
          </a:p>
          <a:p>
            <a:r>
              <a:rPr lang="fr-FR" dirty="0">
                <a:latin typeface="Courier New"/>
                <a:cs typeface="Courier New"/>
              </a:rPr>
              <a:t>int inserir (TLista *pLista, TItem x);</a:t>
            </a:r>
          </a:p>
          <a:p>
            <a:r>
              <a:rPr lang="fr-FR" dirty="0">
                <a:latin typeface="Courier New"/>
                <a:cs typeface="Courier New"/>
              </a:rPr>
              <a:t>int remover (TLista *pLista, int p, TItem *pX);</a:t>
            </a:r>
          </a:p>
          <a:p>
            <a:r>
              <a:rPr lang="fr-FR" dirty="0">
                <a:latin typeface="Courier New"/>
                <a:cs typeface="Courier New"/>
              </a:rPr>
              <a:t>void imprimir (TLista *pLista);</a:t>
            </a:r>
          </a:p>
        </p:txBody>
      </p:sp>
    </p:spTree>
    <p:extLst>
      <p:ext uri="{BB962C8B-B14F-4D97-AF65-F5344CB8AC3E}">
        <p14:creationId xmlns:p14="http://schemas.microsoft.com/office/powerpoint/2010/main" val="3283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estática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2" y="1654436"/>
            <a:ext cx="8445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 = INICIO;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inserir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== MAXTAM 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 // lista cheia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-&gt;ultimo++]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4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52" y="1654436"/>
            <a:ext cx="844596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remover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(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(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||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 &gt;=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 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]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 smtClean="0">
                <a:latin typeface="Courier New"/>
                <a:cs typeface="Courier New"/>
              </a:rPr>
              <a:t>; </a:t>
            </a:r>
            <a:r>
              <a:rPr lang="pt-BR" dirty="0">
                <a:latin typeface="Courier New"/>
                <a:cs typeface="Courier New"/>
              </a:rPr>
              <a:t>	</a:t>
            </a:r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for (</a:t>
            </a:r>
            <a:r>
              <a:rPr lang="pt-BR" dirty="0" err="1" smtClean="0">
                <a:latin typeface="Courier New"/>
                <a:cs typeface="Courier New"/>
              </a:rPr>
              <a:t>cont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= p+1;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 &lt;=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smtClean="0">
                <a:latin typeface="Courier New"/>
                <a:cs typeface="Courier New"/>
              </a:rPr>
              <a:t>ultimo; 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-&gt;item[cont-1]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cont</a:t>
            </a:r>
            <a:r>
              <a:rPr lang="pt-BR" dirty="0">
                <a:latin typeface="Courier New"/>
                <a:cs typeface="Courier New"/>
              </a:rPr>
              <a:t>]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-&gt;ultimo--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imprimir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 ("Itens na lista:\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");</a:t>
            </a:r>
          </a:p>
          <a:p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-&gt;primeiro;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-&gt;ultimo;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 ("%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-&gt;item[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</a:t>
            </a:r>
            <a:r>
              <a:rPr lang="pt-BR" dirty="0"/>
              <a:t>estática</a:t>
            </a:r>
          </a:p>
        </p:txBody>
      </p:sp>
    </p:spTree>
    <p:extLst>
      <p:ext uri="{BB962C8B-B14F-4D97-AF65-F5344CB8AC3E}">
        <p14:creationId xmlns:p14="http://schemas.microsoft.com/office/powerpoint/2010/main" val="15743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53" y="1554164"/>
            <a:ext cx="8846977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main</a:t>
            </a:r>
            <a:r>
              <a:rPr lang="pt-BR" dirty="0">
                <a:latin typeface="Courier New"/>
                <a:cs typeface="Courier New"/>
              </a:rPr>
              <a:t>()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lista;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(&amp;lista)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item1, item2;</a:t>
            </a:r>
          </a:p>
          <a:p>
            <a:r>
              <a:rPr lang="pt-BR" dirty="0">
                <a:latin typeface="Courier New"/>
                <a:cs typeface="Courier New"/>
              </a:rPr>
              <a:t>	item1.chave = 10;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item1);</a:t>
            </a:r>
          </a:p>
          <a:p>
            <a:r>
              <a:rPr lang="pt-BR" dirty="0">
                <a:latin typeface="Courier New"/>
                <a:cs typeface="Courier New"/>
              </a:rPr>
              <a:t>	item2.chave = -5;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item2);</a:t>
            </a:r>
          </a:p>
          <a:p>
            <a:endParaRPr lang="pt-BR" dirty="0" smtClean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imprimir (&amp;lista)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remover (&amp;lista, 1, &amp;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("Item removido: 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itemRemovido.chave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imprimir (&amp;lista);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estática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a lista estática baseada em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Acrescente as operações</a:t>
            </a:r>
          </a:p>
          <a:p>
            <a:pPr lvl="1"/>
            <a:r>
              <a:rPr lang="x-none" dirty="0" smtClean="0"/>
              <a:t>Obter um determinado elemento</a:t>
            </a:r>
          </a:p>
          <a:p>
            <a:pPr marL="685800" lvl="2" indent="0">
              <a:buNone/>
            </a:pP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get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 smtClean="0">
                <a:latin typeface="Courier New"/>
                <a:cs typeface="Courier New"/>
              </a:rPr>
              <a:t>) {</a:t>
            </a:r>
          </a:p>
          <a:p>
            <a:pPr marL="685800" lvl="2" indent="0">
              <a:buNone/>
            </a:pPr>
            <a:r>
              <a:rPr lang="pt-BR" dirty="0" smtClean="0">
                <a:latin typeface="Courier New"/>
                <a:cs typeface="Courier New"/>
              </a:rPr>
              <a:t>	...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</a:p>
          <a:p>
            <a:pPr lvl="2"/>
            <a:r>
              <a:rPr lang="x-none" dirty="0" smtClean="0"/>
              <a:t>p: posição desejada</a:t>
            </a:r>
          </a:p>
          <a:p>
            <a:pPr lvl="2"/>
            <a:r>
              <a:rPr lang="x-none" dirty="0" smtClean="0"/>
              <a:t>pX: estrutura que receberá o elemento obtido</a:t>
            </a:r>
          </a:p>
          <a:p>
            <a:pPr lvl="2"/>
            <a:r>
              <a:rPr lang="en-US" dirty="0" smtClean="0"/>
              <a:t>R</a:t>
            </a:r>
            <a:r>
              <a:rPr lang="x-none" dirty="0" smtClean="0"/>
              <a:t>etorna 0 caso não exista a posição, 1 caso contrário</a:t>
            </a:r>
          </a:p>
          <a:p>
            <a:pPr lvl="1"/>
            <a:r>
              <a:rPr lang="x-none" dirty="0" smtClean="0"/>
              <a:t>Obter quantos elementos há na lista</a:t>
            </a:r>
          </a:p>
          <a:p>
            <a:pPr marL="685800" lvl="2" indent="0">
              <a:buNone/>
            </a:pP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tamanho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{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...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6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x-none" sz="2000" dirty="0" smtClean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 smtClean="0"/>
              <a:t>Thiago Meirelles Ventura</a:t>
            </a:r>
            <a:endParaRPr lang="pt-BR" sz="2000" dirty="0" smtClean="0"/>
          </a:p>
          <a:p>
            <a:pPr>
              <a:spcBef>
                <a:spcPts val="0"/>
              </a:spcBef>
            </a:pPr>
            <a:r>
              <a:rPr lang="pt-BR" sz="2000" dirty="0" smtClean="0"/>
              <a:t>Daniel Avila Vecchiato</a:t>
            </a:r>
            <a:endParaRPr lang="x-none" sz="2000" dirty="0" smtClean="0"/>
          </a:p>
          <a:p>
            <a:r>
              <a:rPr lang="x-none" sz="2000" dirty="0" smtClean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 smtClean="0"/>
              <a:t>Pearson</a:t>
            </a:r>
            <a:r>
              <a:rPr lang="pt-BR" sz="2000" dirty="0"/>
              <a:t>, 2011</a:t>
            </a:r>
            <a:r>
              <a:rPr lang="pt-BR" sz="2000" dirty="0" smtClean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Cormen</a:t>
            </a:r>
            <a:r>
              <a:rPr lang="pt-BR" sz="2000" dirty="0" smtClean="0"/>
              <a:t>, T. H.; </a:t>
            </a:r>
            <a:r>
              <a:rPr lang="pt-BR" sz="2000" dirty="0" err="1" smtClean="0"/>
              <a:t>Leiserson</a:t>
            </a:r>
            <a:r>
              <a:rPr lang="pt-BR" sz="2000" dirty="0" smtClean="0"/>
              <a:t>, C. E.; </a:t>
            </a:r>
            <a:r>
              <a:rPr lang="pt-BR" sz="2000" dirty="0" err="1" smtClean="0"/>
              <a:t>Rivest</a:t>
            </a:r>
            <a:r>
              <a:rPr lang="pt-BR" sz="2000" dirty="0" smtClean="0"/>
              <a:t>, R. L.; Stein, C. Algoritmos: teoria e prática. </a:t>
            </a:r>
            <a:r>
              <a:rPr lang="pt-BR" sz="2000" dirty="0" err="1" smtClean="0"/>
              <a:t>Elsevier</a:t>
            </a:r>
            <a:r>
              <a:rPr lang="pt-BR" sz="2000" dirty="0" smtClean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smtClean="0"/>
              <a:t>Aulas do Prof. Reinaldo </a:t>
            </a:r>
            <a:r>
              <a:rPr lang="pt-BR" sz="2000" dirty="0"/>
              <a:t>Silva </a:t>
            </a:r>
            <a:r>
              <a:rPr lang="pt-BR" sz="2000" dirty="0" smtClean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 smtClean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Ciência da Computação, é fundamental o trabalho com conjuntos de dados:</a:t>
            </a:r>
          </a:p>
          <a:p>
            <a:pPr lvl="1"/>
            <a:r>
              <a:rPr lang="pt-BR" dirty="0" smtClean="0"/>
              <a:t>Dados de um funcionário;</a:t>
            </a:r>
          </a:p>
          <a:p>
            <a:pPr lvl="1"/>
            <a:r>
              <a:rPr lang="pt-BR" dirty="0" smtClean="0"/>
              <a:t>Dados de um cliente;</a:t>
            </a:r>
          </a:p>
          <a:p>
            <a:pPr lvl="1"/>
            <a:r>
              <a:rPr lang="pt-BR" dirty="0" smtClean="0"/>
              <a:t>Dados de um produto.</a:t>
            </a:r>
          </a:p>
          <a:p>
            <a:r>
              <a:rPr lang="pt-BR" dirty="0" smtClean="0"/>
              <a:t>Esses conjuntos são </a:t>
            </a:r>
            <a:r>
              <a:rPr lang="pt-BR" b="1" dirty="0" smtClean="0"/>
              <a:t>dinâmicos</a:t>
            </a:r>
            <a:r>
              <a:rPr lang="pt-BR" dirty="0" smtClean="0"/>
              <a:t>, pois seu tamanho se altera ao longo do tempo.</a:t>
            </a:r>
          </a:p>
          <a:p>
            <a:r>
              <a:rPr lang="pt-BR" dirty="0" smtClean="0"/>
              <a:t>Uma ED do tipo lista representa um conjunto de dados organizados em ordem linear.</a:t>
            </a:r>
          </a:p>
          <a:p>
            <a:r>
              <a:rPr lang="pt-BR" dirty="0" smtClean="0"/>
              <a:t>Se a lista é representada por um vetor, tem-se o uso de endereços contíguos na memória do computador</a:t>
            </a:r>
          </a:p>
          <a:p>
            <a:pPr lvl="1"/>
            <a:r>
              <a:rPr lang="pt-BR" dirty="0" smtClean="0"/>
              <a:t>Esta é a lista estática.</a:t>
            </a:r>
          </a:p>
          <a:p>
            <a:r>
              <a:rPr lang="pt-BR" dirty="0" smtClean="0"/>
              <a:t>Se a lista além de conter o dado, contém um ponteiro para o próximo elemento:</a:t>
            </a:r>
          </a:p>
          <a:p>
            <a:pPr lvl="1"/>
            <a:r>
              <a:rPr lang="pt-BR" dirty="0" smtClean="0"/>
              <a:t>Esta é a lista dinâmica</a:t>
            </a:r>
          </a:p>
        </p:txBody>
      </p:sp>
    </p:spTree>
    <p:extLst>
      <p:ext uri="{BB962C8B-B14F-4D97-AF65-F5344CB8AC3E}">
        <p14:creationId xmlns:p14="http://schemas.microsoft.com/office/powerpoint/2010/main" val="23797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estática homogênea</a:t>
            </a:r>
          </a:p>
          <a:p>
            <a:pPr lvl="1"/>
            <a:r>
              <a:rPr lang="pt-BR" dirty="0" smtClean="0"/>
              <a:t>Além do uso do vetor, armazena apenas um dado primitivo</a:t>
            </a:r>
            <a:endParaRPr lang="pt-BR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88456"/>
              </p:ext>
            </p:extLst>
          </p:nvPr>
        </p:nvGraphicFramePr>
        <p:xfrm>
          <a:off x="2036064" y="3537854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2235200" y="4004469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046292" y="4046173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90521" y="47388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79377" y="473887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3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estática heterogênea</a:t>
            </a:r>
          </a:p>
          <a:p>
            <a:pPr lvl="1"/>
            <a:r>
              <a:rPr lang="pt-BR" dirty="0" smtClean="0"/>
              <a:t>Além do uso do vetor, armazena um dado composto</a:t>
            </a:r>
            <a:endParaRPr lang="pt-BR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44111"/>
              </p:ext>
            </p:extLst>
          </p:nvPr>
        </p:nvGraphicFramePr>
        <p:xfrm>
          <a:off x="1190171" y="3537854"/>
          <a:ext cx="72527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Goku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175 cm</a:t>
                      </a:r>
                    </a:p>
                    <a:p>
                      <a:pPr algn="ctr"/>
                      <a:r>
                        <a:rPr lang="en-US" dirty="0" err="1" smtClean="0"/>
                        <a:t>Saiyajin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Tenshinhan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187cm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Humano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Piccolo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226cm</a:t>
                      </a:r>
                      <a:br>
                        <a:rPr lang="en-US" b="0" dirty="0" smtClean="0"/>
                      </a:br>
                      <a:r>
                        <a:rPr lang="pt-B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Namekuseijin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1743778" y="4529654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583320" y="4528831"/>
            <a:ext cx="246743" cy="63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99099" y="53048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16405" y="524403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0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dinâmica homogênea</a:t>
            </a:r>
          </a:p>
          <a:p>
            <a:pPr lvl="1"/>
            <a:r>
              <a:rPr lang="pt-BR" dirty="0" smtClean="0"/>
              <a:t>Possui um ponteiro para o próximo elemento e armazena apenas um dado primitivo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24000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23128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26873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26001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905868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004996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/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endCxn id="11" idx="1"/>
          </p:cNvCxnSpPr>
          <p:nvPr/>
        </p:nvCxnSpPr>
        <p:spPr>
          <a:xfrm flipV="1">
            <a:off x="2789382" y="3939309"/>
            <a:ext cx="93749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3" idx="1"/>
          </p:cNvCxnSpPr>
          <p:nvPr/>
        </p:nvCxnSpPr>
        <p:spPr>
          <a:xfrm>
            <a:off x="5024582" y="3939309"/>
            <a:ext cx="88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dinâmica heterogênea</a:t>
            </a:r>
          </a:p>
          <a:p>
            <a:pPr lvl="1"/>
            <a:r>
              <a:rPr lang="pt-BR" dirty="0"/>
              <a:t>Possui um ponteiro para o próximo </a:t>
            </a:r>
            <a:r>
              <a:rPr lang="pt-BR" dirty="0" smtClean="0"/>
              <a:t>elemento e armazena um dado </a:t>
            </a:r>
            <a:r>
              <a:rPr lang="pt-BR" dirty="0" smtClean="0"/>
              <a:t>composto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24000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Goku 175cm </a:t>
            </a:r>
            <a:r>
              <a:rPr lang="en-US" dirty="0" err="1">
                <a:solidFill>
                  <a:schemeClr val="tx1"/>
                </a:solidFill>
              </a:rPr>
              <a:t>Saiyajin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23128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26873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Tenshinhan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187cm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Humano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26001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905868" y="3491345"/>
            <a:ext cx="1099127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Piccolo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226cm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pt-BR" sz="1100" dirty="0" err="1">
                <a:solidFill>
                  <a:schemeClr val="tx1"/>
                </a:solidFill>
              </a:rPr>
              <a:t>Namekuseijin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004996" y="3491345"/>
            <a:ext cx="387928" cy="8959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/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endCxn id="11" idx="1"/>
          </p:cNvCxnSpPr>
          <p:nvPr/>
        </p:nvCxnSpPr>
        <p:spPr>
          <a:xfrm flipV="1">
            <a:off x="2789382" y="3939309"/>
            <a:ext cx="937491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3" idx="1"/>
          </p:cNvCxnSpPr>
          <p:nvPr/>
        </p:nvCxnSpPr>
        <p:spPr>
          <a:xfrm>
            <a:off x="5024582" y="3939309"/>
            <a:ext cx="88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Forma simples de interligar conjuntos</a:t>
            </a:r>
          </a:p>
          <a:p>
            <a:pPr lvl="1"/>
            <a:r>
              <a:rPr lang="pt-BR" dirty="0" smtClean="0"/>
              <a:t>Estrutura com operações de:</a:t>
            </a:r>
          </a:p>
          <a:p>
            <a:pPr lvl="2"/>
            <a:r>
              <a:rPr lang="en-US" dirty="0" err="1" smtClean="0"/>
              <a:t>Inserção</a:t>
            </a:r>
            <a:r>
              <a:rPr lang="pt-BR" dirty="0" smtClean="0"/>
              <a:t>, </a:t>
            </a:r>
            <a:r>
              <a:rPr lang="en-US" dirty="0" smtClean="0"/>
              <a:t>r</a:t>
            </a:r>
            <a:r>
              <a:rPr lang="pt-BR" dirty="0" smtClean="0"/>
              <a:t>emoção e busca</a:t>
            </a:r>
          </a:p>
          <a:p>
            <a:pPr lvl="1"/>
            <a:r>
              <a:rPr lang="pt-BR" dirty="0" smtClean="0"/>
              <a:t>Pode crescer ou diminuir de tamanho durante a execução de um programa</a:t>
            </a:r>
          </a:p>
          <a:p>
            <a:pPr lvl="1"/>
            <a:r>
              <a:rPr lang="pt-BR" dirty="0" smtClean="0"/>
              <a:t>Pode ter outras operações como:</a:t>
            </a:r>
          </a:p>
          <a:p>
            <a:pPr lvl="2"/>
            <a:r>
              <a:rPr lang="pt-BR" dirty="0" smtClean="0"/>
              <a:t>Concatenação e partição</a:t>
            </a:r>
          </a:p>
          <a:p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/>
              <a:t>Manipulação de uma quantidade imprevisível de dados</a:t>
            </a:r>
          </a:p>
          <a:p>
            <a:pPr lvl="1"/>
            <a:r>
              <a:rPr lang="pt-BR" dirty="0"/>
              <a:t>Manipulação de dados de </a:t>
            </a:r>
            <a:r>
              <a:rPr lang="pt-BR" dirty="0" smtClean="0"/>
              <a:t>formatos diferentes</a:t>
            </a:r>
          </a:p>
        </p:txBody>
      </p:sp>
    </p:spTree>
    <p:extLst>
      <p:ext uri="{BB962C8B-B14F-4D97-AF65-F5344CB8AC3E}">
        <p14:creationId xmlns:p14="http://schemas.microsoft.com/office/powerpoint/2010/main" val="526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Sequência de zero ou mais itens</a:t>
            </a:r>
          </a:p>
          <a:p>
            <a:pPr lvl="2"/>
            <a:r>
              <a:rPr lang="pt-BR" i="1" dirty="0"/>
              <a:t>x</a:t>
            </a:r>
            <a:r>
              <a:rPr lang="pt-BR" i="1" baseline="-25000" dirty="0"/>
              <a:t>0</a:t>
            </a:r>
            <a:r>
              <a:rPr lang="pt-BR" i="1" dirty="0"/>
              <a:t>, x</a:t>
            </a:r>
            <a:r>
              <a:rPr lang="pt-BR" i="1" baseline="-25000" dirty="0"/>
              <a:t>1</a:t>
            </a:r>
            <a:r>
              <a:rPr lang="pt-BR" i="1" dirty="0"/>
              <a:t>, x</a:t>
            </a:r>
            <a:r>
              <a:rPr lang="pt-BR" i="1" baseline="-25000" dirty="0"/>
              <a:t>2</a:t>
            </a:r>
            <a:r>
              <a:rPr lang="pt-BR" i="1" dirty="0"/>
              <a:t>, ..., x</a:t>
            </a:r>
            <a:r>
              <a:rPr lang="pt-BR" i="1" baseline="-25000" dirty="0"/>
              <a:t>n−1</a:t>
            </a:r>
            <a:r>
              <a:rPr lang="pt-BR" dirty="0"/>
              <a:t>, na qual </a:t>
            </a:r>
            <a:r>
              <a:rPr lang="pt-BR" i="1" dirty="0"/>
              <a:t>x</a:t>
            </a:r>
            <a:r>
              <a:rPr lang="pt-BR" i="1" baseline="-25000" dirty="0"/>
              <a:t>i</a:t>
            </a:r>
            <a:r>
              <a:rPr lang="pt-BR" dirty="0"/>
              <a:t> é de um determinado tipo e </a:t>
            </a:r>
            <a:r>
              <a:rPr lang="pt-BR" i="1" dirty="0" err="1"/>
              <a:t>n</a:t>
            </a:r>
            <a:r>
              <a:rPr lang="pt-BR" dirty="0"/>
              <a:t> representa o tamanho da lista</a:t>
            </a:r>
            <a:r>
              <a:rPr lang="pt-BR" dirty="0" smtClean="0"/>
              <a:t>.</a:t>
            </a:r>
          </a:p>
          <a:p>
            <a:pPr lvl="2"/>
            <a:r>
              <a:rPr lang="pt-BR" i="1" dirty="0" smtClean="0"/>
              <a:t>x</a:t>
            </a:r>
            <a:r>
              <a:rPr lang="pt-BR" i="1" baseline="-25000" dirty="0" smtClean="0"/>
              <a:t>0</a:t>
            </a:r>
            <a:r>
              <a:rPr lang="pt-BR" dirty="0" smtClean="0"/>
              <a:t> é o primeiro item da lista</a:t>
            </a:r>
          </a:p>
          <a:p>
            <a:pPr lvl="2"/>
            <a:r>
              <a:rPr lang="en-US" i="1" dirty="0" smtClean="0"/>
              <a:t>x</a:t>
            </a:r>
            <a:r>
              <a:rPr lang="pt-BR" i="1" baseline="-25000" dirty="0" smtClean="0"/>
              <a:t>n-1</a:t>
            </a:r>
            <a:r>
              <a:rPr lang="pt-BR" dirty="0" smtClean="0"/>
              <a:t> </a:t>
            </a:r>
            <a:r>
              <a:rPr lang="pt-BR" dirty="0"/>
              <a:t>é o </a:t>
            </a:r>
            <a:r>
              <a:rPr lang="pt-BR" dirty="0" smtClean="0"/>
              <a:t>último </a:t>
            </a:r>
            <a:r>
              <a:rPr lang="pt-BR" dirty="0"/>
              <a:t>item da </a:t>
            </a:r>
            <a:r>
              <a:rPr lang="pt-BR" dirty="0" smtClean="0"/>
              <a:t>lista</a:t>
            </a:r>
          </a:p>
          <a:p>
            <a:pPr lvl="2"/>
            <a:r>
              <a:rPr lang="en-US" i="1" dirty="0" smtClean="0"/>
              <a:t>x</a:t>
            </a:r>
            <a:r>
              <a:rPr lang="pt-BR" i="1" baseline="-25000" dirty="0" err="1" smtClean="0"/>
              <a:t>i</a:t>
            </a:r>
            <a:r>
              <a:rPr lang="pt-BR" dirty="0" smtClean="0"/>
              <a:t> precede </a:t>
            </a:r>
            <a:r>
              <a:rPr lang="en-US" i="1" dirty="0" smtClean="0"/>
              <a:t>x</a:t>
            </a:r>
            <a:r>
              <a:rPr lang="pt-BR" i="1" baseline="-25000" dirty="0" smtClean="0"/>
              <a:t>i+1</a:t>
            </a:r>
          </a:p>
          <a:p>
            <a:pPr lvl="2"/>
            <a:r>
              <a:rPr lang="en-US" i="1" dirty="0"/>
              <a:t>x</a:t>
            </a:r>
            <a:r>
              <a:rPr lang="pt-BR" i="1" baseline="-25000" dirty="0" err="1"/>
              <a:t>i</a:t>
            </a:r>
            <a:r>
              <a:rPr lang="pt-BR" dirty="0"/>
              <a:t> </a:t>
            </a:r>
            <a:r>
              <a:rPr lang="pt-BR" dirty="0" smtClean="0"/>
              <a:t>sucede </a:t>
            </a:r>
            <a:r>
              <a:rPr lang="en-US" i="1" dirty="0" smtClean="0"/>
              <a:t>x</a:t>
            </a:r>
            <a:r>
              <a:rPr lang="pt-BR" i="1" baseline="-25000" dirty="0" smtClean="0"/>
              <a:t>i-1</a:t>
            </a:r>
            <a:endParaRPr lang="pt-BR" dirty="0"/>
          </a:p>
          <a:p>
            <a:pPr lvl="2"/>
            <a:endParaRPr lang="pt-BR" dirty="0" smtClean="0"/>
          </a:p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Sua principal propriedade estrutural envolve as posições relativas dos itens </a:t>
            </a:r>
            <a:endParaRPr lang="pt-BR" dirty="0"/>
          </a:p>
          <a:p>
            <a:pPr lvl="1"/>
            <a:r>
              <a:rPr lang="pt-BR" dirty="0" smtClean="0"/>
              <a:t>Os itens não necessariamente estão ordenados</a:t>
            </a:r>
          </a:p>
          <a:p>
            <a:pPr lvl="1"/>
            <a:r>
              <a:rPr lang="pt-BR" dirty="0" smtClean="0"/>
              <a:t>A lista é linear</a:t>
            </a:r>
          </a:p>
        </p:txBody>
      </p:sp>
    </p:spTree>
    <p:extLst>
      <p:ext uri="{BB962C8B-B14F-4D97-AF65-F5344CB8AC3E}">
        <p14:creationId xmlns:p14="http://schemas.microsoft.com/office/powerpoint/2010/main" val="5430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7840</TotalTime>
  <Words>969</Words>
  <Application>Microsoft Office PowerPoint</Application>
  <PresentationFormat>Apresentação na tela (4:3)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TAD Lista</vt:lpstr>
      <vt:lpstr>TAD Lista</vt:lpstr>
      <vt:lpstr>TAD Lista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Lista estática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91</cp:revision>
  <dcterms:created xsi:type="dcterms:W3CDTF">2016-06-14T18:26:26Z</dcterms:created>
  <dcterms:modified xsi:type="dcterms:W3CDTF">2022-09-12T20:06:39Z</dcterms:modified>
</cp:coreProperties>
</file>