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1"/>
  </p:sldMasterIdLst>
  <p:sldIdLst>
    <p:sldId id="256" r:id="rId2"/>
    <p:sldId id="257" r:id="rId3"/>
    <p:sldId id="259" r:id="rId4"/>
    <p:sldId id="279" r:id="rId5"/>
    <p:sldId id="277" r:id="rId6"/>
    <p:sldId id="280" r:id="rId7"/>
    <p:sldId id="283" r:id="rId8"/>
    <p:sldId id="278" r:id="rId9"/>
    <p:sldId id="273" r:id="rId10"/>
    <p:sldId id="288" r:id="rId11"/>
    <p:sldId id="282" r:id="rId12"/>
    <p:sldId id="284" r:id="rId13"/>
    <p:sldId id="281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89" r:id="rId23"/>
    <p:sldId id="299" r:id="rId24"/>
    <p:sldId id="301" r:id="rId25"/>
    <p:sldId id="302" r:id="rId26"/>
    <p:sldId id="303" r:id="rId27"/>
    <p:sldId id="304" r:id="rId28"/>
    <p:sldId id="305" r:id="rId29"/>
    <p:sldId id="300" r:id="rId30"/>
    <p:sldId id="272" r:id="rId31"/>
    <p:sldId id="306" r:id="rId32"/>
    <p:sldId id="307" r:id="rId33"/>
    <p:sldId id="308" r:id="rId34"/>
    <p:sldId id="309" r:id="rId35"/>
    <p:sldId id="310" r:id="rId36"/>
    <p:sldId id="311" r:id="rId37"/>
    <p:sldId id="27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3948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73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6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3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0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4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Thiago\UFMT\Disciplinas\Estrutura%20de%20Dados\2016-1\Aulas\aula25\Document1!OLE_LINK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4000" dirty="0" err="1"/>
              <a:t>Tabela</a:t>
            </a:r>
            <a:r>
              <a:rPr lang="en-US" sz="4000" dirty="0"/>
              <a:t> </a:t>
            </a:r>
            <a:r>
              <a:rPr lang="pt-BR" sz="4000" dirty="0" err="1"/>
              <a:t>Hash</a:t>
            </a:r>
            <a:endParaRPr lang="pt-BR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9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Função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x-none" sz="2000" dirty="0" smtClean="0"/>
              <a:t>Função hash para chaves não numéricas</a:t>
            </a:r>
          </a:p>
          <a:p>
            <a:pPr lvl="1"/>
            <a:r>
              <a:rPr lang="pt-BR" sz="1800" dirty="0" smtClean="0"/>
              <a:t>Há a necessidade de transformar valores não numéricos em números</a:t>
            </a:r>
          </a:p>
          <a:p>
            <a:pPr lvl="1"/>
            <a:r>
              <a:rPr lang="pt-BR" sz="1800" dirty="0" smtClean="0"/>
              <a:t>Há várias maneiras de realizar essa tarefa</a:t>
            </a:r>
          </a:p>
          <a:p>
            <a:pPr lvl="1"/>
            <a:r>
              <a:rPr lang="pt-BR" sz="1800" dirty="0" smtClean="0"/>
              <a:t>Uma alternativa: uso de pesos previamente gerados para cada caractere da chave</a:t>
            </a:r>
          </a:p>
          <a:p>
            <a:pPr lvl="1"/>
            <a:endParaRPr lang="pt-BR" sz="1800" dirty="0"/>
          </a:p>
          <a:p>
            <a:pPr lvl="1"/>
            <a:endParaRPr lang="pt-BR" sz="1800" dirty="0" smtClean="0"/>
          </a:p>
          <a:p>
            <a:pPr lvl="1"/>
            <a:endParaRPr lang="pt-BR" sz="1800" dirty="0"/>
          </a:p>
          <a:p>
            <a:pPr lvl="1"/>
            <a:endParaRPr lang="pt-BR" sz="1800" dirty="0" smtClean="0"/>
          </a:p>
          <a:p>
            <a:pPr lvl="2"/>
            <a:r>
              <a:rPr lang="en-US" sz="1600" dirty="0" smtClean="0"/>
              <a:t>n</a:t>
            </a:r>
            <a:r>
              <a:rPr lang="pt-BR" sz="1600" dirty="0" smtClean="0"/>
              <a:t>: número de caracteres</a:t>
            </a:r>
          </a:p>
          <a:p>
            <a:pPr lvl="2"/>
            <a:r>
              <a:rPr lang="pt-BR" sz="1600" dirty="0" smtClean="0"/>
              <a:t>chave[</a:t>
            </a:r>
            <a:r>
              <a:rPr lang="pt-BR" sz="1600" dirty="0" err="1" smtClean="0"/>
              <a:t>i</a:t>
            </a:r>
            <a:r>
              <a:rPr lang="pt-BR" sz="1600" dirty="0" smtClean="0"/>
              <a:t>]: um caractere da palavra que representa a chave</a:t>
            </a:r>
          </a:p>
          <a:p>
            <a:pPr lvl="2"/>
            <a:r>
              <a:rPr lang="pt-BR" sz="1600" dirty="0" err="1" smtClean="0"/>
              <a:t>p</a:t>
            </a:r>
            <a:r>
              <a:rPr lang="pt-BR" sz="1600" dirty="0" smtClean="0"/>
              <a:t>[</a:t>
            </a:r>
            <a:r>
              <a:rPr lang="pt-BR" sz="1600" dirty="0" err="1" smtClean="0"/>
              <a:t>i</a:t>
            </a:r>
            <a:r>
              <a:rPr lang="pt-BR" sz="1600" dirty="0" smtClean="0"/>
              <a:t>]: um peso gerado aleatoriamente</a:t>
            </a:r>
          </a:p>
          <a:p>
            <a:pPr lvl="1"/>
            <a:r>
              <a:rPr lang="pt-BR" sz="1800" dirty="0" smtClean="0"/>
              <a:t>O resultado do somatório pode ser usado com o operador % para obter o índice no qual a chave será armazenada</a:t>
            </a:r>
          </a:p>
          <a:p>
            <a:endParaRPr lang="pt-BR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642029"/>
              </p:ext>
            </p:extLst>
          </p:nvPr>
        </p:nvGraphicFramePr>
        <p:xfrm>
          <a:off x="952736" y="3120388"/>
          <a:ext cx="10178939" cy="942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cument" r:id="rId3" imgW="5486400" imgH="508000" progId="Word.Document.12">
                  <p:link updateAutomatic="1"/>
                </p:oleObj>
              </mc:Choice>
              <mc:Fallback>
                <p:oleObj name="Document" r:id="rId3" imgW="5486400" imgH="5080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736" y="3120388"/>
                        <a:ext cx="10178939" cy="942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1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Função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2000" dirty="0" smtClean="0"/>
              <a:t>Características obrigatórias em uma função hash</a:t>
            </a:r>
          </a:p>
          <a:p>
            <a:pPr lvl="1"/>
            <a:r>
              <a:rPr lang="x-none" sz="1800" dirty="0" smtClean="0"/>
              <a:t>Retornar um índice dentro do intervalo desejado</a:t>
            </a:r>
          </a:p>
          <a:p>
            <a:pPr lvl="1"/>
            <a:r>
              <a:rPr lang="x-none" sz="1800" dirty="0" smtClean="0"/>
              <a:t>Gerar sempre o mesmo índice para chaves iguais</a:t>
            </a:r>
          </a:p>
          <a:p>
            <a:r>
              <a:rPr lang="x-none" sz="2000" dirty="0" smtClean="0"/>
              <a:t>Características desejadas em uma função hash</a:t>
            </a:r>
          </a:p>
          <a:p>
            <a:pPr lvl="1"/>
            <a:r>
              <a:rPr lang="x-none" sz="1800" dirty="0" smtClean="0"/>
              <a:t>Simples de ser computada</a:t>
            </a:r>
          </a:p>
          <a:p>
            <a:pPr lvl="1"/>
            <a:r>
              <a:rPr lang="x-none" sz="1800" dirty="0" smtClean="0"/>
              <a:t>Para cada chave de entrada, qualquer uma das saídas possíveis é igualmente provável de ocorrer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8761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Função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2400" dirty="0" smtClean="0"/>
              <a:t>Independente da função hash, há a possibilidade de ocorrer colisões</a:t>
            </a:r>
          </a:p>
          <a:p>
            <a:r>
              <a:rPr lang="x-none" sz="2400" dirty="0" smtClean="0"/>
              <a:t>As colisões devem ser resolvidas de alguma forma</a:t>
            </a:r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7047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2400" dirty="0"/>
              <a:t>Endereçamento </a:t>
            </a:r>
            <a:r>
              <a:rPr lang="x-none" sz="2400" dirty="0" smtClean="0"/>
              <a:t>aberto</a:t>
            </a:r>
          </a:p>
          <a:p>
            <a:r>
              <a:rPr lang="x-none" sz="2400" dirty="0" smtClean="0"/>
              <a:t>Listas encadeadas</a:t>
            </a:r>
          </a:p>
        </p:txBody>
      </p:sp>
    </p:spTree>
    <p:extLst>
      <p:ext uri="{BB962C8B-B14F-4D97-AF65-F5344CB8AC3E}">
        <p14:creationId xmlns:p14="http://schemas.microsoft.com/office/powerpoint/2010/main" val="24332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2400" dirty="0"/>
              <a:t>Endereçamento </a:t>
            </a:r>
            <a:r>
              <a:rPr lang="x-none" sz="2400" dirty="0" smtClean="0"/>
              <a:t>aberto</a:t>
            </a:r>
          </a:p>
          <a:p>
            <a:pPr lvl="2"/>
            <a:r>
              <a:rPr lang="x-none" sz="1800" dirty="0" smtClean="0"/>
              <a:t>Todas as chaves são armazenadas no próprio vetor</a:t>
            </a:r>
          </a:p>
          <a:p>
            <a:pPr lvl="2"/>
            <a:r>
              <a:rPr lang="x-none" sz="1800" dirty="0" smtClean="0"/>
              <a:t>Caso haja colisão, utiliza uma localização alternativa no mesmo vetor</a:t>
            </a:r>
          </a:p>
          <a:p>
            <a:pPr lvl="2"/>
            <a:r>
              <a:rPr lang="x-none" sz="1800" dirty="0" smtClean="0"/>
              <a:t>Exemplo: a posição consecutiva livre</a:t>
            </a:r>
          </a:p>
          <a:p>
            <a:pPr lvl="2"/>
            <a:endParaRPr lang="x-none" sz="1800" dirty="0" smtClean="0"/>
          </a:p>
        </p:txBody>
      </p:sp>
    </p:spTree>
    <p:extLst>
      <p:ext uri="{BB962C8B-B14F-4D97-AF65-F5344CB8AC3E}">
        <p14:creationId xmlns:p14="http://schemas.microsoft.com/office/powerpoint/2010/main" val="23387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2400" dirty="0"/>
              <a:t>Endereçamento </a:t>
            </a:r>
            <a:r>
              <a:rPr lang="x-none" sz="2400" dirty="0" smtClean="0"/>
              <a:t>aberto</a:t>
            </a:r>
          </a:p>
          <a:p>
            <a:pPr lvl="1"/>
            <a:r>
              <a:rPr lang="x-none" sz="2000" dirty="0" smtClean="0"/>
              <a:t>Exemplo: Para uma função hash simples que utiliza apenas o resto como resultado (%) e M = 7, temos:</a:t>
            </a:r>
          </a:p>
          <a:p>
            <a:pPr lvl="2"/>
            <a:r>
              <a:rPr lang="en-US" sz="1800" dirty="0" smtClean="0"/>
              <a:t>h</a:t>
            </a:r>
            <a:r>
              <a:rPr lang="x-none" sz="1800" dirty="0" smtClean="0"/>
              <a:t>ash (12) = 5</a:t>
            </a:r>
          </a:p>
          <a:p>
            <a:pPr lvl="2"/>
            <a:r>
              <a:rPr lang="en-US" sz="1800" dirty="0"/>
              <a:t>h</a:t>
            </a:r>
            <a:r>
              <a:rPr lang="x-none" sz="1800" dirty="0"/>
              <a:t>ash </a:t>
            </a:r>
            <a:r>
              <a:rPr lang="x-none" sz="1800" dirty="0" smtClean="0"/>
              <a:t>(21) </a:t>
            </a:r>
            <a:r>
              <a:rPr lang="x-none" sz="1800" dirty="0"/>
              <a:t>= </a:t>
            </a:r>
            <a:r>
              <a:rPr lang="x-none" sz="1800" dirty="0" smtClean="0"/>
              <a:t>0</a:t>
            </a:r>
            <a:endParaRPr lang="x-none" sz="1800" dirty="0"/>
          </a:p>
          <a:p>
            <a:pPr lvl="2"/>
            <a:r>
              <a:rPr lang="en-US" sz="1800" dirty="0"/>
              <a:t>h</a:t>
            </a:r>
            <a:r>
              <a:rPr lang="x-none" sz="1800" dirty="0"/>
              <a:t>ash </a:t>
            </a:r>
            <a:r>
              <a:rPr lang="x-none" sz="1800" dirty="0" smtClean="0"/>
              <a:t>(14) </a:t>
            </a:r>
            <a:r>
              <a:rPr lang="x-none" sz="1800" dirty="0"/>
              <a:t>= </a:t>
            </a:r>
            <a:r>
              <a:rPr lang="x-none" sz="1800" dirty="0" smtClean="0"/>
              <a:t>0</a:t>
            </a:r>
            <a:endParaRPr lang="x-none" sz="1800" dirty="0"/>
          </a:p>
          <a:p>
            <a:pPr lvl="2"/>
            <a:r>
              <a:rPr lang="en-US" sz="1800" dirty="0"/>
              <a:t>h</a:t>
            </a:r>
            <a:r>
              <a:rPr lang="x-none" sz="1800" dirty="0"/>
              <a:t>ash </a:t>
            </a:r>
            <a:r>
              <a:rPr lang="x-none" sz="1800" dirty="0" smtClean="0"/>
              <a:t>(</a:t>
            </a:r>
            <a:r>
              <a:rPr lang="x-none" sz="1800" dirty="0"/>
              <a:t>5</a:t>
            </a:r>
            <a:r>
              <a:rPr lang="x-none" sz="1800" dirty="0" smtClean="0"/>
              <a:t>) </a:t>
            </a:r>
            <a:r>
              <a:rPr lang="x-none" sz="1800" dirty="0"/>
              <a:t>= 5</a:t>
            </a:r>
          </a:p>
          <a:p>
            <a:pPr lvl="2"/>
            <a:r>
              <a:rPr lang="en-US" sz="1800" dirty="0"/>
              <a:t>h</a:t>
            </a:r>
            <a:r>
              <a:rPr lang="x-none" sz="1800" dirty="0"/>
              <a:t>ash (</a:t>
            </a:r>
            <a:r>
              <a:rPr lang="x-none" sz="1800" dirty="0" smtClean="0"/>
              <a:t>19) </a:t>
            </a:r>
            <a:r>
              <a:rPr lang="x-none" sz="1800" dirty="0"/>
              <a:t>= </a:t>
            </a:r>
            <a:r>
              <a:rPr lang="x-none" sz="1800" dirty="0" smtClean="0"/>
              <a:t>5</a:t>
            </a:r>
          </a:p>
          <a:p>
            <a:pPr lvl="1"/>
            <a:r>
              <a:rPr lang="x-none" sz="2000" dirty="0" smtClean="0"/>
              <a:t>Várias colisões</a:t>
            </a:r>
            <a:endParaRPr lang="x-none" sz="2000" dirty="0"/>
          </a:p>
          <a:p>
            <a:pPr lvl="1"/>
            <a:r>
              <a:rPr lang="x-none" sz="2000" dirty="0" smtClean="0"/>
              <a:t>Para cada colisão, resolver com o endereçameno aberto</a:t>
            </a:r>
          </a:p>
          <a:p>
            <a:pPr lvl="2"/>
            <a:endParaRPr lang="x-none" sz="1800" dirty="0" smtClean="0"/>
          </a:p>
        </p:txBody>
      </p:sp>
    </p:spTree>
    <p:extLst>
      <p:ext uri="{BB962C8B-B14F-4D97-AF65-F5344CB8AC3E}">
        <p14:creationId xmlns:p14="http://schemas.microsoft.com/office/powerpoint/2010/main" val="43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2000" dirty="0"/>
              <a:t>Endereçamento </a:t>
            </a:r>
            <a:r>
              <a:rPr lang="x-none" sz="2000" dirty="0" smtClean="0"/>
              <a:t>aberto</a:t>
            </a:r>
          </a:p>
          <a:p>
            <a:pPr lvl="1"/>
            <a:r>
              <a:rPr lang="x-none" sz="1800" dirty="0" smtClean="0"/>
              <a:t>Exemplo: </a:t>
            </a:r>
          </a:p>
          <a:p>
            <a:pPr lvl="2"/>
            <a:r>
              <a:rPr lang="en-US" sz="1600" b="1" dirty="0" smtClean="0"/>
              <a:t>h</a:t>
            </a:r>
            <a:r>
              <a:rPr lang="x-none" sz="1600" b="1" dirty="0" smtClean="0"/>
              <a:t>ash (12) = 5</a:t>
            </a:r>
          </a:p>
          <a:p>
            <a:pPr lvl="2"/>
            <a:r>
              <a:rPr lang="en-US" sz="1600" dirty="0"/>
              <a:t>h</a:t>
            </a:r>
            <a:r>
              <a:rPr lang="x-none" sz="1600" dirty="0"/>
              <a:t>ash </a:t>
            </a:r>
            <a:r>
              <a:rPr lang="x-none" sz="1600" dirty="0" smtClean="0"/>
              <a:t>(21) </a:t>
            </a:r>
            <a:r>
              <a:rPr lang="x-none" sz="1600" dirty="0"/>
              <a:t>= </a:t>
            </a:r>
            <a:r>
              <a:rPr lang="x-none" sz="1600" dirty="0" smtClean="0"/>
              <a:t>0</a:t>
            </a:r>
            <a:endParaRPr lang="x-none" sz="1600" dirty="0"/>
          </a:p>
          <a:p>
            <a:pPr lvl="2"/>
            <a:r>
              <a:rPr lang="en-US" sz="1600" dirty="0"/>
              <a:t>h</a:t>
            </a:r>
            <a:r>
              <a:rPr lang="x-none" sz="1600" dirty="0"/>
              <a:t>ash </a:t>
            </a:r>
            <a:r>
              <a:rPr lang="x-none" sz="1600" dirty="0" smtClean="0"/>
              <a:t>(14) </a:t>
            </a:r>
            <a:r>
              <a:rPr lang="x-none" sz="1600" dirty="0"/>
              <a:t>= </a:t>
            </a:r>
            <a:r>
              <a:rPr lang="x-none" sz="1600" dirty="0" smtClean="0"/>
              <a:t>0</a:t>
            </a:r>
            <a:endParaRPr lang="x-none" sz="1600" dirty="0"/>
          </a:p>
          <a:p>
            <a:pPr lvl="2"/>
            <a:r>
              <a:rPr lang="en-US" sz="1600" dirty="0"/>
              <a:t>h</a:t>
            </a:r>
            <a:r>
              <a:rPr lang="x-none" sz="1600" dirty="0"/>
              <a:t>ash </a:t>
            </a:r>
            <a:r>
              <a:rPr lang="x-none" sz="1600" dirty="0" smtClean="0"/>
              <a:t>(</a:t>
            </a:r>
            <a:r>
              <a:rPr lang="x-none" sz="1600" dirty="0"/>
              <a:t>5</a:t>
            </a:r>
            <a:r>
              <a:rPr lang="x-none" sz="1600" dirty="0" smtClean="0"/>
              <a:t>) </a:t>
            </a:r>
            <a:r>
              <a:rPr lang="x-none" sz="1600" dirty="0"/>
              <a:t>= 5</a:t>
            </a:r>
          </a:p>
          <a:p>
            <a:pPr lvl="2"/>
            <a:r>
              <a:rPr lang="en-US" sz="1600" dirty="0"/>
              <a:t>h</a:t>
            </a:r>
            <a:r>
              <a:rPr lang="x-none" sz="1600" dirty="0"/>
              <a:t>ash (</a:t>
            </a:r>
            <a:r>
              <a:rPr lang="x-none" sz="1600" dirty="0" smtClean="0"/>
              <a:t>19) </a:t>
            </a:r>
            <a:r>
              <a:rPr lang="x-none" sz="1600" dirty="0"/>
              <a:t>= </a:t>
            </a:r>
            <a:r>
              <a:rPr lang="x-none" sz="1600" dirty="0" smtClean="0"/>
              <a:t>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36263"/>
              </p:ext>
            </p:extLst>
          </p:nvPr>
        </p:nvGraphicFramePr>
        <p:xfrm>
          <a:off x="2747239" y="4174307"/>
          <a:ext cx="6095999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4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2000" dirty="0"/>
              <a:t>Endereçamento </a:t>
            </a:r>
            <a:r>
              <a:rPr lang="x-none" sz="2000" dirty="0" smtClean="0"/>
              <a:t>aberto</a:t>
            </a:r>
          </a:p>
          <a:p>
            <a:pPr lvl="1"/>
            <a:r>
              <a:rPr lang="x-none" sz="1800" dirty="0" smtClean="0"/>
              <a:t>Exemplo: </a:t>
            </a:r>
          </a:p>
          <a:p>
            <a:pPr lvl="2"/>
            <a:r>
              <a:rPr lang="en-US" sz="1600" dirty="0" smtClean="0"/>
              <a:t>h</a:t>
            </a:r>
            <a:r>
              <a:rPr lang="x-none" sz="1600" dirty="0" smtClean="0"/>
              <a:t>ash (12) = 5</a:t>
            </a:r>
          </a:p>
          <a:p>
            <a:pPr lvl="2"/>
            <a:r>
              <a:rPr lang="en-US" sz="1600" b="1" dirty="0"/>
              <a:t>h</a:t>
            </a:r>
            <a:r>
              <a:rPr lang="x-none" sz="1600" b="1" dirty="0"/>
              <a:t>ash </a:t>
            </a:r>
            <a:r>
              <a:rPr lang="x-none" sz="1600" b="1" dirty="0" smtClean="0"/>
              <a:t>(21) </a:t>
            </a:r>
            <a:r>
              <a:rPr lang="x-none" sz="1600" b="1" dirty="0"/>
              <a:t>= </a:t>
            </a:r>
            <a:r>
              <a:rPr lang="x-none" sz="1600" b="1" dirty="0" smtClean="0"/>
              <a:t>0</a:t>
            </a:r>
            <a:endParaRPr lang="x-none" sz="1600" b="1" dirty="0"/>
          </a:p>
          <a:p>
            <a:pPr lvl="2"/>
            <a:r>
              <a:rPr lang="en-US" sz="1600" dirty="0"/>
              <a:t>h</a:t>
            </a:r>
            <a:r>
              <a:rPr lang="x-none" sz="1600" dirty="0"/>
              <a:t>ash </a:t>
            </a:r>
            <a:r>
              <a:rPr lang="x-none" sz="1600" dirty="0" smtClean="0"/>
              <a:t>(14) </a:t>
            </a:r>
            <a:r>
              <a:rPr lang="x-none" sz="1600" dirty="0"/>
              <a:t>= </a:t>
            </a:r>
            <a:r>
              <a:rPr lang="x-none" sz="1600" dirty="0" smtClean="0"/>
              <a:t>0</a:t>
            </a:r>
            <a:endParaRPr lang="x-none" sz="1600" dirty="0"/>
          </a:p>
          <a:p>
            <a:pPr lvl="2"/>
            <a:r>
              <a:rPr lang="en-US" sz="1600" dirty="0"/>
              <a:t>h</a:t>
            </a:r>
            <a:r>
              <a:rPr lang="x-none" sz="1600" dirty="0"/>
              <a:t>ash </a:t>
            </a:r>
            <a:r>
              <a:rPr lang="x-none" sz="1600" dirty="0" smtClean="0"/>
              <a:t>(</a:t>
            </a:r>
            <a:r>
              <a:rPr lang="x-none" sz="1600" dirty="0"/>
              <a:t>5</a:t>
            </a:r>
            <a:r>
              <a:rPr lang="x-none" sz="1600" dirty="0" smtClean="0"/>
              <a:t>) </a:t>
            </a:r>
            <a:r>
              <a:rPr lang="x-none" sz="1600" dirty="0"/>
              <a:t>= 5</a:t>
            </a:r>
          </a:p>
          <a:p>
            <a:pPr lvl="2"/>
            <a:r>
              <a:rPr lang="en-US" sz="1600" dirty="0"/>
              <a:t>h</a:t>
            </a:r>
            <a:r>
              <a:rPr lang="x-none" sz="1600" dirty="0"/>
              <a:t>ash (</a:t>
            </a:r>
            <a:r>
              <a:rPr lang="x-none" sz="1600" dirty="0" smtClean="0"/>
              <a:t>19) </a:t>
            </a:r>
            <a:r>
              <a:rPr lang="x-none" sz="1600" dirty="0"/>
              <a:t>= </a:t>
            </a:r>
            <a:r>
              <a:rPr lang="x-none" sz="1600" dirty="0" smtClean="0"/>
              <a:t>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3432"/>
              </p:ext>
            </p:extLst>
          </p:nvPr>
        </p:nvGraphicFramePr>
        <p:xfrm>
          <a:off x="2747239" y="4174307"/>
          <a:ext cx="6095999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1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2000" dirty="0"/>
              <a:t>Endereçamento </a:t>
            </a:r>
            <a:r>
              <a:rPr lang="x-none" sz="2000" dirty="0" smtClean="0"/>
              <a:t>aberto</a:t>
            </a:r>
          </a:p>
          <a:p>
            <a:pPr lvl="1"/>
            <a:r>
              <a:rPr lang="x-none" sz="1800" dirty="0" smtClean="0"/>
              <a:t>Exemplo: </a:t>
            </a:r>
          </a:p>
          <a:p>
            <a:pPr lvl="2"/>
            <a:r>
              <a:rPr lang="en-US" sz="1600" dirty="0" smtClean="0"/>
              <a:t>h</a:t>
            </a:r>
            <a:r>
              <a:rPr lang="x-none" sz="1600" dirty="0" smtClean="0"/>
              <a:t>ash (12) = 5</a:t>
            </a:r>
          </a:p>
          <a:p>
            <a:pPr lvl="2"/>
            <a:r>
              <a:rPr lang="en-US" sz="1600" dirty="0"/>
              <a:t>h</a:t>
            </a:r>
            <a:r>
              <a:rPr lang="x-none" sz="1600" dirty="0"/>
              <a:t>ash </a:t>
            </a:r>
            <a:r>
              <a:rPr lang="x-none" sz="1600" dirty="0" smtClean="0"/>
              <a:t>(21) </a:t>
            </a:r>
            <a:r>
              <a:rPr lang="x-none" sz="1600" dirty="0"/>
              <a:t>= </a:t>
            </a:r>
            <a:r>
              <a:rPr lang="x-none" sz="1600" dirty="0" smtClean="0"/>
              <a:t>0</a:t>
            </a:r>
            <a:endParaRPr lang="x-none" sz="1600" dirty="0"/>
          </a:p>
          <a:p>
            <a:pPr lvl="2"/>
            <a:r>
              <a:rPr lang="en-US" sz="1600" b="1" dirty="0"/>
              <a:t>h</a:t>
            </a:r>
            <a:r>
              <a:rPr lang="x-none" sz="1600" b="1" dirty="0"/>
              <a:t>ash </a:t>
            </a:r>
            <a:r>
              <a:rPr lang="x-none" sz="1600" b="1" dirty="0" smtClean="0"/>
              <a:t>(14) </a:t>
            </a:r>
            <a:r>
              <a:rPr lang="x-none" sz="1600" b="1" dirty="0"/>
              <a:t>= </a:t>
            </a:r>
            <a:r>
              <a:rPr lang="x-none" sz="1600" b="1" dirty="0" smtClean="0"/>
              <a:t>0</a:t>
            </a:r>
            <a:endParaRPr lang="x-none" sz="1600" b="1" dirty="0"/>
          </a:p>
          <a:p>
            <a:pPr lvl="2"/>
            <a:r>
              <a:rPr lang="en-US" sz="1600" dirty="0"/>
              <a:t>h</a:t>
            </a:r>
            <a:r>
              <a:rPr lang="x-none" sz="1600" dirty="0"/>
              <a:t>ash </a:t>
            </a:r>
            <a:r>
              <a:rPr lang="x-none" sz="1600" dirty="0" smtClean="0"/>
              <a:t>(</a:t>
            </a:r>
            <a:r>
              <a:rPr lang="x-none" sz="1600" dirty="0"/>
              <a:t>5</a:t>
            </a:r>
            <a:r>
              <a:rPr lang="x-none" sz="1600" dirty="0" smtClean="0"/>
              <a:t>) </a:t>
            </a:r>
            <a:r>
              <a:rPr lang="x-none" sz="1600" dirty="0"/>
              <a:t>= 5</a:t>
            </a:r>
          </a:p>
          <a:p>
            <a:pPr lvl="2"/>
            <a:r>
              <a:rPr lang="en-US" sz="1600" dirty="0"/>
              <a:t>h</a:t>
            </a:r>
            <a:r>
              <a:rPr lang="x-none" sz="1600" dirty="0"/>
              <a:t>ash (</a:t>
            </a:r>
            <a:r>
              <a:rPr lang="x-none" sz="1600" dirty="0" smtClean="0"/>
              <a:t>19) </a:t>
            </a:r>
            <a:r>
              <a:rPr lang="x-none" sz="1600" dirty="0"/>
              <a:t>= </a:t>
            </a:r>
            <a:r>
              <a:rPr lang="x-none" sz="1600" dirty="0" smtClean="0"/>
              <a:t>5</a:t>
            </a:r>
          </a:p>
          <a:p>
            <a:pPr lvl="2"/>
            <a:endParaRPr lang="x-none" sz="1600" dirty="0"/>
          </a:p>
          <a:p>
            <a:pPr lvl="2"/>
            <a:endParaRPr lang="x-none" sz="1600" dirty="0" smtClean="0"/>
          </a:p>
          <a:p>
            <a:pPr lvl="2"/>
            <a:endParaRPr lang="x-none" sz="1600" dirty="0"/>
          </a:p>
          <a:p>
            <a:pPr lvl="2"/>
            <a:endParaRPr lang="x-none" sz="1600" dirty="0" smtClean="0"/>
          </a:p>
          <a:p>
            <a:pPr lvl="2"/>
            <a:r>
              <a:rPr lang="x-none" sz="1600" dirty="0" smtClean="0"/>
              <a:t>Colisão! Tentar inserir no próximo índice livre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04810"/>
              </p:ext>
            </p:extLst>
          </p:nvPr>
        </p:nvGraphicFramePr>
        <p:xfrm>
          <a:off x="2747239" y="4174307"/>
          <a:ext cx="6095999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4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2000" dirty="0"/>
              <a:t>Endereçamento </a:t>
            </a:r>
            <a:r>
              <a:rPr lang="x-none" sz="2000" dirty="0" smtClean="0"/>
              <a:t>aberto</a:t>
            </a:r>
          </a:p>
          <a:p>
            <a:pPr lvl="1"/>
            <a:r>
              <a:rPr lang="x-none" sz="1800" dirty="0" smtClean="0"/>
              <a:t>Exemplo: </a:t>
            </a:r>
          </a:p>
          <a:p>
            <a:pPr lvl="2"/>
            <a:r>
              <a:rPr lang="en-US" sz="1600" dirty="0" smtClean="0"/>
              <a:t>h</a:t>
            </a:r>
            <a:r>
              <a:rPr lang="x-none" sz="1600" dirty="0" smtClean="0"/>
              <a:t>ash (12) = 5</a:t>
            </a:r>
          </a:p>
          <a:p>
            <a:pPr lvl="2"/>
            <a:r>
              <a:rPr lang="en-US" sz="1600" dirty="0"/>
              <a:t>h</a:t>
            </a:r>
            <a:r>
              <a:rPr lang="x-none" sz="1600" dirty="0"/>
              <a:t>ash </a:t>
            </a:r>
            <a:r>
              <a:rPr lang="x-none" sz="1600" dirty="0" smtClean="0"/>
              <a:t>(21) </a:t>
            </a:r>
            <a:r>
              <a:rPr lang="x-none" sz="1600" dirty="0"/>
              <a:t>= </a:t>
            </a:r>
            <a:r>
              <a:rPr lang="x-none" sz="1600" dirty="0" smtClean="0"/>
              <a:t>0</a:t>
            </a:r>
            <a:endParaRPr lang="x-none" sz="1600" dirty="0"/>
          </a:p>
          <a:p>
            <a:pPr lvl="2"/>
            <a:r>
              <a:rPr lang="en-US" sz="1600" dirty="0"/>
              <a:t>h</a:t>
            </a:r>
            <a:r>
              <a:rPr lang="x-none" sz="1600" dirty="0"/>
              <a:t>ash </a:t>
            </a:r>
            <a:r>
              <a:rPr lang="x-none" sz="1600" dirty="0" smtClean="0"/>
              <a:t>(14) </a:t>
            </a:r>
            <a:r>
              <a:rPr lang="x-none" sz="1600" dirty="0"/>
              <a:t>= </a:t>
            </a:r>
            <a:r>
              <a:rPr lang="x-none" sz="1600" dirty="0" smtClean="0"/>
              <a:t>0</a:t>
            </a:r>
            <a:endParaRPr lang="x-none" sz="1600" dirty="0"/>
          </a:p>
          <a:p>
            <a:pPr lvl="2"/>
            <a:r>
              <a:rPr lang="en-US" sz="1600" b="1" dirty="0"/>
              <a:t>h</a:t>
            </a:r>
            <a:r>
              <a:rPr lang="x-none" sz="1600" b="1" dirty="0"/>
              <a:t>ash </a:t>
            </a:r>
            <a:r>
              <a:rPr lang="x-none" sz="1600" b="1" dirty="0" smtClean="0"/>
              <a:t>(</a:t>
            </a:r>
            <a:r>
              <a:rPr lang="x-none" sz="1600" b="1" dirty="0"/>
              <a:t>5</a:t>
            </a:r>
            <a:r>
              <a:rPr lang="x-none" sz="1600" b="1" dirty="0" smtClean="0"/>
              <a:t>) </a:t>
            </a:r>
            <a:r>
              <a:rPr lang="x-none" sz="1600" b="1" dirty="0"/>
              <a:t>= 5</a:t>
            </a:r>
          </a:p>
          <a:p>
            <a:pPr lvl="2"/>
            <a:r>
              <a:rPr lang="en-US" sz="1600" dirty="0"/>
              <a:t>h</a:t>
            </a:r>
            <a:r>
              <a:rPr lang="x-none" sz="1600" dirty="0"/>
              <a:t>ash (</a:t>
            </a:r>
            <a:r>
              <a:rPr lang="x-none" sz="1600" dirty="0" smtClean="0"/>
              <a:t>19) </a:t>
            </a:r>
            <a:r>
              <a:rPr lang="x-none" sz="1600" dirty="0"/>
              <a:t>= </a:t>
            </a:r>
            <a:r>
              <a:rPr lang="x-none" sz="1600" dirty="0" smtClean="0"/>
              <a:t>5</a:t>
            </a:r>
            <a:endParaRPr lang="x-none" sz="1600" dirty="0"/>
          </a:p>
          <a:p>
            <a:pPr lvl="2"/>
            <a:endParaRPr lang="x-none" sz="1600" dirty="0"/>
          </a:p>
          <a:p>
            <a:pPr lvl="2"/>
            <a:endParaRPr lang="x-none" sz="1600" dirty="0"/>
          </a:p>
          <a:p>
            <a:pPr lvl="2"/>
            <a:endParaRPr lang="x-none" sz="1600" dirty="0"/>
          </a:p>
          <a:p>
            <a:pPr lvl="2"/>
            <a:endParaRPr lang="x-none" sz="1600" dirty="0"/>
          </a:p>
          <a:p>
            <a:pPr lvl="2"/>
            <a:r>
              <a:rPr lang="x-none" sz="1600" dirty="0"/>
              <a:t>Colisão! Tentar inserir no próximo índice livre</a:t>
            </a:r>
            <a:endParaRPr lang="x-none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99048"/>
              </p:ext>
            </p:extLst>
          </p:nvPr>
        </p:nvGraphicFramePr>
        <p:xfrm>
          <a:off x="2747239" y="4174307"/>
          <a:ext cx="6095999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4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Função </a:t>
            </a:r>
            <a:r>
              <a:rPr lang="pt-BR" dirty="0" err="1" smtClean="0"/>
              <a:t>hash</a:t>
            </a:r>
            <a:endParaRPr lang="pt-BR" dirty="0" smtClean="0"/>
          </a:p>
          <a:p>
            <a:r>
              <a:rPr lang="pt-BR" dirty="0" smtClean="0"/>
              <a:t>Resolução de colisões</a:t>
            </a:r>
          </a:p>
          <a:p>
            <a:r>
              <a:rPr lang="pt-BR" dirty="0" smtClean="0"/>
              <a:t>Implementação</a:t>
            </a:r>
          </a:p>
          <a:p>
            <a:r>
              <a:rPr lang="pt-BR" dirty="0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69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2000" dirty="0"/>
              <a:t>Endereçamento </a:t>
            </a:r>
            <a:r>
              <a:rPr lang="x-none" sz="2000" dirty="0" smtClean="0"/>
              <a:t>aberto</a:t>
            </a:r>
          </a:p>
          <a:p>
            <a:pPr lvl="1"/>
            <a:r>
              <a:rPr lang="x-none" sz="1800" dirty="0" smtClean="0"/>
              <a:t>Exemplo: </a:t>
            </a:r>
          </a:p>
          <a:p>
            <a:pPr lvl="2"/>
            <a:r>
              <a:rPr lang="en-US" sz="1600" dirty="0" smtClean="0"/>
              <a:t>h</a:t>
            </a:r>
            <a:r>
              <a:rPr lang="x-none" sz="1600" dirty="0" smtClean="0"/>
              <a:t>ash (12) = 5</a:t>
            </a:r>
          </a:p>
          <a:p>
            <a:pPr lvl="2"/>
            <a:r>
              <a:rPr lang="en-US" sz="1600" dirty="0"/>
              <a:t>h</a:t>
            </a:r>
            <a:r>
              <a:rPr lang="x-none" sz="1600" dirty="0"/>
              <a:t>ash </a:t>
            </a:r>
            <a:r>
              <a:rPr lang="x-none" sz="1600" dirty="0" smtClean="0"/>
              <a:t>(21) </a:t>
            </a:r>
            <a:r>
              <a:rPr lang="x-none" sz="1600" dirty="0"/>
              <a:t>= </a:t>
            </a:r>
            <a:r>
              <a:rPr lang="x-none" sz="1600" dirty="0" smtClean="0"/>
              <a:t>0</a:t>
            </a:r>
            <a:endParaRPr lang="x-none" sz="1600" dirty="0"/>
          </a:p>
          <a:p>
            <a:pPr lvl="2"/>
            <a:r>
              <a:rPr lang="en-US" sz="1600" dirty="0"/>
              <a:t>h</a:t>
            </a:r>
            <a:r>
              <a:rPr lang="x-none" sz="1600" dirty="0"/>
              <a:t>ash </a:t>
            </a:r>
            <a:r>
              <a:rPr lang="x-none" sz="1600" dirty="0" smtClean="0"/>
              <a:t>(14) </a:t>
            </a:r>
            <a:r>
              <a:rPr lang="x-none" sz="1600" dirty="0"/>
              <a:t>= </a:t>
            </a:r>
            <a:r>
              <a:rPr lang="x-none" sz="1600" dirty="0" smtClean="0"/>
              <a:t>0</a:t>
            </a:r>
            <a:endParaRPr lang="x-none" sz="1600" dirty="0"/>
          </a:p>
          <a:p>
            <a:pPr lvl="2"/>
            <a:r>
              <a:rPr lang="en-US" sz="1600" dirty="0"/>
              <a:t>h</a:t>
            </a:r>
            <a:r>
              <a:rPr lang="x-none" sz="1600" dirty="0"/>
              <a:t>ash </a:t>
            </a:r>
            <a:r>
              <a:rPr lang="x-none" sz="1600" dirty="0" smtClean="0"/>
              <a:t>(</a:t>
            </a:r>
            <a:r>
              <a:rPr lang="x-none" sz="1600" dirty="0"/>
              <a:t>5</a:t>
            </a:r>
            <a:r>
              <a:rPr lang="x-none" sz="1600" dirty="0" smtClean="0"/>
              <a:t>) </a:t>
            </a:r>
            <a:r>
              <a:rPr lang="x-none" sz="1600" dirty="0"/>
              <a:t>= 5</a:t>
            </a:r>
          </a:p>
          <a:p>
            <a:pPr lvl="2"/>
            <a:r>
              <a:rPr lang="en-US" sz="1600" b="1" dirty="0"/>
              <a:t>h</a:t>
            </a:r>
            <a:r>
              <a:rPr lang="x-none" sz="1600" b="1" dirty="0"/>
              <a:t>ash (</a:t>
            </a:r>
            <a:r>
              <a:rPr lang="x-none" sz="1600" b="1" dirty="0" smtClean="0"/>
              <a:t>19) </a:t>
            </a:r>
            <a:r>
              <a:rPr lang="x-none" sz="1600" b="1" dirty="0"/>
              <a:t>= </a:t>
            </a:r>
            <a:r>
              <a:rPr lang="x-none" sz="1600" b="1" dirty="0" smtClean="0"/>
              <a:t>5</a:t>
            </a:r>
            <a:endParaRPr lang="x-none" sz="1600" b="1" dirty="0"/>
          </a:p>
          <a:p>
            <a:pPr lvl="2"/>
            <a:endParaRPr lang="x-none" sz="1600" dirty="0"/>
          </a:p>
          <a:p>
            <a:pPr lvl="2"/>
            <a:endParaRPr lang="x-none" sz="1600" dirty="0"/>
          </a:p>
          <a:p>
            <a:pPr lvl="2"/>
            <a:endParaRPr lang="x-none" sz="1600" dirty="0"/>
          </a:p>
          <a:p>
            <a:pPr lvl="2"/>
            <a:endParaRPr lang="x-none" sz="1600" dirty="0"/>
          </a:p>
          <a:p>
            <a:pPr lvl="2"/>
            <a:r>
              <a:rPr lang="x-none" sz="1600" dirty="0"/>
              <a:t>Colisão! Tentar inserir no próximo índice </a:t>
            </a:r>
            <a:r>
              <a:rPr lang="x-none" sz="1600" dirty="0" smtClean="0"/>
              <a:t>livre</a:t>
            </a:r>
          </a:p>
          <a:p>
            <a:pPr lvl="2"/>
            <a:r>
              <a:rPr lang="x-none" sz="1600" dirty="0" smtClean="0"/>
              <a:t>Chegando ao final do vetor, tentar posição do início do mesmo</a:t>
            </a:r>
          </a:p>
          <a:p>
            <a:pPr lvl="2"/>
            <a:r>
              <a:rPr lang="x-none" sz="1600" dirty="0" smtClean="0"/>
              <a:t>Procurar posição livre até encontrar um índice vazio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15504"/>
              </p:ext>
            </p:extLst>
          </p:nvPr>
        </p:nvGraphicFramePr>
        <p:xfrm>
          <a:off x="2747239" y="4174307"/>
          <a:ext cx="6095999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19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4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2000" dirty="0"/>
              <a:t>Endereçamento </a:t>
            </a:r>
            <a:r>
              <a:rPr lang="x-none" sz="2000" dirty="0" smtClean="0"/>
              <a:t>aberto</a:t>
            </a:r>
          </a:p>
          <a:p>
            <a:pPr lvl="1"/>
            <a:r>
              <a:rPr lang="x-none" sz="1800" dirty="0" smtClean="0"/>
              <a:t>Desvantagens</a:t>
            </a:r>
          </a:p>
          <a:p>
            <a:pPr lvl="2"/>
            <a:r>
              <a:rPr lang="x-none" sz="1600" dirty="0" smtClean="0"/>
              <a:t>É necessário prever a quantidade de dados total</a:t>
            </a:r>
          </a:p>
          <a:p>
            <a:pPr lvl="3"/>
            <a:r>
              <a:rPr lang="x-none" sz="1600" dirty="0" smtClean="0"/>
              <a:t>Melhoria: Redimensionar o vetor quando necessário</a:t>
            </a:r>
          </a:p>
          <a:p>
            <a:pPr lvl="4"/>
            <a:r>
              <a:rPr lang="x-none" sz="1600" dirty="0" smtClean="0"/>
              <a:t>Recalcular todas as chaves novamente</a:t>
            </a:r>
          </a:p>
          <a:p>
            <a:pPr lvl="2"/>
            <a:r>
              <a:rPr lang="x-none" sz="1600" dirty="0" smtClean="0"/>
              <a:t>A medida que o vetor for sendo preenchido, os dados ficarão cada vez mais agrupados, diminuindo a eficiência da estrutura</a:t>
            </a:r>
          </a:p>
          <a:p>
            <a:pPr lvl="3"/>
            <a:r>
              <a:rPr lang="x-none" sz="1600" dirty="0" smtClean="0"/>
              <a:t>Melhoria: ao invés de incrementar 1 na busca por um espaço livre, utilizar uma segunda função hash para incrementar a posição</a:t>
            </a:r>
          </a:p>
          <a:p>
            <a:pPr lvl="1"/>
            <a:r>
              <a:rPr lang="x-none" sz="1800" dirty="0" smtClean="0"/>
              <a:t>Vantagens</a:t>
            </a:r>
          </a:p>
          <a:p>
            <a:pPr lvl="2"/>
            <a:r>
              <a:rPr lang="x-none" sz="1600" dirty="0" smtClean="0"/>
              <a:t>Simplicidade</a:t>
            </a:r>
          </a:p>
          <a:p>
            <a:pPr lvl="2"/>
            <a:r>
              <a:rPr lang="x-none" sz="1600" dirty="0" smtClean="0"/>
              <a:t>Estudos mostram que </a:t>
            </a:r>
            <a:r>
              <a:rPr lang="x-none" sz="1600" dirty="0"/>
              <a:t>este método de tratamento de colisões</a:t>
            </a:r>
            <a:r>
              <a:rPr lang="x-none" sz="1600" dirty="0" smtClean="0"/>
              <a:t> ainda consegue obter bons resultados</a:t>
            </a:r>
          </a:p>
        </p:txBody>
      </p:sp>
    </p:spTree>
    <p:extLst>
      <p:ext uri="{BB962C8B-B14F-4D97-AF65-F5344CB8AC3E}">
        <p14:creationId xmlns:p14="http://schemas.microsoft.com/office/powerpoint/2010/main" val="31514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2000" dirty="0" smtClean="0"/>
              <a:t>Listas encadeadas</a:t>
            </a:r>
          </a:p>
          <a:p>
            <a:pPr lvl="1"/>
            <a:r>
              <a:rPr lang="x-none" sz="1800" dirty="0" smtClean="0"/>
              <a:t>Construir uma lista simplesmente encadeada para cada índice do vetor</a:t>
            </a:r>
          </a:p>
          <a:p>
            <a:pPr lvl="1"/>
            <a:r>
              <a:rPr lang="x-none" sz="1800" dirty="0" smtClean="0"/>
              <a:t>Todas as chaves com o mesmo índice são encadeadas em uma lista</a:t>
            </a:r>
            <a:endParaRPr lang="pt-BR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16087"/>
              </p:ext>
            </p:extLst>
          </p:nvPr>
        </p:nvGraphicFramePr>
        <p:xfrm>
          <a:off x="4268315" y="3219771"/>
          <a:ext cx="3425345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68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416137" y="4076840"/>
            <a:ext cx="384307" cy="501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99935" y="3776034"/>
            <a:ext cx="0" cy="584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40453" y="4076840"/>
            <a:ext cx="384307" cy="501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24251" y="3776034"/>
            <a:ext cx="0" cy="584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34117" y="4759645"/>
            <a:ext cx="384307" cy="501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17915" y="4458839"/>
            <a:ext cx="0" cy="584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5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Listas encadeadas</a:t>
            </a:r>
          </a:p>
          <a:p>
            <a:pPr lvl="1"/>
            <a:r>
              <a:rPr lang="x-none" dirty="0" smtClean="0"/>
              <a:t>Exemplo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(12) = 5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(21) = 0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(14) = 0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(5) = 5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(19) = 5</a:t>
            </a:r>
          </a:p>
          <a:p>
            <a:pPr lvl="1"/>
            <a:endParaRPr lang="pt-BR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10808"/>
              </p:ext>
            </p:extLst>
          </p:nvPr>
        </p:nvGraphicFramePr>
        <p:xfrm>
          <a:off x="2747239" y="3906915"/>
          <a:ext cx="6095999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7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Listas encadeadas</a:t>
            </a:r>
          </a:p>
          <a:p>
            <a:pPr lvl="1"/>
            <a:r>
              <a:rPr lang="x-none" dirty="0" smtClean="0"/>
              <a:t>Exemplo</a:t>
            </a:r>
          </a:p>
          <a:p>
            <a:pPr lvl="2"/>
            <a:r>
              <a:rPr lang="en-US" b="1" dirty="0"/>
              <a:t>h</a:t>
            </a:r>
            <a:r>
              <a:rPr lang="x-none" b="1" dirty="0"/>
              <a:t>ash (12) = 5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(21) = 0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(14) = 0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(5) = 5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(19) = 5</a:t>
            </a:r>
          </a:p>
          <a:p>
            <a:pPr lvl="1"/>
            <a:endParaRPr lang="pt-BR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88070"/>
              </p:ext>
            </p:extLst>
          </p:nvPr>
        </p:nvGraphicFramePr>
        <p:xfrm>
          <a:off x="2747239" y="3906915"/>
          <a:ext cx="6095999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280251" y="4812921"/>
            <a:ext cx="451143" cy="55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05822" y="4478695"/>
            <a:ext cx="0" cy="334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2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Listas encadeadas</a:t>
            </a:r>
          </a:p>
          <a:p>
            <a:pPr lvl="1"/>
            <a:r>
              <a:rPr lang="x-none" dirty="0" smtClean="0"/>
              <a:t>Exemplo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(12) = 5</a:t>
            </a:r>
          </a:p>
          <a:p>
            <a:pPr lvl="2"/>
            <a:r>
              <a:rPr lang="en-US" b="1" dirty="0"/>
              <a:t>h</a:t>
            </a:r>
            <a:r>
              <a:rPr lang="x-none" b="1" dirty="0"/>
              <a:t>ash (21) = 0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(14) = 0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(5) = 5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(19) = 5</a:t>
            </a:r>
          </a:p>
          <a:p>
            <a:pPr lvl="1"/>
            <a:endParaRPr lang="pt-BR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9701"/>
              </p:ext>
            </p:extLst>
          </p:nvPr>
        </p:nvGraphicFramePr>
        <p:xfrm>
          <a:off x="2747239" y="3906915"/>
          <a:ext cx="6095999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280251" y="4812921"/>
            <a:ext cx="451143" cy="55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05822" y="4478695"/>
            <a:ext cx="0" cy="334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54639" y="4812916"/>
            <a:ext cx="451143" cy="55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80210" y="4478690"/>
            <a:ext cx="0" cy="334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Listas encadeadas</a:t>
            </a:r>
          </a:p>
          <a:p>
            <a:pPr lvl="1"/>
            <a:r>
              <a:rPr lang="x-none" dirty="0" smtClean="0"/>
              <a:t>Exemplo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(12) = 5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(21) = 0</a:t>
            </a:r>
          </a:p>
          <a:p>
            <a:pPr lvl="2"/>
            <a:r>
              <a:rPr lang="en-US" b="1" dirty="0"/>
              <a:t>h</a:t>
            </a:r>
            <a:r>
              <a:rPr lang="x-none" b="1" dirty="0"/>
              <a:t>ash (14) = 0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(5) = 5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(19) = </a:t>
            </a:r>
            <a:r>
              <a:rPr lang="x-none" dirty="0" smtClean="0"/>
              <a:t>5</a:t>
            </a:r>
          </a:p>
          <a:p>
            <a:pPr lvl="2"/>
            <a:endParaRPr lang="x-none" dirty="0"/>
          </a:p>
          <a:p>
            <a:pPr lvl="2"/>
            <a:endParaRPr lang="x-none" dirty="0" smtClean="0"/>
          </a:p>
          <a:p>
            <a:pPr lvl="2"/>
            <a:endParaRPr lang="x-none" dirty="0"/>
          </a:p>
          <a:p>
            <a:pPr lvl="2"/>
            <a:endParaRPr lang="x-none" dirty="0" smtClean="0"/>
          </a:p>
          <a:p>
            <a:pPr lvl="2"/>
            <a:endParaRPr lang="x-none" dirty="0"/>
          </a:p>
          <a:p>
            <a:pPr lvl="2"/>
            <a:endParaRPr lang="x-none" dirty="0" smtClean="0"/>
          </a:p>
          <a:p>
            <a:pPr lvl="6"/>
            <a:r>
              <a:rPr lang="x-none" dirty="0" smtClean="0"/>
              <a:t>Colisão! Adicionar mais um item na lista encadeada do respectivo índice</a:t>
            </a:r>
            <a:endParaRPr lang="x-none" dirty="0"/>
          </a:p>
          <a:p>
            <a:pPr lvl="1"/>
            <a:endParaRPr lang="pt-BR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2446"/>
              </p:ext>
            </p:extLst>
          </p:nvPr>
        </p:nvGraphicFramePr>
        <p:xfrm>
          <a:off x="2747239" y="3906915"/>
          <a:ext cx="6095999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280251" y="4812921"/>
            <a:ext cx="451143" cy="55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05822" y="4478695"/>
            <a:ext cx="0" cy="334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54639" y="4812916"/>
            <a:ext cx="451143" cy="55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80210" y="4478690"/>
            <a:ext cx="0" cy="334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54639" y="5700624"/>
            <a:ext cx="451143" cy="55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80210" y="5366398"/>
            <a:ext cx="0" cy="334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292643" y="5566933"/>
            <a:ext cx="451143" cy="55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18214" y="5232707"/>
            <a:ext cx="0" cy="334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Listas encadeadas</a:t>
            </a:r>
          </a:p>
          <a:p>
            <a:pPr lvl="1"/>
            <a:r>
              <a:rPr lang="x-none" dirty="0" smtClean="0"/>
              <a:t>Exemplo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(12) = 5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(21) = 0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(14) = 0</a:t>
            </a:r>
          </a:p>
          <a:p>
            <a:pPr lvl="2"/>
            <a:r>
              <a:rPr lang="en-US" b="1" dirty="0"/>
              <a:t>h</a:t>
            </a:r>
            <a:r>
              <a:rPr lang="x-none" b="1" dirty="0"/>
              <a:t>ash (5) = 5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(19) = </a:t>
            </a:r>
            <a:r>
              <a:rPr lang="x-none" dirty="0" smtClean="0"/>
              <a:t>5</a:t>
            </a:r>
          </a:p>
          <a:p>
            <a:pPr lvl="2"/>
            <a:endParaRPr lang="x-none" dirty="0"/>
          </a:p>
          <a:p>
            <a:pPr lvl="2"/>
            <a:endParaRPr lang="x-none" dirty="0" smtClean="0"/>
          </a:p>
          <a:p>
            <a:pPr lvl="2"/>
            <a:endParaRPr lang="x-none" dirty="0"/>
          </a:p>
          <a:p>
            <a:pPr lvl="2"/>
            <a:endParaRPr lang="x-none" dirty="0" smtClean="0"/>
          </a:p>
          <a:p>
            <a:pPr lvl="2"/>
            <a:endParaRPr lang="x-none" dirty="0"/>
          </a:p>
          <a:p>
            <a:pPr lvl="2"/>
            <a:endParaRPr lang="x-none" dirty="0" smtClean="0"/>
          </a:p>
          <a:p>
            <a:pPr lvl="6"/>
            <a:r>
              <a:rPr lang="x-none" dirty="0" smtClean="0"/>
              <a:t>Colisão! </a:t>
            </a:r>
            <a:endParaRPr lang="pt-BR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7543"/>
              </p:ext>
            </p:extLst>
          </p:nvPr>
        </p:nvGraphicFramePr>
        <p:xfrm>
          <a:off x="2747239" y="3906915"/>
          <a:ext cx="6095999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280251" y="4812921"/>
            <a:ext cx="451143" cy="55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05822" y="4478695"/>
            <a:ext cx="0" cy="334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54639" y="4812916"/>
            <a:ext cx="451143" cy="55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80210" y="4478690"/>
            <a:ext cx="0" cy="334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54639" y="5700624"/>
            <a:ext cx="451143" cy="55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80210" y="5366398"/>
            <a:ext cx="0" cy="334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7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7518214" y="5232707"/>
            <a:ext cx="0" cy="334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18214" y="5980642"/>
            <a:ext cx="0" cy="334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Listas encadeadas</a:t>
            </a:r>
          </a:p>
          <a:p>
            <a:pPr lvl="1"/>
            <a:r>
              <a:rPr lang="x-none" dirty="0" smtClean="0"/>
              <a:t>Exemplo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(12) = 5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(21) = 0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(14) = 0</a:t>
            </a:r>
          </a:p>
          <a:p>
            <a:pPr lvl="2"/>
            <a:r>
              <a:rPr lang="en-US" dirty="0"/>
              <a:t>h</a:t>
            </a:r>
            <a:r>
              <a:rPr lang="x-none" dirty="0"/>
              <a:t>ash (5) = 5</a:t>
            </a:r>
          </a:p>
          <a:p>
            <a:pPr lvl="2"/>
            <a:r>
              <a:rPr lang="en-US" b="1" dirty="0"/>
              <a:t>h</a:t>
            </a:r>
            <a:r>
              <a:rPr lang="x-none" b="1" dirty="0"/>
              <a:t>ash (19) = </a:t>
            </a:r>
            <a:r>
              <a:rPr lang="x-none" b="1" dirty="0" smtClean="0"/>
              <a:t>5</a:t>
            </a:r>
          </a:p>
          <a:p>
            <a:pPr lvl="2"/>
            <a:endParaRPr lang="x-none" dirty="0"/>
          </a:p>
          <a:p>
            <a:pPr lvl="2"/>
            <a:endParaRPr lang="x-none" dirty="0" smtClean="0"/>
          </a:p>
          <a:p>
            <a:pPr lvl="2"/>
            <a:endParaRPr lang="x-none" dirty="0"/>
          </a:p>
          <a:p>
            <a:pPr lvl="2"/>
            <a:endParaRPr lang="x-none" dirty="0" smtClean="0"/>
          </a:p>
          <a:p>
            <a:pPr lvl="2"/>
            <a:endParaRPr lang="x-none" dirty="0"/>
          </a:p>
          <a:p>
            <a:pPr lvl="2"/>
            <a:endParaRPr lang="x-none" dirty="0" smtClean="0"/>
          </a:p>
          <a:p>
            <a:pPr lvl="6"/>
            <a:r>
              <a:rPr lang="x-none" dirty="0" smtClean="0"/>
              <a:t>Colisão! </a:t>
            </a:r>
            <a:endParaRPr lang="pt-BR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55603"/>
              </p:ext>
            </p:extLst>
          </p:nvPr>
        </p:nvGraphicFramePr>
        <p:xfrm>
          <a:off x="2747239" y="3906915"/>
          <a:ext cx="6095999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280251" y="4812921"/>
            <a:ext cx="451143" cy="55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05822" y="4478695"/>
            <a:ext cx="0" cy="334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54639" y="4812916"/>
            <a:ext cx="451143" cy="55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80210" y="4478690"/>
            <a:ext cx="0" cy="334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54639" y="5700624"/>
            <a:ext cx="451143" cy="55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80210" y="5366398"/>
            <a:ext cx="0" cy="334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92643" y="5566933"/>
            <a:ext cx="451143" cy="55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92643" y="6314868"/>
            <a:ext cx="451143" cy="55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3506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Resolução de colisões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2000" dirty="0" smtClean="0"/>
              <a:t>Listas encadeadas</a:t>
            </a:r>
          </a:p>
          <a:p>
            <a:pPr lvl="1"/>
            <a:r>
              <a:rPr lang="pt-BR" sz="1800" dirty="0" smtClean="0"/>
              <a:t>Assumindo </a:t>
            </a:r>
            <a:r>
              <a:rPr lang="pt-BR" sz="1800" dirty="0"/>
              <a:t>que qualquer item do conjunto tem </a:t>
            </a:r>
            <a:r>
              <a:rPr lang="pt-BR" sz="1800" dirty="0" smtClean="0"/>
              <a:t>probabilidade igual de </a:t>
            </a:r>
            <a:r>
              <a:rPr lang="pt-BR" sz="1800" dirty="0"/>
              <a:t>ser </a:t>
            </a:r>
            <a:r>
              <a:rPr lang="pt-BR" sz="1800" dirty="0" smtClean="0"/>
              <a:t>endereçado, </a:t>
            </a:r>
            <a:r>
              <a:rPr lang="pt-BR" sz="1800" dirty="0"/>
              <a:t>então o comprimento esperado de cada lista encadeada é N/</a:t>
            </a:r>
            <a:r>
              <a:rPr lang="pt-BR" sz="1800" dirty="0" smtClean="0"/>
              <a:t>M</a:t>
            </a:r>
          </a:p>
          <a:p>
            <a:pPr lvl="2"/>
            <a:r>
              <a:rPr lang="pt-BR" sz="1600" dirty="0" smtClean="0"/>
              <a:t>N </a:t>
            </a:r>
            <a:r>
              <a:rPr lang="pt-BR" sz="1600" dirty="0"/>
              <a:t>representa o número de registros na tabela</a:t>
            </a:r>
          </a:p>
          <a:p>
            <a:pPr lvl="2"/>
            <a:r>
              <a:rPr lang="pt-BR" sz="1600" dirty="0"/>
              <a:t>M representa o tamanho da </a:t>
            </a:r>
            <a:r>
              <a:rPr lang="pt-BR" sz="1600" dirty="0" smtClean="0"/>
              <a:t>tabela</a:t>
            </a:r>
          </a:p>
          <a:p>
            <a:pPr lvl="1"/>
            <a:endParaRPr lang="pt-BR" sz="1800" dirty="0"/>
          </a:p>
          <a:p>
            <a:pPr lvl="1"/>
            <a:r>
              <a:rPr lang="pt-BR" sz="1800" dirty="0" smtClean="0"/>
              <a:t>Se tivermos um conjunto de dados de 10.000 elementos e uma tabela de tamanho 1.000, qual vai ser em média o tamanho de cada lista encadeada?</a:t>
            </a:r>
          </a:p>
          <a:p>
            <a:pPr lvl="2"/>
            <a:r>
              <a:rPr lang="pt-BR" sz="1600" dirty="0" smtClean="0"/>
              <a:t>Quantas comparações serão necessárias para encontrar um item nesta Tabela </a:t>
            </a:r>
            <a:r>
              <a:rPr lang="pt-BR" sz="1600" dirty="0" err="1" smtClean="0"/>
              <a:t>Hash</a:t>
            </a:r>
            <a:r>
              <a:rPr lang="pt-BR" sz="1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20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Imagine que temos um banco armazendo dados dos usuários de uma aplicação:</a:t>
            </a:r>
          </a:p>
          <a:p>
            <a:pPr marL="0" indent="0">
              <a:buNone/>
            </a:pPr>
            <a:endParaRPr lang="x-none" dirty="0"/>
          </a:p>
          <a:p>
            <a:pPr marL="0" indent="0">
              <a:buNone/>
            </a:pPr>
            <a:endParaRPr lang="x-none" dirty="0" smtClean="0"/>
          </a:p>
          <a:p>
            <a:pPr marL="0" indent="0">
              <a:buNone/>
            </a:pPr>
            <a:endParaRPr lang="x-none" dirty="0" smtClean="0"/>
          </a:p>
          <a:p>
            <a:r>
              <a:rPr lang="x-none" dirty="0" smtClean="0"/>
              <a:t>A aplicação realiza várias consultas para obter o nome do usuário por meio de seu ID</a:t>
            </a:r>
          </a:p>
          <a:p>
            <a:r>
              <a:rPr lang="x-none" dirty="0" smtClean="0"/>
              <a:t>Usando uma árvore AVL, poderíamos ter um desempenho O(logn) para essas consultas</a:t>
            </a:r>
          </a:p>
          <a:p>
            <a:r>
              <a:rPr lang="x-none" dirty="0" smtClean="0"/>
              <a:t>Mas e se quisermos ter um desempenho O(1)? Como poderíamos ter este desempenho?</a:t>
            </a:r>
            <a:endParaRPr lang="pt-BR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46800"/>
              </p:ext>
            </p:extLst>
          </p:nvPr>
        </p:nvGraphicFramePr>
        <p:xfrm>
          <a:off x="4360229" y="2129193"/>
          <a:ext cx="23986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48371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João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19204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Maria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03811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José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8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Implemente a tabela hash</a:t>
            </a:r>
          </a:p>
          <a:p>
            <a:pPr lvl="1"/>
            <a:r>
              <a:rPr lang="x-none" dirty="0" smtClean="0"/>
              <a:t>Insira 10.000 chaves aleatórias </a:t>
            </a:r>
          </a:p>
          <a:p>
            <a:pPr lvl="1"/>
            <a:r>
              <a:rPr lang="x-none" dirty="0" smtClean="0"/>
              <a:t>Crie uma função para retornar o tamanho de uma lista encadeada</a:t>
            </a:r>
          </a:p>
          <a:p>
            <a:pPr lvl="1"/>
            <a:r>
              <a:rPr lang="x-none" dirty="0" smtClean="0"/>
              <a:t>Imprima o tamanho de cada lista contida na tabela hash</a:t>
            </a:r>
          </a:p>
          <a:p>
            <a:pPr lvl="1"/>
            <a:r>
              <a:rPr lang="x-none" dirty="0" smtClean="0"/>
              <a:t>Crie um histograma com o resultado anterior</a:t>
            </a:r>
          </a:p>
          <a:p>
            <a:pPr lvl="2"/>
            <a:r>
              <a:rPr lang="x-none" dirty="0" smtClean="0"/>
              <a:t>As chaves estão bem distribuídas?</a:t>
            </a:r>
          </a:p>
          <a:p>
            <a:r>
              <a:rPr lang="x-none" dirty="0" smtClean="0"/>
              <a:t>Crie outra tabela hash para aceitar valores não-numéricos como chave</a:t>
            </a:r>
          </a:p>
          <a:p>
            <a:r>
              <a:rPr lang="x-none" dirty="0"/>
              <a:t>Crie outra tabela hash </a:t>
            </a:r>
            <a:r>
              <a:rPr lang="x-none" dirty="0" smtClean="0"/>
              <a:t>para usar o </a:t>
            </a:r>
            <a:r>
              <a:rPr lang="x-none" u="sng" dirty="0" smtClean="0"/>
              <a:t>endereçamento</a:t>
            </a:r>
            <a:r>
              <a:rPr lang="x-none" dirty="0" smtClean="0"/>
              <a:t> aberto ao invés das listas encadeadas no tratamento de colisões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58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309" y="1691322"/>
            <a:ext cx="9292504" cy="5166678"/>
          </a:xfrm>
        </p:spPr>
        <p:txBody>
          <a:bodyPr>
            <a:normAutofit fontScale="92500" lnSpcReduction="10000"/>
          </a:bodyPr>
          <a:lstStyle/>
          <a:p>
            <a:r>
              <a:rPr lang="x-none" dirty="0" smtClean="0"/>
              <a:t>Estrutura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 err="1" smtClean="0">
                <a:latin typeface="Courier New"/>
                <a:cs typeface="Courier New"/>
              </a:rPr>
              <a:t>typedef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struct</a:t>
            </a:r>
            <a:r>
              <a:rPr lang="pt-BR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chave;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}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 err="1">
                <a:latin typeface="Courier New"/>
                <a:cs typeface="Courier New"/>
              </a:rPr>
              <a:t>typedef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struct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struct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pProx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} </a:t>
            </a:r>
            <a:r>
              <a:rPr lang="pt-BR" dirty="0" err="1">
                <a:latin typeface="Courier New"/>
                <a:cs typeface="Courier New"/>
              </a:rPr>
              <a:t>TCelula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 err="1">
                <a:latin typeface="Courier New"/>
                <a:cs typeface="Courier New"/>
              </a:rPr>
              <a:t>typedef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struct</a:t>
            </a:r>
            <a:r>
              <a:rPr lang="pt-BR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TCelula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pPrimeiro</a:t>
            </a:r>
            <a:r>
              <a:rPr lang="pt-BR" dirty="0">
                <a:latin typeface="Courier New"/>
                <a:cs typeface="Courier New"/>
              </a:rPr>
              <a:t>, *</a:t>
            </a:r>
            <a:r>
              <a:rPr lang="pt-BR" dirty="0" err="1">
                <a:latin typeface="Courier New"/>
                <a:cs typeface="Courier New"/>
              </a:rPr>
              <a:t>pUltimo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} 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b="1" dirty="0" err="1">
                <a:latin typeface="Courier New"/>
                <a:cs typeface="Courier New"/>
              </a:rPr>
              <a:t>typedef</a:t>
            </a:r>
            <a:r>
              <a:rPr lang="pt-BR" b="1" dirty="0">
                <a:latin typeface="Courier New"/>
                <a:cs typeface="Courier New"/>
              </a:rPr>
              <a:t> </a:t>
            </a:r>
            <a:r>
              <a:rPr lang="pt-BR" b="1" dirty="0" err="1">
                <a:latin typeface="Courier New"/>
                <a:cs typeface="Courier New"/>
              </a:rPr>
              <a:t>struct</a:t>
            </a:r>
            <a:r>
              <a:rPr lang="pt-BR" b="1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>
                <a:latin typeface="Courier New"/>
                <a:cs typeface="Courier New"/>
              </a:rPr>
              <a:t>	</a:t>
            </a:r>
            <a:r>
              <a:rPr lang="pt-BR" b="1" dirty="0" err="1">
                <a:latin typeface="Courier New"/>
                <a:cs typeface="Courier New"/>
              </a:rPr>
              <a:t>int</a:t>
            </a:r>
            <a:r>
              <a:rPr lang="pt-BR" b="1" dirty="0">
                <a:latin typeface="Courier New"/>
                <a:cs typeface="Courier New"/>
              </a:rPr>
              <a:t> </a:t>
            </a:r>
            <a:r>
              <a:rPr lang="pt-BR" b="1" dirty="0" err="1">
                <a:latin typeface="Courier New"/>
                <a:cs typeface="Courier New"/>
              </a:rPr>
              <a:t>n</a:t>
            </a:r>
            <a:r>
              <a:rPr lang="pt-BR" b="1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>
                <a:latin typeface="Courier New"/>
                <a:cs typeface="Courier New"/>
              </a:rPr>
              <a:t>	</a:t>
            </a:r>
            <a:r>
              <a:rPr lang="pt-BR" b="1" dirty="0" err="1">
                <a:latin typeface="Courier New"/>
                <a:cs typeface="Courier New"/>
              </a:rPr>
              <a:t>int</a:t>
            </a:r>
            <a:r>
              <a:rPr lang="pt-BR" b="1" dirty="0">
                <a:latin typeface="Courier New"/>
                <a:cs typeface="Courier New"/>
              </a:rPr>
              <a:t>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>
                <a:latin typeface="Courier New"/>
                <a:cs typeface="Courier New"/>
              </a:rPr>
              <a:t>	</a:t>
            </a:r>
            <a:r>
              <a:rPr lang="pt-BR" b="1" dirty="0" err="1">
                <a:latin typeface="Courier New"/>
                <a:cs typeface="Courier New"/>
              </a:rPr>
              <a:t>TLista</a:t>
            </a:r>
            <a:r>
              <a:rPr lang="pt-BR" b="1" dirty="0">
                <a:latin typeface="Courier New"/>
                <a:cs typeface="Courier New"/>
              </a:rPr>
              <a:t> *</a:t>
            </a:r>
            <a:r>
              <a:rPr lang="pt-BR" b="1" dirty="0" err="1">
                <a:latin typeface="Courier New"/>
                <a:cs typeface="Courier New"/>
              </a:rPr>
              <a:t>v</a:t>
            </a:r>
            <a:r>
              <a:rPr lang="pt-BR" b="1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>
                <a:latin typeface="Courier New"/>
                <a:cs typeface="Courier New"/>
              </a:rPr>
              <a:t>} </a:t>
            </a:r>
            <a:r>
              <a:rPr lang="pt-BR" b="1" dirty="0" err="1">
                <a:latin typeface="Courier New"/>
                <a:cs typeface="Courier New"/>
              </a:rPr>
              <a:t>THash</a:t>
            </a:r>
            <a:r>
              <a:rPr lang="pt-BR" b="1" dirty="0">
                <a:latin typeface="Courier New"/>
                <a:cs typeface="Courier New"/>
              </a:rPr>
              <a:t>;</a:t>
            </a:r>
            <a:endParaRPr lang="pt-BR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3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Protótipos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>
                <a:latin typeface="Courier New"/>
                <a:cs typeface="Courier New"/>
              </a:rPr>
              <a:t>void </a:t>
            </a:r>
            <a:r>
              <a:rPr lang="fr-FR" dirty="0">
                <a:latin typeface="Courier New"/>
                <a:cs typeface="Courier New"/>
              </a:rPr>
              <a:t>iniciaHash (THash *hash, int </a:t>
            </a:r>
            <a:r>
              <a:rPr lang="fr-FR" dirty="0" smtClean="0">
                <a:latin typeface="Courier New"/>
                <a:cs typeface="Courier New"/>
              </a:rPr>
              <a:t>m)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int h (THash *hash, int chave);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TItem* pesquisa (THash *hash, int chave);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TCelula* pesquisaCelula (THash *hash, int chave);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int inserir (THash *hash, TItem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int remover (THash *hash, int chave);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61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x-none" dirty="0" smtClean="0"/>
              <a:t>Inicialização e função hash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iniciaHash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THash</a:t>
            </a:r>
            <a:r>
              <a:rPr lang="en-US" dirty="0">
                <a:latin typeface="Courier New"/>
                <a:cs typeface="Courier New"/>
              </a:rPr>
              <a:t> *hash,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m)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hash-&gt;n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hash-&gt;m = m;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hash-&gt;v = (</a:t>
            </a:r>
            <a:r>
              <a:rPr lang="en-US" dirty="0" err="1">
                <a:latin typeface="Courier New"/>
                <a:cs typeface="Courier New"/>
              </a:rPr>
              <a:t>TLista</a:t>
            </a:r>
            <a:r>
              <a:rPr lang="en-US" dirty="0">
                <a:latin typeface="Courier New"/>
                <a:cs typeface="Courier New"/>
              </a:rPr>
              <a:t>*)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TLista</a:t>
            </a:r>
            <a:r>
              <a:rPr lang="en-US" dirty="0">
                <a:latin typeface="Courier New"/>
                <a:cs typeface="Courier New"/>
              </a:rPr>
              <a:t>) * m);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for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m;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iniciaLista</a:t>
            </a:r>
            <a:r>
              <a:rPr lang="en-US" dirty="0">
                <a:latin typeface="Courier New"/>
                <a:cs typeface="Courier New"/>
              </a:rPr>
              <a:t> (&amp;hash-&gt;v[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h (</a:t>
            </a:r>
            <a:r>
              <a:rPr lang="en-US" dirty="0" err="1">
                <a:latin typeface="Courier New"/>
                <a:cs typeface="Courier New"/>
              </a:rPr>
              <a:t>THash</a:t>
            </a:r>
            <a:r>
              <a:rPr lang="en-US" dirty="0">
                <a:latin typeface="Courier New"/>
                <a:cs typeface="Courier New"/>
              </a:rPr>
              <a:t> *hash,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return 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 % hash-&gt;m;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655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91322"/>
            <a:ext cx="9175941" cy="5166678"/>
          </a:xfrm>
        </p:spPr>
        <p:txBody>
          <a:bodyPr>
            <a:normAutofit fontScale="77500" lnSpcReduction="20000"/>
          </a:bodyPr>
          <a:lstStyle/>
          <a:p>
            <a:r>
              <a:rPr lang="x-none" sz="2400" dirty="0"/>
              <a:t>Pesquisa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>
                <a:latin typeface="Courier New"/>
                <a:cs typeface="Courier New"/>
              </a:rPr>
              <a:t>TItem</a:t>
            </a:r>
            <a:r>
              <a:rPr lang="fr-FR" dirty="0">
                <a:latin typeface="Courier New"/>
                <a:cs typeface="Courier New"/>
              </a:rPr>
              <a:t>* pesquisa (THash *hash, int chave)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TCelula *aux = pesquisaCelula (hash, chave);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if (aux 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return </a:t>
            </a:r>
            <a:r>
              <a:rPr lang="fr-FR" dirty="0" smtClean="0">
                <a:latin typeface="Courier New"/>
                <a:cs typeface="Courier New"/>
              </a:rPr>
              <a:t>NULL;</a:t>
            </a:r>
            <a:endParaRPr lang="fr-F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return &amp;(aux-&gt;item);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TCelula* pesquisaCelula (THash *hash, int chave)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int i = h (hash, chave);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if ( isVazia (&amp;hash-&gt;v[i])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return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TCelula *aux = hash-&gt;v[i].pPrimeiro;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while (aux-&gt;pProx != NULL &amp;&amp; chave != aux-&gt;item.chave)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aux = aux-&gt;pProx;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if (chave == aux-&gt;item.chave)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return aux;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return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83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91322"/>
            <a:ext cx="9175941" cy="5166678"/>
          </a:xfrm>
        </p:spPr>
        <p:txBody>
          <a:bodyPr>
            <a:normAutofit fontScale="92500" lnSpcReduction="20000"/>
          </a:bodyPr>
          <a:lstStyle/>
          <a:p>
            <a:r>
              <a:rPr lang="x-none" sz="2200" dirty="0"/>
              <a:t>Inserção e remoção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>
                <a:latin typeface="Courier New"/>
                <a:cs typeface="Courier New"/>
              </a:rPr>
              <a:t>int </a:t>
            </a:r>
            <a:r>
              <a:rPr lang="fr-FR" dirty="0">
                <a:latin typeface="Courier New"/>
                <a:cs typeface="Courier New"/>
              </a:rPr>
              <a:t>inserir (THash *hash, TItem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if (pesquisaCelula (hash, x.chave)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insereLista (&amp;hash-&gt;v</a:t>
            </a:r>
            <a:r>
              <a:rPr lang="fr-FR" dirty="0" smtClean="0">
                <a:latin typeface="Courier New"/>
                <a:cs typeface="Courier New"/>
              </a:rPr>
              <a:t>[h</a:t>
            </a:r>
            <a:r>
              <a:rPr lang="fr-FR" dirty="0">
                <a:latin typeface="Courier New"/>
                <a:cs typeface="Courier New"/>
              </a:rPr>
              <a:t>(hash, x.chave</a:t>
            </a:r>
            <a:r>
              <a:rPr lang="fr-FR" dirty="0" smtClean="0">
                <a:latin typeface="Courier New"/>
                <a:cs typeface="Courier New"/>
              </a:rPr>
              <a:t>)]</a:t>
            </a:r>
            <a:r>
              <a:rPr lang="fr-FR" dirty="0">
                <a:latin typeface="Courier New"/>
                <a:cs typeface="Courier New"/>
              </a:rPr>
              <a:t>,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hash-&gt;n++;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int remover (THash *hash, int chave)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TCelula *aux = pesquisaCelula (hash, chave);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if (aux 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removeLista (&amp;hash-&gt;v</a:t>
            </a:r>
            <a:r>
              <a:rPr lang="fr-FR" dirty="0" smtClean="0">
                <a:latin typeface="Courier New"/>
                <a:cs typeface="Courier New"/>
              </a:rPr>
              <a:t>[h</a:t>
            </a:r>
            <a:r>
              <a:rPr lang="fr-FR" dirty="0">
                <a:latin typeface="Courier New"/>
                <a:cs typeface="Courier New"/>
              </a:rPr>
              <a:t>(hash, chave)], aux);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hash-&gt;n--;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30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10326"/>
            <a:ext cx="9175941" cy="5047673"/>
          </a:xfrm>
        </p:spPr>
        <p:txBody>
          <a:bodyPr>
            <a:normAutofit fontScale="55000" lnSpcReduction="20000"/>
          </a:bodyPr>
          <a:lstStyle/>
          <a:p>
            <a:r>
              <a:rPr lang="x-none" sz="2900" dirty="0"/>
              <a:t>Teste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 err="1">
                <a:latin typeface="Courier New"/>
                <a:cs typeface="Courier New"/>
              </a:rPr>
              <a:t>int</a:t>
            </a:r>
            <a:r>
              <a:rPr lang="pt-BR" sz="2300" dirty="0">
                <a:latin typeface="Courier New"/>
                <a:cs typeface="Courier New"/>
              </a:rPr>
              <a:t> </a:t>
            </a:r>
            <a:r>
              <a:rPr lang="pt-BR" sz="2300" dirty="0" err="1">
                <a:latin typeface="Courier New"/>
                <a:cs typeface="Courier New"/>
              </a:rPr>
              <a:t>main</a:t>
            </a:r>
            <a:r>
              <a:rPr lang="pt-BR" sz="2300" dirty="0">
                <a:latin typeface="Courier New"/>
                <a:cs typeface="Courier New"/>
              </a:rPr>
              <a:t> (</a:t>
            </a:r>
            <a:r>
              <a:rPr lang="pt-BR" sz="2300" dirty="0" err="1">
                <a:latin typeface="Courier New"/>
                <a:cs typeface="Courier New"/>
              </a:rPr>
              <a:t>void</a:t>
            </a:r>
            <a:r>
              <a:rPr lang="pt-BR" sz="2300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</a:t>
            </a:r>
            <a:r>
              <a:rPr lang="pt-BR" sz="2300" dirty="0" err="1">
                <a:latin typeface="Courier New"/>
                <a:cs typeface="Courier New"/>
              </a:rPr>
              <a:t>THash</a:t>
            </a:r>
            <a:r>
              <a:rPr lang="pt-BR" sz="2300" dirty="0">
                <a:latin typeface="Courier New"/>
                <a:cs typeface="Courier New"/>
              </a:rPr>
              <a:t> </a:t>
            </a:r>
            <a:r>
              <a:rPr lang="pt-BR" sz="2300" dirty="0" err="1">
                <a:latin typeface="Courier New"/>
                <a:cs typeface="Courier New"/>
              </a:rPr>
              <a:t>hash</a:t>
            </a:r>
            <a:r>
              <a:rPr lang="pt-BR" sz="23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</a:t>
            </a:r>
            <a:r>
              <a:rPr lang="pt-BR" sz="2300" dirty="0" err="1">
                <a:latin typeface="Courier New"/>
                <a:cs typeface="Courier New"/>
              </a:rPr>
              <a:t>iniciaHash</a:t>
            </a:r>
            <a:r>
              <a:rPr lang="pt-BR" sz="2300" dirty="0">
                <a:latin typeface="Courier New"/>
                <a:cs typeface="Courier New"/>
              </a:rPr>
              <a:t> (&amp;</a:t>
            </a:r>
            <a:r>
              <a:rPr lang="pt-BR" sz="2300" dirty="0" err="1">
                <a:latin typeface="Courier New"/>
                <a:cs typeface="Courier New"/>
              </a:rPr>
              <a:t>hash</a:t>
            </a:r>
            <a:r>
              <a:rPr lang="pt-BR" sz="2300" dirty="0">
                <a:latin typeface="Courier New"/>
                <a:cs typeface="Courier New"/>
              </a:rPr>
              <a:t>, 97);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</a:t>
            </a:r>
            <a:r>
              <a:rPr lang="pt-BR" sz="2300" dirty="0" err="1">
                <a:latin typeface="Courier New"/>
                <a:cs typeface="Courier New"/>
              </a:rPr>
              <a:t>TItem</a:t>
            </a:r>
            <a:r>
              <a:rPr lang="pt-BR" sz="2300" dirty="0">
                <a:latin typeface="Courier New"/>
                <a:cs typeface="Courier New"/>
              </a:rPr>
              <a:t>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</a:t>
            </a:r>
            <a:r>
              <a:rPr lang="pt-BR" sz="2300" dirty="0" err="1">
                <a:latin typeface="Courier New"/>
                <a:cs typeface="Courier New"/>
              </a:rPr>
              <a:t>int</a:t>
            </a:r>
            <a:r>
              <a:rPr lang="pt-BR" sz="2300" dirty="0">
                <a:latin typeface="Courier New"/>
                <a:cs typeface="Courier New"/>
              </a:rPr>
              <a:t> </a:t>
            </a:r>
            <a:r>
              <a:rPr lang="pt-BR" sz="2300" dirty="0" err="1">
                <a:latin typeface="Courier New"/>
                <a:cs typeface="Courier New"/>
              </a:rPr>
              <a:t>i</a:t>
            </a:r>
            <a:r>
              <a:rPr lang="pt-BR" sz="23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for (</a:t>
            </a:r>
            <a:r>
              <a:rPr lang="pt-BR" sz="2300" dirty="0" err="1">
                <a:latin typeface="Courier New"/>
                <a:cs typeface="Courier New"/>
              </a:rPr>
              <a:t>i</a:t>
            </a:r>
            <a:r>
              <a:rPr lang="pt-BR" sz="2300" dirty="0">
                <a:latin typeface="Courier New"/>
                <a:cs typeface="Courier New"/>
              </a:rPr>
              <a:t> = 0; </a:t>
            </a:r>
            <a:r>
              <a:rPr lang="pt-BR" sz="2300" dirty="0" err="1">
                <a:latin typeface="Courier New"/>
                <a:cs typeface="Courier New"/>
              </a:rPr>
              <a:t>i</a:t>
            </a:r>
            <a:r>
              <a:rPr lang="pt-BR" sz="2300" dirty="0">
                <a:latin typeface="Courier New"/>
                <a:cs typeface="Courier New"/>
              </a:rPr>
              <a:t> &lt; 1000; </a:t>
            </a:r>
            <a:r>
              <a:rPr lang="pt-BR" sz="2300" dirty="0" err="1">
                <a:latin typeface="Courier New"/>
                <a:cs typeface="Courier New"/>
              </a:rPr>
              <a:t>i</a:t>
            </a:r>
            <a:r>
              <a:rPr lang="pt-BR" sz="2300" dirty="0">
                <a:latin typeface="Courier New"/>
                <a:cs typeface="Courier New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    </a:t>
            </a:r>
            <a:r>
              <a:rPr lang="pt-BR" sz="2300" dirty="0" err="1">
                <a:latin typeface="Courier New"/>
                <a:cs typeface="Courier New"/>
              </a:rPr>
              <a:t>item.chave</a:t>
            </a:r>
            <a:r>
              <a:rPr lang="pt-BR" sz="2300" dirty="0">
                <a:latin typeface="Courier New"/>
                <a:cs typeface="Courier New"/>
              </a:rPr>
              <a:t> = </a:t>
            </a:r>
            <a:r>
              <a:rPr lang="pt-BR" sz="2300" dirty="0" err="1">
                <a:latin typeface="Courier New"/>
                <a:cs typeface="Courier New"/>
              </a:rPr>
              <a:t>rand</a:t>
            </a:r>
            <a:r>
              <a:rPr lang="pt-BR" sz="2300" dirty="0">
                <a:latin typeface="Courier New"/>
                <a:cs typeface="Courier New"/>
              </a:rPr>
              <a:t>() % 100000;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    inserir (&amp;</a:t>
            </a:r>
            <a:r>
              <a:rPr lang="pt-BR" sz="2300" dirty="0" err="1">
                <a:latin typeface="Courier New"/>
                <a:cs typeface="Courier New"/>
              </a:rPr>
              <a:t>hash</a:t>
            </a:r>
            <a:r>
              <a:rPr lang="pt-BR" sz="2300" dirty="0">
                <a:latin typeface="Courier New"/>
                <a:cs typeface="Courier New"/>
              </a:rPr>
              <a:t>, 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</a:t>
            </a:r>
            <a:r>
              <a:rPr lang="pt-BR" sz="2300" dirty="0" err="1">
                <a:latin typeface="Courier New"/>
                <a:cs typeface="Courier New"/>
              </a:rPr>
              <a:t>item.chave</a:t>
            </a:r>
            <a:r>
              <a:rPr lang="pt-BR" sz="2300" dirty="0">
                <a:latin typeface="Courier New"/>
                <a:cs typeface="Courier New"/>
              </a:rPr>
              <a:t> = 54109; inserir (&amp;</a:t>
            </a:r>
            <a:r>
              <a:rPr lang="pt-BR" sz="2300" dirty="0" err="1">
                <a:latin typeface="Courier New"/>
                <a:cs typeface="Courier New"/>
              </a:rPr>
              <a:t>hash</a:t>
            </a:r>
            <a:r>
              <a:rPr lang="pt-BR" sz="2300" dirty="0">
                <a:latin typeface="Courier New"/>
                <a:cs typeface="Courier New"/>
              </a:rPr>
              <a:t>, 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</a:t>
            </a:r>
            <a:r>
              <a:rPr lang="pt-BR" sz="2300" dirty="0" err="1">
                <a:latin typeface="Courier New"/>
                <a:cs typeface="Courier New"/>
              </a:rPr>
              <a:t>item.chave</a:t>
            </a:r>
            <a:r>
              <a:rPr lang="pt-BR" sz="2300" dirty="0">
                <a:latin typeface="Courier New"/>
                <a:cs typeface="Courier New"/>
              </a:rPr>
              <a:t> = 100; inserir (&amp;</a:t>
            </a:r>
            <a:r>
              <a:rPr lang="pt-BR" sz="2300" dirty="0" err="1">
                <a:latin typeface="Courier New"/>
                <a:cs typeface="Courier New"/>
              </a:rPr>
              <a:t>hash</a:t>
            </a:r>
            <a:r>
              <a:rPr lang="pt-BR" sz="2300" dirty="0">
                <a:latin typeface="Courier New"/>
                <a:cs typeface="Courier New"/>
              </a:rPr>
              <a:t>, 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remover (&amp;</a:t>
            </a:r>
            <a:r>
              <a:rPr lang="pt-BR" sz="2300" dirty="0" err="1">
                <a:latin typeface="Courier New"/>
                <a:cs typeface="Courier New"/>
              </a:rPr>
              <a:t>hash</a:t>
            </a:r>
            <a:r>
              <a:rPr lang="pt-BR" sz="2300" dirty="0">
                <a:latin typeface="Courier New"/>
                <a:cs typeface="Courier New"/>
              </a:rPr>
              <a:t>, 54109);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</a:t>
            </a:r>
            <a:r>
              <a:rPr lang="pt-BR" sz="2300" dirty="0" err="1">
                <a:latin typeface="Courier New"/>
                <a:cs typeface="Courier New"/>
              </a:rPr>
              <a:t>TItem</a:t>
            </a:r>
            <a:r>
              <a:rPr lang="pt-BR" sz="2300" dirty="0">
                <a:latin typeface="Courier New"/>
                <a:cs typeface="Courier New"/>
              </a:rPr>
              <a:t>* </a:t>
            </a:r>
            <a:r>
              <a:rPr lang="pt-BR" sz="2300" dirty="0" err="1">
                <a:latin typeface="Courier New"/>
                <a:cs typeface="Courier New"/>
              </a:rPr>
              <a:t>p</a:t>
            </a:r>
            <a:r>
              <a:rPr lang="pt-BR" sz="23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</a:t>
            </a:r>
            <a:r>
              <a:rPr lang="pt-BR" sz="2300" dirty="0" err="1">
                <a:latin typeface="Courier New"/>
                <a:cs typeface="Courier New"/>
              </a:rPr>
              <a:t>p</a:t>
            </a:r>
            <a:r>
              <a:rPr lang="pt-BR" sz="2300" dirty="0">
                <a:latin typeface="Courier New"/>
                <a:cs typeface="Courier New"/>
              </a:rPr>
              <a:t> = pesquisa (&amp;</a:t>
            </a:r>
            <a:r>
              <a:rPr lang="pt-BR" sz="2300" dirty="0" err="1">
                <a:latin typeface="Courier New"/>
                <a:cs typeface="Courier New"/>
              </a:rPr>
              <a:t>hash</a:t>
            </a:r>
            <a:r>
              <a:rPr lang="pt-BR" sz="2300" dirty="0">
                <a:latin typeface="Courier New"/>
                <a:cs typeface="Courier New"/>
              </a:rPr>
              <a:t>,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</a:t>
            </a:r>
            <a:r>
              <a:rPr lang="pt-BR" sz="2300" dirty="0" err="1">
                <a:latin typeface="Courier New"/>
                <a:cs typeface="Courier New"/>
              </a:rPr>
              <a:t>printf</a:t>
            </a:r>
            <a:r>
              <a:rPr lang="pt-BR" sz="2300" dirty="0">
                <a:latin typeface="Courier New"/>
                <a:cs typeface="Courier New"/>
              </a:rPr>
              <a:t> ("Procurando %</a:t>
            </a:r>
            <a:r>
              <a:rPr lang="pt-BR" sz="2300" dirty="0" err="1">
                <a:latin typeface="Courier New"/>
                <a:cs typeface="Courier New"/>
              </a:rPr>
              <a:t>d</a:t>
            </a:r>
            <a:r>
              <a:rPr lang="pt-BR" sz="2300" dirty="0">
                <a:latin typeface="Courier New"/>
                <a:cs typeface="Courier New"/>
              </a:rPr>
              <a:t>: %</a:t>
            </a:r>
            <a:r>
              <a:rPr lang="pt-BR" sz="2300" dirty="0" err="1">
                <a:latin typeface="Courier New"/>
                <a:cs typeface="Courier New"/>
              </a:rPr>
              <a:t>s</a:t>
            </a:r>
            <a:r>
              <a:rPr lang="pt-BR" sz="2300" dirty="0">
                <a:latin typeface="Courier New"/>
                <a:cs typeface="Courier New"/>
              </a:rPr>
              <a:t>\</a:t>
            </a:r>
            <a:r>
              <a:rPr lang="pt-BR" sz="2300" dirty="0" err="1">
                <a:latin typeface="Courier New"/>
                <a:cs typeface="Courier New"/>
              </a:rPr>
              <a:t>n</a:t>
            </a:r>
            <a:r>
              <a:rPr lang="pt-BR" sz="2300" dirty="0">
                <a:latin typeface="Courier New"/>
                <a:cs typeface="Courier New"/>
              </a:rPr>
              <a:t>", 0, </a:t>
            </a:r>
            <a:r>
              <a:rPr lang="pt-BR" sz="2300" dirty="0" err="1">
                <a:latin typeface="Courier New"/>
                <a:cs typeface="Courier New"/>
              </a:rPr>
              <a:t>p</a:t>
            </a:r>
            <a:r>
              <a:rPr lang="pt-BR" sz="2300" dirty="0">
                <a:latin typeface="Courier New"/>
                <a:cs typeface="Courier New"/>
              </a:rPr>
              <a:t> == NULL ? "não" : "sim");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</a:t>
            </a:r>
            <a:r>
              <a:rPr lang="pt-BR" sz="2300" dirty="0" err="1">
                <a:latin typeface="Courier New"/>
                <a:cs typeface="Courier New"/>
              </a:rPr>
              <a:t>p</a:t>
            </a:r>
            <a:r>
              <a:rPr lang="pt-BR" sz="2300" dirty="0">
                <a:latin typeface="Courier New"/>
                <a:cs typeface="Courier New"/>
              </a:rPr>
              <a:t> = pesquisa (&amp;</a:t>
            </a:r>
            <a:r>
              <a:rPr lang="pt-BR" sz="2300" dirty="0" err="1">
                <a:latin typeface="Courier New"/>
                <a:cs typeface="Courier New"/>
              </a:rPr>
              <a:t>hash</a:t>
            </a:r>
            <a:r>
              <a:rPr lang="pt-BR" sz="2300" dirty="0">
                <a:latin typeface="Courier New"/>
                <a:cs typeface="Courier New"/>
              </a:rPr>
              <a:t>, 54109);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</a:t>
            </a:r>
            <a:r>
              <a:rPr lang="pt-BR" sz="2300" dirty="0" err="1">
                <a:latin typeface="Courier New"/>
                <a:cs typeface="Courier New"/>
              </a:rPr>
              <a:t>printf</a:t>
            </a:r>
            <a:r>
              <a:rPr lang="pt-BR" sz="2300" dirty="0">
                <a:latin typeface="Courier New"/>
                <a:cs typeface="Courier New"/>
              </a:rPr>
              <a:t> ("Procurando %</a:t>
            </a:r>
            <a:r>
              <a:rPr lang="pt-BR" sz="2300" dirty="0" err="1">
                <a:latin typeface="Courier New"/>
                <a:cs typeface="Courier New"/>
              </a:rPr>
              <a:t>d</a:t>
            </a:r>
            <a:r>
              <a:rPr lang="pt-BR" sz="2300" dirty="0">
                <a:latin typeface="Courier New"/>
                <a:cs typeface="Courier New"/>
              </a:rPr>
              <a:t>: %</a:t>
            </a:r>
            <a:r>
              <a:rPr lang="pt-BR" sz="2300" dirty="0" err="1">
                <a:latin typeface="Courier New"/>
                <a:cs typeface="Courier New"/>
              </a:rPr>
              <a:t>s</a:t>
            </a:r>
            <a:r>
              <a:rPr lang="pt-BR" sz="2300" dirty="0">
                <a:latin typeface="Courier New"/>
                <a:cs typeface="Courier New"/>
              </a:rPr>
              <a:t>\</a:t>
            </a:r>
            <a:r>
              <a:rPr lang="pt-BR" sz="2300" dirty="0" err="1">
                <a:latin typeface="Courier New"/>
                <a:cs typeface="Courier New"/>
              </a:rPr>
              <a:t>n</a:t>
            </a:r>
            <a:r>
              <a:rPr lang="pt-BR" sz="2300" dirty="0">
                <a:latin typeface="Courier New"/>
                <a:cs typeface="Courier New"/>
              </a:rPr>
              <a:t>", 54109, </a:t>
            </a:r>
            <a:r>
              <a:rPr lang="pt-BR" sz="2300" dirty="0" err="1">
                <a:latin typeface="Courier New"/>
                <a:cs typeface="Courier New"/>
              </a:rPr>
              <a:t>p</a:t>
            </a:r>
            <a:r>
              <a:rPr lang="pt-BR" sz="2300" dirty="0">
                <a:latin typeface="Courier New"/>
                <a:cs typeface="Courier New"/>
              </a:rPr>
              <a:t> == NULL ? "não" : "sim");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</a:t>
            </a:r>
            <a:r>
              <a:rPr lang="pt-BR" sz="2300" dirty="0" err="1">
                <a:latin typeface="Courier New"/>
                <a:cs typeface="Courier New"/>
              </a:rPr>
              <a:t>p</a:t>
            </a:r>
            <a:r>
              <a:rPr lang="pt-BR" sz="2300" dirty="0">
                <a:latin typeface="Courier New"/>
                <a:cs typeface="Courier New"/>
              </a:rPr>
              <a:t> = pesquisa (&amp;</a:t>
            </a:r>
            <a:r>
              <a:rPr lang="pt-BR" sz="2300" dirty="0" err="1">
                <a:latin typeface="Courier New"/>
                <a:cs typeface="Courier New"/>
              </a:rPr>
              <a:t>hash</a:t>
            </a:r>
            <a:r>
              <a:rPr lang="pt-BR" sz="2300" dirty="0">
                <a:latin typeface="Courier New"/>
                <a:cs typeface="Courier New"/>
              </a:rPr>
              <a:t>, 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    </a:t>
            </a:r>
            <a:r>
              <a:rPr lang="pt-BR" sz="2300" dirty="0" err="1">
                <a:latin typeface="Courier New"/>
                <a:cs typeface="Courier New"/>
              </a:rPr>
              <a:t>printf</a:t>
            </a:r>
            <a:r>
              <a:rPr lang="pt-BR" sz="2300" dirty="0">
                <a:latin typeface="Courier New"/>
                <a:cs typeface="Courier New"/>
              </a:rPr>
              <a:t> ("Procurando %</a:t>
            </a:r>
            <a:r>
              <a:rPr lang="pt-BR" sz="2300" dirty="0" err="1">
                <a:latin typeface="Courier New"/>
                <a:cs typeface="Courier New"/>
              </a:rPr>
              <a:t>d</a:t>
            </a:r>
            <a:r>
              <a:rPr lang="pt-BR" sz="2300" dirty="0">
                <a:latin typeface="Courier New"/>
                <a:cs typeface="Courier New"/>
              </a:rPr>
              <a:t>: %</a:t>
            </a:r>
            <a:r>
              <a:rPr lang="pt-BR" sz="2300" dirty="0" err="1">
                <a:latin typeface="Courier New"/>
                <a:cs typeface="Courier New"/>
              </a:rPr>
              <a:t>s</a:t>
            </a:r>
            <a:r>
              <a:rPr lang="pt-BR" sz="2300" dirty="0">
                <a:latin typeface="Courier New"/>
                <a:cs typeface="Courier New"/>
              </a:rPr>
              <a:t>\</a:t>
            </a:r>
            <a:r>
              <a:rPr lang="pt-BR" sz="2300" dirty="0" err="1">
                <a:latin typeface="Courier New"/>
                <a:cs typeface="Courier New"/>
              </a:rPr>
              <a:t>n</a:t>
            </a:r>
            <a:r>
              <a:rPr lang="pt-BR" sz="2300" dirty="0">
                <a:latin typeface="Courier New"/>
                <a:cs typeface="Courier New"/>
              </a:rPr>
              <a:t>", 100, </a:t>
            </a:r>
            <a:r>
              <a:rPr lang="pt-BR" sz="2300" dirty="0" err="1">
                <a:latin typeface="Courier New"/>
                <a:cs typeface="Courier New"/>
              </a:rPr>
              <a:t>p</a:t>
            </a:r>
            <a:r>
              <a:rPr lang="pt-BR" sz="2300" dirty="0">
                <a:latin typeface="Courier New"/>
                <a:cs typeface="Courier New"/>
              </a:rPr>
              <a:t> == NULL ? "não" : "sim");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78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55000" lnSpcReduction="20000"/>
          </a:bodyPr>
          <a:lstStyle/>
          <a:p>
            <a:r>
              <a:rPr lang="x-none" sz="2000" dirty="0"/>
              <a:t>Material elaborado por:</a:t>
            </a:r>
          </a:p>
          <a:p>
            <a:pPr>
              <a:spcBef>
                <a:spcPts val="0"/>
              </a:spcBef>
            </a:pPr>
            <a:r>
              <a:rPr lang="x-none" sz="2000" dirty="0"/>
              <a:t>Thiago Meirelles Ventura</a:t>
            </a:r>
          </a:p>
          <a:p>
            <a:r>
              <a:rPr lang="x-none" sz="2000" dirty="0"/>
              <a:t>Baseado em: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/>
              <a:t>Ascencio</a:t>
            </a:r>
            <a:r>
              <a:rPr lang="pt-BR" sz="2000" dirty="0"/>
              <a:t>, A. F. </a:t>
            </a:r>
            <a:r>
              <a:rPr lang="pt-BR" sz="2000" dirty="0" err="1"/>
              <a:t>G</a:t>
            </a:r>
            <a:r>
              <a:rPr lang="pt-BR" sz="2000" dirty="0"/>
              <a:t>; Araújo, G. S. Estruturas de Dados. Pearson, 2011.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/>
              <a:t>Cormen</a:t>
            </a:r>
            <a:r>
              <a:rPr lang="pt-BR" sz="2000" dirty="0"/>
              <a:t>, T. H.; </a:t>
            </a:r>
            <a:r>
              <a:rPr lang="pt-BR" sz="2000" dirty="0" err="1"/>
              <a:t>Leiserson</a:t>
            </a:r>
            <a:r>
              <a:rPr lang="pt-BR" sz="2000" dirty="0"/>
              <a:t>, C. E.; </a:t>
            </a:r>
            <a:r>
              <a:rPr lang="pt-BR" sz="2000" dirty="0" err="1"/>
              <a:t>Rivest</a:t>
            </a:r>
            <a:r>
              <a:rPr lang="pt-BR" sz="2000" dirty="0"/>
              <a:t>, R. L.; Stein, C. Algoritmos: teoria e prática. </a:t>
            </a:r>
            <a:r>
              <a:rPr lang="pt-BR" sz="2000" dirty="0" err="1"/>
              <a:t>Elsevier</a:t>
            </a:r>
            <a:r>
              <a:rPr lang="pt-BR" sz="2000" dirty="0"/>
              <a:t>, 2002.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/>
              <a:t>Aulas do Prof. Reinaldo Silva Fortes (</a:t>
            </a:r>
            <a:r>
              <a:rPr lang="de-DE" sz="2000" dirty="0"/>
              <a:t>http://www.decom.ufop.br/reinaldo/)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000" dirty="0" err="1"/>
              <a:t>Demaine</a:t>
            </a:r>
            <a:r>
              <a:rPr lang="en-US" sz="2000" dirty="0"/>
              <a:t>, E., </a:t>
            </a:r>
            <a:r>
              <a:rPr lang="en-US" sz="2000" dirty="0" err="1"/>
              <a:t>Devadas</a:t>
            </a:r>
            <a:r>
              <a:rPr lang="en-US" sz="2000" dirty="0"/>
              <a:t>, S. Introduction to Algorithms (MIT </a:t>
            </a:r>
            <a:r>
              <a:rPr lang="en-US" sz="2000" dirty="0" err="1"/>
              <a:t>OpenCourseWare</a:t>
            </a:r>
            <a:r>
              <a:rPr lang="en-US" sz="2000" dirty="0"/>
              <a:t>), http://ocw.mit.edu/courses/electrical-engineering-and-computer-science/6-006-introduction-to-algorithms-fall-2011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l-PL" sz="2000" dirty="0"/>
              <a:t>http://www.ft.unicamp.br/liag/siteEd/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endParaRPr lang="pt-BR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4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E se quisermos ter um desempenho O(1)?</a:t>
            </a:r>
          </a:p>
          <a:p>
            <a:pPr lvl="1"/>
            <a:r>
              <a:rPr lang="x-none" dirty="0" smtClean="0"/>
              <a:t>Deveríamos armazenar os dados em um vetor</a:t>
            </a:r>
          </a:p>
          <a:p>
            <a:pPr lvl="1"/>
            <a:r>
              <a:rPr lang="x-none" dirty="0" smtClean="0"/>
              <a:t>O vetor teria 100.000 posições</a:t>
            </a:r>
          </a:p>
          <a:p>
            <a:pPr lvl="1"/>
            <a:r>
              <a:rPr lang="x-none" dirty="0" smtClean="0"/>
              <a:t>Várias posições do vetor estariam sendo desperdiçadas</a:t>
            </a:r>
            <a:endParaRPr lang="x-none" dirty="0"/>
          </a:p>
          <a:p>
            <a:pPr lvl="1"/>
            <a:r>
              <a:rPr lang="x-none" dirty="0" smtClean="0"/>
              <a:t>Se considerarmos que o campo ID tem 4 bytes e o campo Nome tem 50, gastaríamos ~5MB.</a:t>
            </a:r>
          </a:p>
          <a:p>
            <a:r>
              <a:rPr lang="x-none" dirty="0" smtClean="0"/>
              <a:t>Agora imagine que existem vários campos (~1MB para cada usuário) e que o ID pode assumir um valor no intervalo de 0 a </a:t>
            </a:r>
            <a:r>
              <a:rPr lang="en-US" dirty="0" smtClean="0"/>
              <a:t>4.294.967.295</a:t>
            </a:r>
          </a:p>
          <a:p>
            <a:pPr lvl="1"/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err="1" smtClean="0"/>
              <a:t>teria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o </a:t>
            </a:r>
            <a:r>
              <a:rPr lang="en-US" dirty="0" err="1" smtClean="0"/>
              <a:t>vetor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conseguir</a:t>
            </a:r>
            <a:r>
              <a:rPr lang="en-US" dirty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dos </a:t>
            </a:r>
            <a:r>
              <a:rPr lang="en-US" dirty="0" err="1" smtClean="0"/>
              <a:t>usuários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Quanto</a:t>
            </a:r>
            <a:r>
              <a:rPr lang="en-US" dirty="0" smtClean="0"/>
              <a:t> de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/>
              <a:t>?</a:t>
            </a:r>
            <a:endParaRPr lang="x-none" dirty="0"/>
          </a:p>
          <a:p>
            <a:endParaRPr lang="pt-BR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05648"/>
              </p:ext>
            </p:extLst>
          </p:nvPr>
        </p:nvGraphicFramePr>
        <p:xfrm>
          <a:off x="2142234" y="5659550"/>
          <a:ext cx="7652720" cy="102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5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Login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Senha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19204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Maria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ma123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</a:t>
                      </a:r>
                      <a:r>
                        <a:rPr lang="en-US" sz="1600" dirty="0" err="1" smtClean="0"/>
                        <a:t>dlfjnkljdf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5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Uma alternativa é aproveitar melhor os espaços do vetor</a:t>
            </a:r>
          </a:p>
          <a:p>
            <a:pPr lvl="1"/>
            <a:r>
              <a:rPr lang="x-none" dirty="0" smtClean="0"/>
              <a:t>Definir faixas para as chaves</a:t>
            </a:r>
          </a:p>
          <a:p>
            <a:pPr lvl="1"/>
            <a:endParaRPr lang="x-none" dirty="0"/>
          </a:p>
          <a:p>
            <a:pPr lvl="1"/>
            <a:endParaRPr lang="x-none" dirty="0" smtClean="0"/>
          </a:p>
          <a:p>
            <a:pPr lvl="1"/>
            <a:endParaRPr lang="x-none" dirty="0"/>
          </a:p>
          <a:p>
            <a:pPr lvl="1"/>
            <a:endParaRPr lang="x-none" dirty="0" smtClean="0"/>
          </a:p>
          <a:p>
            <a:pPr lvl="1"/>
            <a:endParaRPr lang="x-none" dirty="0"/>
          </a:p>
          <a:p>
            <a:pPr lvl="1"/>
            <a:endParaRPr lang="pt-BR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40323"/>
              </p:ext>
            </p:extLst>
          </p:nvPr>
        </p:nvGraphicFramePr>
        <p:xfrm>
          <a:off x="1693649" y="2566799"/>
          <a:ext cx="8803084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5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8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8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0 - 999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1000 - 1999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2000 - 2999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3000 - 3999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Uma alternativa é aproveitar melhor os espaços do vetor</a:t>
            </a:r>
          </a:p>
          <a:p>
            <a:pPr lvl="1"/>
            <a:r>
              <a:rPr lang="x-none" dirty="0" smtClean="0"/>
              <a:t>Definir faixas para as chaves</a:t>
            </a:r>
          </a:p>
          <a:p>
            <a:pPr lvl="1"/>
            <a:endParaRPr lang="x-none" dirty="0"/>
          </a:p>
          <a:p>
            <a:pPr lvl="1"/>
            <a:endParaRPr lang="x-none" dirty="0" smtClean="0"/>
          </a:p>
          <a:p>
            <a:pPr lvl="1"/>
            <a:endParaRPr lang="x-none" dirty="0"/>
          </a:p>
          <a:p>
            <a:pPr lvl="1"/>
            <a:endParaRPr lang="x-none" dirty="0" smtClean="0"/>
          </a:p>
          <a:p>
            <a:pPr lvl="1"/>
            <a:endParaRPr lang="x-none" dirty="0"/>
          </a:p>
          <a:p>
            <a:pPr lvl="1"/>
            <a:r>
              <a:rPr lang="pt-BR" dirty="0" smtClean="0"/>
              <a:t>Mas como seriam armazenadas chaves dentro de uma mesma faixa?</a:t>
            </a:r>
          </a:p>
          <a:p>
            <a:pPr lvl="2"/>
            <a:r>
              <a:rPr lang="pt-BR" dirty="0" smtClean="0"/>
              <a:t>Listas simplesmente encadeadas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12521"/>
              </p:ext>
            </p:extLst>
          </p:nvPr>
        </p:nvGraphicFramePr>
        <p:xfrm>
          <a:off x="1693649" y="2566799"/>
          <a:ext cx="8803084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5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8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8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0 - 999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1000 - 1999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2000 - 2999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3000 - 3999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38077"/>
              </p:ext>
            </p:extLst>
          </p:nvPr>
        </p:nvGraphicFramePr>
        <p:xfrm>
          <a:off x="1693649" y="4607604"/>
          <a:ext cx="8803084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5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8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8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0 - 999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1000 - 1999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2000 - 2999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3000 - 3999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958435" y="5464673"/>
            <a:ext cx="384307" cy="501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42233" y="5163867"/>
            <a:ext cx="0" cy="584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17185" y="5464673"/>
            <a:ext cx="384307" cy="501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00983" y="5163867"/>
            <a:ext cx="0" cy="584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10849" y="6147478"/>
            <a:ext cx="384307" cy="501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94647" y="5846672"/>
            <a:ext cx="0" cy="584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x-none" dirty="0" smtClean="0"/>
          </a:p>
          <a:p>
            <a:endParaRPr lang="x-none" dirty="0"/>
          </a:p>
          <a:p>
            <a:endParaRPr lang="x-none" dirty="0" smtClean="0"/>
          </a:p>
          <a:p>
            <a:endParaRPr lang="x-none" dirty="0" smtClean="0"/>
          </a:p>
          <a:p>
            <a:endParaRPr lang="x-none" dirty="0"/>
          </a:p>
          <a:p>
            <a:r>
              <a:rPr lang="pt-BR" sz="2000" dirty="0"/>
              <a:t>Uma </a:t>
            </a:r>
            <a:r>
              <a:rPr lang="pt-BR" sz="2000" dirty="0" smtClean="0"/>
              <a:t>Tabela </a:t>
            </a:r>
            <a:r>
              <a:rPr lang="pt-BR" sz="2000" dirty="0" err="1" smtClean="0"/>
              <a:t>Hash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i="1" dirty="0" err="1"/>
              <a:t>hash</a:t>
            </a:r>
            <a:r>
              <a:rPr lang="pt-BR" sz="2000" i="1" dirty="0"/>
              <a:t> </a:t>
            </a:r>
            <a:r>
              <a:rPr lang="pt-BR" sz="2000" i="1" dirty="0" err="1"/>
              <a:t>table</a:t>
            </a:r>
            <a:r>
              <a:rPr lang="pt-BR" sz="2000" dirty="0" smtClean="0"/>
              <a:t>) ou </a:t>
            </a:r>
            <a:r>
              <a:rPr lang="pt-BR" sz="2000" dirty="0"/>
              <a:t>tabela de dispersão</a:t>
            </a:r>
            <a:r>
              <a:rPr lang="pt-BR" sz="2000" dirty="0" smtClean="0"/>
              <a:t> </a:t>
            </a:r>
            <a:r>
              <a:rPr lang="pt-BR" sz="2000" dirty="0"/>
              <a:t>é um vetor </a:t>
            </a:r>
            <a:r>
              <a:rPr lang="pt-BR" sz="2000" dirty="0" smtClean="0"/>
              <a:t>em que cada </a:t>
            </a:r>
            <a:r>
              <a:rPr lang="pt-BR" sz="2000" dirty="0"/>
              <a:t>uma de </a:t>
            </a:r>
            <a:r>
              <a:rPr lang="pt-BR" sz="2000" dirty="0" smtClean="0"/>
              <a:t>suas </a:t>
            </a:r>
            <a:r>
              <a:rPr lang="pt-BR" sz="2000" dirty="0"/>
              <a:t>posições armazena zero, uma, ou mais chaves (e valores associados</a:t>
            </a:r>
            <a:r>
              <a:rPr lang="pt-BR" sz="2000" dirty="0" smtClean="0"/>
              <a:t>).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68947"/>
              </p:ext>
            </p:extLst>
          </p:nvPr>
        </p:nvGraphicFramePr>
        <p:xfrm>
          <a:off x="4435405" y="1549391"/>
          <a:ext cx="3425345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68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83227" y="2406460"/>
            <a:ext cx="384307" cy="501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67025" y="2105654"/>
            <a:ext cx="0" cy="584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07543" y="2406460"/>
            <a:ext cx="384307" cy="501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91341" y="2105654"/>
            <a:ext cx="0" cy="584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01207" y="3089265"/>
            <a:ext cx="384307" cy="501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85005" y="2788459"/>
            <a:ext cx="0" cy="584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2000" dirty="0" smtClean="0"/>
              <a:t>Definir faixas para uma chave sequencial não é a melhor ideia</a:t>
            </a:r>
          </a:p>
          <a:p>
            <a:pPr lvl="1"/>
            <a:r>
              <a:rPr lang="x-none" sz="1800" dirty="0" smtClean="0"/>
              <a:t>Haveriam várias chaves nos primeiros índices e nenhuma nos últimos índices</a:t>
            </a:r>
          </a:p>
          <a:p>
            <a:r>
              <a:rPr lang="x-none" sz="2000" dirty="0" smtClean="0"/>
              <a:t>Além disso, há outras alternativas quando acontece o caso de duas ou mais chaves ocuparem um mesmo índice no vetor</a:t>
            </a:r>
          </a:p>
          <a:p>
            <a:endParaRPr lang="x-none" sz="2000" dirty="0"/>
          </a:p>
          <a:p>
            <a:r>
              <a:rPr lang="x-none" sz="2000" dirty="0" smtClean="0"/>
              <a:t>Para isso temos que estudar:</a:t>
            </a:r>
          </a:p>
          <a:p>
            <a:pPr lvl="1"/>
            <a:r>
              <a:rPr lang="x-none" sz="1800" dirty="0" smtClean="0"/>
              <a:t>Função hash</a:t>
            </a:r>
          </a:p>
          <a:p>
            <a:pPr lvl="1"/>
            <a:r>
              <a:rPr lang="x-none" sz="1800" dirty="0" smtClean="0"/>
              <a:t>Tratamento de colisões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031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Função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Função para </a:t>
            </a:r>
            <a:r>
              <a:rPr lang="pt-BR" dirty="0" smtClean="0"/>
              <a:t>mapear </a:t>
            </a:r>
            <a:r>
              <a:rPr lang="pt-BR" dirty="0"/>
              <a:t>dados de comprimento variável para dados de comprimento </a:t>
            </a:r>
            <a:r>
              <a:rPr lang="pt-BR" dirty="0" smtClean="0"/>
              <a:t>fixo</a:t>
            </a:r>
          </a:p>
          <a:p>
            <a:r>
              <a:rPr lang="pt-BR" dirty="0" smtClean="0"/>
              <a:t>Transforma </a:t>
            </a:r>
            <a:r>
              <a:rPr lang="pt-BR" dirty="0"/>
              <a:t>cada chave em um índice da </a:t>
            </a:r>
            <a:r>
              <a:rPr lang="pt-BR" dirty="0" smtClean="0"/>
              <a:t>Tabela </a:t>
            </a:r>
            <a:r>
              <a:rPr lang="pt-BR" dirty="0" err="1" smtClean="0"/>
              <a:t>Hash</a:t>
            </a:r>
            <a:endParaRPr lang="pt-BR" dirty="0" smtClean="0"/>
          </a:p>
          <a:p>
            <a:r>
              <a:rPr lang="pt-BR" dirty="0" smtClean="0"/>
              <a:t>Também chamada de função </a:t>
            </a:r>
            <a:r>
              <a:rPr lang="pt-BR" dirty="0"/>
              <a:t>de </a:t>
            </a:r>
            <a:r>
              <a:rPr lang="pt-BR" dirty="0" smtClean="0"/>
              <a:t>espalhamento</a:t>
            </a:r>
          </a:p>
          <a:p>
            <a:pPr lvl="1"/>
            <a:r>
              <a:rPr lang="pt-BR" dirty="0" smtClean="0"/>
              <a:t>espalha as chaves pela tabela </a:t>
            </a:r>
            <a:r>
              <a:rPr lang="pt-BR" dirty="0" err="1" smtClean="0"/>
              <a:t>hash</a:t>
            </a:r>
            <a:endParaRPr lang="pt-BR" dirty="0" smtClean="0"/>
          </a:p>
          <a:p>
            <a:r>
              <a:rPr lang="pt-BR" dirty="0" smtClean="0"/>
              <a:t>Exemplo simples de função </a:t>
            </a:r>
            <a:r>
              <a:rPr lang="pt-BR" dirty="0" err="1" smtClean="0"/>
              <a:t>hash</a:t>
            </a:r>
            <a:r>
              <a:rPr lang="pt-BR" dirty="0" smtClean="0"/>
              <a:t>:</a:t>
            </a:r>
            <a:endParaRPr lang="pt-BR" dirty="0"/>
          </a:p>
          <a:p>
            <a:pPr marL="0" indent="0">
              <a:spcBef>
                <a:spcPts val="0"/>
              </a:spcBef>
              <a:buNone/>
            </a:pPr>
            <a:endParaRPr lang="pt-BR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hash 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chave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	return abs (</a:t>
            </a:r>
            <a:r>
              <a:rPr lang="en-US" dirty="0" err="1" smtClean="0">
                <a:latin typeface="Courier New"/>
                <a:cs typeface="Courier New"/>
              </a:rPr>
              <a:t>chave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smtClean="0">
                <a:latin typeface="Courier New"/>
                <a:cs typeface="Courier New"/>
              </a:rPr>
              <a:t>% M); </a:t>
            </a:r>
            <a:r>
              <a:rPr lang="en-US" dirty="0" smtClean="0">
                <a:latin typeface="Courier New"/>
                <a:cs typeface="Courier New"/>
              </a:rPr>
              <a:t>// M </a:t>
            </a:r>
            <a:r>
              <a:rPr lang="en-US" dirty="0" err="1" smtClean="0">
                <a:latin typeface="Courier New"/>
                <a:cs typeface="Courier New"/>
              </a:rPr>
              <a:t>é</a:t>
            </a:r>
            <a:r>
              <a:rPr lang="en-US" dirty="0" smtClean="0">
                <a:latin typeface="Courier New"/>
                <a:cs typeface="Courier New"/>
              </a:rPr>
              <a:t> o </a:t>
            </a:r>
            <a:r>
              <a:rPr lang="en-US" dirty="0" err="1" smtClean="0">
                <a:latin typeface="Courier New"/>
                <a:cs typeface="Courier New"/>
              </a:rPr>
              <a:t>tamanho</a:t>
            </a:r>
            <a:r>
              <a:rPr lang="en-US" dirty="0" smtClean="0">
                <a:latin typeface="Courier New"/>
                <a:cs typeface="Courier New"/>
              </a:rPr>
              <a:t> do </a:t>
            </a:r>
            <a:r>
              <a:rPr lang="en-US" dirty="0" err="1" smtClean="0">
                <a:latin typeface="Courier New"/>
                <a:cs typeface="Courier New"/>
              </a:rPr>
              <a:t>vetor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00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13275</TotalTime>
  <Words>1897</Words>
  <Application>Microsoft Office PowerPoint</Application>
  <PresentationFormat>Widescreen</PresentationFormat>
  <Paragraphs>575</Paragraphs>
  <Slides>37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Century Schoolbook</vt:lpstr>
      <vt:lpstr>Courier New</vt:lpstr>
      <vt:lpstr>Wingdings 2</vt:lpstr>
      <vt:lpstr>View</vt:lpstr>
      <vt:lpstr>file:///\\localhost\Users\Thiago\UFMT\Disciplinas\Estrutura%20de%20Dados\2016-1\Aulas\aula25\Document1!OLE_LINK1</vt:lpstr>
      <vt:lpstr>Estrutura de Dados</vt:lpstr>
      <vt:lpstr>Agenda</vt:lpstr>
      <vt:lpstr>Introdução</vt:lpstr>
      <vt:lpstr>Introdução</vt:lpstr>
      <vt:lpstr>Introdução</vt:lpstr>
      <vt:lpstr>Introdução</vt:lpstr>
      <vt:lpstr>Introdução</vt:lpstr>
      <vt:lpstr>Introdução</vt:lpstr>
      <vt:lpstr>Função hash</vt:lpstr>
      <vt:lpstr>Função hash</vt:lpstr>
      <vt:lpstr>Função hash</vt:lpstr>
      <vt:lpstr>Função hash</vt:lpstr>
      <vt:lpstr>Resolução de colisões</vt:lpstr>
      <vt:lpstr>Resolução de colisões</vt:lpstr>
      <vt:lpstr>Resolução de colisões</vt:lpstr>
      <vt:lpstr>Resolução de colisões</vt:lpstr>
      <vt:lpstr>Resolução de colisões</vt:lpstr>
      <vt:lpstr>Resolução de colisões</vt:lpstr>
      <vt:lpstr>Resolução de colisões</vt:lpstr>
      <vt:lpstr>Resolução de colisões</vt:lpstr>
      <vt:lpstr>Resolução de colisões</vt:lpstr>
      <vt:lpstr>Resolução de colisões</vt:lpstr>
      <vt:lpstr>Resolução de colisões</vt:lpstr>
      <vt:lpstr>Resolução de colisões</vt:lpstr>
      <vt:lpstr>Resolução de colisões</vt:lpstr>
      <vt:lpstr>Resolução de colisões</vt:lpstr>
      <vt:lpstr>Resolução de colisões</vt:lpstr>
      <vt:lpstr>Resolução de colisões</vt:lpstr>
      <vt:lpstr>Resolução de colisões</vt:lpstr>
      <vt:lpstr>Exercícios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Estrutura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Thiago Ventura</dc:creator>
  <cp:lastModifiedBy>Daniel Avila Vecchiato</cp:lastModifiedBy>
  <cp:revision>179</cp:revision>
  <dcterms:created xsi:type="dcterms:W3CDTF">2016-06-14T18:26:26Z</dcterms:created>
  <dcterms:modified xsi:type="dcterms:W3CDTF">2022-11-07T20:11:38Z</dcterms:modified>
</cp:coreProperties>
</file>