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74" r:id="rId12"/>
    <p:sldId id="282" r:id="rId13"/>
    <p:sldId id="283" r:id="rId14"/>
    <p:sldId id="284" r:id="rId15"/>
    <p:sldId id="286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55"/>
            <a:ext cx="8913813" cy="914400"/>
          </a:xfrm>
        </p:spPr>
        <p:txBody>
          <a:bodyPr lIns="288000"/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1240118"/>
            <a:ext cx="8794284" cy="540870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D9355D-6642-5446-8A1D-B406FD52CE35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EE2-6262-194E-913C-37D7F6F2E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optal.com/developers/sorting-algorithms/quick-sor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pload.wikimedia.org/wikipedia/commons/9/9c/Quicksort-example.gif" TargetMode="Externa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 smtClean="0"/>
              <a:t>Aula </a:t>
            </a:r>
            <a:r>
              <a:rPr lang="pt-BR" sz="4000" dirty="0" smtClean="0"/>
              <a:t>11 </a:t>
            </a:r>
            <a:r>
              <a:rPr lang="en-US" sz="4000" dirty="0" smtClean="0"/>
              <a:t>– </a:t>
            </a:r>
            <a:r>
              <a:rPr lang="pt-BR" sz="4000" dirty="0" err="1" smtClean="0"/>
              <a:t>Quick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9529" y="1240118"/>
            <a:ext cx="8794284" cy="540870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https://www.toptal.com/developers/sorting-algorithms/quick-</a:t>
            </a:r>
            <a:r>
              <a:rPr lang="en-US" dirty="0" smtClean="0">
                <a:hlinkClick r:id="rId2"/>
              </a:rPr>
              <a:t>sort</a:t>
            </a:r>
            <a:endParaRPr lang="en-US" dirty="0" smtClean="0"/>
          </a:p>
          <a:p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O(</a:t>
            </a:r>
            <a:r>
              <a:rPr lang="pt-BR" dirty="0" err="1" smtClean="0"/>
              <a:t>n</a:t>
            </a:r>
            <a:r>
              <a:rPr lang="pt-BR" dirty="0" smtClean="0"/>
              <a:t> log </a:t>
            </a:r>
            <a:r>
              <a:rPr lang="pt-BR" dirty="0" err="1" smtClean="0"/>
              <a:t>n</a:t>
            </a:r>
            <a:r>
              <a:rPr lang="pt-BR" dirty="0" smtClean="0"/>
              <a:t>), mas pode alcançar O(n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r>
              <a:rPr lang="pt-BR" dirty="0" smtClean="0"/>
              <a:t>Não é estável</a:t>
            </a:r>
          </a:p>
        </p:txBody>
      </p:sp>
    </p:spTree>
    <p:extLst>
      <p:ext uri="{BB962C8B-B14F-4D97-AF65-F5344CB8AC3E}">
        <p14:creationId xmlns:p14="http://schemas.microsoft.com/office/powerpoint/2010/main" val="22259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 recursiva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quickSort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*v,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quickSortOrdena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(v, 0, 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void quickSortOrdena (TItem *v, int esq, int dir)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fr-FR" dirty="0" smtClean="0">
                <a:latin typeface="Courier New"/>
                <a:cs typeface="Courier New"/>
              </a:rPr>
              <a:t>int </a:t>
            </a:r>
            <a:r>
              <a:rPr lang="fr-FR" dirty="0">
                <a:latin typeface="Courier New"/>
                <a:cs typeface="Courier New"/>
              </a:rPr>
              <a:t>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   quickSortParticao </a:t>
            </a:r>
            <a:r>
              <a:rPr lang="fr-FR" dirty="0">
                <a:latin typeface="Courier New"/>
                <a:cs typeface="Courier New"/>
              </a:rPr>
              <a:t>(v, esq, dir, &amp;i, &amp;j);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   if </a:t>
            </a:r>
            <a:r>
              <a:rPr lang="fr-FR" dirty="0">
                <a:latin typeface="Courier New"/>
                <a:cs typeface="Courier New"/>
              </a:rPr>
              <a:t>(esq &lt;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      quickSortOrdena </a:t>
            </a:r>
            <a:r>
              <a:rPr lang="fr-FR" dirty="0">
                <a:latin typeface="Courier New"/>
                <a:cs typeface="Courier New"/>
              </a:rPr>
              <a:t>(v, esq,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   if </a:t>
            </a:r>
            <a:r>
              <a:rPr lang="fr-FR" dirty="0">
                <a:latin typeface="Courier New"/>
                <a:cs typeface="Courier New"/>
              </a:rPr>
              <a:t>(i &lt; dir)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      quickSortOrdena </a:t>
            </a:r>
            <a:r>
              <a:rPr lang="fr-FR" dirty="0">
                <a:latin typeface="Courier New"/>
                <a:cs typeface="Courier New"/>
              </a:rPr>
              <a:t>(v, i, dir);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303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 recursiva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8" y="1240118"/>
            <a:ext cx="9024471" cy="5617882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quickSortParticao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*v,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*j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pivo</a:t>
            </a:r>
            <a:r>
              <a:rPr lang="en-US" dirty="0">
                <a:latin typeface="Courier New"/>
                <a:cs typeface="Courier New"/>
              </a:rPr>
              <a:t>, aux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esq</a:t>
            </a:r>
            <a:r>
              <a:rPr lang="en-US" dirty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*j =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pivo</a:t>
            </a:r>
            <a:r>
              <a:rPr lang="en-US" dirty="0">
                <a:latin typeface="Courier New"/>
                <a:cs typeface="Courier New"/>
              </a:rPr>
              <a:t> = v [(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*j) /2];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while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pivo.chave</a:t>
            </a:r>
            <a:r>
              <a:rPr lang="en-US" dirty="0" smtClean="0">
                <a:latin typeface="Courier New"/>
                <a:cs typeface="Courier New"/>
              </a:rPr>
              <a:t> &gt; </a:t>
            </a:r>
            <a:r>
              <a:rPr lang="en-US" dirty="0">
                <a:latin typeface="Courier New"/>
                <a:cs typeface="Courier New"/>
              </a:rPr>
              <a:t>v[*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].</a:t>
            </a:r>
            <a:r>
              <a:rPr lang="en-US" dirty="0" err="1" smtClean="0">
                <a:latin typeface="Courier New"/>
                <a:cs typeface="Courier New"/>
              </a:rPr>
              <a:t>chave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(*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)++;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while (</a:t>
            </a:r>
            <a:r>
              <a:rPr lang="en-US" dirty="0" err="1">
                <a:latin typeface="Courier New"/>
                <a:cs typeface="Courier New"/>
              </a:rPr>
              <a:t>pivo.chave</a:t>
            </a:r>
            <a:r>
              <a:rPr lang="en-US" dirty="0">
                <a:latin typeface="Courier New"/>
                <a:cs typeface="Courier New"/>
              </a:rPr>
              <a:t> &lt; v[*j].</a:t>
            </a:r>
            <a:r>
              <a:rPr lang="en-US" dirty="0" err="1">
                <a:latin typeface="Courier New"/>
                <a:cs typeface="Courier New"/>
              </a:rPr>
              <a:t>chave</a:t>
            </a:r>
            <a:r>
              <a:rPr lang="en-US" dirty="0">
                <a:latin typeface="Courier New"/>
                <a:cs typeface="Courier New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(*j)--;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if (*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&lt;= *j)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aux = v[*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v[*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v[*j];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v[*j] = aux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(*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)++;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	(*j)--;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} while (*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&lt;= *j);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599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Implementação iterativa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8" y="1240118"/>
            <a:ext cx="9024471" cy="561788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quickSortIterativo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pilhaDir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pilhaEsq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iniciarPilha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 smtClean="0">
                <a:latin typeface="Courier New"/>
                <a:cs typeface="Courier New"/>
              </a:rPr>
              <a:t>pilhaDir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iniciarPilha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 smtClean="0">
                <a:latin typeface="Courier New"/>
                <a:cs typeface="Courier New"/>
              </a:rPr>
              <a:t>pilhaEsq</a:t>
            </a:r>
            <a:r>
              <a:rPr lang="pt-BR" dirty="0" smtClean="0">
                <a:latin typeface="Courier New"/>
                <a:cs typeface="Courier New"/>
              </a:rPr>
              <a:t>)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>
                <a:latin typeface="Courier New"/>
                <a:cs typeface="Courier New"/>
              </a:rPr>
              <a:t>pilhaDir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>
                <a:latin typeface="Courier New"/>
                <a:cs typeface="Courier New"/>
              </a:rPr>
              <a:t>pilhaEsq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 &gt;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quickSortParticao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, &amp;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, &amp;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>
                <a:latin typeface="Courier New"/>
                <a:cs typeface="Courier New"/>
              </a:rPr>
              <a:t>pilhaDir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>
                <a:latin typeface="Courier New"/>
                <a:cs typeface="Courier New"/>
              </a:rPr>
              <a:t>pilhaEsq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pop (&amp;</a:t>
            </a:r>
            <a:r>
              <a:rPr lang="pt-BR" dirty="0" err="1">
                <a:latin typeface="Courier New"/>
                <a:cs typeface="Courier New"/>
              </a:rPr>
              <a:t>pilhaDir</a:t>
            </a:r>
            <a:r>
              <a:rPr lang="pt-BR" dirty="0">
                <a:latin typeface="Courier New"/>
                <a:cs typeface="Courier New"/>
              </a:rPr>
              <a:t>, &amp;</a:t>
            </a:r>
            <a:r>
              <a:rPr lang="pt-BR" dirty="0" err="1">
                <a:latin typeface="Courier New"/>
                <a:cs typeface="Courier New"/>
              </a:rPr>
              <a:t>dir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	pop (&amp;</a:t>
            </a:r>
            <a:r>
              <a:rPr lang="pt-BR" dirty="0" err="1">
                <a:latin typeface="Courier New"/>
                <a:cs typeface="Courier New"/>
              </a:rPr>
              <a:t>pilhaEsq</a:t>
            </a:r>
            <a:r>
              <a:rPr lang="pt-BR" dirty="0">
                <a:latin typeface="Courier New"/>
                <a:cs typeface="Courier New"/>
              </a:rPr>
              <a:t>, &amp;</a:t>
            </a:r>
            <a:r>
              <a:rPr lang="pt-BR" dirty="0" err="1">
                <a:latin typeface="Courier New"/>
                <a:cs typeface="Courier New"/>
              </a:rPr>
              <a:t>esq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while</a:t>
            </a:r>
            <a:r>
              <a:rPr lang="pt-BR" dirty="0">
                <a:latin typeface="Courier New"/>
                <a:cs typeface="Courier New"/>
              </a:rPr>
              <a:t> (!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(&amp;</a:t>
            </a:r>
            <a:r>
              <a:rPr lang="pt-BR" dirty="0" err="1">
                <a:latin typeface="Courier New"/>
                <a:cs typeface="Courier New"/>
              </a:rPr>
              <a:t>pilhaDir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483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948811"/>
              </p:ext>
            </p:extLst>
          </p:nvPr>
        </p:nvGraphicFramePr>
        <p:xfrm>
          <a:off x="119062" y="2770149"/>
          <a:ext cx="879475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393"/>
                <a:gridCol w="1256393"/>
                <a:gridCol w="1256393"/>
                <a:gridCol w="1256393"/>
                <a:gridCol w="1256393"/>
                <a:gridCol w="1256393"/>
                <a:gridCol w="125639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Algoritmo</a:t>
                      </a:r>
                      <a:endParaRPr lang="en-US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Comparações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Movimentações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 (n log 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 (n log 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54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o método de ordenação Quicksort</a:t>
            </a:r>
          </a:p>
          <a:p>
            <a:r>
              <a:rPr lang="x-none" dirty="0" smtClean="0"/>
              <a:t>Compare o tempo de ordenação entre o Quicksort e o Mergesort</a:t>
            </a:r>
          </a:p>
          <a:p>
            <a:pPr lvl="1"/>
            <a:r>
              <a:rPr lang="x-none" dirty="0" smtClean="0"/>
              <a:t>Use um conjunto de dados grande para ficar mais fácil a comparação</a:t>
            </a:r>
          </a:p>
          <a:p>
            <a:pPr lvl="1"/>
            <a:r>
              <a:rPr lang="x-none" dirty="0" smtClean="0"/>
              <a:t>Teste com </a:t>
            </a:r>
            <a:r>
              <a:rPr lang="x-none" dirty="0" smtClean="0"/>
              <a:t>diferentes conjuntos de dados</a:t>
            </a:r>
          </a:p>
          <a:p>
            <a:pPr lvl="2"/>
            <a:r>
              <a:rPr lang="x-none" dirty="0" smtClean="0"/>
              <a:t>dados </a:t>
            </a:r>
            <a:r>
              <a:rPr lang="x-none" dirty="0" smtClean="0"/>
              <a:t>aleatórios </a:t>
            </a:r>
            <a:endParaRPr lang="x-none" dirty="0" smtClean="0"/>
          </a:p>
          <a:p>
            <a:pPr lvl="2"/>
            <a:r>
              <a:rPr lang="en-US" dirty="0" smtClean="0"/>
              <a:t>d</a:t>
            </a:r>
            <a:r>
              <a:rPr lang="x-none" dirty="0" smtClean="0"/>
              <a:t>ados j</a:t>
            </a:r>
            <a:r>
              <a:rPr lang="x-none" dirty="0" smtClean="0"/>
              <a:t>á quase ordenados</a:t>
            </a:r>
          </a:p>
          <a:p>
            <a:pPr lvl="2"/>
            <a:r>
              <a:rPr lang="en-US" smtClean="0"/>
              <a:t>d</a:t>
            </a:r>
            <a:r>
              <a:rPr lang="x-none" smtClean="0"/>
              <a:t>ados </a:t>
            </a:r>
            <a:r>
              <a:rPr lang="x-none" dirty="0" smtClean="0"/>
              <a:t>ordenados de maneira inversa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313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x-none" sz="2000" dirty="0" smtClean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 smtClean="0"/>
              <a:t>Thiago Meirelles Ventura</a:t>
            </a:r>
          </a:p>
          <a:p>
            <a:r>
              <a:rPr lang="x-none" sz="2000" dirty="0" smtClean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 smtClean="0"/>
              <a:t>Pearson</a:t>
            </a:r>
            <a:r>
              <a:rPr lang="pt-BR" sz="2000" dirty="0"/>
              <a:t>, 2011</a:t>
            </a:r>
            <a:r>
              <a:rPr lang="pt-BR" sz="2000" dirty="0" smtClean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 smtClean="0"/>
              <a:t>Cormen</a:t>
            </a:r>
            <a:r>
              <a:rPr lang="pt-BR" sz="2000" dirty="0" smtClean="0"/>
              <a:t>, T. H.; </a:t>
            </a:r>
            <a:r>
              <a:rPr lang="pt-BR" sz="2000" dirty="0" err="1" smtClean="0"/>
              <a:t>Leiserson</a:t>
            </a:r>
            <a:r>
              <a:rPr lang="pt-BR" sz="2000" dirty="0" smtClean="0"/>
              <a:t>, C. E.; </a:t>
            </a:r>
            <a:r>
              <a:rPr lang="pt-BR" sz="2000" dirty="0" err="1" smtClean="0"/>
              <a:t>Rivest</a:t>
            </a:r>
            <a:r>
              <a:rPr lang="pt-BR" sz="2000" dirty="0" smtClean="0"/>
              <a:t>, R. L.; Stein, C. Algoritmos: teoria e prática. </a:t>
            </a:r>
            <a:r>
              <a:rPr lang="pt-BR" sz="2000" dirty="0" err="1" smtClean="0"/>
              <a:t>Elsevier</a:t>
            </a:r>
            <a:r>
              <a:rPr lang="pt-BR" sz="2000" dirty="0" smtClean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smtClean="0"/>
              <a:t>Aulas do Prof. Reinaldo </a:t>
            </a:r>
            <a:r>
              <a:rPr lang="pt-BR" sz="2000" dirty="0"/>
              <a:t>Silva </a:t>
            </a:r>
            <a:r>
              <a:rPr lang="pt-BR" sz="2000" dirty="0" smtClean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 smtClean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467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UFMT </a:t>
            </a:r>
            <a:r>
              <a:rPr lang="en-US" dirty="0" smtClean="0"/>
              <a:t>–</a:t>
            </a:r>
            <a:r>
              <a:rPr lang="pt-BR" dirty="0" smtClean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err="1" smtClean="0"/>
              <a:t>Quicksort</a:t>
            </a:r>
            <a:endParaRPr lang="pt-BR" dirty="0" smtClean="0"/>
          </a:p>
          <a:p>
            <a:pPr lvl="1"/>
            <a:r>
              <a:rPr lang="pt-BR" dirty="0" smtClean="0"/>
              <a:t>Partição</a:t>
            </a:r>
          </a:p>
          <a:p>
            <a:pPr lvl="1"/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Comportamento</a:t>
            </a:r>
          </a:p>
          <a:p>
            <a:pPr lvl="1"/>
            <a:r>
              <a:rPr lang="pt-BR" dirty="0" smtClean="0"/>
              <a:t>Implementação recursiva</a:t>
            </a:r>
          </a:p>
          <a:p>
            <a:pPr lvl="1"/>
            <a:r>
              <a:rPr lang="pt-BR" dirty="0" smtClean="0"/>
              <a:t>Implementação iterativa</a:t>
            </a:r>
          </a:p>
          <a:p>
            <a:r>
              <a:rPr lang="pt-BR" dirty="0" smtClean="0"/>
              <a:t>Comparação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o algoritmo de ordenação interna mais rápido que se conhece para uma ampla variedade de </a:t>
            </a:r>
            <a:r>
              <a:rPr lang="pt-BR" dirty="0" smtClean="0"/>
              <a:t>situações</a:t>
            </a:r>
          </a:p>
          <a:p>
            <a:r>
              <a:rPr lang="pt-BR" dirty="0" smtClean="0"/>
              <a:t>Provavelmente o mais utilizado</a:t>
            </a:r>
          </a:p>
          <a:p>
            <a:r>
              <a:rPr lang="pt-BR" dirty="0" smtClean="0"/>
              <a:t>Assim como o Merge </a:t>
            </a:r>
            <a:r>
              <a:rPr lang="pt-BR" dirty="0" err="1" smtClean="0"/>
              <a:t>Sort</a:t>
            </a:r>
            <a:r>
              <a:rPr lang="pt-BR" dirty="0" smtClean="0"/>
              <a:t>, aproveita do conceito de divisão e conquista</a:t>
            </a:r>
          </a:p>
          <a:p>
            <a:pPr lvl="1"/>
            <a:r>
              <a:rPr lang="pt-BR" dirty="0" smtClean="0"/>
              <a:t>Difere da maneira em que os subconjuntos são gerados</a:t>
            </a:r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Partição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A parte principal do método é a partição do conjunto de dados</a:t>
            </a:r>
          </a:p>
          <a:p>
            <a:r>
              <a:rPr lang="x-none" dirty="0" smtClean="0"/>
              <a:t>Um subconjunto é gerado levando em consideração um </a:t>
            </a:r>
            <a:r>
              <a:rPr lang="x-none" b="1" dirty="0" smtClean="0"/>
              <a:t>pivô</a:t>
            </a:r>
          </a:p>
          <a:p>
            <a:r>
              <a:rPr lang="x-none" dirty="0" smtClean="0"/>
              <a:t>Um conjunto é separdo em dois</a:t>
            </a:r>
          </a:p>
          <a:p>
            <a:pPr lvl="1"/>
            <a:r>
              <a:rPr lang="en-US" dirty="0" smtClean="0"/>
              <a:t>U</a:t>
            </a:r>
            <a:r>
              <a:rPr lang="x-none" dirty="0" smtClean="0"/>
              <a:t>m subconjunto é montado com os dados menores que o pivô</a:t>
            </a:r>
          </a:p>
          <a:p>
            <a:pPr lvl="1"/>
            <a:r>
              <a:rPr lang="x-none" dirty="0" smtClean="0"/>
              <a:t>O outro subconjunto é montado com os dados maiores que o pivô</a:t>
            </a:r>
          </a:p>
          <a:p>
            <a:r>
              <a:rPr lang="x-none" dirty="0" smtClean="0"/>
              <a:t>Ao combinar os dois subconjuntos, tem a garantia que o pivô estará no meio dos dois subconjuntos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Partição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408636" y="2055538"/>
            <a:ext cx="2060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3  6  1  2  9  4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9779" y="2740711"/>
            <a:ext cx="10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Pivô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1570" y="4677152"/>
            <a:ext cx="10372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3  1  2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72337" y="4677152"/>
            <a:ext cx="69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6  9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188783" y="3344004"/>
            <a:ext cx="444786" cy="10908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33569" y="3628418"/>
            <a:ext cx="168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 smtClean="0"/>
              <a:t>Subconjuntos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8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Partição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Pior caso</a:t>
            </a:r>
          </a:p>
          <a:p>
            <a:pPr lvl="1"/>
            <a:r>
              <a:rPr lang="x-none" dirty="0" smtClean="0"/>
              <a:t>Acontece quando a chave escolhida como pivô sempre é a extremidade de um conjunto</a:t>
            </a:r>
          </a:p>
          <a:p>
            <a:r>
              <a:rPr lang="x-none" dirty="0" smtClean="0"/>
              <a:t>Melhor caso</a:t>
            </a:r>
          </a:p>
          <a:p>
            <a:pPr lvl="1"/>
            <a:r>
              <a:rPr lang="x-none" dirty="0" smtClean="0"/>
              <a:t>Acontece quando a chave escolhida como pivô resulta na divisão de subconjuntos de mesmo tamanho</a:t>
            </a:r>
          </a:p>
          <a:p>
            <a:r>
              <a:rPr lang="x-none" dirty="0" smtClean="0"/>
              <a:t>Opções para escolha do pivô</a:t>
            </a:r>
          </a:p>
          <a:p>
            <a:pPr lvl="1"/>
            <a:r>
              <a:rPr lang="x-none" dirty="0" smtClean="0"/>
              <a:t>Posição intermediária do conjunto</a:t>
            </a:r>
          </a:p>
          <a:p>
            <a:pPr lvl="1"/>
            <a:r>
              <a:rPr lang="x-none" dirty="0" smtClean="0"/>
              <a:t>Sorteio</a:t>
            </a:r>
          </a:p>
          <a:p>
            <a:pPr lvl="1"/>
            <a:r>
              <a:rPr lang="x-none" dirty="0" smtClean="0"/>
              <a:t>Mediana entre 3 dados quaisquer do conjunto</a:t>
            </a:r>
          </a:p>
          <a:p>
            <a:pPr lvl="1"/>
            <a:r>
              <a:rPr lang="en-US" dirty="0" smtClean="0"/>
              <a:t>…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30822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Partição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Algoritmo do particionamento</a:t>
            </a:r>
          </a:p>
          <a:p>
            <a:pPr lvl="1"/>
            <a:r>
              <a:rPr lang="x-none" dirty="0" smtClean="0">
                <a:latin typeface="Courier New"/>
                <a:cs typeface="Courier New"/>
              </a:rPr>
              <a:t>Escolha de um pivô (x)</a:t>
            </a:r>
          </a:p>
          <a:p>
            <a:pPr lvl="1"/>
            <a:r>
              <a:rPr lang="pt-BR" dirty="0">
                <a:latin typeface="Courier New"/>
                <a:cs typeface="Courier New"/>
              </a:rPr>
              <a:t>Percorra o vetor a partir da esquerda até que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&gt;= </a:t>
            </a:r>
            <a:r>
              <a:rPr lang="pt-BR" dirty="0" err="1" smtClean="0">
                <a:latin typeface="Courier New"/>
                <a:cs typeface="Courier New"/>
              </a:rPr>
              <a:t>x</a:t>
            </a:r>
            <a:endParaRPr lang="pt-BR" dirty="0">
              <a:latin typeface="Courier New"/>
              <a:cs typeface="Courier New"/>
            </a:endParaRPr>
          </a:p>
          <a:p>
            <a:pPr lvl="1"/>
            <a:r>
              <a:rPr lang="pt-BR" dirty="0">
                <a:latin typeface="Courier New"/>
                <a:cs typeface="Courier New"/>
              </a:rPr>
              <a:t>Percorra o vetor a partir da direita até que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] &lt;= </a:t>
            </a:r>
            <a:r>
              <a:rPr lang="pt-BR" dirty="0" err="1" smtClean="0">
                <a:latin typeface="Courier New"/>
                <a:cs typeface="Courier New"/>
              </a:rPr>
              <a:t>x</a:t>
            </a:r>
            <a:endParaRPr lang="pt-BR" dirty="0">
              <a:latin typeface="Courier New"/>
              <a:cs typeface="Courier New"/>
            </a:endParaRPr>
          </a:p>
          <a:p>
            <a:pPr lvl="1"/>
            <a:r>
              <a:rPr lang="pt-BR" dirty="0">
                <a:latin typeface="Courier New"/>
                <a:cs typeface="Courier New"/>
              </a:rPr>
              <a:t>Troque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com </a:t>
            </a:r>
            <a:r>
              <a:rPr lang="pt-BR" dirty="0" err="1">
                <a:latin typeface="Courier New"/>
                <a:cs typeface="Courier New"/>
              </a:rPr>
              <a:t>v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 smtClean="0">
                <a:latin typeface="Courier New"/>
                <a:cs typeface="Courier New"/>
              </a:rPr>
              <a:t>]</a:t>
            </a:r>
            <a:endParaRPr lang="pt-BR" dirty="0">
              <a:latin typeface="Courier New"/>
              <a:cs typeface="Courier New"/>
            </a:endParaRPr>
          </a:p>
          <a:p>
            <a:pPr lvl="1"/>
            <a:r>
              <a:rPr lang="pt-BR" dirty="0">
                <a:latin typeface="Courier New"/>
                <a:cs typeface="Courier New"/>
              </a:rPr>
              <a:t>Continue este processo até os apontadores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e </a:t>
            </a: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 se </a:t>
            </a:r>
            <a:r>
              <a:rPr lang="pt-BR" dirty="0" smtClean="0">
                <a:latin typeface="Courier New"/>
                <a:cs typeface="Courier New"/>
              </a:rPr>
              <a:t>cruzem</a:t>
            </a:r>
            <a:endParaRPr lang="pt-BR" dirty="0">
              <a:latin typeface="Courier New"/>
              <a:cs typeface="Courier New"/>
            </a:endParaRPr>
          </a:p>
          <a:p>
            <a:pPr lvl="1"/>
            <a:endParaRPr lang="x-none" dirty="0" smtClean="0"/>
          </a:p>
          <a:p>
            <a:pPr lvl="1"/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74782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Partição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Depois da partição, será garantido que</a:t>
            </a:r>
          </a:p>
          <a:p>
            <a:pPr lvl="2"/>
            <a:r>
              <a:rPr lang="x-none" dirty="0" smtClean="0"/>
              <a:t>Todos os itens do 1º subconjunto são menores que o pivô</a:t>
            </a:r>
          </a:p>
          <a:p>
            <a:pPr lvl="2"/>
            <a:r>
              <a:rPr lang="x-none" dirty="0"/>
              <a:t>Todos os itens do </a:t>
            </a:r>
            <a:r>
              <a:rPr lang="x-none" dirty="0" smtClean="0"/>
              <a:t>2º </a:t>
            </a:r>
            <a:r>
              <a:rPr lang="x-none" dirty="0"/>
              <a:t>subconjunto </a:t>
            </a:r>
            <a:r>
              <a:rPr lang="x-none" dirty="0" smtClean="0"/>
              <a:t>são maiores </a:t>
            </a:r>
            <a:r>
              <a:rPr lang="x-none" dirty="0"/>
              <a:t>que o pivô</a:t>
            </a:r>
          </a:p>
          <a:p>
            <a:pPr lvl="2"/>
            <a:r>
              <a:rPr lang="x-none" dirty="0" smtClean="0"/>
              <a:t>O pivô encontra-se na posição correta de ordenação</a:t>
            </a:r>
          </a:p>
        </p:txBody>
      </p:sp>
    </p:spTree>
    <p:extLst>
      <p:ext uri="{BB962C8B-B14F-4D97-AF65-F5344CB8AC3E}">
        <p14:creationId xmlns:p14="http://schemas.microsoft.com/office/powerpoint/2010/main" val="62083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endParaRPr lang="x-none" dirty="0" smtClean="0"/>
          </a:p>
          <a:p>
            <a:endParaRPr lang="x-none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https://upload.wikimedia.org/wikipedia/commons/9/9c/Quicksort-</a:t>
            </a:r>
            <a:r>
              <a:rPr lang="en-US" dirty="0" smtClean="0">
                <a:hlinkClick r:id="rId2"/>
              </a:rPr>
              <a:t>example.gif</a:t>
            </a:r>
            <a:endParaRPr lang="en-US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5" name="Picture 4" descr="Quicksort-examp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2" y="243327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20041</TotalTime>
  <Words>649</Words>
  <Application>Microsoft Macintosh PowerPoint</Application>
  <PresentationFormat>On-screen Show (4:3)</PresentationFormat>
  <Paragraphs>176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Estrutura de Dados</vt:lpstr>
      <vt:lpstr>Agenda</vt:lpstr>
      <vt:lpstr>Introdução</vt:lpstr>
      <vt:lpstr>Partição</vt:lpstr>
      <vt:lpstr>Partição</vt:lpstr>
      <vt:lpstr>Partição</vt:lpstr>
      <vt:lpstr>Partição</vt:lpstr>
      <vt:lpstr>Partição</vt:lpstr>
      <vt:lpstr>Funcionamento</vt:lpstr>
      <vt:lpstr>Comportamento</vt:lpstr>
      <vt:lpstr>Implementação recursiva</vt:lpstr>
      <vt:lpstr>Implementação recursiva</vt:lpstr>
      <vt:lpstr>Implementação iterativa</vt:lpstr>
      <vt:lpstr>Comparação</vt:lpstr>
      <vt:lpstr>Exercícios</vt:lpstr>
      <vt:lpstr>Estrutura de Dados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Thiago Ventura</cp:lastModifiedBy>
  <cp:revision>134</cp:revision>
  <dcterms:created xsi:type="dcterms:W3CDTF">2016-06-14T18:26:26Z</dcterms:created>
  <dcterms:modified xsi:type="dcterms:W3CDTF">2017-07-17T15:21:52Z</dcterms:modified>
</cp:coreProperties>
</file>