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80" r:id="rId4"/>
    <p:sldId id="279" r:id="rId5"/>
    <p:sldId id="282" r:id="rId6"/>
    <p:sldId id="278" r:id="rId7"/>
    <p:sldId id="275" r:id="rId8"/>
    <p:sldId id="283" r:id="rId9"/>
    <p:sldId id="284" r:id="rId10"/>
    <p:sldId id="285" r:id="rId11"/>
    <p:sldId id="288" r:id="rId12"/>
    <p:sldId id="294" r:id="rId13"/>
    <p:sldId id="273" r:id="rId14"/>
    <p:sldId id="287" r:id="rId15"/>
    <p:sldId id="293" r:id="rId16"/>
    <p:sldId id="295" r:id="rId17"/>
    <p:sldId id="290" r:id="rId18"/>
    <p:sldId id="296" r:id="rId19"/>
    <p:sldId id="297" r:id="rId20"/>
    <p:sldId id="286" r:id="rId21"/>
    <p:sldId id="305" r:id="rId22"/>
    <p:sldId id="306" r:id="rId23"/>
    <p:sldId id="307" r:id="rId24"/>
    <p:sldId id="308" r:id="rId25"/>
    <p:sldId id="309" r:id="rId26"/>
    <p:sldId id="310" r:id="rId27"/>
    <p:sldId id="317" r:id="rId28"/>
    <p:sldId id="313" r:id="rId29"/>
    <p:sldId id="312" r:id="rId30"/>
    <p:sldId id="314" r:id="rId31"/>
    <p:sldId id="315" r:id="rId32"/>
    <p:sldId id="316" r:id="rId33"/>
    <p:sldId id="272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55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1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/>
              <a:t>Árvore binária – Parte 01</a:t>
            </a:r>
          </a:p>
          <a:p>
            <a:r>
              <a:rPr lang="pt-BR"/>
              <a:t>Prof. Dr. Daniel Vecchiato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3" y="3287553"/>
            <a:ext cx="43180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</a:t>
            </a:r>
            <a:r>
              <a:rPr lang="x-none" dirty="0" smtClean="0"/>
              <a:t>árvore</a:t>
            </a:r>
          </a:p>
          <a:p>
            <a:pPr lvl="1"/>
            <a:r>
              <a:rPr lang="x-none" dirty="0" smtClean="0"/>
              <a:t>Termos</a:t>
            </a:r>
          </a:p>
          <a:p>
            <a:pPr lvl="2"/>
            <a:r>
              <a:rPr lang="x-none" dirty="0" smtClean="0"/>
              <a:t>Folha</a:t>
            </a:r>
          </a:p>
          <a:p>
            <a:pPr lvl="3"/>
            <a:r>
              <a:rPr lang="x-none" dirty="0" smtClean="0"/>
              <a:t>Um nó que não tem filho</a:t>
            </a:r>
          </a:p>
          <a:p>
            <a:pPr lvl="3"/>
            <a:r>
              <a:rPr lang="x-none" dirty="0" smtClean="0"/>
              <a:t>São os últimos itens da árvore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3383" y="5817828"/>
            <a:ext cx="2629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2400" dirty="0">
                <a:solidFill>
                  <a:srgbClr val="FF0000"/>
                </a:solidFill>
              </a:rPr>
              <a:t>“1”, “4”, “7” e “13” </a:t>
            </a:r>
          </a:p>
          <a:p>
            <a:pPr algn="ctr"/>
            <a:r>
              <a:rPr lang="x-none" sz="2400" dirty="0">
                <a:solidFill>
                  <a:srgbClr val="FF0000"/>
                </a:solidFill>
              </a:rPr>
              <a:t>são nós folhas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3" y="3287553"/>
            <a:ext cx="43180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</a:t>
            </a:r>
            <a:r>
              <a:rPr lang="x-none" dirty="0" smtClean="0"/>
              <a:t>árvore</a:t>
            </a:r>
          </a:p>
          <a:p>
            <a:pPr lvl="1"/>
            <a:r>
              <a:rPr lang="x-none" dirty="0" smtClean="0"/>
              <a:t>Termos</a:t>
            </a:r>
          </a:p>
          <a:p>
            <a:pPr lvl="2"/>
            <a:r>
              <a:rPr lang="x-none" dirty="0" smtClean="0"/>
              <a:t>Descendente</a:t>
            </a:r>
          </a:p>
          <a:p>
            <a:pPr lvl="3"/>
            <a:r>
              <a:rPr lang="x-none" dirty="0" smtClean="0"/>
              <a:t>Nó que pode ser alcançado a partir de determinado nó</a:t>
            </a:r>
          </a:p>
          <a:p>
            <a:pPr lvl="3"/>
            <a:r>
              <a:rPr lang="x-none" dirty="0" smtClean="0"/>
              <a:t>Um nó pode ser alcançado efetuando vários </a:t>
            </a:r>
            <a:r>
              <a:rPr lang="x-none" dirty="0" smtClean="0">
                <a:latin typeface="Courier New"/>
                <a:cs typeface="Courier New"/>
              </a:rPr>
              <a:t>x = x-&gt;esq</a:t>
            </a:r>
            <a:r>
              <a:rPr lang="x-none" dirty="0" smtClean="0">
                <a:latin typeface="Century Gothic"/>
                <a:cs typeface="Century Gothic"/>
              </a:rPr>
              <a:t>, por exemplo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5496" y="3447051"/>
            <a:ext cx="3267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 n</a:t>
            </a:r>
            <a:r>
              <a:rPr lang="x-none" sz="2400" dirty="0">
                <a:solidFill>
                  <a:srgbClr val="FF0000"/>
                </a:solidFill>
              </a:rPr>
              <a:t>ó “7” é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x-none" sz="2400" dirty="0">
                <a:solidFill>
                  <a:srgbClr val="FF0000"/>
                </a:solidFill>
              </a:rPr>
              <a:t>escendente </a:t>
            </a:r>
            <a:r>
              <a:rPr lang="en-US" sz="2400" dirty="0">
                <a:solidFill>
                  <a:srgbClr val="FF0000"/>
                </a:solidFill>
              </a:rPr>
              <a:t>do </a:t>
            </a:r>
            <a:r>
              <a:rPr lang="en-US" sz="2400" dirty="0" err="1">
                <a:solidFill>
                  <a:srgbClr val="FF0000"/>
                </a:solidFill>
              </a:rPr>
              <a:t>nó</a:t>
            </a:r>
            <a:r>
              <a:rPr lang="en-US" sz="2400" dirty="0">
                <a:solidFill>
                  <a:srgbClr val="FF0000"/>
                </a:solidFill>
              </a:rPr>
              <a:t> “3”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</a:t>
            </a:r>
            <a:r>
              <a:rPr lang="x-none" dirty="0" smtClean="0"/>
              <a:t>árvore</a:t>
            </a:r>
          </a:p>
          <a:p>
            <a:pPr lvl="1"/>
            <a:r>
              <a:rPr lang="x-none" dirty="0" smtClean="0"/>
              <a:t>Termos</a:t>
            </a:r>
          </a:p>
          <a:p>
            <a:pPr lvl="2"/>
            <a:r>
              <a:rPr lang="x-none" dirty="0" smtClean="0"/>
              <a:t>Nível</a:t>
            </a:r>
          </a:p>
          <a:p>
            <a:pPr lvl="3"/>
            <a:r>
              <a:rPr lang="x-none" dirty="0" smtClean="0"/>
              <a:t>Conjunto de nós que estão na mesma distância da raiz</a:t>
            </a:r>
          </a:p>
          <a:p>
            <a:pPr lvl="3"/>
            <a:r>
              <a:rPr lang="x-none" dirty="0" smtClean="0">
                <a:latin typeface="Century Gothic"/>
                <a:cs typeface="Century Gothic"/>
              </a:rPr>
              <a:t>Ideia semelhante pode ser aplicado ao termo “altura”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595" y="3627647"/>
            <a:ext cx="11619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2400" dirty="0">
                <a:solidFill>
                  <a:srgbClr val="FF0000"/>
                </a:solidFill>
              </a:rPr>
              <a:t>Nível 0</a:t>
            </a:r>
          </a:p>
          <a:p>
            <a:pPr algn="ctr"/>
            <a:endParaRPr lang="x-none" sz="2000" dirty="0">
              <a:solidFill>
                <a:srgbClr val="FF0000"/>
              </a:solidFill>
            </a:endParaRPr>
          </a:p>
          <a:p>
            <a:pPr algn="ctr"/>
            <a:r>
              <a:rPr lang="x-none" sz="2400" dirty="0">
                <a:solidFill>
                  <a:srgbClr val="FF0000"/>
                </a:solidFill>
              </a:rPr>
              <a:t>Nível 1</a:t>
            </a:r>
          </a:p>
          <a:p>
            <a:pPr algn="ctr"/>
            <a:endParaRPr lang="x-none" sz="3400" dirty="0">
              <a:solidFill>
                <a:srgbClr val="FF0000"/>
              </a:solidFill>
            </a:endParaRPr>
          </a:p>
          <a:p>
            <a:pPr algn="ctr"/>
            <a:r>
              <a:rPr lang="x-none" sz="2400" dirty="0">
                <a:solidFill>
                  <a:srgbClr val="FF0000"/>
                </a:solidFill>
              </a:rPr>
              <a:t>Nível 2</a:t>
            </a:r>
          </a:p>
          <a:p>
            <a:pPr algn="ctr"/>
            <a:endParaRPr lang="x-none" sz="3000" dirty="0">
              <a:solidFill>
                <a:srgbClr val="FF0000"/>
              </a:solidFill>
            </a:endParaRPr>
          </a:p>
          <a:p>
            <a:pPr algn="ctr"/>
            <a:r>
              <a:rPr lang="x-none" sz="2400" dirty="0">
                <a:solidFill>
                  <a:srgbClr val="FF0000"/>
                </a:solidFill>
              </a:rPr>
              <a:t>Nível 3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3" y="3287553"/>
            <a:ext cx="4318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Definição</a:t>
            </a:r>
          </a:p>
          <a:p>
            <a:pPr lvl="1"/>
            <a:r>
              <a:rPr lang="pt-BR" dirty="0" smtClean="0"/>
              <a:t>Tipo de árvore que possui chave e 2 ponteiros para </a:t>
            </a:r>
            <a:r>
              <a:rPr lang="pt-BR" dirty="0" err="1" smtClean="0"/>
              <a:t>subárvores</a:t>
            </a:r>
            <a:endParaRPr lang="pt-BR" dirty="0"/>
          </a:p>
          <a:p>
            <a:pPr lvl="2"/>
            <a:r>
              <a:rPr lang="pt-BR" dirty="0" smtClean="0"/>
              <a:t>além de outras informações associadas a respectiva chave</a:t>
            </a:r>
          </a:p>
          <a:p>
            <a:pPr lvl="1"/>
            <a:r>
              <a:rPr lang="pt-BR" dirty="0" smtClean="0"/>
              <a:t>Em um nó com chave </a:t>
            </a:r>
            <a:r>
              <a:rPr lang="pt-BR" dirty="0" err="1" smtClean="0"/>
              <a:t>X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As chaves na 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b="1" dirty="0" smtClean="0"/>
              <a:t>esquerda são menores </a:t>
            </a:r>
            <a:r>
              <a:rPr lang="pt-BR" dirty="0" smtClean="0"/>
              <a:t>que </a:t>
            </a:r>
            <a:r>
              <a:rPr lang="pt-BR" dirty="0" err="1" smtClean="0"/>
              <a:t>X</a:t>
            </a:r>
            <a:endParaRPr lang="pt-BR" dirty="0" smtClean="0"/>
          </a:p>
          <a:p>
            <a:pPr lvl="2"/>
            <a:r>
              <a:rPr lang="pt-BR" dirty="0" smtClean="0"/>
              <a:t>As chaves na </a:t>
            </a:r>
            <a:r>
              <a:rPr lang="pt-BR" dirty="0" err="1" smtClean="0"/>
              <a:t>subárvore</a:t>
            </a:r>
            <a:r>
              <a:rPr lang="pt-BR" dirty="0" smtClean="0"/>
              <a:t> do </a:t>
            </a:r>
            <a:r>
              <a:rPr lang="pt-BR" b="1" dirty="0" smtClean="0"/>
              <a:t>direita são maiores </a:t>
            </a:r>
            <a:r>
              <a:rPr lang="pt-BR" dirty="0" smtClean="0"/>
              <a:t>que </a:t>
            </a:r>
            <a:r>
              <a:rPr lang="pt-BR" dirty="0" err="1" smtClean="0"/>
              <a:t>X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Classificação</a:t>
            </a:r>
          </a:p>
          <a:p>
            <a:pPr lvl="1"/>
            <a:r>
              <a:rPr lang="x-none" dirty="0" smtClean="0"/>
              <a:t>Estritamente binária</a:t>
            </a:r>
          </a:p>
          <a:p>
            <a:pPr lvl="2"/>
            <a:r>
              <a:rPr lang="x-none" dirty="0" smtClean="0"/>
              <a:t>Todo nó tem zero ou dois nós como filhos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45" y="3278673"/>
            <a:ext cx="14605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23" y="3278673"/>
            <a:ext cx="25400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401" y="3278673"/>
            <a:ext cx="1460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Classificação</a:t>
            </a:r>
          </a:p>
          <a:p>
            <a:pPr lvl="1"/>
            <a:r>
              <a:rPr lang="x-none" dirty="0" smtClean="0"/>
              <a:t>Completa</a:t>
            </a:r>
          </a:p>
          <a:p>
            <a:pPr lvl="2"/>
            <a:r>
              <a:rPr lang="x-none" dirty="0" smtClean="0"/>
              <a:t>Todos os níveis tem o número máximo de elementos</a:t>
            </a:r>
          </a:p>
          <a:p>
            <a:pPr lvl="2"/>
            <a:r>
              <a:rPr lang="x-none" dirty="0" smtClean="0"/>
              <a:t>Todos os nós folhas estão no nível n</a:t>
            </a:r>
          </a:p>
          <a:p>
            <a:pPr lvl="2"/>
            <a:r>
              <a:rPr lang="x-none" dirty="0" smtClean="0"/>
              <a:t>Nesse caso, pode ser dito que “árvore binária completa de nível n”</a:t>
            </a: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10" y="3562780"/>
            <a:ext cx="5422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Classificação</a:t>
            </a:r>
          </a:p>
          <a:p>
            <a:pPr lvl="1"/>
            <a:r>
              <a:rPr lang="x-none" dirty="0" smtClean="0"/>
              <a:t>Quase completa</a:t>
            </a:r>
          </a:p>
          <a:p>
            <a:pPr lvl="2"/>
            <a:r>
              <a:rPr lang="x-none" dirty="0" smtClean="0"/>
              <a:t>Cada nó folha está no nível </a:t>
            </a:r>
            <a:r>
              <a:rPr lang="x-none" b="1" dirty="0" smtClean="0"/>
              <a:t>n</a:t>
            </a:r>
            <a:r>
              <a:rPr lang="x-none" dirty="0" smtClean="0"/>
              <a:t> ou no nível </a:t>
            </a:r>
            <a:r>
              <a:rPr lang="x-none" b="1" dirty="0" smtClean="0"/>
              <a:t>n-1</a:t>
            </a:r>
            <a:endParaRPr lang="pt-BR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9" y="3161693"/>
            <a:ext cx="5067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Implementação básica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informacao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No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No *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, *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95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x-none" sz="2200" dirty="0"/>
              <a:t>Implementação básica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criarNo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 = 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*) </a:t>
            </a:r>
            <a:r>
              <a:rPr lang="pt-BR" dirty="0" err="1">
                <a:latin typeface="Courier New"/>
                <a:cs typeface="Courier New"/>
              </a:rPr>
              <a:t>malloc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sizeof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-&gt;item =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inserirNo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 == NULL</a:t>
            </a:r>
            <a:r>
              <a:rPr lang="pt-BR" dirty="0" smtClean="0">
                <a:latin typeface="Courier New"/>
                <a:cs typeface="Courier New"/>
              </a:rPr>
              <a:t>)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criarNo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x.chave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inserirNo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inserirNo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r>
              <a:rPr lang="pt-B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Implementação</a:t>
            </a:r>
            <a:r>
              <a:rPr lang="x-none" dirty="0"/>
              <a:t> básica</a:t>
            </a: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>
                <a:latin typeface="Courier New"/>
                <a:cs typeface="Courier New"/>
              </a:rPr>
              <a:t>pesquisa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pesquisa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pesquisa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return &amp;(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Árvore binária</a:t>
            </a:r>
          </a:p>
          <a:p>
            <a:pPr lvl="1"/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Classificação</a:t>
            </a:r>
          </a:p>
          <a:p>
            <a:pPr lvl="1"/>
            <a:r>
              <a:rPr lang="pt-BR" dirty="0" smtClean="0"/>
              <a:t>Implementação básica</a:t>
            </a:r>
          </a:p>
          <a:p>
            <a:r>
              <a:rPr lang="pt-BR" dirty="0" smtClean="0"/>
              <a:t>Percorrendo a árvore binária</a:t>
            </a:r>
          </a:p>
          <a:p>
            <a:r>
              <a:rPr lang="pt-BR" dirty="0" smtClean="0"/>
              <a:t>Discussão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Percorrer: passar por todos os nós da árvore, pelo menos 1 vez</a:t>
            </a:r>
          </a:p>
          <a:p>
            <a:r>
              <a:rPr lang="x-none" dirty="0" smtClean="0"/>
              <a:t>Como a árvore não é uma lista sequencial, não há uma ordem pré-definida de como deve percorrer a árvore</a:t>
            </a:r>
          </a:p>
          <a:p>
            <a:r>
              <a:rPr lang="x-none" dirty="0" smtClean="0"/>
              <a:t>Há três maneiras principais</a:t>
            </a:r>
          </a:p>
          <a:p>
            <a:pPr lvl="1"/>
            <a:r>
              <a:rPr lang="x-none" dirty="0" smtClean="0"/>
              <a:t>Pré-ordem</a:t>
            </a:r>
          </a:p>
          <a:p>
            <a:pPr lvl="1"/>
            <a:r>
              <a:rPr lang="x-none" dirty="0" smtClean="0"/>
              <a:t>Em ordem</a:t>
            </a:r>
          </a:p>
          <a:p>
            <a:pPr lvl="1"/>
            <a:r>
              <a:rPr lang="x-none" dirty="0" smtClean="0"/>
              <a:t>Pós-ordem</a:t>
            </a:r>
          </a:p>
          <a:p>
            <a:r>
              <a:rPr lang="x-none" dirty="0" smtClean="0"/>
              <a:t>Elas se diferencia na ordem em que 3 operação são executadas</a:t>
            </a:r>
          </a:p>
          <a:p>
            <a:pPr lvl="1"/>
            <a:r>
              <a:rPr lang="x-none" dirty="0" smtClean="0"/>
              <a:t>Obter informações do nó atual</a:t>
            </a:r>
          </a:p>
          <a:p>
            <a:pPr lvl="1"/>
            <a:r>
              <a:rPr lang="x-none" dirty="0" smtClean="0"/>
              <a:t>Percorrer a subárvore esquerda do nó atual</a:t>
            </a:r>
          </a:p>
          <a:p>
            <a:pPr lvl="1"/>
            <a:r>
              <a:rPr lang="x-none" dirty="0" smtClean="0"/>
              <a:t>Percorrer a subárvore direita do nó atual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96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108" y="1856508"/>
            <a:ext cx="9175941" cy="5010727"/>
          </a:xfrm>
        </p:spPr>
        <p:txBody>
          <a:bodyPr>
            <a:normAutofit/>
          </a:bodyPr>
          <a:lstStyle/>
          <a:p>
            <a:r>
              <a:rPr lang="x-none" dirty="0" smtClean="0"/>
              <a:t>Pré-ordem</a:t>
            </a:r>
          </a:p>
          <a:p>
            <a:pPr lvl="1"/>
            <a:r>
              <a:rPr lang="en-US" dirty="0" smtClean="0"/>
              <a:t>T</a:t>
            </a:r>
            <a:r>
              <a:rPr lang="pt-BR" dirty="0" err="1" smtClean="0"/>
              <a:t>ambém</a:t>
            </a:r>
            <a:r>
              <a:rPr lang="pt-BR" dirty="0" smtClean="0"/>
              <a:t> chamada “profundidade” ou “pré-fixa”</a:t>
            </a:r>
          </a:p>
          <a:p>
            <a:pPr lvl="1"/>
            <a:r>
              <a:rPr lang="pt-BR" dirty="0" smtClean="0"/>
              <a:t>Ordem das operações</a:t>
            </a:r>
          </a:p>
          <a:p>
            <a:pPr lvl="2"/>
            <a:r>
              <a:rPr lang="x-none" dirty="0" smtClean="0"/>
              <a:t>Obter </a:t>
            </a:r>
            <a:r>
              <a:rPr lang="x-none" dirty="0"/>
              <a:t>informações do nó atual</a:t>
            </a:r>
          </a:p>
          <a:p>
            <a:pPr lvl="2"/>
            <a:r>
              <a:rPr lang="x-none" dirty="0"/>
              <a:t>Percorrer a subárvore esquerda </a:t>
            </a:r>
            <a:r>
              <a:rPr lang="x-none" dirty="0" smtClean="0"/>
              <a:t>em pré-ordem</a:t>
            </a:r>
            <a:endParaRPr lang="x-none" dirty="0"/>
          </a:p>
          <a:p>
            <a:pPr lvl="2"/>
            <a:r>
              <a:rPr lang="x-none" dirty="0"/>
              <a:t>Percorrer a subárvore direita </a:t>
            </a:r>
            <a:r>
              <a:rPr lang="x-none" dirty="0" smtClean="0"/>
              <a:t>em pré-ordem </a:t>
            </a:r>
          </a:p>
          <a:p>
            <a:pPr lvl="2"/>
            <a:endParaRPr lang="x-none" dirty="0" smtClean="0"/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preOrdem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 *p)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(p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("%d\n", p-&gt;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preOrdem</a:t>
            </a:r>
            <a:r>
              <a:rPr lang="en-US" dirty="0">
                <a:latin typeface="Courier New"/>
                <a:cs typeface="Courier New"/>
              </a:rPr>
              <a:t> (p-&gt;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preOrdem</a:t>
            </a:r>
            <a:r>
              <a:rPr lang="en-US" dirty="0">
                <a:latin typeface="Courier New"/>
                <a:cs typeface="Courier New"/>
              </a:rPr>
              <a:t> (p-&gt;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  <a:p>
            <a:pPr lvl="2"/>
            <a:endParaRPr lang="pt-BR" dirty="0" smtClean="0"/>
          </a:p>
          <a:p>
            <a:pPr lvl="1"/>
            <a:r>
              <a:rPr lang="x-none" dirty="0"/>
              <a:t>Em que </a:t>
            </a:r>
            <a:r>
              <a:rPr lang="x-none" dirty="0" smtClean="0"/>
              <a:t>ordem estes nós seriam visitados?</a:t>
            </a:r>
          </a:p>
          <a:p>
            <a:pPr lvl="2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46" y="3643118"/>
            <a:ext cx="1712184" cy="2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64144"/>
            <a:ext cx="9175941" cy="5093855"/>
          </a:xfrm>
        </p:spPr>
        <p:txBody>
          <a:bodyPr>
            <a:normAutofit/>
          </a:bodyPr>
          <a:lstStyle/>
          <a:p>
            <a:r>
              <a:rPr lang="x-none" dirty="0" smtClean="0"/>
              <a:t>Pré-ordem</a:t>
            </a:r>
          </a:p>
          <a:p>
            <a:pPr lvl="1"/>
            <a:r>
              <a:rPr lang="en-US" dirty="0" smtClean="0"/>
              <a:t>T</a:t>
            </a:r>
            <a:r>
              <a:rPr lang="pt-BR" dirty="0" err="1" smtClean="0"/>
              <a:t>ambém</a:t>
            </a:r>
            <a:r>
              <a:rPr lang="pt-BR" dirty="0" smtClean="0"/>
              <a:t> chamada “profundidade” ou “pré-fixa”</a:t>
            </a:r>
          </a:p>
          <a:p>
            <a:pPr lvl="1"/>
            <a:r>
              <a:rPr lang="pt-BR" dirty="0" smtClean="0"/>
              <a:t>Ordem das operações</a:t>
            </a:r>
          </a:p>
          <a:p>
            <a:pPr lvl="2"/>
            <a:r>
              <a:rPr lang="x-none" dirty="0" smtClean="0"/>
              <a:t>Obter </a:t>
            </a:r>
            <a:r>
              <a:rPr lang="x-none" dirty="0"/>
              <a:t>informações do nó atual</a:t>
            </a:r>
          </a:p>
          <a:p>
            <a:pPr lvl="2"/>
            <a:r>
              <a:rPr lang="x-none" dirty="0"/>
              <a:t>Percorrer a subárvore esquerda </a:t>
            </a:r>
            <a:r>
              <a:rPr lang="x-none" dirty="0" smtClean="0"/>
              <a:t>em pré-ordem</a:t>
            </a:r>
            <a:endParaRPr lang="x-none" dirty="0"/>
          </a:p>
          <a:p>
            <a:pPr lvl="2"/>
            <a:r>
              <a:rPr lang="x-none" dirty="0"/>
              <a:t>Percorrer a subárvore direita </a:t>
            </a:r>
            <a:r>
              <a:rPr lang="x-none" dirty="0" smtClean="0"/>
              <a:t>em pré-ordem </a:t>
            </a:r>
          </a:p>
          <a:p>
            <a:pPr lvl="2"/>
            <a:endParaRPr lang="x-none" dirty="0" smtClean="0"/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preOrdem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 *p)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(p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("%d\n", p-&gt;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preOrdem</a:t>
            </a:r>
            <a:r>
              <a:rPr lang="en-US" dirty="0">
                <a:latin typeface="Courier New"/>
                <a:cs typeface="Courier New"/>
              </a:rPr>
              <a:t> (p-&gt;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preOrdem</a:t>
            </a:r>
            <a:r>
              <a:rPr lang="en-US" dirty="0">
                <a:latin typeface="Courier New"/>
                <a:cs typeface="Courier New"/>
              </a:rPr>
              <a:t> (p-&gt;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  <a:p>
            <a:pPr lvl="2"/>
            <a:endParaRPr lang="pt-BR" dirty="0" smtClean="0"/>
          </a:p>
          <a:p>
            <a:pPr lvl="1"/>
            <a:r>
              <a:rPr lang="x-none" dirty="0"/>
              <a:t>Em que </a:t>
            </a:r>
            <a:r>
              <a:rPr lang="x-none" dirty="0" smtClean="0"/>
              <a:t>ordem estes nós seriam visitados?</a:t>
            </a:r>
          </a:p>
          <a:p>
            <a:pPr lvl="2"/>
            <a:r>
              <a:rPr lang="x-none" dirty="0" smtClean="0"/>
              <a:t>A B C D F G E</a:t>
            </a:r>
            <a:endParaRPr lang="x-none" dirty="0"/>
          </a:p>
          <a:p>
            <a:pPr lvl="2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46" y="3643118"/>
            <a:ext cx="1712184" cy="2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9175941" cy="5166678"/>
          </a:xfrm>
        </p:spPr>
        <p:txBody>
          <a:bodyPr>
            <a:normAutofit/>
          </a:bodyPr>
          <a:lstStyle/>
          <a:p>
            <a:r>
              <a:rPr lang="x-none" dirty="0" smtClean="0"/>
              <a:t>Em ordem</a:t>
            </a:r>
          </a:p>
          <a:p>
            <a:pPr lvl="1"/>
            <a:r>
              <a:rPr lang="en-US" dirty="0" smtClean="0"/>
              <a:t>T</a:t>
            </a:r>
            <a:r>
              <a:rPr lang="pt-BR" dirty="0" err="1" smtClean="0"/>
              <a:t>ambém</a:t>
            </a:r>
            <a:r>
              <a:rPr lang="pt-BR" dirty="0" smtClean="0"/>
              <a:t> chamada “central” ou “ordem simétrica”</a:t>
            </a:r>
          </a:p>
          <a:p>
            <a:pPr lvl="1"/>
            <a:r>
              <a:rPr lang="pt-BR" dirty="0" smtClean="0"/>
              <a:t>Ordem das operações</a:t>
            </a:r>
          </a:p>
          <a:p>
            <a:pPr lvl="2"/>
            <a:r>
              <a:rPr lang="x-none" dirty="0" smtClean="0"/>
              <a:t>Percorrer </a:t>
            </a:r>
            <a:r>
              <a:rPr lang="x-none" dirty="0"/>
              <a:t>a subárvore esquerda </a:t>
            </a:r>
            <a:r>
              <a:rPr lang="x-none" dirty="0" smtClean="0"/>
              <a:t>em pré-ordem</a:t>
            </a:r>
          </a:p>
          <a:p>
            <a:pPr lvl="2"/>
            <a:r>
              <a:rPr lang="x-none" dirty="0"/>
              <a:t>Obter informações do nó </a:t>
            </a:r>
            <a:r>
              <a:rPr lang="x-none" dirty="0" smtClean="0"/>
              <a:t>atual</a:t>
            </a:r>
            <a:endParaRPr lang="x-none" dirty="0"/>
          </a:p>
          <a:p>
            <a:pPr lvl="2"/>
            <a:r>
              <a:rPr lang="x-none" dirty="0"/>
              <a:t>Percorrer a subárvore direita </a:t>
            </a:r>
            <a:r>
              <a:rPr lang="x-none" dirty="0" smtClean="0"/>
              <a:t>em pré-ordem </a:t>
            </a:r>
          </a:p>
          <a:p>
            <a:pPr lvl="2"/>
            <a:endParaRPr lang="x-none" dirty="0" smtClean="0"/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emOrdem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 *p)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(p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em</a:t>
            </a:r>
            <a:r>
              <a:rPr lang="en-US" dirty="0" err="1" smtClean="0">
                <a:latin typeface="Courier New"/>
                <a:cs typeface="Courier New"/>
              </a:rPr>
              <a:t>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(p-&gt;</a:t>
            </a:r>
            <a:r>
              <a:rPr lang="en-US" dirty="0" err="1" smtClean="0">
                <a:latin typeface="Courier New"/>
                <a:cs typeface="Courier New"/>
              </a:rPr>
              <a:t>pEsq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("%d\n", p-&gt;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em</a:t>
            </a:r>
            <a:r>
              <a:rPr lang="en-US" dirty="0" err="1" smtClean="0">
                <a:latin typeface="Courier New"/>
                <a:cs typeface="Courier New"/>
              </a:rPr>
              <a:t>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(p-&gt;</a:t>
            </a:r>
            <a:r>
              <a:rPr lang="en-US" dirty="0" err="1" smtClean="0">
                <a:latin typeface="Courier New"/>
                <a:cs typeface="Courier New"/>
              </a:rPr>
              <a:t>pDir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  <a:p>
            <a:pPr lvl="2"/>
            <a:endParaRPr lang="pt-BR" dirty="0" smtClean="0"/>
          </a:p>
          <a:p>
            <a:pPr lvl="1"/>
            <a:r>
              <a:rPr lang="x-none" dirty="0"/>
              <a:t>Em que </a:t>
            </a:r>
            <a:r>
              <a:rPr lang="x-none" dirty="0" smtClean="0"/>
              <a:t>ordem estes nós seriam visitados?</a:t>
            </a:r>
          </a:p>
          <a:p>
            <a:pPr lvl="2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46" y="3643118"/>
            <a:ext cx="1712184" cy="2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75941" cy="5029200"/>
          </a:xfrm>
        </p:spPr>
        <p:txBody>
          <a:bodyPr>
            <a:normAutofit/>
          </a:bodyPr>
          <a:lstStyle/>
          <a:p>
            <a:r>
              <a:rPr lang="x-none" dirty="0" smtClean="0"/>
              <a:t>Em ordem</a:t>
            </a:r>
          </a:p>
          <a:p>
            <a:pPr lvl="1"/>
            <a:r>
              <a:rPr lang="en-US" dirty="0" smtClean="0"/>
              <a:t>T</a:t>
            </a:r>
            <a:r>
              <a:rPr lang="pt-BR" dirty="0" err="1" smtClean="0"/>
              <a:t>ambém</a:t>
            </a:r>
            <a:r>
              <a:rPr lang="pt-BR" dirty="0" smtClean="0"/>
              <a:t> chamada “central” ou “ordem simétrica”</a:t>
            </a:r>
          </a:p>
          <a:p>
            <a:pPr lvl="1"/>
            <a:r>
              <a:rPr lang="pt-BR" dirty="0" smtClean="0"/>
              <a:t>Ordem das operações</a:t>
            </a:r>
          </a:p>
          <a:p>
            <a:pPr lvl="2"/>
            <a:r>
              <a:rPr lang="x-none" dirty="0" smtClean="0"/>
              <a:t>Percorrer </a:t>
            </a:r>
            <a:r>
              <a:rPr lang="x-none" dirty="0"/>
              <a:t>a subárvore esquerda </a:t>
            </a:r>
            <a:r>
              <a:rPr lang="x-none" dirty="0" smtClean="0"/>
              <a:t>em pré-ordem</a:t>
            </a:r>
          </a:p>
          <a:p>
            <a:pPr lvl="2"/>
            <a:r>
              <a:rPr lang="x-none" dirty="0"/>
              <a:t>Obter informações do nó </a:t>
            </a:r>
            <a:r>
              <a:rPr lang="x-none" dirty="0" smtClean="0"/>
              <a:t>atual</a:t>
            </a:r>
            <a:endParaRPr lang="x-none" dirty="0"/>
          </a:p>
          <a:p>
            <a:pPr lvl="2"/>
            <a:r>
              <a:rPr lang="x-none" dirty="0"/>
              <a:t>Percorrer a subárvore direita </a:t>
            </a:r>
            <a:r>
              <a:rPr lang="x-none" dirty="0" smtClean="0"/>
              <a:t>em pré-ordem </a:t>
            </a:r>
          </a:p>
          <a:p>
            <a:pPr lvl="2"/>
            <a:endParaRPr lang="x-none" dirty="0" smtClean="0"/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emOrdem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 *p)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(p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em</a:t>
            </a:r>
            <a:r>
              <a:rPr lang="en-US" dirty="0" err="1" smtClean="0">
                <a:latin typeface="Courier New"/>
                <a:cs typeface="Courier New"/>
              </a:rPr>
              <a:t>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(p-&gt;</a:t>
            </a:r>
            <a:r>
              <a:rPr lang="en-US" dirty="0" err="1" smtClean="0">
                <a:latin typeface="Courier New"/>
                <a:cs typeface="Courier New"/>
              </a:rPr>
              <a:t>pEsq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("%d\n", p-&gt;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em</a:t>
            </a:r>
            <a:r>
              <a:rPr lang="en-US" dirty="0" err="1" smtClean="0">
                <a:latin typeface="Courier New"/>
                <a:cs typeface="Courier New"/>
              </a:rPr>
              <a:t>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(p-&gt;</a:t>
            </a:r>
            <a:r>
              <a:rPr lang="en-US" dirty="0" err="1" smtClean="0">
                <a:latin typeface="Courier New"/>
                <a:cs typeface="Courier New"/>
              </a:rPr>
              <a:t>pDir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  <a:p>
            <a:pPr lvl="2"/>
            <a:endParaRPr lang="pt-BR" dirty="0" smtClean="0"/>
          </a:p>
          <a:p>
            <a:pPr lvl="1"/>
            <a:r>
              <a:rPr lang="x-none" dirty="0"/>
              <a:t>Em que </a:t>
            </a:r>
            <a:r>
              <a:rPr lang="x-none" dirty="0" smtClean="0"/>
              <a:t>ordem estes nós seriam visitados?</a:t>
            </a:r>
          </a:p>
          <a:p>
            <a:pPr lvl="2"/>
            <a:r>
              <a:rPr lang="x-none" dirty="0" smtClean="0"/>
              <a:t>B A F D G C E</a:t>
            </a:r>
            <a:endParaRPr lang="x-none" dirty="0"/>
          </a:p>
          <a:p>
            <a:pPr lvl="2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46" y="3643118"/>
            <a:ext cx="1712184" cy="2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74982"/>
            <a:ext cx="9175941" cy="4983018"/>
          </a:xfrm>
        </p:spPr>
        <p:txBody>
          <a:bodyPr>
            <a:normAutofit/>
          </a:bodyPr>
          <a:lstStyle/>
          <a:p>
            <a:r>
              <a:rPr lang="x-none" dirty="0" smtClean="0"/>
              <a:t>Pós-ordem</a:t>
            </a:r>
          </a:p>
          <a:p>
            <a:pPr lvl="1"/>
            <a:r>
              <a:rPr lang="en-US" dirty="0" smtClean="0"/>
              <a:t>T</a:t>
            </a:r>
            <a:r>
              <a:rPr lang="pt-BR" dirty="0" err="1" smtClean="0"/>
              <a:t>ambém</a:t>
            </a:r>
            <a:r>
              <a:rPr lang="pt-BR" dirty="0" smtClean="0"/>
              <a:t> chamada “pós-fixa”</a:t>
            </a:r>
          </a:p>
          <a:p>
            <a:pPr lvl="1"/>
            <a:r>
              <a:rPr lang="pt-BR" dirty="0" smtClean="0"/>
              <a:t>Ordem das operações</a:t>
            </a:r>
          </a:p>
          <a:p>
            <a:pPr lvl="2"/>
            <a:r>
              <a:rPr lang="x-none" dirty="0" smtClean="0"/>
              <a:t>Percorrer </a:t>
            </a:r>
            <a:r>
              <a:rPr lang="x-none" dirty="0"/>
              <a:t>a subárvore esquerda </a:t>
            </a:r>
            <a:r>
              <a:rPr lang="x-none" dirty="0" smtClean="0"/>
              <a:t>em p</a:t>
            </a:r>
            <a:r>
              <a:rPr lang="pt-BR" dirty="0" err="1" smtClean="0"/>
              <a:t>ós</a:t>
            </a:r>
            <a:r>
              <a:rPr lang="x-none" dirty="0" smtClean="0"/>
              <a:t>-ordem</a:t>
            </a:r>
          </a:p>
          <a:p>
            <a:pPr lvl="2"/>
            <a:r>
              <a:rPr lang="x-none" dirty="0" smtClean="0"/>
              <a:t>Percorrer </a:t>
            </a:r>
            <a:r>
              <a:rPr lang="x-none" dirty="0"/>
              <a:t>a subárvore direita </a:t>
            </a:r>
            <a:r>
              <a:rPr lang="x-none" dirty="0" smtClean="0"/>
              <a:t>em p</a:t>
            </a:r>
            <a:r>
              <a:rPr lang="pt-BR" dirty="0" err="1" smtClean="0"/>
              <a:t>ós</a:t>
            </a:r>
            <a:r>
              <a:rPr lang="x-none" dirty="0" smtClean="0"/>
              <a:t>-ordem </a:t>
            </a:r>
          </a:p>
          <a:p>
            <a:pPr lvl="2"/>
            <a:r>
              <a:rPr lang="x-none" dirty="0"/>
              <a:t>Obter informações do nó </a:t>
            </a:r>
            <a:r>
              <a:rPr lang="x-none" dirty="0" smtClean="0"/>
              <a:t>atual</a:t>
            </a:r>
          </a:p>
          <a:p>
            <a:pPr lvl="2"/>
            <a:endParaRPr lang="x-none" dirty="0" smtClean="0"/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posOrdem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 *p)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(p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posOrdem</a:t>
            </a:r>
            <a:r>
              <a:rPr lang="en-US" dirty="0" smtClean="0">
                <a:latin typeface="Courier New"/>
                <a:cs typeface="Courier New"/>
              </a:rPr>
              <a:t> (p-&gt;</a:t>
            </a:r>
            <a:r>
              <a:rPr lang="en-US" dirty="0" err="1" smtClean="0">
                <a:latin typeface="Courier New"/>
                <a:cs typeface="Courier New"/>
              </a:rPr>
              <a:t>pEsq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posOrdem</a:t>
            </a:r>
            <a:r>
              <a:rPr lang="en-US" dirty="0" smtClean="0">
                <a:latin typeface="Courier New"/>
                <a:cs typeface="Courier New"/>
              </a:rPr>
              <a:t> (p-&gt;</a:t>
            </a:r>
            <a:r>
              <a:rPr lang="en-US" dirty="0" err="1" smtClean="0">
                <a:latin typeface="Courier New"/>
                <a:cs typeface="Courier New"/>
              </a:rPr>
              <a:t>pDir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("%d\n", p-&gt;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  <a:p>
            <a:pPr lvl="2"/>
            <a:endParaRPr lang="pt-BR" dirty="0" smtClean="0"/>
          </a:p>
          <a:p>
            <a:pPr lvl="1"/>
            <a:r>
              <a:rPr lang="x-none" dirty="0"/>
              <a:t>Em que </a:t>
            </a:r>
            <a:r>
              <a:rPr lang="x-none" dirty="0" smtClean="0"/>
              <a:t>ordem estes nós seriam visitados?</a:t>
            </a:r>
          </a:p>
          <a:p>
            <a:pPr lvl="2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46" y="3643118"/>
            <a:ext cx="1712184" cy="2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Percorrendo a árvore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75941" cy="5029200"/>
          </a:xfrm>
        </p:spPr>
        <p:txBody>
          <a:bodyPr>
            <a:normAutofit/>
          </a:bodyPr>
          <a:lstStyle/>
          <a:p>
            <a:r>
              <a:rPr lang="x-none" dirty="0"/>
              <a:t>Pós-ordem</a:t>
            </a:r>
          </a:p>
          <a:p>
            <a:pPr lvl="1"/>
            <a:r>
              <a:rPr lang="en-US" dirty="0"/>
              <a:t>T</a:t>
            </a:r>
            <a:r>
              <a:rPr lang="pt-BR" dirty="0" err="1"/>
              <a:t>ambém</a:t>
            </a:r>
            <a:r>
              <a:rPr lang="pt-BR" dirty="0"/>
              <a:t> chamada “pós-fixa”</a:t>
            </a:r>
          </a:p>
          <a:p>
            <a:pPr lvl="1"/>
            <a:r>
              <a:rPr lang="pt-BR" dirty="0"/>
              <a:t>Ordem das operações</a:t>
            </a:r>
          </a:p>
          <a:p>
            <a:pPr lvl="2"/>
            <a:r>
              <a:rPr lang="x-none" dirty="0"/>
              <a:t>Percorrer a subárvore esquerda em p</a:t>
            </a:r>
            <a:r>
              <a:rPr lang="pt-BR" dirty="0" err="1"/>
              <a:t>ós</a:t>
            </a:r>
            <a:r>
              <a:rPr lang="x-none" dirty="0"/>
              <a:t>-ordem</a:t>
            </a:r>
          </a:p>
          <a:p>
            <a:pPr lvl="2"/>
            <a:r>
              <a:rPr lang="x-none" dirty="0"/>
              <a:t>Percorrer a subárvore direita em p</a:t>
            </a:r>
            <a:r>
              <a:rPr lang="pt-BR" dirty="0" err="1"/>
              <a:t>ós</a:t>
            </a:r>
            <a:r>
              <a:rPr lang="x-none" dirty="0"/>
              <a:t>-ordem </a:t>
            </a:r>
          </a:p>
          <a:p>
            <a:pPr lvl="2"/>
            <a:r>
              <a:rPr lang="x-none" dirty="0"/>
              <a:t>Obter informações do nó atual</a:t>
            </a:r>
          </a:p>
          <a:p>
            <a:pPr lvl="2"/>
            <a:endParaRPr lang="x-none" dirty="0"/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posOrdem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 *p)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(p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posOrdem</a:t>
            </a:r>
            <a:r>
              <a:rPr lang="en-US" dirty="0">
                <a:latin typeface="Courier New"/>
                <a:cs typeface="Courier New"/>
              </a:rPr>
              <a:t> (p-&gt;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	</a:t>
            </a:r>
            <a:r>
              <a:rPr lang="en-US" dirty="0" err="1">
                <a:latin typeface="Courier New"/>
                <a:cs typeface="Courier New"/>
              </a:rPr>
              <a:t>posOrdem</a:t>
            </a:r>
            <a:r>
              <a:rPr lang="en-US" dirty="0">
                <a:latin typeface="Courier New"/>
                <a:cs typeface="Courier New"/>
              </a:rPr>
              <a:t> (p-&gt;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("%d\n", p-&gt;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  <a:p>
            <a:pPr lvl="2"/>
            <a:endParaRPr lang="pt-BR" dirty="0" smtClean="0"/>
          </a:p>
          <a:p>
            <a:pPr lvl="1"/>
            <a:r>
              <a:rPr lang="x-none" dirty="0"/>
              <a:t>Em que </a:t>
            </a:r>
            <a:r>
              <a:rPr lang="x-none" dirty="0" smtClean="0"/>
              <a:t>ordem estes nós seriam visitados?</a:t>
            </a:r>
          </a:p>
          <a:p>
            <a:pPr lvl="2"/>
            <a:r>
              <a:rPr lang="x-none" dirty="0" smtClean="0"/>
              <a:t>B F G D E C A</a:t>
            </a:r>
            <a:endParaRPr lang="x-none" dirty="0"/>
          </a:p>
          <a:p>
            <a:pPr lvl="2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46" y="3643118"/>
            <a:ext cx="1712184" cy="2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Como a árvore deve ficar para ter o melhor desempenho nas pesquisas?</a:t>
            </a:r>
          </a:p>
        </p:txBody>
      </p:sp>
    </p:spTree>
    <p:extLst>
      <p:ext uri="{BB962C8B-B14F-4D97-AF65-F5344CB8AC3E}">
        <p14:creationId xmlns:p14="http://schemas.microsoft.com/office/powerpoint/2010/main" val="6430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Como a árvore deve ficar para ter o melhor desempenho nas pesquisas?</a:t>
            </a:r>
          </a:p>
          <a:p>
            <a:endParaRPr lang="x-none" dirty="0" smtClean="0"/>
          </a:p>
          <a:p>
            <a:pPr lvl="1"/>
            <a:r>
              <a:rPr lang="x-none" dirty="0" smtClean="0"/>
              <a:t>Balanceada</a:t>
            </a:r>
          </a:p>
        </p:txBody>
      </p:sp>
    </p:spTree>
    <p:extLst>
      <p:ext uri="{BB962C8B-B14F-4D97-AF65-F5344CB8AC3E}">
        <p14:creationId xmlns:p14="http://schemas.microsoft.com/office/powerpoint/2010/main" val="23297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 como ela deve ficar para ter o pior desempenho?</a:t>
            </a:r>
          </a:p>
          <a:p>
            <a:r>
              <a:rPr lang="x-none" dirty="0" smtClean="0"/>
              <a:t>C</a:t>
            </a:r>
            <a:r>
              <a:rPr lang="en-US" dirty="0" smtClean="0"/>
              <a:t>o</a:t>
            </a:r>
            <a:r>
              <a:rPr lang="x-none" dirty="0" smtClean="0"/>
              <a:t>mo deve estar o conjunto de dados para que aconteça isso?</a:t>
            </a:r>
          </a:p>
        </p:txBody>
      </p:sp>
    </p:spTree>
    <p:extLst>
      <p:ext uri="{BB962C8B-B14F-4D97-AF65-F5344CB8AC3E}">
        <p14:creationId xmlns:p14="http://schemas.microsoft.com/office/powerpoint/2010/main" val="42432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O</a:t>
            </a:r>
            <a:r>
              <a:rPr lang="x-none" dirty="0" smtClean="0"/>
              <a:t>s mesmos dados podem ser representados/armazenados de formas diferentes</a:t>
            </a:r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r>
              <a:rPr lang="pt-BR" dirty="0" smtClean="0"/>
              <a:t>Até então, todo o conteúdo foi estudado usando algo semelhante à estrutura de cima</a:t>
            </a:r>
          </a:p>
          <a:p>
            <a:pPr lvl="1"/>
            <a:r>
              <a:rPr lang="pt-BR" dirty="0" smtClean="0"/>
              <a:t>Hoje vamos começar a estudar a estrutura de baixo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16884"/>
              </p:ext>
            </p:extLst>
          </p:nvPr>
        </p:nvGraphicFramePr>
        <p:xfrm>
          <a:off x="4001806" y="2268743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01504" y="4812958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50348" y="5416566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3788" y="5416566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8697" y="6101740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33398" y="6101740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4283" y="6101740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58984" y="6101740"/>
            <a:ext cx="534688" cy="401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1"/>
            <a:endCxn id="8" idx="0"/>
          </p:cNvCxnSpPr>
          <p:nvPr/>
        </p:nvCxnSpPr>
        <p:spPr>
          <a:xfrm flipH="1">
            <a:off x="4817692" y="5013497"/>
            <a:ext cx="983812" cy="403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6336193" y="5013497"/>
            <a:ext cx="1152921" cy="403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10" idx="0"/>
          </p:cNvCxnSpPr>
          <p:nvPr/>
        </p:nvCxnSpPr>
        <p:spPr>
          <a:xfrm flipH="1">
            <a:off x="4166042" y="5617105"/>
            <a:ext cx="384307" cy="484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1" idx="0"/>
          </p:cNvCxnSpPr>
          <p:nvPr/>
        </p:nvCxnSpPr>
        <p:spPr>
          <a:xfrm>
            <a:off x="5085036" y="5617105"/>
            <a:ext cx="415706" cy="484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2" idx="0"/>
          </p:cNvCxnSpPr>
          <p:nvPr/>
        </p:nvCxnSpPr>
        <p:spPr>
          <a:xfrm flipH="1">
            <a:off x="6891628" y="5617105"/>
            <a:ext cx="332161" cy="484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58476" y="5617105"/>
            <a:ext cx="482542" cy="484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 como ela deve ficar para ter o pior desempenho?</a:t>
            </a:r>
          </a:p>
          <a:p>
            <a:r>
              <a:rPr lang="x-none" dirty="0" smtClean="0"/>
              <a:t>C</a:t>
            </a:r>
            <a:r>
              <a:rPr lang="en-US" dirty="0" smtClean="0"/>
              <a:t>o</a:t>
            </a:r>
            <a:r>
              <a:rPr lang="x-none" dirty="0" smtClean="0"/>
              <a:t>mo deve estar o conjunto de dados para que aconteça isso?</a:t>
            </a:r>
          </a:p>
          <a:p>
            <a:endParaRPr lang="x-none" dirty="0" smtClean="0"/>
          </a:p>
          <a:p>
            <a:pPr lvl="1"/>
            <a:r>
              <a:rPr lang="x-none" dirty="0" smtClean="0"/>
              <a:t>Semelhante a uma lista encadeada</a:t>
            </a:r>
          </a:p>
          <a:p>
            <a:pPr lvl="1"/>
            <a:r>
              <a:rPr lang="x-none" dirty="0" smtClean="0"/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16291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Quais os custos para inserção, pesquisa e obter os valores de forma ordenada?</a:t>
            </a:r>
          </a:p>
        </p:txBody>
      </p:sp>
    </p:spTree>
    <p:extLst>
      <p:ext uri="{BB962C8B-B14F-4D97-AF65-F5344CB8AC3E}">
        <p14:creationId xmlns:p14="http://schemas.microsoft.com/office/powerpoint/2010/main" val="756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Quais os custos para inserção, pesquisa e obter os valores de forma ordenada?</a:t>
            </a:r>
          </a:p>
          <a:p>
            <a:endParaRPr lang="x-none" dirty="0" smtClean="0"/>
          </a:p>
          <a:p>
            <a:pPr lvl="1"/>
            <a:r>
              <a:rPr lang="x-none" dirty="0" smtClean="0"/>
              <a:t>Inserção e pesquisa</a:t>
            </a:r>
          </a:p>
          <a:p>
            <a:pPr lvl="2"/>
            <a:r>
              <a:rPr lang="x-none" dirty="0" smtClean="0"/>
              <a:t>O(log n) para caso médio</a:t>
            </a:r>
          </a:p>
          <a:p>
            <a:pPr lvl="2"/>
            <a:r>
              <a:rPr lang="x-none" dirty="0" smtClean="0"/>
              <a:t>O(n) para pior caso</a:t>
            </a:r>
          </a:p>
          <a:p>
            <a:pPr lvl="1"/>
            <a:r>
              <a:rPr lang="x-none" dirty="0" smtClean="0"/>
              <a:t>Obter os registros em ordem: O(n)</a:t>
            </a:r>
            <a:endParaRPr lang="x-none" dirty="0"/>
          </a:p>
          <a:p>
            <a:pPr lvl="1"/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8978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Desenhe uma árvore binária após a inserção destes elementos:</a:t>
            </a:r>
          </a:p>
          <a:p>
            <a:pPr lvl="1"/>
            <a:r>
              <a:rPr lang="en-US" dirty="0"/>
              <a:t>10, 20, 5, 8, 12, 22, 23, 24, 11, 13, </a:t>
            </a:r>
            <a:r>
              <a:rPr lang="en-US" dirty="0" smtClean="0"/>
              <a:t>18</a:t>
            </a:r>
            <a:endParaRPr lang="x-none" dirty="0"/>
          </a:p>
          <a:p>
            <a:r>
              <a:rPr lang="x-none" dirty="0" smtClean="0"/>
              <a:t>Como seria mostrado os elementos percorrendo a árvore “em ordem”</a:t>
            </a:r>
          </a:p>
          <a:p>
            <a:r>
              <a:rPr lang="x-none" dirty="0" smtClean="0"/>
              <a:t>Podemos classificar esta árvore como estritamente binária, completa ou quase completa?</a:t>
            </a:r>
          </a:p>
          <a:p>
            <a:r>
              <a:rPr lang="x-none" dirty="0" smtClean="0"/>
              <a:t>Qual a raiz da árvore? Quantos nós existem? Quantos níveis? Qual a altura do nó 12?</a:t>
            </a:r>
          </a:p>
          <a:p>
            <a:r>
              <a:rPr lang="x-none" dirty="0" smtClean="0"/>
              <a:t>Implemente o algoritmo da árvore binária</a:t>
            </a:r>
          </a:p>
          <a:p>
            <a:r>
              <a:rPr lang="x-none" dirty="0" smtClean="0"/>
              <a:t>Faça duas funções </a:t>
            </a:r>
          </a:p>
          <a:p>
            <a:pPr lvl="1"/>
            <a:r>
              <a:rPr lang="en-US" dirty="0" smtClean="0"/>
              <a:t>u</a:t>
            </a:r>
            <a:r>
              <a:rPr lang="x-none" dirty="0" smtClean="0"/>
              <a:t>ma para encontrar o menor valor da árvore</a:t>
            </a:r>
          </a:p>
          <a:p>
            <a:pPr lvl="1"/>
            <a:r>
              <a:rPr lang="en-US" dirty="0" smtClean="0"/>
              <a:t>e</a:t>
            </a:r>
            <a:r>
              <a:rPr lang="x-none" dirty="0" smtClean="0"/>
              <a:t> outra função para retornar o maior valor</a:t>
            </a:r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47500" lnSpcReduction="20000"/>
          </a:bodyPr>
          <a:lstStyle/>
          <a:p>
            <a:r>
              <a:rPr lang="x-none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dirty="0"/>
              <a:t>Thiago Meirelles Ventura</a:t>
            </a:r>
          </a:p>
          <a:p>
            <a:r>
              <a:rPr lang="x-none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Ascencio</a:t>
            </a:r>
            <a:r>
              <a:rPr lang="pt-BR" dirty="0"/>
              <a:t>, A. F. </a:t>
            </a:r>
            <a:r>
              <a:rPr lang="pt-BR" dirty="0" err="1"/>
              <a:t>G</a:t>
            </a:r>
            <a:r>
              <a:rPr lang="pt-BR" dirty="0"/>
              <a:t>; Araújo, G. S. Estruturas de Dados. </a:t>
            </a:r>
            <a:r>
              <a:rPr lang="pt-BR" dirty="0"/>
              <a:t>Pearson</a:t>
            </a:r>
            <a:r>
              <a:rPr lang="pt-BR" dirty="0"/>
              <a:t>, 2011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Cormen</a:t>
            </a:r>
            <a:r>
              <a:rPr lang="pt-BR" dirty="0"/>
              <a:t>, T. H.; </a:t>
            </a:r>
            <a:r>
              <a:rPr lang="pt-BR" dirty="0" err="1"/>
              <a:t>Leiserson</a:t>
            </a:r>
            <a:r>
              <a:rPr lang="pt-BR" dirty="0"/>
              <a:t>, C. E.; </a:t>
            </a:r>
            <a:r>
              <a:rPr lang="pt-BR" dirty="0" err="1"/>
              <a:t>Rivest</a:t>
            </a:r>
            <a:r>
              <a:rPr lang="pt-BR" dirty="0"/>
              <a:t>, R. L.; Stein, C. Algoritmos: teoria e prática. </a:t>
            </a:r>
            <a:r>
              <a:rPr lang="pt-BR" dirty="0" err="1"/>
              <a:t>Elsevier</a:t>
            </a:r>
            <a:r>
              <a:rPr lang="pt-BR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/>
              <a:t>Aulas do Prof. Reinaldo </a:t>
            </a:r>
            <a:r>
              <a:rPr lang="pt-BR" dirty="0"/>
              <a:t>Silva </a:t>
            </a:r>
            <a:r>
              <a:rPr lang="pt-BR" dirty="0"/>
              <a:t>Fortes (</a:t>
            </a:r>
            <a:r>
              <a:rPr lang="de-DE" dirty="0"/>
              <a:t>http://www.decom.ufop.br/reinaldo</a:t>
            </a:r>
            <a:r>
              <a:rPr lang="de-DE" dirty="0"/>
              <a:t>/)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err="1"/>
              <a:t>Demaine</a:t>
            </a:r>
            <a:r>
              <a:rPr lang="en-US" dirty="0"/>
              <a:t>, E., </a:t>
            </a:r>
            <a:r>
              <a:rPr lang="en-US" dirty="0" err="1"/>
              <a:t>Devadas</a:t>
            </a:r>
            <a:r>
              <a:rPr lang="en-US" dirty="0"/>
              <a:t>, S. Introduction to Algorithms (MIT </a:t>
            </a:r>
            <a:r>
              <a:rPr lang="en-US" dirty="0" err="1"/>
              <a:t>OpenCourseWare</a:t>
            </a:r>
            <a:r>
              <a:rPr lang="en-US" dirty="0"/>
              <a:t>), http://ocw.mit.edu/courses/electrical-engineering-and-computer-science/6-006-introduction-to-algorithms-fall-</a:t>
            </a:r>
            <a:r>
              <a:rPr lang="en-US" dirty="0"/>
              <a:t>2011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l-PL" dirty="0"/>
              <a:t>http://www.ft.unicamp.br/liag/siteEd</a:t>
            </a:r>
            <a:r>
              <a:rPr lang="pl-PL" dirty="0"/>
              <a:t>/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7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Estrutura de dados: árvore</a:t>
            </a:r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r>
              <a:rPr lang="x-none" dirty="0" smtClean="0"/>
              <a:t>Como você acha que deve ser a implementação da estrutura de uma árvore?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36" y="1394626"/>
            <a:ext cx="4448880" cy="36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árvore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54537" y="1771419"/>
            <a:ext cx="1194841" cy="1440866"/>
            <a:chOff x="3147229" y="2105654"/>
            <a:chExt cx="1194841" cy="1440866"/>
          </a:xfrm>
        </p:grpSpPr>
        <p:sp>
          <p:nvSpPr>
            <p:cNvPr id="6" name="Rectangle 5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árvore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54537" y="1771419"/>
            <a:ext cx="1194841" cy="1440866"/>
            <a:chOff x="3147229" y="2105654"/>
            <a:chExt cx="1194841" cy="1440866"/>
          </a:xfrm>
        </p:grpSpPr>
        <p:sp>
          <p:nvSpPr>
            <p:cNvPr id="6" name="Rectangle 5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9385" y="3444566"/>
            <a:ext cx="1194841" cy="1440866"/>
            <a:chOff x="3147229" y="2105654"/>
            <a:chExt cx="1194841" cy="1440866"/>
          </a:xfrm>
        </p:grpSpPr>
        <p:sp>
          <p:nvSpPr>
            <p:cNvPr id="11" name="Rectangle 10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42583" y="3444566"/>
            <a:ext cx="1194841" cy="1440866"/>
            <a:chOff x="3147229" y="2105654"/>
            <a:chExt cx="1194841" cy="1440866"/>
          </a:xfrm>
        </p:grpSpPr>
        <p:sp>
          <p:nvSpPr>
            <p:cNvPr id="15" name="Rectangle 14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6543796" y="3212285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04226" y="3212285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85698" y="4943816"/>
            <a:ext cx="1194841" cy="1440866"/>
            <a:chOff x="3147229" y="2105654"/>
            <a:chExt cx="1194841" cy="1440866"/>
          </a:xfrm>
        </p:grpSpPr>
        <p:sp>
          <p:nvSpPr>
            <p:cNvPr id="21" name="Rectangle 20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3578706" y="4885432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33424" y="4893681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65417" y="50768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912000" y="4879616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43993" y="50627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43717" y="6384683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75710" y="65678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35571" y="6380368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5662" y="65722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93256" y="4893906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3347" y="51024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3" y="3287553"/>
            <a:ext cx="43180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</a:t>
            </a:r>
            <a:r>
              <a:rPr lang="x-none" dirty="0" smtClean="0"/>
              <a:t>árvore</a:t>
            </a:r>
          </a:p>
          <a:p>
            <a:pPr lvl="1"/>
            <a:r>
              <a:rPr lang="x-none" dirty="0" smtClean="0"/>
              <a:t>Termos</a:t>
            </a:r>
          </a:p>
          <a:p>
            <a:pPr lvl="2"/>
            <a:r>
              <a:rPr lang="x-none" dirty="0" smtClean="0"/>
              <a:t>Nó</a:t>
            </a:r>
          </a:p>
          <a:p>
            <a:pPr lvl="3"/>
            <a:r>
              <a:rPr lang="x-none" dirty="0" smtClean="0"/>
              <a:t>Item armazenado em uma árvore</a:t>
            </a:r>
          </a:p>
          <a:p>
            <a:pPr lvl="3"/>
            <a:r>
              <a:rPr lang="x-none" dirty="0" smtClean="0"/>
              <a:t>É o equivalente às células nas listas encadeadas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45912" y="4478694"/>
            <a:ext cx="929541" cy="78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4691" y="395234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nó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3" y="3287553"/>
            <a:ext cx="43180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</a:t>
            </a:r>
            <a:r>
              <a:rPr lang="x-none" dirty="0" smtClean="0"/>
              <a:t>árvore</a:t>
            </a:r>
          </a:p>
          <a:p>
            <a:pPr lvl="1"/>
            <a:r>
              <a:rPr lang="x-none" dirty="0" smtClean="0"/>
              <a:t>Termos</a:t>
            </a:r>
          </a:p>
          <a:p>
            <a:pPr lvl="2"/>
            <a:r>
              <a:rPr lang="x-none" dirty="0" smtClean="0"/>
              <a:t>Raiz</a:t>
            </a:r>
          </a:p>
          <a:p>
            <a:pPr lvl="3"/>
            <a:r>
              <a:rPr lang="x-none" dirty="0" smtClean="0"/>
              <a:t>Nó do início da árvore</a:t>
            </a:r>
          </a:p>
          <a:p>
            <a:pPr lvl="3"/>
            <a:r>
              <a:rPr lang="x-none" dirty="0" smtClean="0"/>
              <a:t>Ponto de partida para acessar os outros nós da árvore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19230" y="3952348"/>
            <a:ext cx="2155461" cy="242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4690" y="3952347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nó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raiz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3" y="3287553"/>
            <a:ext cx="43180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Estrutura de dados: </a:t>
            </a:r>
            <a:r>
              <a:rPr lang="x-none" dirty="0" smtClean="0"/>
              <a:t>árvore</a:t>
            </a:r>
          </a:p>
          <a:p>
            <a:pPr lvl="1"/>
            <a:r>
              <a:rPr lang="x-none" dirty="0" smtClean="0"/>
              <a:t>Termos</a:t>
            </a:r>
          </a:p>
          <a:p>
            <a:pPr lvl="2"/>
            <a:r>
              <a:rPr lang="x-none" dirty="0" smtClean="0"/>
              <a:t>Filho</a:t>
            </a:r>
          </a:p>
          <a:p>
            <a:pPr lvl="3"/>
            <a:r>
              <a:rPr lang="x-none" dirty="0" smtClean="0"/>
              <a:t>Nó diretamente abaixo de um determinado nó</a:t>
            </a:r>
          </a:p>
          <a:p>
            <a:pPr lvl="3"/>
            <a:r>
              <a:rPr lang="x-none" dirty="0" smtClean="0"/>
              <a:t>Ideia semelhante pode ser aplicada ao termo “nó pai”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7681" y="4993270"/>
            <a:ext cx="616214" cy="437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2393" y="4162274"/>
            <a:ext cx="2803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os</a:t>
            </a:r>
            <a:r>
              <a:rPr lang="en-US" sz="2400" dirty="0">
                <a:solidFill>
                  <a:srgbClr val="FF0000"/>
                </a:solidFill>
              </a:rPr>
              <a:t> n</a:t>
            </a:r>
            <a:r>
              <a:rPr lang="x-none" sz="2400" dirty="0">
                <a:solidFill>
                  <a:srgbClr val="FF0000"/>
                </a:solidFill>
              </a:rPr>
              <a:t>ós “1” e “6”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x-none" sz="2400" dirty="0">
                <a:solidFill>
                  <a:srgbClr val="FF0000"/>
                </a:solidFill>
              </a:rPr>
              <a:t>ão filhos do nó “3”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7682" y="4993270"/>
            <a:ext cx="1869389" cy="437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13284</TotalTime>
  <Words>1182</Words>
  <Application>Microsoft Office PowerPoint</Application>
  <PresentationFormat>Widescreen</PresentationFormat>
  <Paragraphs>354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Árvore binária</vt:lpstr>
      <vt:lpstr>Árvore binária</vt:lpstr>
      <vt:lpstr>Árvore binária</vt:lpstr>
      <vt:lpstr>Árvore binária</vt:lpstr>
      <vt:lpstr>Árvore binária</vt:lpstr>
      <vt:lpstr>Árvore binária</vt:lpstr>
      <vt:lpstr>Árvore binária</vt:lpstr>
      <vt:lpstr>Percorrendo a árvore binária</vt:lpstr>
      <vt:lpstr>Percorrendo a árvore binária</vt:lpstr>
      <vt:lpstr>Percorrendo a árvore binária</vt:lpstr>
      <vt:lpstr>Percorrendo a árvore binária</vt:lpstr>
      <vt:lpstr>Percorrendo a árvore binária</vt:lpstr>
      <vt:lpstr>Percorrendo a árvore binária</vt:lpstr>
      <vt:lpstr>Percorrendo a árvore binária</vt:lpstr>
      <vt:lpstr>Discussão</vt:lpstr>
      <vt:lpstr>Discussão</vt:lpstr>
      <vt:lpstr>Discussão</vt:lpstr>
      <vt:lpstr>Discussão</vt:lpstr>
      <vt:lpstr>Discussão</vt:lpstr>
      <vt:lpstr>Discussão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168</cp:revision>
  <dcterms:created xsi:type="dcterms:W3CDTF">2016-06-14T18:26:26Z</dcterms:created>
  <dcterms:modified xsi:type="dcterms:W3CDTF">2022-10-03T20:22:03Z</dcterms:modified>
</cp:coreProperties>
</file>