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9" r:id="rId4"/>
    <p:sldId id="276" r:id="rId5"/>
    <p:sldId id="277" r:id="rId6"/>
    <p:sldId id="273" r:id="rId7"/>
    <p:sldId id="278" r:id="rId8"/>
    <p:sldId id="279" r:id="rId9"/>
    <p:sldId id="280" r:id="rId10"/>
    <p:sldId id="281" r:id="rId11"/>
    <p:sldId id="282" r:id="rId12"/>
    <p:sldId id="283" r:id="rId13"/>
    <p:sldId id="275" r:id="rId14"/>
    <p:sldId id="284" r:id="rId15"/>
    <p:sldId id="288" r:id="rId16"/>
    <p:sldId id="285" r:id="rId17"/>
    <p:sldId id="286" r:id="rId18"/>
    <p:sldId id="287" r:id="rId19"/>
    <p:sldId id="289" r:id="rId20"/>
    <p:sldId id="291" r:id="rId21"/>
    <p:sldId id="292" r:id="rId22"/>
    <p:sldId id="272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3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5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8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 dirty="0"/>
              <a:t>Pesquisa sequencial e binária</a:t>
            </a:r>
            <a:endParaRPr lang="pt-BR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sequencial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3" y="1691322"/>
            <a:ext cx="9406128" cy="4957502"/>
          </a:xfrm>
        </p:spPr>
        <p:txBody>
          <a:bodyPr>
            <a:normAutofit/>
          </a:bodyPr>
          <a:lstStyle/>
          <a:p>
            <a:r>
              <a:rPr lang="x-none" dirty="0" smtClean="0"/>
              <a:t>Operações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busca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TDicionario</a:t>
            </a:r>
            <a:r>
              <a:rPr lang="en-US" dirty="0">
                <a:latin typeface="Courier New"/>
                <a:cs typeface="Courier New"/>
              </a:rPr>
              <a:t> *d,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d-&gt;n;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if (d-&gt;v[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].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 ==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	return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x-none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96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sequencial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3" y="1819564"/>
            <a:ext cx="9406128" cy="5038436"/>
          </a:xfrm>
        </p:spPr>
        <p:txBody>
          <a:bodyPr>
            <a:normAutofit fontScale="85000" lnSpcReduction="20000"/>
          </a:bodyPr>
          <a:lstStyle/>
          <a:p>
            <a:r>
              <a:rPr lang="x-none" dirty="0" smtClean="0"/>
              <a:t>Teste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 err="1">
                <a:latin typeface="Courier New"/>
                <a:cs typeface="Courier New"/>
              </a:rPr>
              <a:t>int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 err="1">
                <a:latin typeface="Courier New"/>
                <a:cs typeface="Courier New"/>
              </a:rPr>
              <a:t>main</a:t>
            </a:r>
            <a:r>
              <a:rPr lang="pt-BR" sz="1400" dirty="0">
                <a:latin typeface="Courier New"/>
                <a:cs typeface="Courier New"/>
              </a:rPr>
              <a:t> (</a:t>
            </a:r>
            <a:r>
              <a:rPr lang="pt-BR" sz="1400" dirty="0" err="1">
                <a:latin typeface="Courier New"/>
                <a:cs typeface="Courier New"/>
              </a:rPr>
              <a:t>void</a:t>
            </a:r>
            <a:r>
              <a:rPr lang="pt-BR" sz="1400" dirty="0">
                <a:latin typeface="Courier New"/>
                <a:cs typeface="Courier New"/>
              </a:rPr>
              <a:t>) {</a:t>
            </a:r>
            <a:endParaRPr lang="pt-BR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</a:t>
            </a:r>
            <a:r>
              <a:rPr lang="pt-BR" sz="1400" dirty="0" err="1">
                <a:latin typeface="Courier New"/>
                <a:cs typeface="Courier New"/>
              </a:rPr>
              <a:t>TDicionario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 err="1">
                <a:latin typeface="Courier New"/>
                <a:cs typeface="Courier New"/>
              </a:rPr>
              <a:t>d</a:t>
            </a:r>
            <a:r>
              <a:rPr lang="pt-BR" sz="14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</a:t>
            </a:r>
            <a:r>
              <a:rPr lang="pt-BR" sz="1400" dirty="0" err="1">
                <a:latin typeface="Courier New"/>
                <a:cs typeface="Courier New"/>
              </a:rPr>
              <a:t>int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 err="1">
                <a:latin typeface="Courier New"/>
                <a:cs typeface="Courier New"/>
              </a:rPr>
              <a:t>i</a:t>
            </a:r>
            <a:r>
              <a:rPr lang="pt-BR" sz="14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</a:t>
            </a:r>
            <a:r>
              <a:rPr lang="pt-BR" sz="1400" dirty="0" err="1">
                <a:latin typeface="Courier New"/>
                <a:cs typeface="Courier New"/>
              </a:rPr>
              <a:t>printf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("Criando </a:t>
            </a:r>
            <a:r>
              <a:rPr lang="pt-BR" sz="1400" dirty="0">
                <a:latin typeface="Courier New"/>
                <a:cs typeface="Courier New"/>
              </a:rPr>
              <a:t>dicionário e inserindo itens.</a:t>
            </a:r>
            <a:r>
              <a:rPr lang="pt-BR" sz="1400" dirty="0">
                <a:latin typeface="Courier New"/>
                <a:cs typeface="Courier New"/>
              </a:rPr>
              <a:t>..\</a:t>
            </a:r>
            <a:r>
              <a:rPr lang="pt-BR" sz="1400" dirty="0" err="1">
                <a:latin typeface="Courier New"/>
                <a:cs typeface="Courier New"/>
              </a:rPr>
              <a:t>n</a:t>
            </a:r>
            <a:r>
              <a:rPr lang="pt-BR" sz="14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</a:t>
            </a:r>
            <a:r>
              <a:rPr lang="pt-BR" sz="1400" dirty="0" err="1">
                <a:latin typeface="Courier New"/>
                <a:cs typeface="Courier New"/>
              </a:rPr>
              <a:t>iniciarDicionario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(&amp;</a:t>
            </a:r>
            <a:r>
              <a:rPr lang="pt-BR" sz="1400" dirty="0" err="1">
                <a:latin typeface="Courier New"/>
                <a:cs typeface="Courier New"/>
              </a:rPr>
              <a:t>d</a:t>
            </a:r>
            <a:r>
              <a:rPr lang="pt-BR" sz="1400" dirty="0">
                <a:latin typeface="Courier New"/>
                <a:cs typeface="Courier New"/>
              </a:rPr>
              <a:t>)</a:t>
            </a:r>
            <a:r>
              <a:rPr lang="pt-BR" sz="1400" dirty="0">
                <a:latin typeface="Courier New"/>
                <a:cs typeface="Courier New"/>
              </a:rPr>
              <a:t>;</a:t>
            </a:r>
            <a:r>
              <a:rPr lang="pt-BR" sz="1400" dirty="0">
                <a:latin typeface="Courier New"/>
                <a:cs typeface="Courier New"/>
              </a:rPr>
              <a:t>	</a:t>
            </a:r>
            <a:endParaRPr lang="pt-BR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for (</a:t>
            </a:r>
            <a:r>
              <a:rPr lang="pt-BR" sz="1400" dirty="0" err="1">
                <a:latin typeface="Courier New"/>
                <a:cs typeface="Courier New"/>
              </a:rPr>
              <a:t>i</a:t>
            </a:r>
            <a:r>
              <a:rPr lang="pt-BR" sz="1400" dirty="0">
                <a:latin typeface="Courier New"/>
                <a:cs typeface="Courier New"/>
              </a:rPr>
              <a:t> = 0; </a:t>
            </a:r>
            <a:r>
              <a:rPr lang="pt-BR" sz="1400" dirty="0" err="1">
                <a:latin typeface="Courier New"/>
                <a:cs typeface="Courier New"/>
              </a:rPr>
              <a:t>i</a:t>
            </a:r>
            <a:r>
              <a:rPr lang="pt-BR" sz="1400" dirty="0">
                <a:latin typeface="Courier New"/>
                <a:cs typeface="Courier New"/>
              </a:rPr>
              <a:t> &lt; 21; </a:t>
            </a:r>
            <a:r>
              <a:rPr lang="pt-BR" sz="1400" dirty="0" err="1">
                <a:latin typeface="Courier New"/>
                <a:cs typeface="Courier New"/>
              </a:rPr>
              <a:t>i</a:t>
            </a:r>
            <a:r>
              <a:rPr lang="pt-BR" sz="1400" dirty="0">
                <a:latin typeface="Courier New"/>
                <a:cs typeface="Courier New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</a:t>
            </a:r>
            <a:r>
              <a:rPr lang="pt-BR" sz="1400" dirty="0" err="1">
                <a:latin typeface="Courier New"/>
                <a:cs typeface="Courier New"/>
              </a:rPr>
              <a:t>TItem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</a:t>
            </a:r>
            <a:r>
              <a:rPr lang="pt-BR" sz="1400" dirty="0" err="1">
                <a:latin typeface="Courier New"/>
                <a:cs typeface="Courier New"/>
              </a:rPr>
              <a:t>item.chave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= </a:t>
            </a:r>
            <a:r>
              <a:rPr lang="pt-BR" sz="1400" dirty="0" err="1">
                <a:latin typeface="Courier New"/>
                <a:cs typeface="Courier New"/>
              </a:rPr>
              <a:t>i</a:t>
            </a:r>
            <a:r>
              <a:rPr lang="pt-BR" sz="1400" dirty="0">
                <a:latin typeface="Courier New"/>
                <a:cs typeface="Courier New"/>
              </a:rPr>
              <a:t> *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</a:t>
            </a:r>
            <a:r>
              <a:rPr lang="pt-BR" sz="1400" dirty="0" err="1">
                <a:latin typeface="Courier New"/>
                <a:cs typeface="Courier New"/>
              </a:rPr>
              <a:t>item.info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= </a:t>
            </a:r>
            <a:r>
              <a:rPr lang="pt-BR" sz="1400" dirty="0" err="1">
                <a:latin typeface="Courier New"/>
                <a:cs typeface="Courier New"/>
              </a:rPr>
              <a:t>rand</a:t>
            </a:r>
            <a:r>
              <a:rPr lang="pt-BR" sz="1400" dirty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item.info2 </a:t>
            </a:r>
            <a:r>
              <a:rPr lang="pt-BR" sz="1400" dirty="0">
                <a:latin typeface="Courier New"/>
                <a:cs typeface="Courier New"/>
              </a:rPr>
              <a:t>= </a:t>
            </a:r>
            <a:r>
              <a:rPr lang="pt-BR" sz="1400" dirty="0" err="1">
                <a:latin typeface="Courier New"/>
                <a:cs typeface="Courier New"/>
              </a:rPr>
              <a:t>rand</a:t>
            </a:r>
            <a:r>
              <a:rPr lang="pt-BR" sz="1400" dirty="0">
                <a:latin typeface="Courier New"/>
                <a:cs typeface="Courier New"/>
              </a:rPr>
              <a:t>()</a:t>
            </a:r>
            <a:r>
              <a:rPr lang="pt-BR" sz="1400" dirty="0">
                <a:latin typeface="Courier New"/>
                <a:cs typeface="Courier New"/>
              </a:rPr>
              <a:t>;</a:t>
            </a:r>
            <a:r>
              <a:rPr lang="pt-BR" sz="14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inserir </a:t>
            </a:r>
            <a:r>
              <a:rPr lang="pt-BR" sz="1400" dirty="0">
                <a:latin typeface="Courier New"/>
                <a:cs typeface="Courier New"/>
              </a:rPr>
              <a:t>(&amp;</a:t>
            </a:r>
            <a:r>
              <a:rPr lang="pt-BR" sz="1400" dirty="0" err="1">
                <a:latin typeface="Courier New"/>
                <a:cs typeface="Courier New"/>
              </a:rPr>
              <a:t>d</a:t>
            </a:r>
            <a:r>
              <a:rPr lang="pt-BR" sz="1400" dirty="0">
                <a:latin typeface="Courier New"/>
                <a:cs typeface="Courier New"/>
              </a:rPr>
              <a:t>, 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}</a:t>
            </a:r>
            <a:endParaRPr lang="pt-BR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</a:t>
            </a:r>
            <a:r>
              <a:rPr lang="pt-BR" sz="1400" dirty="0" err="1">
                <a:latin typeface="Courier New"/>
                <a:cs typeface="Courier New"/>
              </a:rPr>
              <a:t>printf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("%</a:t>
            </a:r>
            <a:r>
              <a:rPr lang="pt-BR" sz="1400" dirty="0" err="1">
                <a:latin typeface="Courier New"/>
                <a:cs typeface="Courier New"/>
              </a:rPr>
              <a:t>d</a:t>
            </a:r>
            <a:r>
              <a:rPr lang="pt-BR" sz="1400" dirty="0">
                <a:latin typeface="Courier New"/>
                <a:cs typeface="Courier New"/>
              </a:rPr>
              <a:t> itens foram inseridos e o vetor tem alocado %</a:t>
            </a:r>
            <a:r>
              <a:rPr lang="pt-BR" sz="1400" dirty="0" err="1">
                <a:latin typeface="Courier New"/>
                <a:cs typeface="Courier New"/>
              </a:rPr>
              <a:t>d</a:t>
            </a:r>
            <a:r>
              <a:rPr lang="pt-BR" sz="1400" dirty="0">
                <a:latin typeface="Courier New"/>
                <a:cs typeface="Courier New"/>
              </a:rPr>
              <a:t> espaços.\</a:t>
            </a:r>
            <a:r>
              <a:rPr lang="pt-BR" sz="1400" dirty="0" err="1">
                <a:latin typeface="Courier New"/>
                <a:cs typeface="Courier New"/>
              </a:rPr>
              <a:t>n</a:t>
            </a:r>
            <a:r>
              <a:rPr lang="pt-BR" sz="1400" dirty="0">
                <a:latin typeface="Courier New"/>
                <a:cs typeface="Courier New"/>
              </a:rPr>
              <a:t>", </a:t>
            </a:r>
            <a:r>
              <a:rPr lang="pt-BR" sz="1400" dirty="0" err="1">
                <a:latin typeface="Courier New"/>
                <a:cs typeface="Courier New"/>
              </a:rPr>
              <a:t>d.n</a:t>
            </a:r>
            <a:r>
              <a:rPr lang="pt-BR" sz="1400" dirty="0">
                <a:latin typeface="Courier New"/>
                <a:cs typeface="Courier New"/>
              </a:rPr>
              <a:t>, </a:t>
            </a:r>
            <a:r>
              <a:rPr lang="pt-BR" sz="1400" dirty="0" err="1">
                <a:latin typeface="Courier New"/>
                <a:cs typeface="Courier New"/>
              </a:rPr>
              <a:t>d.max</a:t>
            </a:r>
            <a:r>
              <a:rPr lang="pt-BR" sz="1400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</a:t>
            </a:r>
            <a:r>
              <a:rPr lang="pt-BR" sz="1400" dirty="0" err="1">
                <a:latin typeface="Courier New"/>
                <a:cs typeface="Courier New"/>
              </a:rPr>
              <a:t>printf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("Buscando itens\</a:t>
            </a:r>
            <a:r>
              <a:rPr lang="pt-BR" sz="1400" dirty="0" err="1">
                <a:latin typeface="Courier New"/>
                <a:cs typeface="Courier New"/>
              </a:rPr>
              <a:t>n</a:t>
            </a:r>
            <a:r>
              <a:rPr lang="pt-BR" sz="14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for </a:t>
            </a:r>
            <a:r>
              <a:rPr lang="pt-BR" sz="1400" dirty="0">
                <a:latin typeface="Courier New"/>
                <a:cs typeface="Courier New"/>
              </a:rPr>
              <a:t>(</a:t>
            </a:r>
            <a:r>
              <a:rPr lang="pt-BR" sz="1400" dirty="0" err="1">
                <a:latin typeface="Courier New"/>
                <a:cs typeface="Courier New"/>
              </a:rPr>
              <a:t>i</a:t>
            </a:r>
            <a:r>
              <a:rPr lang="pt-BR" sz="1400" dirty="0">
                <a:latin typeface="Courier New"/>
                <a:cs typeface="Courier New"/>
              </a:rPr>
              <a:t> = 0; </a:t>
            </a:r>
            <a:r>
              <a:rPr lang="pt-BR" sz="1400" dirty="0" err="1">
                <a:latin typeface="Courier New"/>
                <a:cs typeface="Courier New"/>
              </a:rPr>
              <a:t>i</a:t>
            </a:r>
            <a:r>
              <a:rPr lang="pt-BR" sz="1400" dirty="0">
                <a:latin typeface="Courier New"/>
                <a:cs typeface="Courier New"/>
              </a:rPr>
              <a:t> &lt; 5; </a:t>
            </a:r>
            <a:r>
              <a:rPr lang="pt-BR" sz="1400" dirty="0" err="1">
                <a:latin typeface="Courier New"/>
                <a:cs typeface="Courier New"/>
              </a:rPr>
              <a:t>i</a:t>
            </a:r>
            <a:r>
              <a:rPr lang="pt-BR" sz="1400" dirty="0">
                <a:latin typeface="Courier New"/>
                <a:cs typeface="Courier New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</a:t>
            </a:r>
            <a:r>
              <a:rPr lang="pt-BR" sz="1400" dirty="0" err="1">
                <a:latin typeface="Courier New"/>
                <a:cs typeface="Courier New"/>
              </a:rPr>
              <a:t>int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 err="1">
                <a:latin typeface="Courier New"/>
                <a:cs typeface="Courier New"/>
              </a:rPr>
              <a:t>chaveSorteada</a:t>
            </a:r>
            <a:r>
              <a:rPr lang="pt-BR" sz="1400" dirty="0">
                <a:latin typeface="Courier New"/>
                <a:cs typeface="Courier New"/>
              </a:rPr>
              <a:t> = </a:t>
            </a:r>
            <a:r>
              <a:rPr lang="pt-BR" sz="1400" dirty="0" err="1">
                <a:latin typeface="Courier New"/>
                <a:cs typeface="Courier New"/>
              </a:rPr>
              <a:t>rand</a:t>
            </a:r>
            <a:r>
              <a:rPr lang="pt-BR" sz="1400" dirty="0">
                <a:latin typeface="Courier New"/>
                <a:cs typeface="Courier New"/>
              </a:rPr>
              <a:t>() % 50;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</a:t>
            </a:r>
            <a:r>
              <a:rPr lang="pt-BR" sz="1400" dirty="0" err="1">
                <a:latin typeface="Courier New"/>
                <a:cs typeface="Courier New"/>
              </a:rPr>
              <a:t>printf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("Procurando chave %d... ", </a:t>
            </a:r>
            <a:r>
              <a:rPr lang="pt-BR" sz="1400" dirty="0" err="1">
                <a:latin typeface="Courier New"/>
                <a:cs typeface="Courier New"/>
              </a:rPr>
              <a:t>chaveSorteada</a:t>
            </a:r>
            <a:r>
              <a:rPr lang="pt-BR" sz="1400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</a:t>
            </a:r>
            <a:r>
              <a:rPr lang="pt-BR" sz="1400" dirty="0" err="1">
                <a:latin typeface="Courier New"/>
                <a:cs typeface="Courier New"/>
              </a:rPr>
              <a:t>int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 err="1">
                <a:latin typeface="Courier New"/>
                <a:cs typeface="Courier New"/>
              </a:rPr>
              <a:t>indice</a:t>
            </a:r>
            <a:r>
              <a:rPr lang="pt-BR" sz="1400" dirty="0">
                <a:latin typeface="Courier New"/>
                <a:cs typeface="Courier New"/>
              </a:rPr>
              <a:t> = busca (&amp;</a:t>
            </a:r>
            <a:r>
              <a:rPr lang="pt-BR" sz="1400" dirty="0" err="1">
                <a:latin typeface="Courier New"/>
                <a:cs typeface="Courier New"/>
              </a:rPr>
              <a:t>d</a:t>
            </a:r>
            <a:r>
              <a:rPr lang="pt-BR" sz="1400" dirty="0">
                <a:latin typeface="Courier New"/>
                <a:cs typeface="Courier New"/>
              </a:rPr>
              <a:t>, </a:t>
            </a:r>
            <a:r>
              <a:rPr lang="pt-BR" sz="1400" dirty="0" err="1">
                <a:latin typeface="Courier New"/>
                <a:cs typeface="Courier New"/>
              </a:rPr>
              <a:t>chaveSorteada</a:t>
            </a:r>
            <a:r>
              <a:rPr lang="pt-BR" sz="1400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</a:t>
            </a:r>
            <a:r>
              <a:rPr lang="pt-BR" sz="1400" dirty="0" err="1">
                <a:latin typeface="Courier New"/>
                <a:cs typeface="Courier New"/>
              </a:rPr>
              <a:t>if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(</a:t>
            </a:r>
            <a:r>
              <a:rPr lang="pt-BR" sz="1400" dirty="0" err="1">
                <a:latin typeface="Courier New"/>
                <a:cs typeface="Courier New"/>
              </a:rPr>
              <a:t>indice</a:t>
            </a:r>
            <a:r>
              <a:rPr lang="pt-BR" sz="1400" dirty="0">
                <a:latin typeface="Courier New"/>
                <a:cs typeface="Courier New"/>
              </a:rPr>
              <a:t> == -1)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   </a:t>
            </a:r>
            <a:r>
              <a:rPr lang="pt-BR" sz="1400" dirty="0" err="1">
                <a:latin typeface="Courier New"/>
                <a:cs typeface="Courier New"/>
              </a:rPr>
              <a:t>printf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("não encontrada\</a:t>
            </a:r>
            <a:r>
              <a:rPr lang="pt-BR" sz="1400" dirty="0" err="1">
                <a:latin typeface="Courier New"/>
                <a:cs typeface="Courier New"/>
              </a:rPr>
              <a:t>n</a:t>
            </a:r>
            <a:r>
              <a:rPr lang="pt-BR" sz="14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</a:t>
            </a:r>
            <a:r>
              <a:rPr lang="pt-BR" sz="1400" dirty="0" err="1">
                <a:latin typeface="Courier New"/>
                <a:cs typeface="Courier New"/>
              </a:rPr>
              <a:t>else</a:t>
            </a:r>
            <a:endParaRPr lang="pt-BR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      </a:t>
            </a:r>
            <a:r>
              <a:rPr lang="pt-BR" sz="1400" dirty="0" err="1">
                <a:latin typeface="Courier New"/>
                <a:cs typeface="Courier New"/>
              </a:rPr>
              <a:t>printf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>
                <a:latin typeface="Courier New"/>
                <a:cs typeface="Courier New"/>
              </a:rPr>
              <a:t>("encontrada no índice %</a:t>
            </a:r>
            <a:r>
              <a:rPr lang="pt-BR" sz="1400" dirty="0" err="1">
                <a:latin typeface="Courier New"/>
                <a:cs typeface="Courier New"/>
              </a:rPr>
              <a:t>d</a:t>
            </a:r>
            <a:r>
              <a:rPr lang="pt-BR" sz="1400" dirty="0">
                <a:latin typeface="Courier New"/>
                <a:cs typeface="Courier New"/>
              </a:rPr>
              <a:t>\</a:t>
            </a:r>
            <a:r>
              <a:rPr lang="pt-BR" sz="1400" dirty="0" err="1">
                <a:latin typeface="Courier New"/>
                <a:cs typeface="Courier New"/>
              </a:rPr>
              <a:t>n</a:t>
            </a:r>
            <a:r>
              <a:rPr lang="pt-BR" sz="1400" dirty="0">
                <a:latin typeface="Courier New"/>
                <a:cs typeface="Courier New"/>
              </a:rPr>
              <a:t>", </a:t>
            </a:r>
            <a:r>
              <a:rPr lang="pt-BR" sz="1400" dirty="0" err="1">
                <a:latin typeface="Courier New"/>
                <a:cs typeface="Courier New"/>
              </a:rPr>
              <a:t>indice</a:t>
            </a:r>
            <a:r>
              <a:rPr lang="pt-BR" sz="1400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   }</a:t>
            </a:r>
            <a:endParaRPr lang="pt-BR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latin typeface="Courier New"/>
                <a:cs typeface="Courier New"/>
              </a:rPr>
              <a:t>}</a:t>
            </a:r>
            <a:endParaRPr lang="x-none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91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sequencial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3" y="1921164"/>
            <a:ext cx="9406128" cy="4936836"/>
          </a:xfrm>
        </p:spPr>
        <p:txBody>
          <a:bodyPr>
            <a:normAutofit/>
          </a:bodyPr>
          <a:lstStyle/>
          <a:p>
            <a:r>
              <a:rPr lang="x-none" dirty="0" smtClean="0"/>
              <a:t>Análise</a:t>
            </a:r>
          </a:p>
          <a:p>
            <a:pPr lvl="1"/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: 1 </a:t>
            </a:r>
            <a:r>
              <a:rPr lang="en-US" dirty="0" err="1" smtClean="0"/>
              <a:t>comparação</a:t>
            </a:r>
            <a:endParaRPr lang="en-US" dirty="0" smtClean="0"/>
          </a:p>
          <a:p>
            <a:pPr lvl="1"/>
            <a:r>
              <a:rPr lang="en-US" dirty="0" err="1" smtClean="0"/>
              <a:t>Pior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: n </a:t>
            </a:r>
            <a:r>
              <a:rPr lang="en-US" dirty="0" err="1" smtClean="0"/>
              <a:t>comparações</a:t>
            </a:r>
            <a:endParaRPr lang="en-US" dirty="0" smtClean="0"/>
          </a:p>
          <a:p>
            <a:pPr lvl="2"/>
            <a:endParaRPr lang="x-none" dirty="0" smtClean="0"/>
          </a:p>
          <a:p>
            <a:r>
              <a:rPr lang="x-none" dirty="0" smtClean="0"/>
              <a:t>Pesquisa sequencial é bom apenas para conjunto de dados pequenos</a:t>
            </a:r>
          </a:p>
        </p:txBody>
      </p:sp>
    </p:spTree>
    <p:extLst>
      <p:ext uri="{BB962C8B-B14F-4D97-AF65-F5344CB8AC3E}">
        <p14:creationId xmlns:p14="http://schemas.microsoft.com/office/powerpoint/2010/main" val="35960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Podemos otimizar a pesquisa se pressupormos que o conjunto de dados está ordenado</a:t>
            </a:r>
          </a:p>
          <a:p>
            <a:r>
              <a:rPr lang="x-none" dirty="0" smtClean="0"/>
              <a:t>Assim, podemos utilizar do método de pesquisa binária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361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Ideia</a:t>
            </a:r>
          </a:p>
          <a:p>
            <a:pPr lvl="1"/>
            <a:r>
              <a:rPr lang="x-none" dirty="0" smtClean="0"/>
              <a:t>Comparar a chave com o registro que está na posição do meio</a:t>
            </a:r>
          </a:p>
          <a:p>
            <a:pPr lvl="1"/>
            <a:r>
              <a:rPr lang="x-none" dirty="0" smtClean="0"/>
              <a:t>Se a chave for menor, então o registro procurado está na primeira metade</a:t>
            </a:r>
          </a:p>
          <a:p>
            <a:pPr lvl="1"/>
            <a:r>
              <a:rPr lang="x-none" dirty="0" smtClean="0"/>
              <a:t>Se a chave for maior, então o registro procurado está na segunda metade</a:t>
            </a:r>
          </a:p>
          <a:p>
            <a:pPr lvl="1"/>
            <a:r>
              <a:rPr lang="x-none" dirty="0" smtClean="0"/>
              <a:t>Repita até que a chave seja encontrada ou que verifique que a chave não existe no conjunto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604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Exemplo</a:t>
            </a:r>
          </a:p>
          <a:p>
            <a:r>
              <a:rPr lang="x-none" dirty="0" smtClean="0"/>
              <a:t>Conjunto de dados</a:t>
            </a:r>
          </a:p>
          <a:p>
            <a:endParaRPr lang="x-none" dirty="0"/>
          </a:p>
          <a:p>
            <a:r>
              <a:rPr lang="pt-BR" dirty="0" smtClean="0"/>
              <a:t>Chave a ser encontrada: 15</a:t>
            </a:r>
          </a:p>
          <a:p>
            <a:endParaRPr lang="pt-BR" dirty="0" smtClean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06784"/>
              </p:ext>
            </p:extLst>
          </p:nvPr>
        </p:nvGraphicFramePr>
        <p:xfrm>
          <a:off x="2669309" y="27538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0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Exemplo</a:t>
            </a:r>
          </a:p>
          <a:p>
            <a:r>
              <a:rPr lang="x-none" dirty="0" smtClean="0"/>
              <a:t>Conjunto de dados</a:t>
            </a:r>
          </a:p>
          <a:p>
            <a:endParaRPr lang="x-none" dirty="0"/>
          </a:p>
          <a:p>
            <a:r>
              <a:rPr lang="pt-BR" dirty="0" smtClean="0"/>
              <a:t>Chave a ser encontrada: 15</a:t>
            </a:r>
          </a:p>
          <a:p>
            <a:r>
              <a:rPr lang="pt-BR" dirty="0" smtClean="0"/>
              <a:t>Buscas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89172"/>
              </p:ext>
            </p:extLst>
          </p:nvPr>
        </p:nvGraphicFramePr>
        <p:xfrm>
          <a:off x="2669309" y="27538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61027"/>
              </p:ext>
            </p:extLst>
          </p:nvPr>
        </p:nvGraphicFramePr>
        <p:xfrm>
          <a:off x="3048000" y="40059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Exemplo</a:t>
            </a:r>
          </a:p>
          <a:p>
            <a:r>
              <a:rPr lang="x-none" dirty="0" smtClean="0"/>
              <a:t>Conjunto de dados</a:t>
            </a:r>
          </a:p>
          <a:p>
            <a:endParaRPr lang="x-none" dirty="0"/>
          </a:p>
          <a:p>
            <a:r>
              <a:rPr lang="pt-BR" dirty="0" smtClean="0"/>
              <a:t>Chave a ser encontrada: 15</a:t>
            </a:r>
          </a:p>
          <a:p>
            <a:r>
              <a:rPr lang="pt-BR" dirty="0" smtClean="0"/>
              <a:t>Buscas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59497"/>
              </p:ext>
            </p:extLst>
          </p:nvPr>
        </p:nvGraphicFramePr>
        <p:xfrm>
          <a:off x="3048000" y="40059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10342"/>
              </p:ext>
            </p:extLst>
          </p:nvPr>
        </p:nvGraphicFramePr>
        <p:xfrm>
          <a:off x="6096000" y="4624323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06784"/>
              </p:ext>
            </p:extLst>
          </p:nvPr>
        </p:nvGraphicFramePr>
        <p:xfrm>
          <a:off x="2669309" y="27538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Exemplo</a:t>
            </a:r>
          </a:p>
          <a:p>
            <a:r>
              <a:rPr lang="x-none" dirty="0" smtClean="0"/>
              <a:t>Conjunto de dados</a:t>
            </a:r>
          </a:p>
          <a:p>
            <a:endParaRPr lang="x-none" dirty="0"/>
          </a:p>
          <a:p>
            <a:r>
              <a:rPr lang="pt-BR" dirty="0" smtClean="0"/>
              <a:t>Chave a ser encontrada: 15</a:t>
            </a:r>
          </a:p>
          <a:p>
            <a:r>
              <a:rPr lang="pt-BR" dirty="0" smtClean="0"/>
              <a:t>Buscas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59497"/>
              </p:ext>
            </p:extLst>
          </p:nvPr>
        </p:nvGraphicFramePr>
        <p:xfrm>
          <a:off x="3048000" y="40059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10342"/>
              </p:ext>
            </p:extLst>
          </p:nvPr>
        </p:nvGraphicFramePr>
        <p:xfrm>
          <a:off x="6096000" y="4624323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6748"/>
              </p:ext>
            </p:extLst>
          </p:nvPr>
        </p:nvGraphicFramePr>
        <p:xfrm>
          <a:off x="7620000" y="524265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06784"/>
              </p:ext>
            </p:extLst>
          </p:nvPr>
        </p:nvGraphicFramePr>
        <p:xfrm>
          <a:off x="2669309" y="27538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Pesquisa binária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3" y="1828800"/>
            <a:ext cx="9406128" cy="5029200"/>
          </a:xfrm>
        </p:spPr>
        <p:txBody>
          <a:bodyPr>
            <a:normAutofit fontScale="92500" lnSpcReduction="20000"/>
          </a:bodyPr>
          <a:lstStyle/>
          <a:p>
            <a:r>
              <a:rPr lang="x-none" dirty="0" smtClean="0"/>
              <a:t>Busca - recursiva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int busca (TDicionario *d, int chave) </a:t>
            </a:r>
            <a:r>
              <a:rPr lang="es-ES_tradnl" sz="1800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>
                <a:latin typeface="Courier New"/>
                <a:cs typeface="Courier New"/>
              </a:rPr>
              <a:t>  if (d-&gt;n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>
                <a:latin typeface="Courier New"/>
                <a:cs typeface="Courier New"/>
              </a:rPr>
              <a:t>  else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     return </a:t>
            </a:r>
            <a:r>
              <a:rPr lang="es-ES_tradnl" sz="1800" dirty="0">
                <a:latin typeface="Courier New"/>
                <a:cs typeface="Courier New"/>
              </a:rPr>
              <a:t>buscaBinaria (d, 0, d-&gt;n-1,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latin typeface="Courier New"/>
                <a:cs typeface="Courier New"/>
              </a:rPr>
              <a:t>int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 err="1">
                <a:latin typeface="Courier New"/>
                <a:cs typeface="Courier New"/>
              </a:rPr>
              <a:t>buscaBinaria</a:t>
            </a:r>
            <a:r>
              <a:rPr lang="pt-BR" sz="1800" dirty="0">
                <a:latin typeface="Courier New"/>
                <a:cs typeface="Courier New"/>
              </a:rPr>
              <a:t> (</a:t>
            </a:r>
            <a:r>
              <a:rPr lang="pt-BR" sz="1800" dirty="0" err="1">
                <a:latin typeface="Courier New"/>
                <a:cs typeface="Courier New"/>
              </a:rPr>
              <a:t>TDicionario</a:t>
            </a:r>
            <a:r>
              <a:rPr lang="pt-BR" sz="1800" dirty="0">
                <a:latin typeface="Courier New"/>
                <a:cs typeface="Courier New"/>
              </a:rPr>
              <a:t> *</a:t>
            </a:r>
            <a:r>
              <a:rPr lang="pt-BR" sz="1800" dirty="0" err="1">
                <a:latin typeface="Courier New"/>
                <a:cs typeface="Courier New"/>
              </a:rPr>
              <a:t>d</a:t>
            </a:r>
            <a:r>
              <a:rPr lang="pt-BR" sz="1800" dirty="0">
                <a:latin typeface="Courier New"/>
                <a:cs typeface="Courier New"/>
              </a:rPr>
              <a:t>, </a:t>
            </a:r>
            <a:r>
              <a:rPr lang="pt-BR" sz="1800" dirty="0" err="1">
                <a:latin typeface="Courier New"/>
                <a:cs typeface="Courier New"/>
              </a:rPr>
              <a:t>int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 err="1">
                <a:latin typeface="Courier New"/>
                <a:cs typeface="Courier New"/>
              </a:rPr>
              <a:t>esq</a:t>
            </a:r>
            <a:r>
              <a:rPr lang="pt-BR" sz="1800" dirty="0">
                <a:latin typeface="Courier New"/>
                <a:cs typeface="Courier New"/>
              </a:rPr>
              <a:t>, </a:t>
            </a:r>
            <a:r>
              <a:rPr lang="pt-BR" sz="1800" dirty="0" err="1">
                <a:latin typeface="Courier New"/>
                <a:cs typeface="Courier New"/>
              </a:rPr>
              <a:t>int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 err="1">
                <a:latin typeface="Courier New"/>
                <a:cs typeface="Courier New"/>
              </a:rPr>
              <a:t>dir</a:t>
            </a:r>
            <a:r>
              <a:rPr lang="pt-BR" sz="1800" dirty="0">
                <a:latin typeface="Courier New"/>
                <a:cs typeface="Courier New"/>
              </a:rPr>
              <a:t>, </a:t>
            </a:r>
            <a:r>
              <a:rPr lang="pt-BR" sz="1800" dirty="0" err="1">
                <a:latin typeface="Courier New"/>
                <a:cs typeface="Courier New"/>
              </a:rPr>
              <a:t>int</a:t>
            </a:r>
            <a:r>
              <a:rPr lang="pt-BR" sz="1800" dirty="0">
                <a:latin typeface="Courier New"/>
                <a:cs typeface="Courier New"/>
              </a:rPr>
              <a:t> 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</a:t>
            </a:r>
            <a:r>
              <a:rPr lang="pt-BR" sz="1800" dirty="0" err="1">
                <a:latin typeface="Courier New"/>
                <a:cs typeface="Courier New"/>
              </a:rPr>
              <a:t>int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>
                <a:latin typeface="Courier New"/>
                <a:cs typeface="Courier New"/>
              </a:rPr>
              <a:t>meio = (</a:t>
            </a:r>
            <a:r>
              <a:rPr lang="pt-BR" sz="1800" dirty="0" err="1">
                <a:latin typeface="Courier New"/>
                <a:cs typeface="Courier New"/>
              </a:rPr>
              <a:t>esq</a:t>
            </a:r>
            <a:r>
              <a:rPr lang="pt-BR" sz="1800" dirty="0">
                <a:latin typeface="Courier New"/>
                <a:cs typeface="Courier New"/>
              </a:rPr>
              <a:t> + </a:t>
            </a:r>
            <a:r>
              <a:rPr lang="pt-BR" sz="1800" dirty="0" err="1">
                <a:latin typeface="Courier New"/>
                <a:cs typeface="Courier New"/>
              </a:rPr>
              <a:t>dir</a:t>
            </a:r>
            <a:r>
              <a:rPr lang="pt-BR" sz="1800" dirty="0">
                <a:latin typeface="Courier New"/>
                <a:cs typeface="Courier New"/>
              </a:rPr>
              <a:t>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</a:t>
            </a:r>
            <a:r>
              <a:rPr lang="pt-BR" sz="1800" dirty="0" err="1">
                <a:latin typeface="Courier New"/>
                <a:cs typeface="Courier New"/>
              </a:rPr>
              <a:t>if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>
                <a:latin typeface="Courier New"/>
                <a:cs typeface="Courier New"/>
              </a:rPr>
              <a:t>(</a:t>
            </a:r>
            <a:r>
              <a:rPr lang="pt-BR" sz="1800" dirty="0" err="1">
                <a:latin typeface="Courier New"/>
                <a:cs typeface="Courier New"/>
              </a:rPr>
              <a:t>d</a:t>
            </a:r>
            <a:r>
              <a:rPr lang="pt-BR" sz="1800" dirty="0">
                <a:latin typeface="Courier New"/>
                <a:cs typeface="Courier New"/>
              </a:rPr>
              <a:t>-&gt;</a:t>
            </a:r>
            <a:r>
              <a:rPr lang="pt-BR" sz="1800" dirty="0" err="1">
                <a:latin typeface="Courier New"/>
                <a:cs typeface="Courier New"/>
              </a:rPr>
              <a:t>v</a:t>
            </a:r>
            <a:r>
              <a:rPr lang="pt-BR" sz="1800" dirty="0">
                <a:latin typeface="Courier New"/>
                <a:cs typeface="Courier New"/>
              </a:rPr>
              <a:t>[meio].chave != chave &amp;&amp; </a:t>
            </a:r>
            <a:r>
              <a:rPr lang="pt-BR" sz="1800" dirty="0" err="1">
                <a:latin typeface="Courier New"/>
                <a:cs typeface="Courier New"/>
              </a:rPr>
              <a:t>esq</a:t>
            </a:r>
            <a:r>
              <a:rPr lang="pt-BR" sz="1800" dirty="0">
                <a:latin typeface="Courier New"/>
                <a:cs typeface="Courier New"/>
              </a:rPr>
              <a:t> &gt;= </a:t>
            </a:r>
            <a:r>
              <a:rPr lang="pt-BR" sz="1800" dirty="0" err="1">
                <a:latin typeface="Courier New"/>
                <a:cs typeface="Courier New"/>
              </a:rPr>
              <a:t>dir</a:t>
            </a:r>
            <a:r>
              <a:rPr lang="pt-BR" sz="1800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</a:t>
            </a:r>
            <a:r>
              <a:rPr lang="pt-BR" sz="1800" dirty="0" err="1">
                <a:latin typeface="Courier New"/>
                <a:cs typeface="Courier New"/>
              </a:rPr>
              <a:t>return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>
                <a:latin typeface="Courier New"/>
                <a:cs typeface="Courier New"/>
              </a:rPr>
              <a:t>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</a:t>
            </a:r>
            <a:r>
              <a:rPr lang="pt-BR" sz="1800" dirty="0" err="1">
                <a:latin typeface="Courier New"/>
                <a:cs typeface="Courier New"/>
              </a:rPr>
              <a:t>else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 err="1">
                <a:latin typeface="Courier New"/>
                <a:cs typeface="Courier New"/>
              </a:rPr>
              <a:t>if</a:t>
            </a:r>
            <a:r>
              <a:rPr lang="pt-BR" sz="1800" dirty="0">
                <a:latin typeface="Courier New"/>
                <a:cs typeface="Courier New"/>
              </a:rPr>
              <a:t> (chave &gt; </a:t>
            </a:r>
            <a:r>
              <a:rPr lang="pt-BR" sz="1800" dirty="0" err="1">
                <a:latin typeface="Courier New"/>
                <a:cs typeface="Courier New"/>
              </a:rPr>
              <a:t>d</a:t>
            </a:r>
            <a:r>
              <a:rPr lang="pt-BR" sz="1800" dirty="0">
                <a:latin typeface="Courier New"/>
                <a:cs typeface="Courier New"/>
              </a:rPr>
              <a:t>-&gt;</a:t>
            </a:r>
            <a:r>
              <a:rPr lang="pt-BR" sz="1800" dirty="0" err="1">
                <a:latin typeface="Courier New"/>
                <a:cs typeface="Courier New"/>
              </a:rPr>
              <a:t>v</a:t>
            </a:r>
            <a:r>
              <a:rPr lang="pt-BR" sz="1800" dirty="0">
                <a:latin typeface="Courier New"/>
                <a:cs typeface="Courier New"/>
              </a:rPr>
              <a:t>[meio].chave)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</a:t>
            </a:r>
            <a:r>
              <a:rPr lang="pt-BR" sz="1800" dirty="0" err="1">
                <a:latin typeface="Courier New"/>
                <a:cs typeface="Courier New"/>
              </a:rPr>
              <a:t>return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 err="1">
                <a:latin typeface="Courier New"/>
                <a:cs typeface="Courier New"/>
              </a:rPr>
              <a:t>buscaBinaria</a:t>
            </a:r>
            <a:r>
              <a:rPr lang="pt-BR" sz="1800" dirty="0">
                <a:latin typeface="Courier New"/>
                <a:cs typeface="Courier New"/>
              </a:rPr>
              <a:t>(</a:t>
            </a:r>
            <a:r>
              <a:rPr lang="pt-BR" sz="1800" dirty="0" err="1">
                <a:latin typeface="Courier New"/>
                <a:cs typeface="Courier New"/>
              </a:rPr>
              <a:t>d</a:t>
            </a:r>
            <a:r>
              <a:rPr lang="pt-BR" sz="1800" dirty="0">
                <a:latin typeface="Courier New"/>
                <a:cs typeface="Courier New"/>
              </a:rPr>
              <a:t>, meio+1, </a:t>
            </a:r>
            <a:r>
              <a:rPr lang="pt-BR" sz="1800" dirty="0" err="1">
                <a:latin typeface="Courier New"/>
                <a:cs typeface="Courier New"/>
              </a:rPr>
              <a:t>dir</a:t>
            </a:r>
            <a:r>
              <a:rPr lang="pt-BR" sz="1800" dirty="0">
                <a:latin typeface="Courier New"/>
                <a:cs typeface="Courier New"/>
              </a:rPr>
              <a:t>,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</a:t>
            </a:r>
            <a:r>
              <a:rPr lang="pt-BR" sz="1800" dirty="0" err="1">
                <a:latin typeface="Courier New"/>
                <a:cs typeface="Courier New"/>
              </a:rPr>
              <a:t>else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 err="1">
                <a:latin typeface="Courier New"/>
                <a:cs typeface="Courier New"/>
              </a:rPr>
              <a:t>if</a:t>
            </a:r>
            <a:r>
              <a:rPr lang="pt-BR" sz="1800" dirty="0">
                <a:latin typeface="Courier New"/>
                <a:cs typeface="Courier New"/>
              </a:rPr>
              <a:t> (chave &lt; </a:t>
            </a:r>
            <a:r>
              <a:rPr lang="pt-BR" sz="1800" dirty="0" err="1">
                <a:latin typeface="Courier New"/>
                <a:cs typeface="Courier New"/>
              </a:rPr>
              <a:t>d</a:t>
            </a:r>
            <a:r>
              <a:rPr lang="pt-BR" sz="1800" dirty="0">
                <a:latin typeface="Courier New"/>
                <a:cs typeface="Courier New"/>
              </a:rPr>
              <a:t>-&gt;</a:t>
            </a:r>
            <a:r>
              <a:rPr lang="pt-BR" sz="1800" dirty="0" err="1">
                <a:latin typeface="Courier New"/>
                <a:cs typeface="Courier New"/>
              </a:rPr>
              <a:t>v</a:t>
            </a:r>
            <a:r>
              <a:rPr lang="pt-BR" sz="1800" dirty="0">
                <a:latin typeface="Courier New"/>
                <a:cs typeface="Courier New"/>
              </a:rPr>
              <a:t>[meio].chave)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</a:t>
            </a:r>
            <a:r>
              <a:rPr lang="pt-BR" sz="1800" dirty="0" err="1">
                <a:latin typeface="Courier New"/>
                <a:cs typeface="Courier New"/>
              </a:rPr>
              <a:t>return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 err="1">
                <a:latin typeface="Courier New"/>
                <a:cs typeface="Courier New"/>
              </a:rPr>
              <a:t>buscaBinaria</a:t>
            </a:r>
            <a:r>
              <a:rPr lang="pt-BR" sz="1800" dirty="0">
                <a:latin typeface="Courier New"/>
                <a:cs typeface="Courier New"/>
              </a:rPr>
              <a:t>(</a:t>
            </a:r>
            <a:r>
              <a:rPr lang="pt-BR" sz="1800" dirty="0" err="1">
                <a:latin typeface="Courier New"/>
                <a:cs typeface="Courier New"/>
              </a:rPr>
              <a:t>d</a:t>
            </a:r>
            <a:r>
              <a:rPr lang="pt-BR" sz="1800" dirty="0">
                <a:latin typeface="Courier New"/>
                <a:cs typeface="Courier New"/>
              </a:rPr>
              <a:t>, </a:t>
            </a:r>
            <a:r>
              <a:rPr lang="pt-BR" sz="1800" dirty="0" err="1">
                <a:latin typeface="Courier New"/>
                <a:cs typeface="Courier New"/>
              </a:rPr>
              <a:t>esq</a:t>
            </a:r>
            <a:r>
              <a:rPr lang="pt-BR" sz="1800" dirty="0">
                <a:latin typeface="Courier New"/>
                <a:cs typeface="Courier New"/>
              </a:rPr>
              <a:t>, meio-1, chave);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</a:t>
            </a:r>
            <a:r>
              <a:rPr lang="pt-BR" sz="1800" dirty="0" err="1">
                <a:latin typeface="Courier New"/>
                <a:cs typeface="Courier New"/>
              </a:rPr>
              <a:t>else</a:t>
            </a:r>
            <a:endParaRPr lang="pt-BR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      </a:t>
            </a:r>
            <a:r>
              <a:rPr lang="pt-BR" sz="1800" dirty="0" err="1">
                <a:latin typeface="Courier New"/>
                <a:cs typeface="Courier New"/>
              </a:rPr>
              <a:t>return</a:t>
            </a:r>
            <a:r>
              <a:rPr lang="pt-BR" sz="1800" dirty="0">
                <a:latin typeface="Courier New"/>
                <a:cs typeface="Courier New"/>
              </a:rPr>
              <a:t> </a:t>
            </a:r>
            <a:r>
              <a:rPr lang="pt-BR" sz="1800" dirty="0">
                <a:latin typeface="Courier New"/>
                <a:cs typeface="Courier New"/>
              </a:rPr>
              <a:t>meio;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/>
                <a:cs typeface="Courier New"/>
              </a:rPr>
              <a:t>}</a:t>
            </a:r>
            <a:endParaRPr lang="x-none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03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Pesquisa sequencial</a:t>
            </a:r>
          </a:p>
          <a:p>
            <a:r>
              <a:rPr lang="pt-BR" dirty="0" smtClean="0"/>
              <a:t>Pesquisa binária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Pesquisa binária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3" y="1764144"/>
            <a:ext cx="9406128" cy="5093855"/>
          </a:xfrm>
        </p:spPr>
        <p:txBody>
          <a:bodyPr>
            <a:normAutofit fontScale="85000" lnSpcReduction="20000"/>
          </a:bodyPr>
          <a:lstStyle/>
          <a:p>
            <a:r>
              <a:rPr lang="x-none" dirty="0" smtClean="0"/>
              <a:t>Busca - iterativa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buscaIterativa</a:t>
            </a:r>
            <a:r>
              <a:rPr lang="en-US" sz="1800" dirty="0">
                <a:latin typeface="Courier New"/>
                <a:cs typeface="Courier New"/>
              </a:rPr>
              <a:t> (</a:t>
            </a:r>
            <a:r>
              <a:rPr lang="en-US" sz="1800" dirty="0" err="1">
                <a:latin typeface="Courier New"/>
                <a:cs typeface="Courier New"/>
              </a:rPr>
              <a:t>TDicionario</a:t>
            </a:r>
            <a:r>
              <a:rPr lang="en-US" sz="1800" dirty="0">
                <a:latin typeface="Courier New"/>
                <a:cs typeface="Courier New"/>
              </a:rPr>
              <a:t> *d,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chave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esq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dir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if (d-&gt;n == 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esq</a:t>
            </a:r>
            <a:r>
              <a:rPr lang="en-US" sz="1800" dirty="0">
                <a:latin typeface="Courier New"/>
                <a:cs typeface="Courier New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dir</a:t>
            </a:r>
            <a:r>
              <a:rPr lang="en-US" sz="1800" dirty="0">
                <a:latin typeface="Courier New"/>
                <a:cs typeface="Courier New"/>
              </a:rPr>
              <a:t> = d-&gt;n-1;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= (</a:t>
            </a:r>
            <a:r>
              <a:rPr lang="en-US" sz="1800" dirty="0" err="1">
                <a:latin typeface="Courier New"/>
                <a:cs typeface="Courier New"/>
              </a:rPr>
              <a:t>esq</a:t>
            </a:r>
            <a:r>
              <a:rPr lang="en-US" sz="1800" dirty="0">
                <a:latin typeface="Courier New"/>
                <a:cs typeface="Courier New"/>
              </a:rPr>
              <a:t> + </a:t>
            </a:r>
            <a:r>
              <a:rPr lang="en-US" sz="1800" dirty="0" err="1">
                <a:latin typeface="Courier New"/>
                <a:cs typeface="Courier New"/>
              </a:rPr>
              <a:t>dir</a:t>
            </a:r>
            <a:r>
              <a:rPr lang="en-US" sz="1800" dirty="0">
                <a:latin typeface="Courier New"/>
                <a:cs typeface="Courier New"/>
              </a:rPr>
              <a:t>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if (</a:t>
            </a:r>
            <a:r>
              <a:rPr lang="en-US" sz="1800" dirty="0" err="1">
                <a:latin typeface="Courier New"/>
                <a:cs typeface="Courier New"/>
              </a:rPr>
              <a:t>chave</a:t>
            </a:r>
            <a:r>
              <a:rPr lang="en-US" sz="1800" dirty="0">
                <a:latin typeface="Courier New"/>
                <a:cs typeface="Courier New"/>
              </a:rPr>
              <a:t> &gt; d-&gt;v[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].</a:t>
            </a:r>
            <a:r>
              <a:rPr lang="en-US" sz="1800" dirty="0" err="1">
                <a:latin typeface="Courier New"/>
                <a:cs typeface="Courier New"/>
              </a:rPr>
              <a:t>chave</a:t>
            </a:r>
            <a:r>
              <a:rPr lang="en-US" sz="1800" dirty="0">
                <a:latin typeface="Courier New"/>
                <a:cs typeface="Courier New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	</a:t>
            </a:r>
            <a:r>
              <a:rPr lang="en-US" sz="1800" dirty="0" err="1">
                <a:latin typeface="Courier New"/>
                <a:cs typeface="Courier New"/>
              </a:rPr>
              <a:t>esq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	</a:t>
            </a:r>
            <a:r>
              <a:rPr lang="en-US" sz="1800" dirty="0" err="1">
                <a:latin typeface="Courier New"/>
                <a:cs typeface="Courier New"/>
              </a:rPr>
              <a:t>dir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 while (</a:t>
            </a:r>
            <a:r>
              <a:rPr lang="en-US" sz="1800" dirty="0" err="1">
                <a:latin typeface="Courier New"/>
                <a:cs typeface="Courier New"/>
              </a:rPr>
              <a:t>chave</a:t>
            </a:r>
            <a:r>
              <a:rPr lang="en-US" sz="1800" dirty="0">
                <a:latin typeface="Courier New"/>
                <a:cs typeface="Courier New"/>
              </a:rPr>
              <a:t> != d-&gt;v[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].</a:t>
            </a:r>
            <a:r>
              <a:rPr lang="en-US" sz="1800" dirty="0" err="1">
                <a:latin typeface="Courier New"/>
                <a:cs typeface="Courier New"/>
              </a:rPr>
              <a:t>chave</a:t>
            </a:r>
            <a:r>
              <a:rPr lang="en-US" sz="1800" dirty="0">
                <a:latin typeface="Courier New"/>
                <a:cs typeface="Courier New"/>
              </a:rPr>
              <a:t> &amp;&amp; </a:t>
            </a:r>
            <a:r>
              <a:rPr lang="en-US" sz="1800" dirty="0" err="1">
                <a:latin typeface="Courier New"/>
                <a:cs typeface="Courier New"/>
              </a:rPr>
              <a:t>esq</a:t>
            </a:r>
            <a:r>
              <a:rPr lang="en-US" sz="1800" dirty="0">
                <a:latin typeface="Courier New"/>
                <a:cs typeface="Courier New"/>
              </a:rPr>
              <a:t> &lt;= </a:t>
            </a:r>
            <a:r>
              <a:rPr lang="en-US" sz="1800" dirty="0" err="1">
                <a:latin typeface="Courier New"/>
                <a:cs typeface="Courier New"/>
              </a:rPr>
              <a:t>dir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if (</a:t>
            </a:r>
            <a:r>
              <a:rPr lang="en-US" sz="1800" dirty="0" err="1">
                <a:latin typeface="Courier New"/>
                <a:cs typeface="Courier New"/>
              </a:rPr>
              <a:t>chave</a:t>
            </a:r>
            <a:r>
              <a:rPr lang="en-US" sz="1800" dirty="0">
                <a:latin typeface="Courier New"/>
                <a:cs typeface="Courier New"/>
              </a:rPr>
              <a:t> == d-&gt;v[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].</a:t>
            </a:r>
            <a:r>
              <a:rPr lang="en-US" sz="1800" dirty="0" err="1">
                <a:latin typeface="Courier New"/>
                <a:cs typeface="Courier New"/>
              </a:rPr>
              <a:t>chave</a:t>
            </a:r>
            <a:r>
              <a:rPr lang="en-US" sz="1800" dirty="0">
                <a:latin typeface="Courier New"/>
                <a:cs typeface="Courier New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return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x-none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6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binária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3" y="1691322"/>
            <a:ext cx="9406128" cy="5166678"/>
          </a:xfrm>
        </p:spPr>
        <p:txBody>
          <a:bodyPr>
            <a:normAutofit/>
          </a:bodyPr>
          <a:lstStyle/>
          <a:p>
            <a:r>
              <a:rPr lang="x-none" dirty="0" smtClean="0"/>
              <a:t>Análise</a:t>
            </a:r>
          </a:p>
          <a:p>
            <a:pPr lvl="1"/>
            <a:r>
              <a:rPr lang="x-none" dirty="0" smtClean="0"/>
              <a:t>A cada iteração o conjunto é dividido ao meio</a:t>
            </a:r>
          </a:p>
          <a:p>
            <a:pPr lvl="1"/>
            <a:r>
              <a:rPr lang="x-none" dirty="0" smtClean="0"/>
              <a:t>Comparações: log n</a:t>
            </a:r>
            <a:endParaRPr lang="x-none" dirty="0"/>
          </a:p>
          <a:p>
            <a:r>
              <a:rPr lang="x-none" dirty="0" smtClean="0"/>
              <a:t>O custo para manter o conjunto ordenado pode ser alto</a:t>
            </a:r>
          </a:p>
          <a:p>
            <a:pPr lvl="1"/>
            <a:r>
              <a:rPr lang="x-none" dirty="0" smtClean="0"/>
              <a:t>A pesquisa binária não deve ser usada em aplicações muito dinâmicas</a:t>
            </a:r>
          </a:p>
        </p:txBody>
      </p:sp>
    </p:spTree>
    <p:extLst>
      <p:ext uri="{BB962C8B-B14F-4D97-AF65-F5344CB8AC3E}">
        <p14:creationId xmlns:p14="http://schemas.microsoft.com/office/powerpoint/2010/main" val="17478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Implemente os dois tipos de pesquisa</a:t>
            </a:r>
          </a:p>
          <a:p>
            <a:pPr lvl="1"/>
            <a:r>
              <a:rPr lang="x-none" dirty="0" smtClean="0"/>
              <a:t>Sequencial</a:t>
            </a:r>
          </a:p>
          <a:p>
            <a:pPr lvl="1"/>
            <a:r>
              <a:rPr lang="x-none" dirty="0" smtClean="0"/>
              <a:t>Binária</a:t>
            </a:r>
          </a:p>
          <a:p>
            <a:r>
              <a:rPr lang="x-none" dirty="0" smtClean="0"/>
              <a:t>Conte quantas comparações são realizadas em cada tipo de pesquisa para a mesma chave no mesmo conjunto de dados</a:t>
            </a:r>
          </a:p>
          <a:p>
            <a:r>
              <a:rPr lang="x-none" dirty="0" smtClean="0"/>
              <a:t>Altere a pesquisa sequencial para suportar mais de um registro com a mesma chave</a:t>
            </a:r>
          </a:p>
          <a:p>
            <a:pPr lvl="1"/>
            <a:r>
              <a:rPr lang="x-none" dirty="0" smtClean="0"/>
              <a:t>A busca deve requisitar qual chave deve ser retornada (a primeira, ou a segunda, ..., ou a n-ésima chave)</a:t>
            </a:r>
          </a:p>
          <a:p>
            <a:pPr marL="685800" lvl="2" indent="0">
              <a:buNone/>
            </a:pPr>
            <a:r>
              <a:rPr lang="x-none" dirty="0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busca </a:t>
            </a:r>
            <a:r>
              <a:rPr lang="pt-BR" dirty="0" smtClean="0">
                <a:latin typeface="Courier New"/>
                <a:cs typeface="Courier New"/>
              </a:rPr>
              <a:t>(</a:t>
            </a:r>
            <a:r>
              <a:rPr lang="pt-BR" dirty="0" err="1" smtClean="0">
                <a:latin typeface="Courier New"/>
                <a:cs typeface="Courier New"/>
              </a:rPr>
              <a:t>TDicionario</a:t>
            </a:r>
            <a:r>
              <a:rPr lang="pt-BR" dirty="0" smtClean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d</a:t>
            </a:r>
            <a:r>
              <a:rPr lang="pt-BR" dirty="0" smtClean="0">
                <a:latin typeface="Courier New"/>
                <a:cs typeface="Courier New"/>
              </a:rPr>
              <a:t>, </a:t>
            </a: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chave, </a:t>
            </a: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 smtClean="0">
                <a:latin typeface="Courier New"/>
                <a:cs typeface="Courier New"/>
              </a:rPr>
              <a:t>) </a:t>
            </a:r>
            <a:r>
              <a:rPr lang="pt-BR" dirty="0">
                <a:latin typeface="Courier New"/>
                <a:cs typeface="Courier New"/>
              </a:rPr>
              <a:t>{</a:t>
            </a:r>
          </a:p>
          <a:p>
            <a:pPr marL="685800" lvl="2" indent="0">
              <a:buNone/>
            </a:pPr>
            <a:r>
              <a:rPr lang="pt-BR" dirty="0">
                <a:latin typeface="Courier New"/>
                <a:cs typeface="Courier New"/>
              </a:rPr>
              <a:t>	...</a:t>
            </a:r>
          </a:p>
          <a:p>
            <a:pPr marL="685800" lvl="2" indent="0">
              <a:buNone/>
            </a:pPr>
            <a:r>
              <a:rPr lang="pt-BR" dirty="0" smtClean="0">
                <a:latin typeface="Courier New"/>
                <a:cs typeface="Courier New"/>
              </a:rPr>
              <a:t>}</a:t>
            </a: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62500" lnSpcReduction="20000"/>
          </a:bodyPr>
          <a:lstStyle/>
          <a:p>
            <a:r>
              <a:rPr lang="x-none" sz="2000" dirty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sz="2000" dirty="0"/>
              <a:t>Thiago Meirelles Ventura</a:t>
            </a:r>
          </a:p>
          <a:p>
            <a:r>
              <a:rPr lang="x-none" sz="2000" dirty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/>
              <a:t>Ascencio</a:t>
            </a:r>
            <a:r>
              <a:rPr lang="pt-BR" sz="2000" dirty="0"/>
              <a:t>, A. F. </a:t>
            </a:r>
            <a:r>
              <a:rPr lang="pt-BR" sz="2000" dirty="0" err="1"/>
              <a:t>G</a:t>
            </a:r>
            <a:r>
              <a:rPr lang="pt-BR" sz="2000" dirty="0"/>
              <a:t>; Araújo, G. S. Estruturas de Dados. </a:t>
            </a:r>
            <a:r>
              <a:rPr lang="pt-BR" sz="2000" dirty="0"/>
              <a:t>Pearson</a:t>
            </a:r>
            <a:r>
              <a:rPr lang="pt-BR" sz="2000" dirty="0"/>
              <a:t>, 2011</a:t>
            </a:r>
            <a:r>
              <a:rPr lang="pt-BR" sz="2000" dirty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/>
              <a:t>Cormen</a:t>
            </a:r>
            <a:r>
              <a:rPr lang="pt-BR" sz="2000" dirty="0"/>
              <a:t>, T. H.; </a:t>
            </a:r>
            <a:r>
              <a:rPr lang="pt-BR" sz="2000" dirty="0" err="1"/>
              <a:t>Leiserson</a:t>
            </a:r>
            <a:r>
              <a:rPr lang="pt-BR" sz="2000" dirty="0"/>
              <a:t>, C. E.; </a:t>
            </a:r>
            <a:r>
              <a:rPr lang="pt-BR" sz="2000" dirty="0" err="1"/>
              <a:t>Rivest</a:t>
            </a:r>
            <a:r>
              <a:rPr lang="pt-BR" sz="2000" dirty="0"/>
              <a:t>, R. L.; Stein, C. Algoritmos: teoria e prática. </a:t>
            </a:r>
            <a:r>
              <a:rPr lang="pt-BR" sz="2000" dirty="0" err="1"/>
              <a:t>Elsevier</a:t>
            </a:r>
            <a:r>
              <a:rPr lang="pt-BR" sz="2000" dirty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/>
              <a:t>Aulas do Prof. Reinaldo </a:t>
            </a:r>
            <a:r>
              <a:rPr lang="pt-BR" sz="2000" dirty="0"/>
              <a:t>Silva </a:t>
            </a:r>
            <a:r>
              <a:rPr lang="pt-BR" sz="2000" dirty="0"/>
              <a:t>Fortes (</a:t>
            </a:r>
            <a:r>
              <a:rPr lang="de-DE" sz="2000" dirty="0"/>
              <a:t>http://www.decom.ufop.br/reinaldo</a:t>
            </a:r>
            <a:r>
              <a:rPr lang="de-DE" sz="2000" dirty="0"/>
              <a:t>/)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000" dirty="0" err="1"/>
              <a:t>Demaine</a:t>
            </a:r>
            <a:r>
              <a:rPr lang="en-US" sz="2000" dirty="0"/>
              <a:t>, E., </a:t>
            </a:r>
            <a:r>
              <a:rPr lang="en-US" sz="2000" dirty="0" err="1"/>
              <a:t>Devadas</a:t>
            </a:r>
            <a:r>
              <a:rPr lang="en-US" sz="2000" dirty="0"/>
              <a:t>, S. Introduction to Algorithms (MIT </a:t>
            </a:r>
            <a:r>
              <a:rPr lang="en-US" sz="2000" dirty="0" err="1"/>
              <a:t>OpenCourseWare</a:t>
            </a:r>
            <a:r>
              <a:rPr lang="en-US" sz="2000" dirty="0"/>
              <a:t>), http://</a:t>
            </a:r>
            <a:r>
              <a:rPr lang="en-US" sz="2000" dirty="0" err="1"/>
              <a:t>ocw.mit.edu</a:t>
            </a:r>
            <a:r>
              <a:rPr lang="en-US" sz="2000" dirty="0"/>
              <a:t>/courses/electrical-engineering-and-computer-science/6-006-introduction-to-algorithms-fall-2011</a:t>
            </a:r>
            <a:endParaRPr lang="pt-BR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7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Foi visto </a:t>
            </a:r>
          </a:p>
          <a:p>
            <a:pPr lvl="1"/>
            <a:r>
              <a:rPr lang="x-none" dirty="0" smtClean="0"/>
              <a:t>Como armazenar itens em uma </a:t>
            </a:r>
            <a:r>
              <a:rPr lang="x-none" dirty="0" smtClean="0"/>
              <a:t>estrutura</a:t>
            </a:r>
            <a:endParaRPr lang="pt-BR" dirty="0" smtClean="0"/>
          </a:p>
          <a:p>
            <a:r>
              <a:rPr lang="pt-BR" dirty="0" smtClean="0"/>
              <a:t>Ainda vamos ver</a:t>
            </a:r>
            <a:endParaRPr lang="x-none" dirty="0" smtClean="0"/>
          </a:p>
          <a:p>
            <a:pPr lvl="1"/>
            <a:r>
              <a:rPr lang="en-US" dirty="0" smtClean="0"/>
              <a:t>C</a:t>
            </a:r>
            <a:r>
              <a:rPr lang="x-none" dirty="0" smtClean="0"/>
              <a:t>omo ordenar os itens em uma estrutura</a:t>
            </a:r>
          </a:p>
          <a:p>
            <a:r>
              <a:rPr lang="x-none" dirty="0" smtClean="0"/>
              <a:t>Agora veremos como localizar um item em uma estrutura</a:t>
            </a:r>
          </a:p>
          <a:p>
            <a:pPr lvl="1"/>
            <a:r>
              <a:rPr lang="x-none" dirty="0" smtClean="0"/>
              <a:t>Tarefa difícil quando há uma grande quantidade de dados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948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Manteremos a ideia de 1 registro para cada informação</a:t>
            </a:r>
          </a:p>
          <a:p>
            <a:r>
              <a:rPr lang="x-none" dirty="0" smtClean="0"/>
              <a:t>Cada registro possui uma chave, que será o campo de pesquisa</a:t>
            </a:r>
          </a:p>
          <a:p>
            <a:r>
              <a:rPr lang="x-none" dirty="0" smtClean="0"/>
              <a:t>Objetivo</a:t>
            </a:r>
          </a:p>
          <a:p>
            <a:pPr lvl="1"/>
            <a:r>
              <a:rPr lang="x-none" dirty="0" smtClean="0"/>
              <a:t>Encontrar uma ou mais ocorrências de registros com chaves iguais à chave de pesquisa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390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Também continuaremos utilizando TADs </a:t>
            </a:r>
            <a:r>
              <a:rPr lang="en-US" dirty="0" smtClean="0"/>
              <a:t>–</a:t>
            </a:r>
            <a:r>
              <a:rPr lang="x-none" dirty="0" smtClean="0"/>
              <a:t> tipos abstratos de dados</a:t>
            </a:r>
          </a:p>
          <a:p>
            <a:pPr lvl="1"/>
            <a:r>
              <a:rPr lang="x-none" dirty="0" smtClean="0"/>
              <a:t>TDicionario</a:t>
            </a:r>
          </a:p>
          <a:p>
            <a:pPr lvl="2"/>
            <a:r>
              <a:rPr lang="x-none" dirty="0" smtClean="0"/>
              <a:t>Analogia com um dicionário</a:t>
            </a:r>
          </a:p>
          <a:p>
            <a:pPr lvl="2"/>
            <a:r>
              <a:rPr lang="x-none" dirty="0" smtClean="0"/>
              <a:t>As chaves são as palavras</a:t>
            </a:r>
          </a:p>
          <a:p>
            <a:pPr lvl="2"/>
            <a:r>
              <a:rPr lang="x-none" dirty="0" smtClean="0"/>
              <a:t>Os registros são as informações associadas à palavra pesquisada, como definição e sinônimos</a:t>
            </a:r>
          </a:p>
          <a:p>
            <a:r>
              <a:rPr lang="x-none" dirty="0" smtClean="0"/>
              <a:t>Operações</a:t>
            </a:r>
          </a:p>
          <a:p>
            <a:pPr lvl="1"/>
            <a:r>
              <a:rPr lang="x-none" dirty="0" smtClean="0"/>
              <a:t>Inicialização</a:t>
            </a:r>
          </a:p>
          <a:p>
            <a:pPr lvl="1"/>
            <a:r>
              <a:rPr lang="x-none" dirty="0" smtClean="0"/>
              <a:t>Pesquisar um ou mais registros</a:t>
            </a:r>
          </a:p>
          <a:p>
            <a:pPr lvl="1"/>
            <a:r>
              <a:rPr lang="x-none" dirty="0" smtClean="0"/>
              <a:t>Inserir novos registros</a:t>
            </a:r>
          </a:p>
          <a:p>
            <a:pPr lvl="1"/>
            <a:r>
              <a:rPr lang="x-none" dirty="0" smtClean="0"/>
              <a:t>Remover um registro específico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73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sequencial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M</a:t>
            </a:r>
            <a:r>
              <a:rPr lang="pt-BR" dirty="0" err="1" smtClean="0"/>
              <a:t>étodo</a:t>
            </a:r>
            <a:r>
              <a:rPr lang="pt-BR" dirty="0" smtClean="0"/>
              <a:t> de pesquisa simples</a:t>
            </a:r>
          </a:p>
          <a:p>
            <a:r>
              <a:rPr lang="pt-BR" dirty="0" smtClean="0"/>
              <a:t>A partir do 1º registro, pesquise sequencialmente até encontrar a chave requisitada</a:t>
            </a:r>
          </a:p>
          <a:p>
            <a:r>
              <a:rPr lang="pt-BR" dirty="0" smtClean="0"/>
              <a:t>Armazenamento por vetor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240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sequencial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Busca (</a:t>
            </a:r>
            <a:r>
              <a:rPr lang="x-none" i="1" dirty="0" smtClean="0"/>
              <a:t>find</a:t>
            </a:r>
            <a:r>
              <a:rPr lang="x-none" dirty="0" smtClean="0"/>
              <a:t>)</a:t>
            </a:r>
          </a:p>
          <a:p>
            <a:pPr lvl="1"/>
            <a:r>
              <a:rPr lang="x-none" dirty="0" smtClean="0"/>
              <a:t>Retorna o índice do registro que contém a chave X</a:t>
            </a:r>
          </a:p>
          <a:p>
            <a:pPr lvl="1"/>
            <a:r>
              <a:rPr lang="x-none" dirty="0" smtClean="0"/>
              <a:t>Caso não exista a chave X no dicionário, é retornado </a:t>
            </a:r>
            <a:r>
              <a:rPr lang="x-none" b="1" dirty="0" smtClean="0"/>
              <a:t>-1</a:t>
            </a:r>
          </a:p>
          <a:p>
            <a:pPr lvl="1"/>
            <a:r>
              <a:rPr lang="x-none" dirty="0" smtClean="0"/>
              <a:t>Esta implementação sempre retorna apenas 1 registro (o primeiro)</a:t>
            </a:r>
          </a:p>
          <a:p>
            <a:pPr lvl="2"/>
            <a:r>
              <a:rPr lang="x-none" dirty="0" smtClean="0"/>
              <a:t>Então não suporta mais de um registro com a mesma chave</a:t>
            </a:r>
          </a:p>
        </p:txBody>
      </p:sp>
    </p:spTree>
    <p:extLst>
      <p:ext uri="{BB962C8B-B14F-4D97-AF65-F5344CB8AC3E}">
        <p14:creationId xmlns:p14="http://schemas.microsoft.com/office/powerpoint/2010/main" val="20223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sequencial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Estrutura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info</a:t>
            </a:r>
            <a:r>
              <a:rPr lang="en-US" dirty="0" smtClean="0">
                <a:latin typeface="Courier New"/>
                <a:cs typeface="Courier New"/>
              </a:rPr>
              <a:t>; //</a:t>
            </a:r>
            <a:r>
              <a:rPr lang="en-US" dirty="0" err="1" smtClean="0">
                <a:latin typeface="Courier New"/>
                <a:cs typeface="Courier New"/>
              </a:rPr>
              <a:t>exemplo</a:t>
            </a:r>
            <a:r>
              <a:rPr lang="en-US" dirty="0" smtClean="0">
                <a:latin typeface="Courier New"/>
                <a:cs typeface="Courier New"/>
              </a:rPr>
              <a:t> de </a:t>
            </a:r>
            <a:r>
              <a:rPr lang="en-US" dirty="0" err="1" smtClean="0">
                <a:latin typeface="Courier New"/>
                <a:cs typeface="Courier New"/>
              </a:rPr>
              <a:t>informação</a:t>
            </a:r>
            <a:r>
              <a:rPr lang="en-US" dirty="0" smtClean="0">
                <a:latin typeface="Courier New"/>
                <a:cs typeface="Courier New"/>
              </a:rPr>
              <a:t> a </a:t>
            </a:r>
            <a:r>
              <a:rPr lang="en-US" dirty="0" err="1" smtClean="0">
                <a:latin typeface="Courier New"/>
                <a:cs typeface="Courier New"/>
              </a:rPr>
              <a:t>ser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armazenada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info2</a:t>
            </a:r>
            <a:r>
              <a:rPr lang="en-US" dirty="0">
                <a:latin typeface="Courier New"/>
                <a:cs typeface="Courier New"/>
              </a:rPr>
              <a:t>; //</a:t>
            </a:r>
            <a:r>
              <a:rPr lang="en-US" dirty="0" err="1">
                <a:latin typeface="Courier New"/>
                <a:cs typeface="Courier New"/>
              </a:rPr>
              <a:t>exemplo</a:t>
            </a:r>
            <a:r>
              <a:rPr lang="en-US" dirty="0">
                <a:latin typeface="Courier New"/>
                <a:cs typeface="Courier New"/>
              </a:rPr>
              <a:t> de </a:t>
            </a:r>
            <a:r>
              <a:rPr lang="en-US" dirty="0" err="1">
                <a:latin typeface="Courier New"/>
                <a:cs typeface="Courier New"/>
              </a:rPr>
              <a:t>informação</a:t>
            </a:r>
            <a:r>
              <a:rPr lang="en-US" dirty="0">
                <a:latin typeface="Courier New"/>
                <a:cs typeface="Courier New"/>
              </a:rPr>
              <a:t> a </a:t>
            </a:r>
            <a:r>
              <a:rPr lang="en-US" dirty="0" err="1">
                <a:latin typeface="Courier New"/>
                <a:cs typeface="Courier New"/>
              </a:rPr>
              <a:t>ser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armazenada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 *v;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n, max;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  <a:r>
              <a:rPr lang="en-US" dirty="0" err="1">
                <a:latin typeface="Courier New"/>
                <a:cs typeface="Courier New"/>
              </a:rPr>
              <a:t>TDicionario</a:t>
            </a:r>
            <a:r>
              <a:rPr lang="en-US" dirty="0">
                <a:latin typeface="Courier New"/>
                <a:cs typeface="Courier New"/>
              </a:rPr>
              <a:t>;</a:t>
            </a:r>
            <a:endParaRPr lang="x-none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15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Pesquisa sequencial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3" y="1691322"/>
            <a:ext cx="9406128" cy="4957502"/>
          </a:xfrm>
        </p:spPr>
        <p:txBody>
          <a:bodyPr>
            <a:normAutofit/>
          </a:bodyPr>
          <a:lstStyle/>
          <a:p>
            <a:r>
              <a:rPr lang="x-none" dirty="0" smtClean="0"/>
              <a:t>Operações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void </a:t>
            </a:r>
            <a:r>
              <a:rPr lang="es-ES_tradnl" sz="1800" dirty="0">
                <a:latin typeface="Courier New"/>
                <a:cs typeface="Courier New"/>
              </a:rPr>
              <a:t>iniciarDicionario (TDicionario *d)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  d</a:t>
            </a:r>
            <a:r>
              <a:rPr lang="es-ES_tradnl" sz="1800" dirty="0">
                <a:latin typeface="Courier New"/>
                <a:cs typeface="Courier New"/>
              </a:rPr>
              <a:t>-&gt;n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  d</a:t>
            </a:r>
            <a:r>
              <a:rPr lang="es-ES_tradnl" sz="1800" dirty="0">
                <a:latin typeface="Courier New"/>
                <a:cs typeface="Courier New"/>
              </a:rPr>
              <a:t>-&gt;max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  d</a:t>
            </a:r>
            <a:r>
              <a:rPr lang="es-ES_tradnl" sz="1800" dirty="0">
                <a:latin typeface="Courier New"/>
                <a:cs typeface="Courier New"/>
              </a:rPr>
              <a:t>-&gt;v = (TItem*) malloc (</a:t>
            </a:r>
            <a:r>
              <a:rPr lang="es-ES_tradnl" sz="1800" dirty="0">
                <a:latin typeface="Courier New"/>
                <a:cs typeface="Courier New"/>
              </a:rPr>
              <a:t>sizeof(</a:t>
            </a:r>
            <a:r>
              <a:rPr lang="es-ES_tradnl" sz="1800" dirty="0">
                <a:latin typeface="Courier New"/>
                <a:cs typeface="Courier New"/>
              </a:rPr>
              <a:t>TItem</a:t>
            </a:r>
            <a:r>
              <a:rPr lang="es-ES_tradnl" sz="1800" dirty="0">
                <a:latin typeface="Courier New"/>
                <a:cs typeface="Courier New"/>
              </a:rPr>
              <a:t>) * </a:t>
            </a:r>
            <a:r>
              <a:rPr lang="es-ES_tradnl" sz="1800" dirty="0">
                <a:latin typeface="Courier New"/>
                <a:cs typeface="Courier New"/>
              </a:rPr>
              <a:t>d-&gt;max);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void inserir (TDicionario *d, TItem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  if </a:t>
            </a:r>
            <a:r>
              <a:rPr lang="es-ES_tradnl" sz="1800" dirty="0">
                <a:latin typeface="Courier New"/>
                <a:cs typeface="Courier New"/>
              </a:rPr>
              <a:t>(d-&gt;n == d-&gt;max)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     d</a:t>
            </a:r>
            <a:r>
              <a:rPr lang="es-ES_tradnl" sz="1800" dirty="0">
                <a:latin typeface="Courier New"/>
                <a:cs typeface="Courier New"/>
              </a:rPr>
              <a:t>-&gt;max *=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>
                <a:latin typeface="Courier New"/>
                <a:cs typeface="Courier New"/>
              </a:rPr>
              <a:t>     d</a:t>
            </a:r>
            <a:r>
              <a:rPr lang="es-ES_tradnl" sz="1800" dirty="0">
                <a:latin typeface="Courier New"/>
                <a:cs typeface="Courier New"/>
              </a:rPr>
              <a:t>-&gt;v = (TItem*) realloc (d-&gt;v, </a:t>
            </a:r>
            <a:r>
              <a:rPr lang="es-ES_tradnl" sz="1800" dirty="0">
                <a:latin typeface="Courier New"/>
                <a:cs typeface="Courier New"/>
              </a:rPr>
              <a:t>sizeof(</a:t>
            </a:r>
            <a:r>
              <a:rPr lang="es-ES_tradnl" sz="1800" dirty="0">
                <a:latin typeface="Courier New"/>
                <a:cs typeface="Courier New"/>
              </a:rPr>
              <a:t>TItem) * d-&gt;max);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  }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   d</a:t>
            </a:r>
            <a:r>
              <a:rPr lang="es-ES_tradnl" sz="1800" dirty="0">
                <a:latin typeface="Courier New"/>
                <a:cs typeface="Courier New"/>
              </a:rPr>
              <a:t>-&gt;v[d-&gt;n++]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800" dirty="0">
                <a:latin typeface="Courier New"/>
                <a:cs typeface="Courier New"/>
              </a:rPr>
              <a:t>}</a:t>
            </a:r>
            <a:endParaRPr lang="x-none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89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10721</TotalTime>
  <Words>901</Words>
  <Application>Microsoft Office PowerPoint</Application>
  <PresentationFormat>Widescreen</PresentationFormat>
  <Paragraphs>289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Introdução</vt:lpstr>
      <vt:lpstr>Introdução</vt:lpstr>
      <vt:lpstr>Introdução</vt:lpstr>
      <vt:lpstr>Pesquisa sequencial</vt:lpstr>
      <vt:lpstr>Pesquisa sequencial</vt:lpstr>
      <vt:lpstr>Pesquisa sequencial</vt:lpstr>
      <vt:lpstr>Pesquisa sequencial</vt:lpstr>
      <vt:lpstr>Pesquisa sequencial</vt:lpstr>
      <vt:lpstr>Pesquisa sequencial</vt:lpstr>
      <vt:lpstr>Pesquisa sequencial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137</cp:revision>
  <dcterms:created xsi:type="dcterms:W3CDTF">2016-06-14T18:26:26Z</dcterms:created>
  <dcterms:modified xsi:type="dcterms:W3CDTF">2022-11-07T18:50:21Z</dcterms:modified>
</cp:coreProperties>
</file>