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</p:sldMasterIdLst>
  <p:sldIdLst>
    <p:sldId id="256" r:id="rId2"/>
    <p:sldId id="257" r:id="rId3"/>
    <p:sldId id="259" r:id="rId4"/>
    <p:sldId id="27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73" r:id="rId13"/>
    <p:sldId id="280" r:id="rId14"/>
    <p:sldId id="281" r:id="rId15"/>
    <p:sldId id="282" r:id="rId16"/>
    <p:sldId id="283" r:id="rId17"/>
    <p:sldId id="284" r:id="rId18"/>
    <p:sldId id="293" r:id="rId19"/>
    <p:sldId id="272" r:id="rId20"/>
    <p:sldId id="25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1202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4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2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8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484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2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0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0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3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pt-BR" sz="4000" dirty="0"/>
              <a:t>Ordenação em tempo linear</a:t>
            </a:r>
          </a:p>
          <a:p>
            <a:r>
              <a:rPr lang="pt-BR" sz="2000" dirty="0"/>
              <a:t>Prof. Dr. Daniel </a:t>
            </a:r>
            <a:r>
              <a:rPr lang="pt-BR" sz="2000" dirty="0" err="1"/>
              <a:t>Vecchiato</a:t>
            </a:r>
            <a:endParaRPr lang="pt-BR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1" y="28468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UFMT </a:t>
            </a:r>
            <a:r>
              <a:rPr lang="en-US" dirty="0"/>
              <a:t>–</a:t>
            </a:r>
            <a:r>
              <a:rPr lang="pt-BR" dirty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9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err="1" smtClean="0"/>
              <a:t>Bucket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529" y="1240118"/>
            <a:ext cx="9024471" cy="5408706"/>
          </a:xfrm>
        </p:spPr>
        <p:txBody>
          <a:bodyPr>
            <a:normAutofit/>
          </a:bodyPr>
          <a:lstStyle/>
          <a:p>
            <a:r>
              <a:rPr lang="x-none" sz="1900" dirty="0"/>
              <a:t>Algoritmo</a:t>
            </a:r>
          </a:p>
          <a:p>
            <a:pPr marL="0" indent="0">
              <a:spcBef>
                <a:spcPts val="0"/>
              </a:spcBef>
              <a:buNone/>
            </a:pPr>
            <a:endParaRPr lang="pt-BR" sz="19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 err="1">
                <a:latin typeface="Courier New"/>
                <a:cs typeface="Courier New"/>
              </a:rPr>
              <a:t>void</a:t>
            </a:r>
            <a:r>
              <a:rPr lang="pt-BR" sz="1900" dirty="0">
                <a:latin typeface="Courier New"/>
                <a:cs typeface="Courier New"/>
              </a:rPr>
              <a:t> </a:t>
            </a:r>
            <a:r>
              <a:rPr lang="pt-BR" sz="1900" dirty="0" err="1">
                <a:latin typeface="Courier New"/>
                <a:cs typeface="Courier New"/>
              </a:rPr>
              <a:t>bucketSort</a:t>
            </a:r>
            <a:r>
              <a:rPr lang="pt-BR" sz="1900" dirty="0">
                <a:latin typeface="Courier New"/>
                <a:cs typeface="Courier New"/>
              </a:rPr>
              <a:t> (</a:t>
            </a:r>
            <a:r>
              <a:rPr lang="pt-BR" sz="1900" dirty="0" err="1">
                <a:latin typeface="Courier New"/>
                <a:cs typeface="Courier New"/>
              </a:rPr>
              <a:t>TItem</a:t>
            </a:r>
            <a:r>
              <a:rPr lang="pt-BR" sz="1900" dirty="0">
                <a:latin typeface="Courier New"/>
                <a:cs typeface="Courier New"/>
              </a:rPr>
              <a:t> *</a:t>
            </a:r>
            <a:r>
              <a:rPr lang="pt-BR" sz="1900" dirty="0" err="1">
                <a:latin typeface="Courier New"/>
                <a:cs typeface="Courier New"/>
              </a:rPr>
              <a:t>v</a:t>
            </a:r>
            <a:r>
              <a:rPr lang="pt-BR" sz="1900" dirty="0">
                <a:latin typeface="Courier New"/>
                <a:cs typeface="Courier New"/>
              </a:rPr>
              <a:t>, </a:t>
            </a:r>
            <a:r>
              <a:rPr lang="pt-BR" sz="1900" dirty="0" err="1">
                <a:latin typeface="Courier New"/>
                <a:cs typeface="Courier New"/>
              </a:rPr>
              <a:t>int</a:t>
            </a:r>
            <a:r>
              <a:rPr lang="pt-BR" sz="1900" dirty="0">
                <a:latin typeface="Courier New"/>
                <a:cs typeface="Courier New"/>
              </a:rPr>
              <a:t> </a:t>
            </a:r>
            <a:r>
              <a:rPr lang="pt-BR" sz="1900" dirty="0" err="1">
                <a:latin typeface="Courier New"/>
                <a:cs typeface="Courier New"/>
              </a:rPr>
              <a:t>n</a:t>
            </a:r>
            <a:r>
              <a:rPr lang="pt-BR" sz="1900" dirty="0">
                <a:latin typeface="Courier New"/>
                <a:cs typeface="Courier New"/>
              </a:rPr>
              <a:t>) {                                     </a:t>
            </a:r>
            <a:endParaRPr lang="pt-BR" sz="19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for (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=0; 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 &lt; NUM_BUCKET; 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	</a:t>
            </a:r>
            <a:r>
              <a:rPr lang="pt-BR" sz="1900" dirty="0" err="1">
                <a:latin typeface="Courier New"/>
                <a:cs typeface="Courier New"/>
              </a:rPr>
              <a:t>if</a:t>
            </a:r>
            <a:r>
              <a:rPr lang="pt-BR" sz="1900" dirty="0">
                <a:latin typeface="Courier New"/>
                <a:cs typeface="Courier New"/>
              </a:rPr>
              <a:t> (</a:t>
            </a:r>
            <a:r>
              <a:rPr lang="pt-BR" sz="1900" dirty="0" err="1">
                <a:latin typeface="Courier New"/>
                <a:cs typeface="Courier New"/>
              </a:rPr>
              <a:t>b</a:t>
            </a:r>
            <a:r>
              <a:rPr lang="pt-BR" sz="1900" dirty="0">
                <a:latin typeface="Courier New"/>
                <a:cs typeface="Courier New"/>
              </a:rPr>
              <a:t>[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].quantidade &gt;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		</a:t>
            </a:r>
            <a:r>
              <a:rPr lang="pt-BR" sz="1900" dirty="0" err="1">
                <a:latin typeface="Courier New"/>
                <a:cs typeface="Courier New"/>
              </a:rPr>
              <a:t>insertionSort</a:t>
            </a:r>
            <a:r>
              <a:rPr lang="pt-BR" sz="1900" dirty="0">
                <a:latin typeface="Courier New"/>
                <a:cs typeface="Courier New"/>
              </a:rPr>
              <a:t> (</a:t>
            </a:r>
            <a:r>
              <a:rPr lang="pt-BR" sz="1900" dirty="0" err="1">
                <a:latin typeface="Courier New"/>
                <a:cs typeface="Courier New"/>
              </a:rPr>
              <a:t>b</a:t>
            </a:r>
            <a:r>
              <a:rPr lang="pt-BR" sz="1900" dirty="0">
                <a:latin typeface="Courier New"/>
                <a:cs typeface="Courier New"/>
              </a:rPr>
              <a:t>[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].balde, </a:t>
            </a:r>
            <a:r>
              <a:rPr lang="pt-BR" sz="1900" dirty="0" err="1">
                <a:latin typeface="Courier New"/>
                <a:cs typeface="Courier New"/>
              </a:rPr>
              <a:t>b</a:t>
            </a:r>
            <a:r>
              <a:rPr lang="pt-BR" sz="1900" dirty="0">
                <a:latin typeface="Courier New"/>
                <a:cs typeface="Courier New"/>
              </a:rPr>
              <a:t>[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].quantidade)</a:t>
            </a:r>
            <a:r>
              <a:rPr lang="pt-BR" sz="19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</a:t>
            </a:r>
            <a:r>
              <a:rPr lang="pt-BR" sz="1900" dirty="0">
                <a:latin typeface="Courier New"/>
                <a:cs typeface="Courier New"/>
              </a:rPr>
              <a:t>...</a:t>
            </a:r>
            <a:endParaRPr lang="pt-BR" sz="19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         </a:t>
            </a:r>
            <a:endParaRPr lang="pt-BR" sz="1900" dirty="0"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43529" y="4177886"/>
            <a:ext cx="8794284" cy="205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x-none" sz="1700" dirty="0"/>
              <a:t>Ordenando com InsertionSort os valores de cada balde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40399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err="1" smtClean="0"/>
              <a:t>Bucket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sz="1900" dirty="0"/>
              <a:t>Algoritmo</a:t>
            </a:r>
          </a:p>
          <a:p>
            <a:pPr marL="0" indent="0">
              <a:spcBef>
                <a:spcPts val="0"/>
              </a:spcBef>
              <a:buNone/>
            </a:pPr>
            <a:endParaRPr lang="pt-BR" sz="19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 err="1">
                <a:latin typeface="Courier New"/>
                <a:cs typeface="Courier New"/>
              </a:rPr>
              <a:t>void</a:t>
            </a:r>
            <a:r>
              <a:rPr lang="pt-BR" sz="1900" dirty="0">
                <a:latin typeface="Courier New"/>
                <a:cs typeface="Courier New"/>
              </a:rPr>
              <a:t> </a:t>
            </a:r>
            <a:r>
              <a:rPr lang="pt-BR" sz="1900" dirty="0" err="1">
                <a:latin typeface="Courier New"/>
                <a:cs typeface="Courier New"/>
              </a:rPr>
              <a:t>bucketSort</a:t>
            </a:r>
            <a:r>
              <a:rPr lang="pt-BR" sz="1900" dirty="0">
                <a:latin typeface="Courier New"/>
                <a:cs typeface="Courier New"/>
              </a:rPr>
              <a:t> (</a:t>
            </a:r>
            <a:r>
              <a:rPr lang="pt-BR" sz="1900" dirty="0" err="1">
                <a:latin typeface="Courier New"/>
                <a:cs typeface="Courier New"/>
              </a:rPr>
              <a:t>TItem</a:t>
            </a:r>
            <a:r>
              <a:rPr lang="pt-BR" sz="1900" dirty="0">
                <a:latin typeface="Courier New"/>
                <a:cs typeface="Courier New"/>
              </a:rPr>
              <a:t> *</a:t>
            </a:r>
            <a:r>
              <a:rPr lang="pt-BR" sz="1900" dirty="0" err="1">
                <a:latin typeface="Courier New"/>
                <a:cs typeface="Courier New"/>
              </a:rPr>
              <a:t>v</a:t>
            </a:r>
            <a:r>
              <a:rPr lang="pt-BR" sz="1900" dirty="0">
                <a:latin typeface="Courier New"/>
                <a:cs typeface="Courier New"/>
              </a:rPr>
              <a:t>, </a:t>
            </a:r>
            <a:r>
              <a:rPr lang="pt-BR" sz="1900" dirty="0" err="1">
                <a:latin typeface="Courier New"/>
                <a:cs typeface="Courier New"/>
              </a:rPr>
              <a:t>int</a:t>
            </a:r>
            <a:r>
              <a:rPr lang="pt-BR" sz="1900" dirty="0">
                <a:latin typeface="Courier New"/>
                <a:cs typeface="Courier New"/>
              </a:rPr>
              <a:t> </a:t>
            </a:r>
            <a:r>
              <a:rPr lang="pt-BR" sz="1900" dirty="0" err="1">
                <a:latin typeface="Courier New"/>
                <a:cs typeface="Courier New"/>
              </a:rPr>
              <a:t>n</a:t>
            </a:r>
            <a:r>
              <a:rPr lang="pt-BR" sz="1900" dirty="0">
                <a:latin typeface="Courier New"/>
                <a:cs typeface="Courier New"/>
              </a:rPr>
              <a:t>) {                                     </a:t>
            </a:r>
            <a:endParaRPr lang="pt-BR" sz="19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</a:t>
            </a:r>
            <a:r>
              <a:rPr lang="pt-BR" sz="1900" dirty="0">
                <a:latin typeface="Courier New"/>
                <a:cs typeface="Courier New"/>
              </a:rPr>
              <a:t>...    </a:t>
            </a:r>
            <a:endParaRPr lang="pt-BR" sz="19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for (</a:t>
            </a:r>
            <a:r>
              <a:rPr lang="pt-BR" sz="1900" dirty="0" err="1">
                <a:latin typeface="Courier New"/>
                <a:cs typeface="Courier New"/>
              </a:rPr>
              <a:t>j</a:t>
            </a:r>
            <a:r>
              <a:rPr lang="pt-BR" sz="1900" dirty="0">
                <a:latin typeface="Courier New"/>
                <a:cs typeface="Courier New"/>
              </a:rPr>
              <a:t>=0; </a:t>
            </a:r>
            <a:r>
              <a:rPr lang="pt-BR" sz="1900" dirty="0" err="1">
                <a:latin typeface="Courier New"/>
                <a:cs typeface="Courier New"/>
              </a:rPr>
              <a:t>j</a:t>
            </a:r>
            <a:r>
              <a:rPr lang="pt-BR" sz="1900" dirty="0">
                <a:latin typeface="Courier New"/>
                <a:cs typeface="Courier New"/>
              </a:rPr>
              <a:t> &lt; NUM_BUCKET; </a:t>
            </a:r>
            <a:r>
              <a:rPr lang="pt-BR" sz="1900" dirty="0" err="1">
                <a:latin typeface="Courier New"/>
                <a:cs typeface="Courier New"/>
              </a:rPr>
              <a:t>j</a:t>
            </a:r>
            <a:r>
              <a:rPr lang="pt-BR" sz="1900" dirty="0">
                <a:latin typeface="Courier New"/>
                <a:cs typeface="Courier New"/>
              </a:rPr>
              <a:t>++</a:t>
            </a:r>
            <a:r>
              <a:rPr lang="pt-BR" sz="1900" dirty="0">
                <a:latin typeface="Courier New"/>
                <a:cs typeface="Courier New"/>
              </a:rPr>
              <a:t>) {</a:t>
            </a:r>
            <a:endParaRPr lang="pt-BR" sz="19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	for (</a:t>
            </a:r>
            <a:r>
              <a:rPr lang="pt-BR" sz="1900" dirty="0" err="1">
                <a:latin typeface="Courier New"/>
                <a:cs typeface="Courier New"/>
              </a:rPr>
              <a:t>k</a:t>
            </a:r>
            <a:r>
              <a:rPr lang="pt-BR" sz="1900" dirty="0">
                <a:latin typeface="Courier New"/>
                <a:cs typeface="Courier New"/>
              </a:rPr>
              <a:t>=0; </a:t>
            </a:r>
            <a:r>
              <a:rPr lang="pt-BR" sz="1900" dirty="0" err="1">
                <a:latin typeface="Courier New"/>
                <a:cs typeface="Courier New"/>
              </a:rPr>
              <a:t>k</a:t>
            </a:r>
            <a:r>
              <a:rPr lang="pt-BR" sz="1900" dirty="0">
                <a:latin typeface="Courier New"/>
                <a:cs typeface="Courier New"/>
              </a:rPr>
              <a:t> &lt; </a:t>
            </a:r>
            <a:r>
              <a:rPr lang="pt-BR" sz="1900" dirty="0" err="1">
                <a:latin typeface="Courier New"/>
                <a:cs typeface="Courier New"/>
              </a:rPr>
              <a:t>b</a:t>
            </a:r>
            <a:r>
              <a:rPr lang="pt-BR" sz="1900" dirty="0">
                <a:latin typeface="Courier New"/>
                <a:cs typeface="Courier New"/>
              </a:rPr>
              <a:t>[</a:t>
            </a:r>
            <a:r>
              <a:rPr lang="pt-BR" sz="1900" dirty="0" err="1">
                <a:latin typeface="Courier New"/>
                <a:cs typeface="Courier New"/>
              </a:rPr>
              <a:t>j</a:t>
            </a:r>
            <a:r>
              <a:rPr lang="pt-BR" sz="1900" dirty="0">
                <a:latin typeface="Courier New"/>
                <a:cs typeface="Courier New"/>
              </a:rPr>
              <a:t>].quantidade; </a:t>
            </a:r>
            <a:r>
              <a:rPr lang="pt-BR" sz="1900" dirty="0" err="1">
                <a:latin typeface="Courier New"/>
                <a:cs typeface="Courier New"/>
              </a:rPr>
              <a:t>k</a:t>
            </a:r>
            <a:r>
              <a:rPr lang="pt-BR" sz="1900" dirty="0">
                <a:latin typeface="Courier New"/>
                <a:cs typeface="Courier New"/>
              </a:rPr>
              <a:t>++</a:t>
            </a:r>
            <a:r>
              <a:rPr lang="pt-BR" sz="1900" dirty="0">
                <a:latin typeface="Courier New"/>
                <a:cs typeface="Courier New"/>
              </a:rPr>
              <a:t>) {</a:t>
            </a:r>
            <a:endParaRPr lang="pt-BR" sz="19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		</a:t>
            </a:r>
            <a:r>
              <a:rPr lang="pt-BR" sz="1900" dirty="0" err="1">
                <a:latin typeface="Courier New"/>
                <a:cs typeface="Courier New"/>
              </a:rPr>
              <a:t>v</a:t>
            </a:r>
            <a:r>
              <a:rPr lang="pt-BR" sz="1900" dirty="0">
                <a:latin typeface="Courier New"/>
                <a:cs typeface="Courier New"/>
              </a:rPr>
              <a:t>[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] = </a:t>
            </a:r>
            <a:r>
              <a:rPr lang="pt-BR" sz="1900" dirty="0" err="1">
                <a:latin typeface="Courier New"/>
                <a:cs typeface="Courier New"/>
              </a:rPr>
              <a:t>b</a:t>
            </a:r>
            <a:r>
              <a:rPr lang="pt-BR" sz="1900" dirty="0">
                <a:latin typeface="Courier New"/>
                <a:cs typeface="Courier New"/>
              </a:rPr>
              <a:t>[</a:t>
            </a:r>
            <a:r>
              <a:rPr lang="pt-BR" sz="1900" dirty="0" err="1">
                <a:latin typeface="Courier New"/>
                <a:cs typeface="Courier New"/>
              </a:rPr>
              <a:t>j</a:t>
            </a:r>
            <a:r>
              <a:rPr lang="pt-BR" sz="1900" dirty="0">
                <a:latin typeface="Courier New"/>
                <a:cs typeface="Courier New"/>
              </a:rPr>
              <a:t>].balde[</a:t>
            </a:r>
            <a:r>
              <a:rPr lang="pt-BR" sz="1900" dirty="0" err="1">
                <a:latin typeface="Courier New"/>
                <a:cs typeface="Courier New"/>
              </a:rPr>
              <a:t>k</a:t>
            </a:r>
            <a:r>
              <a:rPr lang="pt-BR" sz="1900" dirty="0">
                <a:latin typeface="Courier New"/>
                <a:cs typeface="Courier New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		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 }</a:t>
            </a:r>
            <a:endParaRPr lang="pt-BR" sz="1900" dirty="0"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4254" y="5130450"/>
            <a:ext cx="8794284" cy="205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x-none" sz="1700" dirty="0"/>
              <a:t>Recuperando os elementos de cada balde no vetor original</a:t>
            </a:r>
          </a:p>
          <a:p>
            <a:pPr lvl="1"/>
            <a:r>
              <a:rPr lang="x-none" sz="1700" dirty="0"/>
              <a:t>Obtendo o resultado final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9193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Ordenação por contagem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Pressupõe que:</a:t>
            </a:r>
          </a:p>
          <a:p>
            <a:pPr lvl="1"/>
            <a:r>
              <a:rPr lang="en-US" dirty="0" smtClean="0"/>
              <a:t>C</a:t>
            </a:r>
            <a:r>
              <a:rPr lang="x-none" dirty="0" smtClean="0"/>
              <a:t>ada um dos </a:t>
            </a:r>
            <a:r>
              <a:rPr lang="x-none" b="1" dirty="0" smtClean="0"/>
              <a:t>n</a:t>
            </a:r>
            <a:r>
              <a:rPr lang="x-none" dirty="0" smtClean="0"/>
              <a:t> elementos de entrada é um inteiro no intervalo de 0 a </a:t>
            </a:r>
            <a:r>
              <a:rPr lang="x-none" b="1" dirty="0" smtClean="0"/>
              <a:t>k-1</a:t>
            </a:r>
          </a:p>
          <a:p>
            <a:r>
              <a:rPr lang="en-US" dirty="0" err="1" smtClean="0"/>
              <a:t>Ideia</a:t>
            </a:r>
            <a:endParaRPr lang="en-US" dirty="0" smtClean="0"/>
          </a:p>
          <a:p>
            <a:pPr lvl="1"/>
            <a:r>
              <a:rPr lang="pt-BR" dirty="0" smtClean="0"/>
              <a:t>Contar, para cada elemento </a:t>
            </a:r>
            <a:r>
              <a:rPr lang="pt-BR" b="1" dirty="0" err="1" smtClean="0"/>
              <a:t>x</a:t>
            </a:r>
            <a:r>
              <a:rPr lang="pt-BR" dirty="0" smtClean="0"/>
              <a:t> do conjunto de dados, quantos valores são menores que </a:t>
            </a:r>
            <a:r>
              <a:rPr lang="pt-BR" b="1" dirty="0" err="1" smtClean="0"/>
              <a:t>x</a:t>
            </a:r>
            <a:endParaRPr lang="pt-BR" b="1" dirty="0" smtClean="0"/>
          </a:p>
          <a:p>
            <a:pPr lvl="1"/>
            <a:r>
              <a:rPr lang="pt-BR" dirty="0" smtClean="0"/>
              <a:t>Essa informação servirá para inserir o elemento </a:t>
            </a:r>
            <a:r>
              <a:rPr lang="pt-BR" dirty="0" err="1" smtClean="0"/>
              <a:t>x</a:t>
            </a:r>
            <a:r>
              <a:rPr lang="pt-BR" dirty="0" smtClean="0"/>
              <a:t> diretamente em sua posição no conjunto ordenado</a:t>
            </a:r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Se é possível saber que 5 elementos são menores que </a:t>
            </a:r>
            <a:r>
              <a:rPr lang="pt-BR" b="1" dirty="0" err="1" smtClean="0"/>
              <a:t>x</a:t>
            </a:r>
            <a:r>
              <a:rPr lang="pt-BR" dirty="0" smtClean="0"/>
              <a:t>, então </a:t>
            </a:r>
            <a:r>
              <a:rPr lang="pt-BR" b="1" dirty="0" err="1" smtClean="0"/>
              <a:t>x</a:t>
            </a:r>
            <a:r>
              <a:rPr lang="pt-BR" dirty="0" smtClean="0"/>
              <a:t> deve ser posicionado na 6ª posição do vetor</a:t>
            </a:r>
          </a:p>
          <a:p>
            <a:pPr lvl="2"/>
            <a:r>
              <a:rPr lang="en-US" dirty="0" smtClean="0"/>
              <a:t>U</a:t>
            </a:r>
            <a:r>
              <a:rPr lang="pt-BR" dirty="0" smtClean="0"/>
              <a:t>m cuidado especial deve ser tomado para números repetidos, para que eles não sejam inseridos sempre na mesma posição</a:t>
            </a:r>
          </a:p>
        </p:txBody>
      </p:sp>
    </p:spTree>
    <p:extLst>
      <p:ext uri="{BB962C8B-B14F-4D97-AF65-F5344CB8AC3E}">
        <p14:creationId xmlns:p14="http://schemas.microsoft.com/office/powerpoint/2010/main" val="2400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Ordenação por contagem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529" y="1240118"/>
            <a:ext cx="8794284" cy="5617882"/>
          </a:xfrm>
        </p:spPr>
        <p:txBody>
          <a:bodyPr>
            <a:normAutofit/>
          </a:bodyPr>
          <a:lstStyle/>
          <a:p>
            <a:r>
              <a:rPr lang="x-none" sz="1900" dirty="0"/>
              <a:t>Algoritmo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 err="1">
                <a:latin typeface="Courier New"/>
                <a:cs typeface="Courier New"/>
              </a:rPr>
              <a:t>void</a:t>
            </a:r>
            <a:r>
              <a:rPr lang="pt-BR" sz="1900" dirty="0">
                <a:latin typeface="Courier New"/>
                <a:cs typeface="Courier New"/>
              </a:rPr>
              <a:t> contagem (</a:t>
            </a:r>
            <a:r>
              <a:rPr lang="pt-BR" sz="1900" dirty="0" err="1">
                <a:latin typeface="Courier New"/>
                <a:cs typeface="Courier New"/>
              </a:rPr>
              <a:t>TItem</a:t>
            </a:r>
            <a:r>
              <a:rPr lang="pt-BR" sz="1900" dirty="0">
                <a:latin typeface="Courier New"/>
                <a:cs typeface="Courier New"/>
              </a:rPr>
              <a:t> *A, </a:t>
            </a:r>
            <a:r>
              <a:rPr lang="pt-BR" sz="1900" dirty="0" err="1">
                <a:latin typeface="Courier New"/>
                <a:cs typeface="Courier New"/>
              </a:rPr>
              <a:t>TItem</a:t>
            </a:r>
            <a:r>
              <a:rPr lang="pt-BR" sz="1900" dirty="0">
                <a:latin typeface="Courier New"/>
                <a:cs typeface="Courier New"/>
              </a:rPr>
              <a:t> *</a:t>
            </a:r>
            <a:r>
              <a:rPr lang="pt-BR" sz="1900" dirty="0" err="1">
                <a:latin typeface="Courier New"/>
                <a:cs typeface="Courier New"/>
              </a:rPr>
              <a:t>B</a:t>
            </a:r>
            <a:r>
              <a:rPr lang="pt-BR" sz="1900" dirty="0">
                <a:latin typeface="Courier New"/>
                <a:cs typeface="Courier New"/>
              </a:rPr>
              <a:t>, </a:t>
            </a:r>
            <a:r>
              <a:rPr lang="pt-BR" sz="1900" dirty="0" err="1">
                <a:latin typeface="Courier New"/>
                <a:cs typeface="Courier New"/>
              </a:rPr>
              <a:t>int</a:t>
            </a:r>
            <a:r>
              <a:rPr lang="pt-BR" sz="1900" dirty="0">
                <a:latin typeface="Courier New"/>
                <a:cs typeface="Courier New"/>
              </a:rPr>
              <a:t> </a:t>
            </a:r>
            <a:r>
              <a:rPr lang="pt-BR" sz="1900" dirty="0" err="1">
                <a:latin typeface="Courier New"/>
                <a:cs typeface="Courier New"/>
              </a:rPr>
              <a:t>n</a:t>
            </a:r>
            <a:r>
              <a:rPr lang="pt-BR" sz="1900" dirty="0">
                <a:latin typeface="Courier New"/>
                <a:cs typeface="Courier New"/>
              </a:rPr>
              <a:t>, </a:t>
            </a:r>
            <a:r>
              <a:rPr lang="pt-BR" sz="1900" dirty="0" err="1">
                <a:latin typeface="Courier New"/>
                <a:cs typeface="Courier New"/>
              </a:rPr>
              <a:t>int</a:t>
            </a:r>
            <a:r>
              <a:rPr lang="pt-BR" sz="1900" dirty="0">
                <a:latin typeface="Courier New"/>
                <a:cs typeface="Courier New"/>
              </a:rPr>
              <a:t> </a:t>
            </a:r>
            <a:r>
              <a:rPr lang="pt-BR" sz="1900" dirty="0" err="1">
                <a:latin typeface="Courier New"/>
                <a:cs typeface="Courier New"/>
              </a:rPr>
              <a:t>k</a:t>
            </a:r>
            <a:r>
              <a:rPr lang="pt-BR" sz="1900" dirty="0">
                <a:latin typeface="Courier New"/>
                <a:cs typeface="Courier New"/>
              </a:rPr>
              <a:t>) {</a:t>
            </a:r>
            <a:endParaRPr lang="pt-BR" sz="1900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</a:t>
            </a:r>
            <a:r>
              <a:rPr lang="pt-BR" sz="1900" dirty="0" err="1">
                <a:latin typeface="Courier New"/>
                <a:cs typeface="Courier New"/>
              </a:rPr>
              <a:t>int</a:t>
            </a:r>
            <a:r>
              <a:rPr lang="pt-BR" sz="1900" dirty="0">
                <a:latin typeface="Courier New"/>
                <a:cs typeface="Courier New"/>
              </a:rPr>
              <a:t> 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, C</a:t>
            </a:r>
            <a:r>
              <a:rPr lang="pt-BR" sz="1900" dirty="0">
                <a:latin typeface="Courier New"/>
                <a:cs typeface="Courier New"/>
              </a:rPr>
              <a:t>[</a:t>
            </a:r>
            <a:r>
              <a:rPr lang="pt-BR" sz="1900" dirty="0" err="1">
                <a:latin typeface="Courier New"/>
                <a:cs typeface="Courier New"/>
              </a:rPr>
              <a:t>k</a:t>
            </a:r>
            <a:r>
              <a:rPr lang="pt-BR" sz="1900" dirty="0">
                <a:latin typeface="Courier New"/>
                <a:cs typeface="Courier New"/>
              </a:rPr>
              <a:t>];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endParaRPr lang="pt-BR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43529" y="2556866"/>
            <a:ext cx="8794284" cy="4144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x-none" dirty="0"/>
              <a:t>A[0</a:t>
            </a:r>
            <a:r>
              <a:rPr lang="x-none" dirty="0"/>
              <a:t>, ..., n-1</a:t>
            </a:r>
            <a:r>
              <a:rPr lang="x-none" dirty="0"/>
              <a:t>]: </a:t>
            </a:r>
            <a:r>
              <a:rPr lang="en-US" dirty="0"/>
              <a:t>V</a:t>
            </a:r>
            <a:r>
              <a:rPr lang="x-none" dirty="0"/>
              <a:t>etor </a:t>
            </a:r>
            <a:r>
              <a:rPr lang="x-none" dirty="0"/>
              <a:t>de entrada</a:t>
            </a:r>
          </a:p>
          <a:p>
            <a:pPr lvl="1"/>
            <a:r>
              <a:rPr lang="x-none" dirty="0"/>
              <a:t>B[0, ..., n-1</a:t>
            </a:r>
            <a:r>
              <a:rPr lang="x-none" dirty="0"/>
              <a:t>]: Vetor </a:t>
            </a:r>
            <a:r>
              <a:rPr lang="x-none" dirty="0"/>
              <a:t>para armazenar a saída ordenada</a:t>
            </a:r>
          </a:p>
          <a:p>
            <a:pPr lvl="1"/>
            <a:r>
              <a:rPr lang="x-none" dirty="0"/>
              <a:t>C[0, ..., k</a:t>
            </a:r>
            <a:r>
              <a:rPr lang="x-none" dirty="0"/>
              <a:t>]: </a:t>
            </a:r>
            <a:r>
              <a:rPr lang="en-US" dirty="0"/>
              <a:t>V</a:t>
            </a:r>
            <a:r>
              <a:rPr lang="x-none" dirty="0"/>
              <a:t>etor </a:t>
            </a:r>
            <a:r>
              <a:rPr lang="x-none" dirty="0"/>
              <a:t>utilizado para armazenamento </a:t>
            </a:r>
            <a:r>
              <a:rPr lang="x-none" dirty="0"/>
              <a:t>temporário</a:t>
            </a:r>
            <a:endParaRPr lang="pt-BR" dirty="0"/>
          </a:p>
          <a:p>
            <a:pPr lvl="1"/>
            <a:r>
              <a:rPr lang="pt-BR" dirty="0"/>
              <a:t>n: Tamanho do vetor</a:t>
            </a:r>
            <a:endParaRPr lang="x-none" dirty="0"/>
          </a:p>
          <a:p>
            <a:pPr lvl="1"/>
            <a:r>
              <a:rPr lang="x-none" dirty="0"/>
              <a:t>0 ... </a:t>
            </a:r>
            <a:r>
              <a:rPr lang="en-US" dirty="0"/>
              <a:t>k-1: F</a:t>
            </a:r>
            <a:r>
              <a:rPr lang="x-none" dirty="0"/>
              <a:t>aixa </a:t>
            </a:r>
            <a:r>
              <a:rPr lang="x-none" dirty="0"/>
              <a:t>de valores existente no vetor </a:t>
            </a:r>
            <a:r>
              <a:rPr lang="x-none" dirty="0"/>
              <a:t>A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Vetor a ser ordenado:</a:t>
            </a:r>
          </a:p>
          <a:p>
            <a:pPr lvl="1"/>
            <a:r>
              <a:rPr lang="pt-BR" dirty="0"/>
              <a:t>N = 5</a:t>
            </a:r>
          </a:p>
          <a:p>
            <a:pPr lvl="1"/>
            <a:r>
              <a:rPr lang="pt-BR" dirty="0"/>
              <a:t>K = 9</a:t>
            </a:r>
            <a:endParaRPr lang="x-none" dirty="0"/>
          </a:p>
          <a:p>
            <a:pPr lvl="1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126181" y="4862949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749636" y="4862948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373091" y="4862947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994780" y="4862949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7616469" y="4862949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92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115473"/>
            <a:ext cx="8913813" cy="914400"/>
          </a:xfrm>
        </p:spPr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Ordenação por contagem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529" y="1240118"/>
            <a:ext cx="8794284" cy="5617882"/>
          </a:xfrm>
        </p:spPr>
        <p:txBody>
          <a:bodyPr>
            <a:normAutofit/>
          </a:bodyPr>
          <a:lstStyle/>
          <a:p>
            <a:r>
              <a:rPr lang="x-none" sz="1900" dirty="0"/>
              <a:t>Algoritmo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 err="1">
                <a:latin typeface="Courier New"/>
                <a:cs typeface="Courier New"/>
              </a:rPr>
              <a:t>void</a:t>
            </a:r>
            <a:r>
              <a:rPr lang="pt-BR" sz="1900" dirty="0">
                <a:latin typeface="Courier New"/>
                <a:cs typeface="Courier New"/>
              </a:rPr>
              <a:t> contagem (</a:t>
            </a:r>
            <a:r>
              <a:rPr lang="pt-BR" sz="1900" dirty="0" err="1">
                <a:latin typeface="Courier New"/>
                <a:cs typeface="Courier New"/>
              </a:rPr>
              <a:t>TItem</a:t>
            </a:r>
            <a:r>
              <a:rPr lang="pt-BR" sz="1900" dirty="0">
                <a:latin typeface="Courier New"/>
                <a:cs typeface="Courier New"/>
              </a:rPr>
              <a:t> *A, </a:t>
            </a:r>
            <a:r>
              <a:rPr lang="pt-BR" sz="1900" dirty="0" err="1">
                <a:latin typeface="Courier New"/>
                <a:cs typeface="Courier New"/>
              </a:rPr>
              <a:t>TItem</a:t>
            </a:r>
            <a:r>
              <a:rPr lang="pt-BR" sz="1900" dirty="0">
                <a:latin typeface="Courier New"/>
                <a:cs typeface="Courier New"/>
              </a:rPr>
              <a:t> *</a:t>
            </a:r>
            <a:r>
              <a:rPr lang="pt-BR" sz="1900" dirty="0" err="1">
                <a:latin typeface="Courier New"/>
                <a:cs typeface="Courier New"/>
              </a:rPr>
              <a:t>B</a:t>
            </a:r>
            <a:r>
              <a:rPr lang="pt-BR" sz="1900" dirty="0">
                <a:latin typeface="Courier New"/>
                <a:cs typeface="Courier New"/>
              </a:rPr>
              <a:t>, </a:t>
            </a:r>
            <a:r>
              <a:rPr lang="pt-BR" sz="1900" dirty="0" err="1">
                <a:latin typeface="Courier New"/>
                <a:cs typeface="Courier New"/>
              </a:rPr>
              <a:t>int</a:t>
            </a:r>
            <a:r>
              <a:rPr lang="pt-BR" sz="1900" dirty="0">
                <a:latin typeface="Courier New"/>
                <a:cs typeface="Courier New"/>
              </a:rPr>
              <a:t> </a:t>
            </a:r>
            <a:r>
              <a:rPr lang="pt-BR" sz="1900" dirty="0" err="1">
                <a:latin typeface="Courier New"/>
                <a:cs typeface="Courier New"/>
              </a:rPr>
              <a:t>n</a:t>
            </a:r>
            <a:r>
              <a:rPr lang="pt-BR" sz="1900" dirty="0">
                <a:latin typeface="Courier New"/>
                <a:cs typeface="Courier New"/>
              </a:rPr>
              <a:t>, </a:t>
            </a:r>
            <a:r>
              <a:rPr lang="pt-BR" sz="1900" dirty="0" err="1">
                <a:latin typeface="Courier New"/>
                <a:cs typeface="Courier New"/>
              </a:rPr>
              <a:t>int</a:t>
            </a:r>
            <a:r>
              <a:rPr lang="pt-BR" sz="1900" dirty="0">
                <a:latin typeface="Courier New"/>
                <a:cs typeface="Courier New"/>
              </a:rPr>
              <a:t> </a:t>
            </a:r>
            <a:r>
              <a:rPr lang="pt-BR" sz="1900" dirty="0" err="1">
                <a:latin typeface="Courier New"/>
                <a:cs typeface="Courier New"/>
              </a:rPr>
              <a:t>k</a:t>
            </a:r>
            <a:r>
              <a:rPr lang="pt-BR" sz="1900" dirty="0">
                <a:latin typeface="Courier New"/>
                <a:cs typeface="Courier New"/>
              </a:rPr>
              <a:t>) {</a:t>
            </a:r>
            <a:endParaRPr lang="pt-BR" sz="1900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</a:t>
            </a:r>
            <a:r>
              <a:rPr lang="pt-BR" sz="1900" dirty="0" err="1">
                <a:latin typeface="Courier New"/>
                <a:cs typeface="Courier New"/>
              </a:rPr>
              <a:t>int</a:t>
            </a:r>
            <a:r>
              <a:rPr lang="pt-BR" sz="1900" dirty="0">
                <a:latin typeface="Courier New"/>
                <a:cs typeface="Courier New"/>
              </a:rPr>
              <a:t> 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, C</a:t>
            </a:r>
            <a:r>
              <a:rPr lang="pt-BR" sz="1900" dirty="0">
                <a:latin typeface="Courier New"/>
                <a:cs typeface="Courier New"/>
              </a:rPr>
              <a:t>[</a:t>
            </a:r>
            <a:r>
              <a:rPr lang="pt-BR" sz="1900" dirty="0" err="1">
                <a:latin typeface="Courier New"/>
                <a:cs typeface="Courier New"/>
              </a:rPr>
              <a:t>k</a:t>
            </a:r>
            <a:r>
              <a:rPr lang="pt-BR" sz="1900" dirty="0">
                <a:latin typeface="Courier New"/>
                <a:cs typeface="Courier New"/>
              </a:rPr>
              <a:t>];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for (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 = 0; 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 &lt; </a:t>
            </a:r>
            <a:r>
              <a:rPr lang="pt-BR" sz="1900" dirty="0" err="1">
                <a:latin typeface="Courier New"/>
                <a:cs typeface="Courier New"/>
              </a:rPr>
              <a:t>k</a:t>
            </a:r>
            <a:r>
              <a:rPr lang="pt-BR" sz="1900" dirty="0">
                <a:latin typeface="Courier New"/>
                <a:cs typeface="Courier New"/>
              </a:rPr>
              <a:t>; 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	C[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]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43529" y="3275463"/>
            <a:ext cx="8794284" cy="342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x-none" dirty="0"/>
              <a:t>Iniciando o vetor C (vetor de contagem) com zero</a:t>
            </a:r>
            <a:endParaRPr lang="pt-BR" dirty="0"/>
          </a:p>
          <a:p>
            <a:pPr lvl="1"/>
            <a:r>
              <a:rPr lang="pt-BR" dirty="0"/>
              <a:t>Vetor A: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Vetor C:</a:t>
            </a:r>
          </a:p>
        </p:txBody>
      </p:sp>
      <p:grpSp>
        <p:nvGrpSpPr>
          <p:cNvPr id="20" name="Agrupar 19"/>
          <p:cNvGrpSpPr/>
          <p:nvPr/>
        </p:nvGrpSpPr>
        <p:grpSpPr>
          <a:xfrm>
            <a:off x="3297381" y="4017816"/>
            <a:ext cx="3086033" cy="623457"/>
            <a:chOff x="1773380" y="4017815"/>
            <a:chExt cx="3086033" cy="623457"/>
          </a:xfrm>
        </p:grpSpPr>
        <p:sp>
          <p:nvSpPr>
            <p:cNvPr id="5" name="Retângulo 4"/>
            <p:cNvSpPr/>
            <p:nvPr/>
          </p:nvSpPr>
          <p:spPr>
            <a:xfrm>
              <a:off x="1773380" y="4017817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  <a:endParaRPr lang="pt-BR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396835" y="4017816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020290" y="4017815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641979" y="4017817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  <a:endParaRPr lang="pt-BR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63668" y="4017817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8</a:t>
              </a:r>
              <a:endParaRPr lang="pt-BR" dirty="0"/>
            </a:p>
          </p:txBody>
        </p:sp>
      </p:grpSp>
      <p:sp>
        <p:nvSpPr>
          <p:cNvPr id="10" name="Retângulo 9"/>
          <p:cNvSpPr/>
          <p:nvPr/>
        </p:nvSpPr>
        <p:spPr>
          <a:xfrm>
            <a:off x="3297381" y="5592735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920836" y="5592734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544291" y="5592733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165980" y="5592735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787669" y="5592735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6409358" y="5592733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7032813" y="5592732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7656268" y="5592731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8277957" y="5592733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31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Ordenação por contagem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529" y="1240118"/>
            <a:ext cx="8794284" cy="5617882"/>
          </a:xfrm>
        </p:spPr>
        <p:txBody>
          <a:bodyPr>
            <a:normAutofit/>
          </a:bodyPr>
          <a:lstStyle/>
          <a:p>
            <a:r>
              <a:rPr lang="x-none" sz="1900" dirty="0"/>
              <a:t>Algoritmo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 err="1">
                <a:latin typeface="Courier New"/>
                <a:cs typeface="Courier New"/>
              </a:rPr>
              <a:t>void</a:t>
            </a:r>
            <a:r>
              <a:rPr lang="pt-BR" sz="1900" dirty="0">
                <a:latin typeface="Courier New"/>
                <a:cs typeface="Courier New"/>
              </a:rPr>
              <a:t> contagem (</a:t>
            </a:r>
            <a:r>
              <a:rPr lang="pt-BR" sz="1900" dirty="0" err="1">
                <a:latin typeface="Courier New"/>
                <a:cs typeface="Courier New"/>
              </a:rPr>
              <a:t>TItem</a:t>
            </a:r>
            <a:r>
              <a:rPr lang="pt-BR" sz="1900" dirty="0">
                <a:latin typeface="Courier New"/>
                <a:cs typeface="Courier New"/>
              </a:rPr>
              <a:t> *A, </a:t>
            </a:r>
            <a:r>
              <a:rPr lang="pt-BR" sz="1900" dirty="0" err="1">
                <a:latin typeface="Courier New"/>
                <a:cs typeface="Courier New"/>
              </a:rPr>
              <a:t>TItem</a:t>
            </a:r>
            <a:r>
              <a:rPr lang="pt-BR" sz="1900" dirty="0">
                <a:latin typeface="Courier New"/>
                <a:cs typeface="Courier New"/>
              </a:rPr>
              <a:t> *</a:t>
            </a:r>
            <a:r>
              <a:rPr lang="pt-BR" sz="1900" dirty="0" err="1">
                <a:latin typeface="Courier New"/>
                <a:cs typeface="Courier New"/>
              </a:rPr>
              <a:t>B</a:t>
            </a:r>
            <a:r>
              <a:rPr lang="pt-BR" sz="1900" dirty="0">
                <a:latin typeface="Courier New"/>
                <a:cs typeface="Courier New"/>
              </a:rPr>
              <a:t>, </a:t>
            </a:r>
            <a:r>
              <a:rPr lang="pt-BR" sz="1900" dirty="0" err="1">
                <a:latin typeface="Courier New"/>
                <a:cs typeface="Courier New"/>
              </a:rPr>
              <a:t>int</a:t>
            </a:r>
            <a:r>
              <a:rPr lang="pt-BR" sz="1900" dirty="0">
                <a:latin typeface="Courier New"/>
                <a:cs typeface="Courier New"/>
              </a:rPr>
              <a:t> </a:t>
            </a:r>
            <a:r>
              <a:rPr lang="pt-BR" sz="1900" dirty="0" err="1">
                <a:latin typeface="Courier New"/>
                <a:cs typeface="Courier New"/>
              </a:rPr>
              <a:t>n</a:t>
            </a:r>
            <a:r>
              <a:rPr lang="pt-BR" sz="1900" dirty="0">
                <a:latin typeface="Courier New"/>
                <a:cs typeface="Courier New"/>
              </a:rPr>
              <a:t>, </a:t>
            </a:r>
            <a:r>
              <a:rPr lang="pt-BR" sz="1900" dirty="0" err="1">
                <a:latin typeface="Courier New"/>
                <a:cs typeface="Courier New"/>
              </a:rPr>
              <a:t>int</a:t>
            </a:r>
            <a:r>
              <a:rPr lang="pt-BR" sz="1900" dirty="0">
                <a:latin typeface="Courier New"/>
                <a:cs typeface="Courier New"/>
              </a:rPr>
              <a:t> </a:t>
            </a:r>
            <a:r>
              <a:rPr lang="pt-BR" sz="1900" dirty="0" err="1">
                <a:latin typeface="Courier New"/>
                <a:cs typeface="Courier New"/>
              </a:rPr>
              <a:t>k</a:t>
            </a:r>
            <a:r>
              <a:rPr lang="pt-BR" sz="1900" dirty="0">
                <a:latin typeface="Courier New"/>
                <a:cs typeface="Courier New"/>
              </a:rPr>
              <a:t>) {</a:t>
            </a:r>
            <a:endParaRPr lang="pt-BR" sz="1900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</a:t>
            </a:r>
            <a:r>
              <a:rPr lang="pt-BR" sz="1900" dirty="0" err="1">
                <a:latin typeface="Courier New"/>
                <a:cs typeface="Courier New"/>
              </a:rPr>
              <a:t>int</a:t>
            </a:r>
            <a:r>
              <a:rPr lang="pt-BR" sz="1900" dirty="0">
                <a:latin typeface="Courier New"/>
                <a:cs typeface="Courier New"/>
              </a:rPr>
              <a:t> 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, C</a:t>
            </a:r>
            <a:r>
              <a:rPr lang="pt-BR" sz="1900" dirty="0">
                <a:latin typeface="Courier New"/>
                <a:cs typeface="Courier New"/>
              </a:rPr>
              <a:t>[</a:t>
            </a:r>
            <a:r>
              <a:rPr lang="pt-BR" sz="1900" dirty="0" err="1">
                <a:latin typeface="Courier New"/>
                <a:cs typeface="Courier New"/>
              </a:rPr>
              <a:t>k</a:t>
            </a:r>
            <a:r>
              <a:rPr lang="pt-BR" sz="1900" dirty="0">
                <a:latin typeface="Courier New"/>
                <a:cs typeface="Courier New"/>
              </a:rPr>
              <a:t>];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for (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 = 0; 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 &lt; </a:t>
            </a:r>
            <a:r>
              <a:rPr lang="pt-BR" sz="1900" dirty="0" err="1">
                <a:latin typeface="Courier New"/>
                <a:cs typeface="Courier New"/>
              </a:rPr>
              <a:t>k</a:t>
            </a:r>
            <a:r>
              <a:rPr lang="pt-BR" sz="1900" dirty="0">
                <a:latin typeface="Courier New"/>
                <a:cs typeface="Courier New"/>
              </a:rPr>
              <a:t>; 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	C[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]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for (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 = 0; 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 &lt; </a:t>
            </a:r>
            <a:r>
              <a:rPr lang="pt-BR" sz="1900" dirty="0" err="1">
                <a:latin typeface="Courier New"/>
                <a:cs typeface="Courier New"/>
              </a:rPr>
              <a:t>n</a:t>
            </a:r>
            <a:r>
              <a:rPr lang="pt-BR" sz="1900" dirty="0">
                <a:latin typeface="Courier New"/>
                <a:cs typeface="Courier New"/>
              </a:rPr>
              <a:t>; 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	C[A[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].chave] = C[A[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].chave] + 1;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43529" y="4278155"/>
            <a:ext cx="8794284" cy="2423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x-none" dirty="0"/>
              <a:t>Cada índice do vetor C irá armazenar quantos elementos existem no conjunto de entradas com o respectivo valor</a:t>
            </a:r>
          </a:p>
          <a:p>
            <a:pPr lvl="1"/>
            <a:r>
              <a:rPr lang="x-none" dirty="0"/>
              <a:t>Se depois deste loop, houver o valor 2 na posição 3, quer dizer que há dois elementos com o valor 3 no vetor A (conjunto de entrada)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297381" y="5592735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920836" y="5592734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7" name="Retângulo 6"/>
          <p:cNvSpPr/>
          <p:nvPr/>
        </p:nvSpPr>
        <p:spPr>
          <a:xfrm>
            <a:off x="4544291" y="5592733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Retângulo 7"/>
          <p:cNvSpPr/>
          <p:nvPr/>
        </p:nvSpPr>
        <p:spPr>
          <a:xfrm>
            <a:off x="5165980" y="5592735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787669" y="5592735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409358" y="5592733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7032813" y="5592732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656268" y="5592731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277957" y="5592733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  <a:endParaRPr lang="pt-BR" dirty="0"/>
          </a:p>
        </p:txBody>
      </p:sp>
      <p:grpSp>
        <p:nvGrpSpPr>
          <p:cNvPr id="14" name="Agrupar 13"/>
          <p:cNvGrpSpPr/>
          <p:nvPr/>
        </p:nvGrpSpPr>
        <p:grpSpPr>
          <a:xfrm>
            <a:off x="7358392" y="1002279"/>
            <a:ext cx="3086033" cy="623457"/>
            <a:chOff x="1773380" y="4017815"/>
            <a:chExt cx="3086033" cy="623457"/>
          </a:xfrm>
        </p:grpSpPr>
        <p:sp>
          <p:nvSpPr>
            <p:cNvPr id="15" name="Retângulo 14"/>
            <p:cNvSpPr/>
            <p:nvPr/>
          </p:nvSpPr>
          <p:spPr>
            <a:xfrm>
              <a:off x="1773380" y="4017817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2396835" y="4017816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  <a:endParaRPr lang="pt-BR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020290" y="4017815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  <a:endParaRPr lang="pt-BR" dirty="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641979" y="4017817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  <a:endParaRPr lang="pt-BR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263668" y="4017817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8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02170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Ordenação por contagem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529" y="1240118"/>
            <a:ext cx="8794284" cy="5617882"/>
          </a:xfrm>
        </p:spPr>
        <p:txBody>
          <a:bodyPr>
            <a:normAutofit/>
          </a:bodyPr>
          <a:lstStyle/>
          <a:p>
            <a:r>
              <a:rPr lang="x-none" sz="1900" dirty="0"/>
              <a:t>Algoritmo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 err="1">
                <a:latin typeface="Courier New"/>
                <a:cs typeface="Courier New"/>
              </a:rPr>
              <a:t>void</a:t>
            </a:r>
            <a:r>
              <a:rPr lang="pt-BR" sz="1900" dirty="0">
                <a:latin typeface="Courier New"/>
                <a:cs typeface="Courier New"/>
              </a:rPr>
              <a:t> contagem (</a:t>
            </a:r>
            <a:r>
              <a:rPr lang="pt-BR" sz="1900" dirty="0" err="1">
                <a:latin typeface="Courier New"/>
                <a:cs typeface="Courier New"/>
              </a:rPr>
              <a:t>TItem</a:t>
            </a:r>
            <a:r>
              <a:rPr lang="pt-BR" sz="1900" dirty="0">
                <a:latin typeface="Courier New"/>
                <a:cs typeface="Courier New"/>
              </a:rPr>
              <a:t> *A, </a:t>
            </a:r>
            <a:r>
              <a:rPr lang="pt-BR" sz="1900" dirty="0" err="1">
                <a:latin typeface="Courier New"/>
                <a:cs typeface="Courier New"/>
              </a:rPr>
              <a:t>TItem</a:t>
            </a:r>
            <a:r>
              <a:rPr lang="pt-BR" sz="1900" dirty="0">
                <a:latin typeface="Courier New"/>
                <a:cs typeface="Courier New"/>
              </a:rPr>
              <a:t> *</a:t>
            </a:r>
            <a:r>
              <a:rPr lang="pt-BR" sz="1900" dirty="0" err="1">
                <a:latin typeface="Courier New"/>
                <a:cs typeface="Courier New"/>
              </a:rPr>
              <a:t>B</a:t>
            </a:r>
            <a:r>
              <a:rPr lang="pt-BR" sz="1900" dirty="0">
                <a:latin typeface="Courier New"/>
                <a:cs typeface="Courier New"/>
              </a:rPr>
              <a:t>, </a:t>
            </a:r>
            <a:r>
              <a:rPr lang="pt-BR" sz="1900" dirty="0" err="1">
                <a:latin typeface="Courier New"/>
                <a:cs typeface="Courier New"/>
              </a:rPr>
              <a:t>int</a:t>
            </a:r>
            <a:r>
              <a:rPr lang="pt-BR" sz="1900" dirty="0">
                <a:latin typeface="Courier New"/>
                <a:cs typeface="Courier New"/>
              </a:rPr>
              <a:t> </a:t>
            </a:r>
            <a:r>
              <a:rPr lang="pt-BR" sz="1900" dirty="0" err="1">
                <a:latin typeface="Courier New"/>
                <a:cs typeface="Courier New"/>
              </a:rPr>
              <a:t>n</a:t>
            </a:r>
            <a:r>
              <a:rPr lang="pt-BR" sz="1900" dirty="0">
                <a:latin typeface="Courier New"/>
                <a:cs typeface="Courier New"/>
              </a:rPr>
              <a:t>, </a:t>
            </a:r>
            <a:r>
              <a:rPr lang="pt-BR" sz="1900" dirty="0" err="1">
                <a:latin typeface="Courier New"/>
                <a:cs typeface="Courier New"/>
              </a:rPr>
              <a:t>int</a:t>
            </a:r>
            <a:r>
              <a:rPr lang="pt-BR" sz="1900" dirty="0">
                <a:latin typeface="Courier New"/>
                <a:cs typeface="Courier New"/>
              </a:rPr>
              <a:t> </a:t>
            </a:r>
            <a:r>
              <a:rPr lang="pt-BR" sz="1900" dirty="0" err="1">
                <a:latin typeface="Courier New"/>
                <a:cs typeface="Courier New"/>
              </a:rPr>
              <a:t>k</a:t>
            </a:r>
            <a:r>
              <a:rPr lang="pt-BR" sz="1900" dirty="0">
                <a:latin typeface="Courier New"/>
                <a:cs typeface="Courier New"/>
              </a:rPr>
              <a:t>) {</a:t>
            </a:r>
            <a:endParaRPr lang="pt-BR" sz="1900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...</a:t>
            </a:r>
            <a:endParaRPr lang="pt-BR" sz="1900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for (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 = 1; 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 &lt; </a:t>
            </a:r>
            <a:r>
              <a:rPr lang="pt-BR" sz="1900" dirty="0" err="1">
                <a:latin typeface="Courier New"/>
                <a:cs typeface="Courier New"/>
              </a:rPr>
              <a:t>k</a:t>
            </a:r>
            <a:r>
              <a:rPr lang="pt-BR" sz="1900" dirty="0">
                <a:latin typeface="Courier New"/>
                <a:cs typeface="Courier New"/>
              </a:rPr>
              <a:t>; 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	C[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] = C[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] + C[i-1];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43529" y="3576270"/>
            <a:ext cx="8794284" cy="2782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x-none" dirty="0"/>
              <a:t>Agora em cada posição de C[i] contém o número de elementos menores ou iguais a i</a:t>
            </a:r>
          </a:p>
          <a:p>
            <a:pPr lvl="1"/>
            <a:r>
              <a:rPr lang="x-none" dirty="0"/>
              <a:t>Se houver </a:t>
            </a:r>
            <a:r>
              <a:rPr lang="x-none" dirty="0"/>
              <a:t>o valor </a:t>
            </a:r>
            <a:r>
              <a:rPr lang="x-none" dirty="0"/>
              <a:t>4 </a:t>
            </a:r>
            <a:r>
              <a:rPr lang="x-none" dirty="0"/>
              <a:t>na posição </a:t>
            </a:r>
            <a:r>
              <a:rPr lang="x-none" dirty="0"/>
              <a:t>5, </a:t>
            </a:r>
            <a:r>
              <a:rPr lang="x-none" dirty="0"/>
              <a:t>quer dizer que há </a:t>
            </a:r>
            <a:r>
              <a:rPr lang="x-none" dirty="0"/>
              <a:t>quatro </a:t>
            </a:r>
            <a:r>
              <a:rPr lang="x-none" dirty="0"/>
              <a:t>elementos </a:t>
            </a:r>
            <a:r>
              <a:rPr lang="x-none" dirty="0"/>
              <a:t>menores ou iguais a 5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Antes:</a:t>
            </a:r>
            <a:endParaRPr lang="x-none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Depois: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3297381" y="5973735"/>
            <a:ext cx="5576321" cy="623459"/>
            <a:chOff x="1773380" y="5959879"/>
            <a:chExt cx="5576321" cy="623459"/>
          </a:xfrm>
        </p:grpSpPr>
        <p:sp>
          <p:nvSpPr>
            <p:cNvPr id="5" name="Retângulo 4"/>
            <p:cNvSpPr/>
            <p:nvPr/>
          </p:nvSpPr>
          <p:spPr>
            <a:xfrm>
              <a:off x="1773380" y="5959883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  <a:endParaRPr lang="pt-BR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396835" y="5959882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020290" y="5959881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641979" y="5959883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63668" y="5959883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885357" y="5959881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508812" y="5959880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6132267" y="5959879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  <a:endParaRPr lang="pt-BR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753956" y="5959881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</p:grpSp>
      <p:grpSp>
        <p:nvGrpSpPr>
          <p:cNvPr id="24" name="Agrupar 23"/>
          <p:cNvGrpSpPr/>
          <p:nvPr/>
        </p:nvGrpSpPr>
        <p:grpSpPr>
          <a:xfrm>
            <a:off x="3269671" y="4912641"/>
            <a:ext cx="5576321" cy="623459"/>
            <a:chOff x="1745670" y="4912640"/>
            <a:chExt cx="5576321" cy="623459"/>
          </a:xfrm>
        </p:grpSpPr>
        <p:sp>
          <p:nvSpPr>
            <p:cNvPr id="14" name="Retângulo 13"/>
            <p:cNvSpPr/>
            <p:nvPr/>
          </p:nvSpPr>
          <p:spPr>
            <a:xfrm>
              <a:off x="1745670" y="4912644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  <a:endParaRPr lang="pt-BR" dirty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369125" y="4912643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2992580" y="4912642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614269" y="4912644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  <a:endParaRPr lang="pt-BR" dirty="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235958" y="4912644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  <a:endParaRPr lang="pt-BR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857647" y="4912642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  <a:endParaRPr lang="pt-BR" dirty="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5481102" y="4912641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6104557" y="4912640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6726246" y="4912642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6233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Ordenação por contagem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529" y="1240118"/>
            <a:ext cx="8794284" cy="5617882"/>
          </a:xfrm>
        </p:spPr>
        <p:txBody>
          <a:bodyPr>
            <a:normAutofit/>
          </a:bodyPr>
          <a:lstStyle/>
          <a:p>
            <a:r>
              <a:rPr lang="x-none" sz="1900" dirty="0"/>
              <a:t>Algoritmo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 err="1">
                <a:latin typeface="Courier New"/>
                <a:cs typeface="Courier New"/>
              </a:rPr>
              <a:t>void</a:t>
            </a:r>
            <a:r>
              <a:rPr lang="pt-BR" sz="1900" dirty="0">
                <a:latin typeface="Courier New"/>
                <a:cs typeface="Courier New"/>
              </a:rPr>
              <a:t> contagem (</a:t>
            </a:r>
            <a:r>
              <a:rPr lang="pt-BR" sz="1900" dirty="0" err="1">
                <a:latin typeface="Courier New"/>
                <a:cs typeface="Courier New"/>
              </a:rPr>
              <a:t>TItem</a:t>
            </a:r>
            <a:r>
              <a:rPr lang="pt-BR" sz="1900" dirty="0">
                <a:latin typeface="Courier New"/>
                <a:cs typeface="Courier New"/>
              </a:rPr>
              <a:t> *A, </a:t>
            </a:r>
            <a:r>
              <a:rPr lang="pt-BR" sz="1900" dirty="0" err="1">
                <a:latin typeface="Courier New"/>
                <a:cs typeface="Courier New"/>
              </a:rPr>
              <a:t>TItem</a:t>
            </a:r>
            <a:r>
              <a:rPr lang="pt-BR" sz="1900" dirty="0">
                <a:latin typeface="Courier New"/>
                <a:cs typeface="Courier New"/>
              </a:rPr>
              <a:t> *</a:t>
            </a:r>
            <a:r>
              <a:rPr lang="pt-BR" sz="1900" dirty="0" err="1">
                <a:latin typeface="Courier New"/>
                <a:cs typeface="Courier New"/>
              </a:rPr>
              <a:t>B</a:t>
            </a:r>
            <a:r>
              <a:rPr lang="pt-BR" sz="1900" dirty="0">
                <a:latin typeface="Courier New"/>
                <a:cs typeface="Courier New"/>
              </a:rPr>
              <a:t>, </a:t>
            </a:r>
            <a:r>
              <a:rPr lang="pt-BR" sz="1900" dirty="0" err="1">
                <a:latin typeface="Courier New"/>
                <a:cs typeface="Courier New"/>
              </a:rPr>
              <a:t>int</a:t>
            </a:r>
            <a:r>
              <a:rPr lang="pt-BR" sz="1900" dirty="0">
                <a:latin typeface="Courier New"/>
                <a:cs typeface="Courier New"/>
              </a:rPr>
              <a:t> </a:t>
            </a:r>
            <a:r>
              <a:rPr lang="pt-BR" sz="1900" dirty="0" err="1">
                <a:latin typeface="Courier New"/>
                <a:cs typeface="Courier New"/>
              </a:rPr>
              <a:t>n</a:t>
            </a:r>
            <a:r>
              <a:rPr lang="pt-BR" sz="1900" dirty="0">
                <a:latin typeface="Courier New"/>
                <a:cs typeface="Courier New"/>
              </a:rPr>
              <a:t>, </a:t>
            </a:r>
            <a:r>
              <a:rPr lang="pt-BR" sz="1900" dirty="0" err="1">
                <a:latin typeface="Courier New"/>
                <a:cs typeface="Courier New"/>
              </a:rPr>
              <a:t>int</a:t>
            </a:r>
            <a:r>
              <a:rPr lang="pt-BR" sz="1900" dirty="0">
                <a:latin typeface="Courier New"/>
                <a:cs typeface="Courier New"/>
              </a:rPr>
              <a:t> </a:t>
            </a:r>
            <a:r>
              <a:rPr lang="pt-BR" sz="1900" dirty="0" err="1">
                <a:latin typeface="Courier New"/>
                <a:cs typeface="Courier New"/>
              </a:rPr>
              <a:t>k</a:t>
            </a:r>
            <a:r>
              <a:rPr lang="pt-BR" sz="1900" dirty="0">
                <a:latin typeface="Courier New"/>
                <a:cs typeface="Courier New"/>
              </a:rPr>
              <a:t>) {</a:t>
            </a:r>
            <a:endParaRPr lang="pt-BR" sz="1900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...</a:t>
            </a:r>
            <a:r>
              <a:rPr lang="pt-BR" sz="1900" dirty="0">
                <a:latin typeface="Courier New"/>
                <a:cs typeface="Courier New"/>
              </a:rPr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for (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 = n-1; 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 &gt;= 0; 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--</a:t>
            </a:r>
            <a:r>
              <a:rPr lang="pt-BR" sz="1900" dirty="0">
                <a:latin typeface="Courier New"/>
                <a:cs typeface="Courier New"/>
              </a:rPr>
              <a:t>) {</a:t>
            </a:r>
            <a:endParaRPr lang="pt-BR" sz="1900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	</a:t>
            </a:r>
            <a:r>
              <a:rPr lang="pt-BR" sz="1900" dirty="0" err="1">
                <a:latin typeface="Courier New"/>
                <a:cs typeface="Courier New"/>
              </a:rPr>
              <a:t>B</a:t>
            </a:r>
            <a:r>
              <a:rPr lang="pt-BR" sz="1900" dirty="0">
                <a:latin typeface="Courier New"/>
                <a:cs typeface="Courier New"/>
              </a:rPr>
              <a:t>[C[A[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].chave]-1] = A[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	C[A[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].chave] = C[A[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].chave] - 1;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}</a:t>
            </a:r>
            <a:endParaRPr lang="x-none" sz="1900" dirty="0"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0" y="4119706"/>
            <a:ext cx="8794284" cy="2835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x-none" dirty="0"/>
              <a:t>O último loop </a:t>
            </a:r>
            <a:r>
              <a:rPr lang="pt-BR" dirty="0"/>
              <a:t>posiciona </a:t>
            </a:r>
            <a:r>
              <a:rPr lang="x-none" dirty="0"/>
              <a:t>cada elemento no seu lugar ordenado</a:t>
            </a:r>
          </a:p>
          <a:p>
            <a:pPr lvl="1"/>
            <a:r>
              <a:rPr lang="x-none" dirty="0"/>
              <a:t>A cada iteração, o vetor C decrementa a chave utilizada</a:t>
            </a:r>
            <a:endParaRPr lang="pt-BR" dirty="0"/>
          </a:p>
          <a:p>
            <a:pPr lvl="1"/>
            <a:r>
              <a:rPr lang="pt-BR" dirty="0"/>
              <a:t>Vetor A: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Vetor C: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Vetor B:</a:t>
            </a:r>
            <a:endParaRPr lang="x-none" dirty="0"/>
          </a:p>
        </p:txBody>
      </p:sp>
      <p:grpSp>
        <p:nvGrpSpPr>
          <p:cNvPr id="5" name="Agrupar 4"/>
          <p:cNvGrpSpPr/>
          <p:nvPr/>
        </p:nvGrpSpPr>
        <p:grpSpPr>
          <a:xfrm>
            <a:off x="3366652" y="5384891"/>
            <a:ext cx="5576321" cy="623459"/>
            <a:chOff x="1773380" y="5959879"/>
            <a:chExt cx="5576321" cy="623459"/>
          </a:xfrm>
        </p:grpSpPr>
        <p:sp>
          <p:nvSpPr>
            <p:cNvPr id="6" name="Retângulo 5"/>
            <p:cNvSpPr/>
            <p:nvPr/>
          </p:nvSpPr>
          <p:spPr>
            <a:xfrm>
              <a:off x="1773380" y="5959883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396835" y="5959882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20290" y="5959881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3641979" y="5959883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263668" y="5959883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885357" y="5959881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508812" y="5959880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  <a:endParaRPr lang="pt-BR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132267" y="5959879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  <a:endParaRPr lang="pt-BR" dirty="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753956" y="5959881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3364886" y="4685263"/>
            <a:ext cx="3086033" cy="623457"/>
            <a:chOff x="1773380" y="4017815"/>
            <a:chExt cx="3086033" cy="623457"/>
          </a:xfrm>
        </p:grpSpPr>
        <p:sp>
          <p:nvSpPr>
            <p:cNvPr id="16" name="Retângulo 15"/>
            <p:cNvSpPr/>
            <p:nvPr/>
          </p:nvSpPr>
          <p:spPr>
            <a:xfrm>
              <a:off x="1773380" y="4017817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  <a:endParaRPr lang="pt-BR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396835" y="4017816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  <a:endParaRPr lang="pt-BR" dirty="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020290" y="4017815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  <a:endParaRPr lang="pt-BR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641979" y="4017817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  <a:endParaRPr lang="pt-BR" dirty="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4263668" y="4017817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8</a:t>
              </a:r>
              <a:endParaRPr lang="pt-BR" dirty="0"/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3366652" y="6165487"/>
            <a:ext cx="3086033" cy="623457"/>
            <a:chOff x="1773380" y="4017815"/>
            <a:chExt cx="3086033" cy="623457"/>
          </a:xfrm>
        </p:grpSpPr>
        <p:sp>
          <p:nvSpPr>
            <p:cNvPr id="22" name="Retângulo 21"/>
            <p:cNvSpPr/>
            <p:nvPr/>
          </p:nvSpPr>
          <p:spPr>
            <a:xfrm>
              <a:off x="1773380" y="4017817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396835" y="4017816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020290" y="4017815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641979" y="4017817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263668" y="4017817"/>
              <a:ext cx="595745" cy="623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7" name="CaixaDeTexto 26"/>
          <p:cNvSpPr txBox="1"/>
          <p:nvPr/>
        </p:nvSpPr>
        <p:spPr>
          <a:xfrm>
            <a:off x="6040672" y="642850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5855173" y="6165489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8371406" y="5384895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3986574" y="6165489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4610030" y="5384890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4627417" y="6174387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5261195" y="5384895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3376974" y="6165489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4610030" y="5375990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  <a:endParaRPr lang="pt-BR" dirty="0"/>
          </a:p>
        </p:txBody>
      </p:sp>
      <p:sp>
        <p:nvSpPr>
          <p:cNvPr id="37" name="Retângulo 36"/>
          <p:cNvSpPr/>
          <p:nvPr/>
        </p:nvSpPr>
        <p:spPr>
          <a:xfrm>
            <a:off x="5270027" y="6165489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  <a:endParaRPr lang="pt-BR" dirty="0"/>
          </a:p>
        </p:txBody>
      </p:sp>
      <p:sp>
        <p:nvSpPr>
          <p:cNvPr id="38" name="Retângulo 37"/>
          <p:cNvSpPr/>
          <p:nvPr/>
        </p:nvSpPr>
        <p:spPr>
          <a:xfrm>
            <a:off x="5856940" y="5375989"/>
            <a:ext cx="595745" cy="623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77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Ordenação por contagem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529" y="1240118"/>
            <a:ext cx="8794284" cy="5617882"/>
          </a:xfrm>
        </p:spPr>
        <p:txBody>
          <a:bodyPr>
            <a:normAutofit fontScale="92500" lnSpcReduction="10000"/>
          </a:bodyPr>
          <a:lstStyle/>
          <a:p>
            <a:r>
              <a:rPr lang="x-none" dirty="0" smtClean="0"/>
              <a:t>Algoritmo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urier New"/>
                <a:cs typeface="Courier New"/>
              </a:rPr>
              <a:t>void</a:t>
            </a:r>
            <a:r>
              <a:rPr lang="pt-BR" dirty="0">
                <a:latin typeface="Courier New"/>
                <a:cs typeface="Courier New"/>
              </a:rPr>
              <a:t> contagem (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*A, 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B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n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k</a:t>
            </a:r>
            <a:r>
              <a:rPr lang="pt-BR" dirty="0" smtClean="0">
                <a:latin typeface="Courier New"/>
                <a:cs typeface="Courier New"/>
              </a:rPr>
              <a:t>) {</a:t>
            </a:r>
            <a:endParaRPr lang="pt-BR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 smtClean="0">
                <a:latin typeface="Courier New"/>
                <a:cs typeface="Courier New"/>
              </a:rPr>
              <a:t>i</a:t>
            </a:r>
            <a:r>
              <a:rPr lang="pt-BR" dirty="0" smtClean="0">
                <a:latin typeface="Courier New"/>
                <a:cs typeface="Courier New"/>
              </a:rPr>
              <a:t>, C</a:t>
            </a:r>
            <a:r>
              <a:rPr lang="pt-BR" dirty="0">
                <a:latin typeface="Courier New"/>
                <a:cs typeface="Courier New"/>
              </a:rPr>
              <a:t>[</a:t>
            </a:r>
            <a:r>
              <a:rPr lang="pt-BR" dirty="0" err="1">
                <a:latin typeface="Courier New"/>
                <a:cs typeface="Courier New"/>
              </a:rPr>
              <a:t>k</a:t>
            </a:r>
            <a:r>
              <a:rPr lang="pt-BR" dirty="0">
                <a:latin typeface="Courier New"/>
                <a:cs typeface="Courier New"/>
              </a:rPr>
              <a:t>];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for (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 = 0; 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 &lt; </a:t>
            </a:r>
            <a:r>
              <a:rPr lang="pt-BR" dirty="0" err="1">
                <a:latin typeface="Courier New"/>
                <a:cs typeface="Courier New"/>
              </a:rPr>
              <a:t>k</a:t>
            </a:r>
            <a:r>
              <a:rPr lang="pt-BR" dirty="0">
                <a:latin typeface="Courier New"/>
                <a:cs typeface="Courier New"/>
              </a:rPr>
              <a:t>; 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C[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]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for (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 = 0; 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 &lt; </a:t>
            </a:r>
            <a:r>
              <a:rPr lang="pt-BR" dirty="0" err="1">
                <a:latin typeface="Courier New"/>
                <a:cs typeface="Courier New"/>
              </a:rPr>
              <a:t>n</a:t>
            </a:r>
            <a:r>
              <a:rPr lang="pt-BR" dirty="0">
                <a:latin typeface="Courier New"/>
                <a:cs typeface="Courier New"/>
              </a:rPr>
              <a:t>; 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C[A[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].chave] = C[A[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].chave] + 1;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for (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 = 1; 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 &lt; </a:t>
            </a:r>
            <a:r>
              <a:rPr lang="pt-BR" dirty="0" err="1">
                <a:latin typeface="Courier New"/>
                <a:cs typeface="Courier New"/>
              </a:rPr>
              <a:t>k</a:t>
            </a:r>
            <a:r>
              <a:rPr lang="pt-BR" dirty="0">
                <a:latin typeface="Courier New"/>
                <a:cs typeface="Courier New"/>
              </a:rPr>
              <a:t>; 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C[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] = C[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] + C[i-1];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for (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 = n-1; 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 &gt;= 0; 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--</a:t>
            </a:r>
            <a:r>
              <a:rPr lang="pt-BR" dirty="0" smtClean="0">
                <a:latin typeface="Courier New"/>
                <a:cs typeface="Courier New"/>
              </a:rPr>
              <a:t>) {</a:t>
            </a:r>
            <a:endParaRPr lang="pt-BR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</a:t>
            </a:r>
            <a:r>
              <a:rPr lang="pt-BR" dirty="0" err="1">
                <a:latin typeface="Courier New"/>
                <a:cs typeface="Courier New"/>
              </a:rPr>
              <a:t>B</a:t>
            </a:r>
            <a:r>
              <a:rPr lang="pt-BR" dirty="0">
                <a:latin typeface="Courier New"/>
                <a:cs typeface="Courier New"/>
              </a:rPr>
              <a:t>[C[A[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].chave]-1] = A[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	C[A[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].chave] = C[A[</a:t>
            </a:r>
            <a:r>
              <a:rPr lang="pt-BR" dirty="0" err="1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].chave] - 1;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/>
                <a:cs typeface="Courier New"/>
              </a:rPr>
              <a:t>}</a:t>
            </a:r>
            <a:endParaRPr lang="x-none" dirty="0">
              <a:latin typeface="Courier New"/>
              <a:cs typeface="Courier New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442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Implemente o método de ordenação por contagem</a:t>
            </a:r>
          </a:p>
          <a:p>
            <a:r>
              <a:rPr lang="x-none" dirty="0" smtClean="0"/>
              <a:t>Implemente o método bucket sort</a:t>
            </a:r>
            <a:endParaRPr lang="en-US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58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err="1"/>
              <a:t>Bucket</a:t>
            </a:r>
            <a:r>
              <a:rPr lang="pt-BR" dirty="0"/>
              <a:t> </a:t>
            </a:r>
            <a:r>
              <a:rPr lang="pt-BR" dirty="0" err="1" smtClean="0"/>
              <a:t>sort</a:t>
            </a:r>
            <a:endParaRPr lang="pt-BR" dirty="0" smtClean="0"/>
          </a:p>
          <a:p>
            <a:r>
              <a:rPr lang="pt-BR" dirty="0" smtClean="0"/>
              <a:t>Ordenação por contagem</a:t>
            </a:r>
          </a:p>
          <a:p>
            <a:r>
              <a:rPr lang="pt-BR" dirty="0" smtClean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696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 fontScale="77500" lnSpcReduction="20000"/>
          </a:bodyPr>
          <a:lstStyle/>
          <a:p>
            <a:r>
              <a:rPr lang="x-none" sz="2000" dirty="0"/>
              <a:t>Material elaborado por:</a:t>
            </a:r>
          </a:p>
          <a:p>
            <a:pPr>
              <a:spcBef>
                <a:spcPts val="0"/>
              </a:spcBef>
            </a:pPr>
            <a:r>
              <a:rPr lang="x-none" sz="2000" dirty="0"/>
              <a:t>Thiago Meirelles Ventura</a:t>
            </a:r>
          </a:p>
          <a:p>
            <a:r>
              <a:rPr lang="x-none" sz="2000" dirty="0"/>
              <a:t>Baseado em: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sz="2000" dirty="0" err="1"/>
              <a:t>Ascencio</a:t>
            </a:r>
            <a:r>
              <a:rPr lang="pt-BR" sz="2000" dirty="0"/>
              <a:t>, A. F. </a:t>
            </a:r>
            <a:r>
              <a:rPr lang="pt-BR" sz="2000" dirty="0" err="1"/>
              <a:t>G</a:t>
            </a:r>
            <a:r>
              <a:rPr lang="pt-BR" sz="2000" dirty="0"/>
              <a:t>; Araújo, G. S. Estruturas de Dados. </a:t>
            </a:r>
            <a:r>
              <a:rPr lang="pt-BR" sz="2000" dirty="0"/>
              <a:t>Pearson</a:t>
            </a:r>
            <a:r>
              <a:rPr lang="pt-BR" sz="2000" dirty="0"/>
              <a:t>, 2011</a:t>
            </a:r>
            <a:r>
              <a:rPr lang="pt-BR" sz="2000" dirty="0"/>
              <a:t>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sz="2000" dirty="0" err="1"/>
              <a:t>Cormen</a:t>
            </a:r>
            <a:r>
              <a:rPr lang="pt-BR" sz="2000" dirty="0"/>
              <a:t>, T. H.; </a:t>
            </a:r>
            <a:r>
              <a:rPr lang="pt-BR" sz="2000" dirty="0" err="1"/>
              <a:t>Leiserson</a:t>
            </a:r>
            <a:r>
              <a:rPr lang="pt-BR" sz="2000" dirty="0"/>
              <a:t>, C. E.; </a:t>
            </a:r>
            <a:r>
              <a:rPr lang="pt-BR" sz="2000" dirty="0" err="1"/>
              <a:t>Rivest</a:t>
            </a:r>
            <a:r>
              <a:rPr lang="pt-BR" sz="2000" dirty="0"/>
              <a:t>, R. L.; Stein, C. Algoritmos: teoria e prática. </a:t>
            </a:r>
            <a:r>
              <a:rPr lang="pt-BR" sz="2000" dirty="0" err="1"/>
              <a:t>Elsevier</a:t>
            </a:r>
            <a:r>
              <a:rPr lang="pt-BR" sz="2000" dirty="0"/>
              <a:t>, 2002.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sz="2000" dirty="0"/>
              <a:t>Aulas do Prof. Reinaldo </a:t>
            </a:r>
            <a:r>
              <a:rPr lang="pt-BR" sz="2000" dirty="0"/>
              <a:t>Silva </a:t>
            </a:r>
            <a:r>
              <a:rPr lang="pt-BR" sz="2000" dirty="0"/>
              <a:t>Fortes (</a:t>
            </a:r>
            <a:r>
              <a:rPr lang="de-DE" sz="2000" dirty="0"/>
              <a:t>http://www.decom.ufop.br/reinaldo</a:t>
            </a:r>
            <a:r>
              <a:rPr lang="de-DE" sz="2000" dirty="0"/>
              <a:t>/)</a:t>
            </a:r>
            <a:endParaRPr lang="pt-BR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1" y="28468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UFMT </a:t>
            </a:r>
            <a:r>
              <a:rPr lang="en-US" dirty="0"/>
              <a:t>–</a:t>
            </a:r>
            <a:r>
              <a:rPr lang="pt-BR" dirty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50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Vários métodos de ordenação já foram vistos</a:t>
            </a:r>
          </a:p>
          <a:p>
            <a:pPr lvl="1"/>
            <a:r>
              <a:rPr lang="x-none" dirty="0" smtClean="0"/>
              <a:t>Todos usando ordenação por comparação</a:t>
            </a:r>
          </a:p>
          <a:p>
            <a:pPr lvl="1"/>
            <a:r>
              <a:rPr lang="x-none" dirty="0" smtClean="0"/>
              <a:t>Melhor caso: O (n log n)</a:t>
            </a:r>
          </a:p>
          <a:p>
            <a:r>
              <a:rPr lang="pt-BR" dirty="0" smtClean="0"/>
              <a:t>É possível existir algoritmos melhores, assumindo que:</a:t>
            </a:r>
          </a:p>
          <a:p>
            <a:pPr lvl="1"/>
            <a:r>
              <a:rPr lang="en-US" dirty="0" smtClean="0"/>
              <a:t>A</a:t>
            </a:r>
            <a:r>
              <a:rPr lang="pt-BR" dirty="0" smtClean="0"/>
              <a:t> entrada possui determinadas características</a:t>
            </a:r>
          </a:p>
          <a:p>
            <a:pPr lvl="1"/>
            <a:r>
              <a:rPr lang="pt-BR" dirty="0" smtClean="0"/>
              <a:t>Respeitando algumas restrições</a:t>
            </a:r>
          </a:p>
          <a:p>
            <a:pPr lvl="1"/>
            <a:r>
              <a:rPr lang="pt-BR" dirty="0" smtClean="0"/>
              <a:t>Ou seja, para aplicar em casos bem específicos</a:t>
            </a:r>
          </a:p>
        </p:txBody>
      </p:sp>
    </p:spTree>
    <p:extLst>
      <p:ext uri="{BB962C8B-B14F-4D97-AF65-F5344CB8AC3E}">
        <p14:creationId xmlns:p14="http://schemas.microsoft.com/office/powerpoint/2010/main" val="25948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Nesses casos, pode ser alcançado um desempenho linear</a:t>
            </a:r>
          </a:p>
          <a:p>
            <a:pPr lvl="1"/>
            <a:r>
              <a:rPr lang="x-none" dirty="0" smtClean="0"/>
              <a:t>O(n)</a:t>
            </a:r>
          </a:p>
          <a:p>
            <a:r>
              <a:rPr lang="x-none" dirty="0" smtClean="0"/>
              <a:t>Exemplos deste tipo de algoritmo</a:t>
            </a:r>
          </a:p>
          <a:p>
            <a:pPr lvl="1"/>
            <a:r>
              <a:rPr lang="x-none" dirty="0" smtClean="0"/>
              <a:t>Ordenação por contagem (Couting sort)</a:t>
            </a:r>
          </a:p>
          <a:p>
            <a:pPr lvl="1"/>
            <a:r>
              <a:rPr lang="x-none" dirty="0" smtClean="0"/>
              <a:t>Bucket sort</a:t>
            </a:r>
          </a:p>
        </p:txBody>
      </p:sp>
    </p:spTree>
    <p:extLst>
      <p:ext uri="{BB962C8B-B14F-4D97-AF65-F5344CB8AC3E}">
        <p14:creationId xmlns:p14="http://schemas.microsoft.com/office/powerpoint/2010/main" val="221906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err="1" smtClean="0"/>
              <a:t>Bucket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Pressupõe que:</a:t>
            </a:r>
          </a:p>
          <a:p>
            <a:pPr lvl="1"/>
            <a:r>
              <a:rPr lang="x-none" dirty="0" smtClean="0"/>
              <a:t>As chaves estão uniformemente distribuídas em um intervalo conhecido</a:t>
            </a:r>
            <a:endParaRPr lang="x-none" b="1" dirty="0" smtClean="0"/>
          </a:p>
          <a:p>
            <a:r>
              <a:rPr lang="en-US" dirty="0" err="1" smtClean="0"/>
              <a:t>Casos</a:t>
            </a:r>
            <a:endParaRPr lang="en-US" dirty="0" smtClean="0"/>
          </a:p>
          <a:p>
            <a:pPr lvl="1"/>
            <a:r>
              <a:rPr lang="en-US" dirty="0" err="1" smtClean="0"/>
              <a:t>Bons</a:t>
            </a:r>
            <a:endParaRPr lang="en-US" dirty="0" smtClean="0"/>
          </a:p>
          <a:p>
            <a:pPr lvl="2"/>
            <a:r>
              <a:rPr lang="x-none" dirty="0" smtClean="0"/>
              <a:t>1 2 3 4 5</a:t>
            </a:r>
          </a:p>
          <a:p>
            <a:pPr lvl="2"/>
            <a:r>
              <a:rPr lang="x-none" dirty="0" smtClean="0"/>
              <a:t>-20 -10 0 10 20</a:t>
            </a:r>
          </a:p>
          <a:p>
            <a:pPr lvl="1"/>
            <a:r>
              <a:rPr lang="x-none" dirty="0" smtClean="0"/>
              <a:t>Ruins</a:t>
            </a:r>
          </a:p>
          <a:p>
            <a:pPr lvl="2"/>
            <a:r>
              <a:rPr lang="pt-BR" dirty="0" smtClean="0"/>
              <a:t>1 1 1 1 1 1 99</a:t>
            </a:r>
            <a:endParaRPr lang="pt-BR" dirty="0"/>
          </a:p>
          <a:p>
            <a:pPr lvl="2"/>
            <a:r>
              <a:rPr lang="pt-BR" dirty="0" smtClean="0"/>
              <a:t>-900 -800 -700 -9 -8 -7 0 0 0 1 1 1</a:t>
            </a:r>
          </a:p>
          <a:p>
            <a:r>
              <a:rPr lang="pt-BR" dirty="0" smtClean="0"/>
              <a:t>Pode-se adotar o intervalo de 0 a 1</a:t>
            </a:r>
          </a:p>
        </p:txBody>
      </p:sp>
    </p:spTree>
    <p:extLst>
      <p:ext uri="{BB962C8B-B14F-4D97-AF65-F5344CB8AC3E}">
        <p14:creationId xmlns:p14="http://schemas.microsoft.com/office/powerpoint/2010/main" val="38214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err="1" smtClean="0"/>
              <a:t>Bucket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Ideia</a:t>
            </a:r>
          </a:p>
          <a:p>
            <a:pPr lvl="1"/>
            <a:r>
              <a:rPr lang="x-none" dirty="0" smtClean="0"/>
              <a:t>Dividir o intervalo total (0 a 1, por exemplo) em </a:t>
            </a:r>
            <a:r>
              <a:rPr lang="x-none" b="1" dirty="0" smtClean="0"/>
              <a:t>n</a:t>
            </a:r>
            <a:r>
              <a:rPr lang="x-none" dirty="0" smtClean="0"/>
              <a:t> subintervalos de mesmo tamanho</a:t>
            </a:r>
          </a:p>
          <a:p>
            <a:pPr lvl="2"/>
            <a:r>
              <a:rPr lang="x-none" dirty="0" smtClean="0"/>
              <a:t>Chamado aqui de “baldes”</a:t>
            </a:r>
          </a:p>
          <a:p>
            <a:pPr lvl="1"/>
            <a:r>
              <a:rPr lang="x-none" dirty="0" smtClean="0"/>
              <a:t>Separar cada valor do conjunto de dados nos seus respectivos baldes</a:t>
            </a:r>
          </a:p>
          <a:p>
            <a:pPr lvl="1"/>
            <a:r>
              <a:rPr lang="x-none" dirty="0" smtClean="0"/>
              <a:t>Caso a entrada seja realmente uniformemente distribuída, não haverá muitos números em cada balde</a:t>
            </a:r>
          </a:p>
          <a:p>
            <a:pPr lvl="1"/>
            <a:r>
              <a:rPr lang="x-none" dirty="0" smtClean="0"/>
              <a:t>Deve ser ordenado os poucos números em cada balde</a:t>
            </a:r>
          </a:p>
          <a:p>
            <a:pPr lvl="1"/>
            <a:r>
              <a:rPr lang="x-none" dirty="0" smtClean="0"/>
              <a:t>E, por fim, gerar a saída lendo os números ordenados em cada balde, sequencialmente do 1º balde ao último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127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err="1" smtClean="0"/>
              <a:t>Bucket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879273"/>
          </a:xfrm>
        </p:spPr>
        <p:txBody>
          <a:bodyPr>
            <a:normAutofit lnSpcReduction="10000"/>
          </a:bodyPr>
          <a:lstStyle/>
          <a:p>
            <a:r>
              <a:rPr lang="x-none" sz="1900" dirty="0"/>
              <a:t>Algoritmo</a:t>
            </a:r>
          </a:p>
          <a:p>
            <a:pPr marL="0" indent="0">
              <a:spcBef>
                <a:spcPts val="0"/>
              </a:spcBef>
              <a:buNone/>
            </a:pPr>
            <a:endParaRPr lang="pt-BR" sz="19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900" dirty="0">
                <a:latin typeface="Courier New"/>
                <a:cs typeface="Courier New"/>
              </a:rPr>
              <a:t>#define TAM_BUCKET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900" dirty="0">
                <a:latin typeface="Courier New"/>
                <a:cs typeface="Courier New"/>
              </a:rPr>
              <a:t>#define NUM_BUCKET </a:t>
            </a:r>
            <a:r>
              <a:rPr lang="it-IT" sz="1900" dirty="0">
                <a:latin typeface="Courier New"/>
                <a:cs typeface="Courier New"/>
              </a:rPr>
              <a:t>10</a:t>
            </a:r>
          </a:p>
          <a:p>
            <a:pPr marL="0" indent="0">
              <a:spcBef>
                <a:spcPts val="0"/>
              </a:spcBef>
              <a:buNone/>
            </a:pPr>
            <a:endParaRPr lang="pt-BR" sz="19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 err="1">
                <a:latin typeface="Courier New"/>
                <a:cs typeface="Courier New"/>
              </a:rPr>
              <a:t>typedef</a:t>
            </a:r>
            <a:r>
              <a:rPr lang="pt-BR" sz="1900" dirty="0">
                <a:latin typeface="Courier New"/>
                <a:cs typeface="Courier New"/>
              </a:rPr>
              <a:t> </a:t>
            </a:r>
            <a:r>
              <a:rPr lang="pt-BR" sz="1900" dirty="0" err="1">
                <a:latin typeface="Courier New"/>
                <a:cs typeface="Courier New"/>
              </a:rPr>
              <a:t>struct</a:t>
            </a:r>
            <a:r>
              <a:rPr lang="pt-BR" sz="1900" dirty="0">
                <a:latin typeface="Courier New"/>
                <a:cs typeface="Courier New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</a:t>
            </a:r>
            <a:r>
              <a:rPr lang="pt-BR" sz="1900" dirty="0" err="1">
                <a:latin typeface="Courier New"/>
                <a:cs typeface="Courier New"/>
              </a:rPr>
              <a:t>int</a:t>
            </a:r>
            <a:r>
              <a:rPr lang="pt-BR" sz="1900" dirty="0">
                <a:latin typeface="Courier New"/>
                <a:cs typeface="Courier New"/>
              </a:rPr>
              <a:t> chave;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} </a:t>
            </a:r>
            <a:r>
              <a:rPr lang="pt-BR" sz="1900" dirty="0" err="1">
                <a:latin typeface="Courier New"/>
                <a:cs typeface="Courier New"/>
              </a:rPr>
              <a:t>TItem</a:t>
            </a:r>
            <a:r>
              <a:rPr lang="pt-BR" sz="19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19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 err="1">
                <a:latin typeface="Courier New"/>
                <a:cs typeface="Courier New"/>
              </a:rPr>
              <a:t>typedef</a:t>
            </a:r>
            <a:r>
              <a:rPr lang="pt-BR" sz="1900" dirty="0">
                <a:latin typeface="Courier New"/>
                <a:cs typeface="Courier New"/>
              </a:rPr>
              <a:t> </a:t>
            </a:r>
            <a:r>
              <a:rPr lang="pt-BR" sz="1900" dirty="0" err="1">
                <a:latin typeface="Courier New"/>
                <a:cs typeface="Courier New"/>
              </a:rPr>
              <a:t>struct</a:t>
            </a:r>
            <a:r>
              <a:rPr lang="pt-BR" sz="1900" dirty="0">
                <a:latin typeface="Courier New"/>
                <a:cs typeface="Courier New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</a:t>
            </a:r>
            <a:r>
              <a:rPr lang="pt-BR" sz="1900" dirty="0" err="1">
                <a:latin typeface="Courier New"/>
                <a:cs typeface="Courier New"/>
              </a:rPr>
              <a:t>int</a:t>
            </a:r>
            <a:r>
              <a:rPr lang="pt-BR" sz="1900" dirty="0">
                <a:latin typeface="Courier New"/>
                <a:cs typeface="Courier New"/>
              </a:rPr>
              <a:t> quantidade;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</a:t>
            </a:r>
            <a:r>
              <a:rPr lang="pt-BR" sz="1900" dirty="0" err="1">
                <a:latin typeface="Courier New"/>
                <a:cs typeface="Courier New"/>
              </a:rPr>
              <a:t>TItem</a:t>
            </a:r>
            <a:r>
              <a:rPr lang="pt-BR" sz="1900" dirty="0">
                <a:latin typeface="Courier New"/>
                <a:cs typeface="Courier New"/>
              </a:rPr>
              <a:t> balde[TAM_BUCKET];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} </a:t>
            </a:r>
            <a:r>
              <a:rPr lang="pt-BR" sz="1900" dirty="0" err="1">
                <a:latin typeface="Courier New"/>
                <a:cs typeface="Courier New"/>
              </a:rPr>
              <a:t>Bucket</a:t>
            </a:r>
            <a:r>
              <a:rPr lang="pt-BR" sz="1900" dirty="0">
                <a:latin typeface="Courier New"/>
                <a:cs typeface="Courier New"/>
              </a:rPr>
              <a:t>;</a:t>
            </a:r>
            <a:endParaRPr lang="pt-BR" sz="1900" dirty="0"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9999" y="5708073"/>
            <a:ext cx="8794284" cy="205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x-none" sz="1700" dirty="0"/>
              <a:t>As constantes dirão quantos baldes serão criados e quais as suas capacidades</a:t>
            </a:r>
          </a:p>
          <a:p>
            <a:pPr lvl="1"/>
            <a:r>
              <a:rPr lang="pt-BR" sz="1700" dirty="0"/>
              <a:t>Cada balde (</a:t>
            </a:r>
            <a:r>
              <a:rPr lang="pt-BR" sz="1700" dirty="0" err="1"/>
              <a:t>Bucket</a:t>
            </a:r>
            <a:r>
              <a:rPr lang="pt-BR" sz="1700" dirty="0"/>
              <a:t>) contém um vetor de </a:t>
            </a:r>
            <a:r>
              <a:rPr lang="pt-BR" sz="1700" dirty="0" err="1"/>
              <a:t>T</a:t>
            </a:r>
            <a:r>
              <a:rPr lang="en-US" sz="1700" dirty="0"/>
              <a:t>I</a:t>
            </a:r>
            <a:r>
              <a:rPr lang="pt-BR" sz="1700" dirty="0"/>
              <a:t>tem e a quantidade de elementos que esse balde possui no momento</a:t>
            </a:r>
          </a:p>
        </p:txBody>
      </p:sp>
    </p:spTree>
    <p:extLst>
      <p:ext uri="{BB962C8B-B14F-4D97-AF65-F5344CB8AC3E}">
        <p14:creationId xmlns:p14="http://schemas.microsoft.com/office/powerpoint/2010/main" val="23317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err="1" smtClean="0"/>
              <a:t>Bucket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691322"/>
            <a:ext cx="8794284" cy="3121595"/>
          </a:xfrm>
        </p:spPr>
        <p:txBody>
          <a:bodyPr>
            <a:normAutofit lnSpcReduction="10000"/>
          </a:bodyPr>
          <a:lstStyle/>
          <a:p>
            <a:r>
              <a:rPr lang="x-none" sz="1900" dirty="0"/>
              <a:t>Algoritmo</a:t>
            </a:r>
          </a:p>
          <a:p>
            <a:pPr marL="0" indent="0">
              <a:spcBef>
                <a:spcPts val="0"/>
              </a:spcBef>
              <a:buNone/>
            </a:pPr>
            <a:endParaRPr lang="pt-BR" sz="19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 err="1">
                <a:latin typeface="Courier New"/>
                <a:cs typeface="Courier New"/>
              </a:rPr>
              <a:t>void</a:t>
            </a:r>
            <a:r>
              <a:rPr lang="pt-BR" sz="1900" dirty="0">
                <a:latin typeface="Courier New"/>
                <a:cs typeface="Courier New"/>
              </a:rPr>
              <a:t> </a:t>
            </a:r>
            <a:r>
              <a:rPr lang="pt-BR" sz="1900" dirty="0" err="1">
                <a:latin typeface="Courier New"/>
                <a:cs typeface="Courier New"/>
              </a:rPr>
              <a:t>bucketSort</a:t>
            </a:r>
            <a:r>
              <a:rPr lang="pt-BR" sz="1900" dirty="0">
                <a:latin typeface="Courier New"/>
                <a:cs typeface="Courier New"/>
              </a:rPr>
              <a:t> (</a:t>
            </a:r>
            <a:r>
              <a:rPr lang="pt-BR" sz="1900" dirty="0" err="1">
                <a:latin typeface="Courier New"/>
                <a:cs typeface="Courier New"/>
              </a:rPr>
              <a:t>TItem</a:t>
            </a:r>
            <a:r>
              <a:rPr lang="pt-BR" sz="1900" dirty="0">
                <a:latin typeface="Courier New"/>
                <a:cs typeface="Courier New"/>
              </a:rPr>
              <a:t> *</a:t>
            </a:r>
            <a:r>
              <a:rPr lang="pt-BR" sz="1900" dirty="0" err="1">
                <a:latin typeface="Courier New"/>
                <a:cs typeface="Courier New"/>
              </a:rPr>
              <a:t>v</a:t>
            </a:r>
            <a:r>
              <a:rPr lang="pt-BR" sz="1900" dirty="0">
                <a:latin typeface="Courier New"/>
                <a:cs typeface="Courier New"/>
              </a:rPr>
              <a:t>, </a:t>
            </a:r>
            <a:r>
              <a:rPr lang="pt-BR" sz="1900" dirty="0" err="1">
                <a:latin typeface="Courier New"/>
                <a:cs typeface="Courier New"/>
              </a:rPr>
              <a:t>int</a:t>
            </a:r>
            <a:r>
              <a:rPr lang="pt-BR" sz="1900" dirty="0">
                <a:latin typeface="Courier New"/>
                <a:cs typeface="Courier New"/>
              </a:rPr>
              <a:t> </a:t>
            </a:r>
            <a:r>
              <a:rPr lang="pt-BR" sz="1900" dirty="0" err="1">
                <a:latin typeface="Courier New"/>
                <a:cs typeface="Courier New"/>
              </a:rPr>
              <a:t>n</a:t>
            </a:r>
            <a:r>
              <a:rPr lang="pt-BR" sz="1900" dirty="0">
                <a:latin typeface="Courier New"/>
                <a:cs typeface="Courier Ne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{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</a:t>
            </a:r>
            <a:r>
              <a:rPr lang="pt-BR" sz="1900" dirty="0" err="1">
                <a:latin typeface="Courier New"/>
                <a:cs typeface="Courier New"/>
              </a:rPr>
              <a:t>Bucket</a:t>
            </a:r>
            <a:r>
              <a:rPr lang="pt-BR" sz="1900" dirty="0">
                <a:latin typeface="Courier New"/>
                <a:cs typeface="Courier New"/>
              </a:rPr>
              <a:t> </a:t>
            </a:r>
            <a:r>
              <a:rPr lang="pt-BR" sz="1900" dirty="0" err="1">
                <a:latin typeface="Courier New"/>
                <a:cs typeface="Courier New"/>
              </a:rPr>
              <a:t>b</a:t>
            </a:r>
            <a:r>
              <a:rPr lang="pt-BR" sz="1900" dirty="0">
                <a:latin typeface="Courier New"/>
                <a:cs typeface="Courier New"/>
              </a:rPr>
              <a:t>[NUM_BUCKET];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</a:t>
            </a:r>
            <a:r>
              <a:rPr lang="pt-BR" sz="1900" dirty="0" err="1">
                <a:latin typeface="Courier New"/>
                <a:cs typeface="Courier New"/>
              </a:rPr>
              <a:t>int</a:t>
            </a:r>
            <a:r>
              <a:rPr lang="pt-BR" sz="1900" dirty="0">
                <a:latin typeface="Courier New"/>
                <a:cs typeface="Courier New"/>
              </a:rPr>
              <a:t> 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, </a:t>
            </a:r>
            <a:r>
              <a:rPr lang="pt-BR" sz="1900" dirty="0" err="1">
                <a:latin typeface="Courier New"/>
                <a:cs typeface="Courier New"/>
              </a:rPr>
              <a:t>j</a:t>
            </a:r>
            <a:r>
              <a:rPr lang="pt-BR" sz="1900" dirty="0">
                <a:latin typeface="Courier New"/>
                <a:cs typeface="Courier New"/>
              </a:rPr>
              <a:t>, </a:t>
            </a:r>
            <a:r>
              <a:rPr lang="pt-BR" sz="1900" dirty="0" err="1">
                <a:latin typeface="Courier New"/>
                <a:cs typeface="Courier New"/>
              </a:rPr>
              <a:t>k</a:t>
            </a:r>
            <a:r>
              <a:rPr lang="pt-BR" sz="19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for (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=0; 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 &lt; NUM_BUCKET; 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	</a:t>
            </a:r>
            <a:r>
              <a:rPr lang="pt-BR" sz="1900" dirty="0" err="1">
                <a:latin typeface="Courier New"/>
                <a:cs typeface="Courier New"/>
              </a:rPr>
              <a:t>b</a:t>
            </a:r>
            <a:r>
              <a:rPr lang="pt-BR" sz="1900" dirty="0">
                <a:latin typeface="Courier New"/>
                <a:cs typeface="Courier New"/>
              </a:rPr>
              <a:t>[</a:t>
            </a:r>
            <a:r>
              <a:rPr lang="pt-BR" sz="1900" dirty="0" err="1">
                <a:latin typeface="Courier New"/>
                <a:cs typeface="Courier New"/>
              </a:rPr>
              <a:t>i</a:t>
            </a:r>
            <a:r>
              <a:rPr lang="pt-BR" sz="1900" dirty="0">
                <a:latin typeface="Courier New"/>
                <a:cs typeface="Courier New"/>
              </a:rPr>
              <a:t>].quantidade = 0</a:t>
            </a:r>
            <a:r>
              <a:rPr lang="pt-BR" sz="19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	</a:t>
            </a:r>
            <a:r>
              <a:rPr lang="pt-BR" sz="1900" dirty="0">
                <a:latin typeface="Courier New"/>
                <a:cs typeface="Courier New"/>
              </a:rPr>
              <a:t>...</a:t>
            </a:r>
            <a:endParaRPr lang="pt-BR" sz="19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900" dirty="0">
                <a:latin typeface="Courier New"/>
                <a:cs typeface="Courier New"/>
              </a:rPr>
              <a:t>         </a:t>
            </a:r>
            <a:endParaRPr lang="pt-BR" sz="1900" dirty="0">
              <a:latin typeface="Courier New"/>
              <a:cs typeface="Courier New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001" y="4749034"/>
            <a:ext cx="8794284" cy="205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x-none" sz="1700" dirty="0"/>
              <a:t>O método inicia zerando todos os baldes criados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167796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err="1" smtClean="0"/>
              <a:t>Bucket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x-none" sz="1900" dirty="0"/>
              <a:t>Algoritmo</a:t>
            </a:r>
          </a:p>
          <a:p>
            <a:pPr marL="0" indent="0">
              <a:spcBef>
                <a:spcPts val="0"/>
              </a:spcBef>
              <a:buNone/>
            </a:pPr>
            <a:endParaRPr lang="pt-BR" sz="19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 err="1">
                <a:latin typeface="Courier New"/>
                <a:cs typeface="Courier New"/>
              </a:rPr>
              <a:t>void</a:t>
            </a:r>
            <a:r>
              <a:rPr lang="pt-BR" sz="1700" dirty="0">
                <a:latin typeface="Courier New"/>
                <a:cs typeface="Courier New"/>
              </a:rPr>
              <a:t> </a:t>
            </a:r>
            <a:r>
              <a:rPr lang="pt-BR" sz="1700" dirty="0" err="1">
                <a:latin typeface="Courier New"/>
                <a:cs typeface="Courier New"/>
              </a:rPr>
              <a:t>bucketSort</a:t>
            </a:r>
            <a:r>
              <a:rPr lang="pt-BR" sz="1700" dirty="0">
                <a:latin typeface="Courier New"/>
                <a:cs typeface="Courier New"/>
              </a:rPr>
              <a:t> (</a:t>
            </a:r>
            <a:r>
              <a:rPr lang="pt-BR" sz="1700" dirty="0" err="1">
                <a:latin typeface="Courier New"/>
                <a:cs typeface="Courier New"/>
              </a:rPr>
              <a:t>TItem</a:t>
            </a:r>
            <a:r>
              <a:rPr lang="pt-BR" sz="1700" dirty="0">
                <a:latin typeface="Courier New"/>
                <a:cs typeface="Courier New"/>
              </a:rPr>
              <a:t> *</a:t>
            </a:r>
            <a:r>
              <a:rPr lang="pt-BR" sz="1700" dirty="0" err="1">
                <a:latin typeface="Courier New"/>
                <a:cs typeface="Courier New"/>
              </a:rPr>
              <a:t>v</a:t>
            </a:r>
            <a:r>
              <a:rPr lang="pt-BR" sz="1700" dirty="0">
                <a:latin typeface="Courier New"/>
                <a:cs typeface="Courier New"/>
              </a:rPr>
              <a:t>, </a:t>
            </a:r>
            <a:r>
              <a:rPr lang="pt-BR" sz="1700" dirty="0" err="1">
                <a:latin typeface="Courier New"/>
                <a:cs typeface="Courier New"/>
              </a:rPr>
              <a:t>int</a:t>
            </a:r>
            <a:r>
              <a:rPr lang="pt-BR" sz="1700" dirty="0">
                <a:latin typeface="Courier New"/>
                <a:cs typeface="Courier New"/>
              </a:rPr>
              <a:t> </a:t>
            </a:r>
            <a:r>
              <a:rPr lang="pt-BR" sz="1700" dirty="0" err="1">
                <a:latin typeface="Courier New"/>
                <a:cs typeface="Courier New"/>
              </a:rPr>
              <a:t>n</a:t>
            </a:r>
            <a:r>
              <a:rPr lang="pt-BR" sz="1700" dirty="0">
                <a:latin typeface="Courier New"/>
                <a:cs typeface="Courier New"/>
              </a:rPr>
              <a:t>){                                     </a:t>
            </a:r>
            <a:endParaRPr lang="pt-BR" sz="17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Courier New"/>
                <a:cs typeface="Courier New"/>
              </a:rPr>
              <a:t>	</a:t>
            </a:r>
            <a:r>
              <a:rPr lang="pt-BR" sz="1700" dirty="0">
                <a:latin typeface="Courier New"/>
                <a:cs typeface="Courier New"/>
              </a:rPr>
              <a:t>...</a:t>
            </a:r>
            <a:endParaRPr lang="pt-BR" sz="17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Courier New"/>
                <a:cs typeface="Courier New"/>
              </a:rPr>
              <a:t>	for( </a:t>
            </a:r>
            <a:r>
              <a:rPr lang="pt-BR" sz="1700" dirty="0" err="1">
                <a:latin typeface="Courier New"/>
                <a:cs typeface="Courier New"/>
              </a:rPr>
              <a:t>i</a:t>
            </a:r>
            <a:r>
              <a:rPr lang="pt-BR" sz="1700" dirty="0">
                <a:latin typeface="Courier New"/>
                <a:cs typeface="Courier New"/>
              </a:rPr>
              <a:t>=0; </a:t>
            </a:r>
            <a:r>
              <a:rPr lang="pt-BR" sz="1700" dirty="0" err="1">
                <a:latin typeface="Courier New"/>
                <a:cs typeface="Courier New"/>
              </a:rPr>
              <a:t>i</a:t>
            </a:r>
            <a:r>
              <a:rPr lang="pt-BR" sz="1700" dirty="0">
                <a:latin typeface="Courier New"/>
                <a:cs typeface="Courier New"/>
              </a:rPr>
              <a:t> &lt; </a:t>
            </a:r>
            <a:r>
              <a:rPr lang="pt-BR" sz="1700" dirty="0" err="1">
                <a:latin typeface="Courier New"/>
                <a:cs typeface="Courier New"/>
              </a:rPr>
              <a:t>n</a:t>
            </a:r>
            <a:r>
              <a:rPr lang="pt-BR" sz="1700" dirty="0">
                <a:latin typeface="Courier New"/>
                <a:cs typeface="Courier New"/>
              </a:rPr>
              <a:t>; </a:t>
            </a:r>
            <a:r>
              <a:rPr lang="pt-BR" sz="1700" dirty="0" err="1">
                <a:latin typeface="Courier New"/>
                <a:cs typeface="Courier New"/>
              </a:rPr>
              <a:t>i</a:t>
            </a:r>
            <a:r>
              <a:rPr lang="pt-BR" sz="1700" dirty="0">
                <a:latin typeface="Courier New"/>
                <a:cs typeface="Courier New"/>
              </a:rPr>
              <a:t>++</a:t>
            </a:r>
            <a:r>
              <a:rPr lang="pt-BR" sz="1700" dirty="0">
                <a:latin typeface="Courier New"/>
                <a:cs typeface="Courier New"/>
              </a:rPr>
              <a:t>){</a:t>
            </a:r>
            <a:endParaRPr lang="pt-BR" sz="17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Courier New"/>
                <a:cs typeface="Courier New"/>
              </a:rPr>
              <a:t>		</a:t>
            </a:r>
            <a:r>
              <a:rPr lang="pt-BR" sz="1700" dirty="0" err="1">
                <a:latin typeface="Courier New"/>
                <a:cs typeface="Courier New"/>
              </a:rPr>
              <a:t>j</a:t>
            </a:r>
            <a:r>
              <a:rPr lang="pt-BR" sz="1700" dirty="0">
                <a:latin typeface="Courier New"/>
                <a:cs typeface="Courier New"/>
              </a:rPr>
              <a:t> = NUM_BUCKET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Courier New"/>
                <a:cs typeface="Courier New"/>
              </a:rPr>
              <a:t>		</a:t>
            </a:r>
            <a:r>
              <a:rPr lang="pt-BR" sz="1700" dirty="0" err="1">
                <a:latin typeface="Courier New"/>
                <a:cs typeface="Courier New"/>
              </a:rPr>
              <a:t>while</a:t>
            </a:r>
            <a:r>
              <a:rPr lang="pt-BR" sz="1700" dirty="0">
                <a:latin typeface="Courier New"/>
                <a:cs typeface="Courier New"/>
              </a:rPr>
              <a:t> (1</a:t>
            </a:r>
            <a:r>
              <a:rPr lang="pt-BR" sz="1700" dirty="0">
                <a:latin typeface="Courier New"/>
                <a:cs typeface="Courier New"/>
              </a:rPr>
              <a:t>){</a:t>
            </a:r>
            <a:endParaRPr lang="pt-BR" sz="17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Courier New"/>
                <a:cs typeface="Courier New"/>
              </a:rPr>
              <a:t>			</a:t>
            </a:r>
            <a:r>
              <a:rPr lang="pt-BR" sz="1700" dirty="0" err="1">
                <a:latin typeface="Courier New"/>
                <a:cs typeface="Courier New"/>
              </a:rPr>
              <a:t>if</a:t>
            </a:r>
            <a:r>
              <a:rPr lang="pt-BR" sz="1700" dirty="0">
                <a:latin typeface="Courier New"/>
                <a:cs typeface="Courier New"/>
              </a:rPr>
              <a:t> (</a:t>
            </a:r>
            <a:r>
              <a:rPr lang="pt-BR" sz="1700" dirty="0" err="1">
                <a:latin typeface="Courier New"/>
                <a:cs typeface="Courier New"/>
              </a:rPr>
              <a:t>j</a:t>
            </a:r>
            <a:r>
              <a:rPr lang="pt-BR" sz="1700" dirty="0">
                <a:latin typeface="Courier New"/>
                <a:cs typeface="Courier New"/>
              </a:rPr>
              <a:t> &lt;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Courier New"/>
                <a:cs typeface="Courier New"/>
              </a:rPr>
              <a:t>				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Courier New"/>
                <a:cs typeface="Courier New"/>
              </a:rPr>
              <a:t>			</a:t>
            </a:r>
            <a:r>
              <a:rPr lang="pt-BR" sz="1700" dirty="0" err="1">
                <a:latin typeface="Courier New"/>
                <a:cs typeface="Courier New"/>
              </a:rPr>
              <a:t>if</a:t>
            </a:r>
            <a:r>
              <a:rPr lang="pt-BR" sz="1700" dirty="0">
                <a:latin typeface="Courier New"/>
                <a:cs typeface="Courier New"/>
              </a:rPr>
              <a:t> (</a:t>
            </a:r>
            <a:r>
              <a:rPr lang="pt-BR" sz="1700" dirty="0" err="1">
                <a:latin typeface="Courier New"/>
                <a:cs typeface="Courier New"/>
              </a:rPr>
              <a:t>v</a:t>
            </a:r>
            <a:r>
              <a:rPr lang="pt-BR" sz="1700" dirty="0">
                <a:latin typeface="Courier New"/>
                <a:cs typeface="Courier New"/>
              </a:rPr>
              <a:t>[</a:t>
            </a:r>
            <a:r>
              <a:rPr lang="pt-BR" sz="1700" dirty="0" err="1">
                <a:latin typeface="Courier New"/>
                <a:cs typeface="Courier New"/>
              </a:rPr>
              <a:t>i</a:t>
            </a:r>
            <a:r>
              <a:rPr lang="pt-BR" sz="1700" dirty="0">
                <a:latin typeface="Courier New"/>
                <a:cs typeface="Courier New"/>
              </a:rPr>
              <a:t>].chave &gt;= </a:t>
            </a:r>
            <a:r>
              <a:rPr lang="pt-BR" sz="1700" dirty="0" err="1">
                <a:latin typeface="Courier New"/>
                <a:cs typeface="Courier New"/>
              </a:rPr>
              <a:t>j</a:t>
            </a:r>
            <a:r>
              <a:rPr lang="pt-BR" sz="1700" dirty="0">
                <a:latin typeface="Courier New"/>
                <a:cs typeface="Courier New"/>
              </a:rPr>
              <a:t>*10</a:t>
            </a:r>
            <a:r>
              <a:rPr lang="pt-BR" sz="1700" dirty="0">
                <a:latin typeface="Courier New"/>
                <a:cs typeface="Courier New"/>
              </a:rPr>
              <a:t>) {</a:t>
            </a:r>
            <a:endParaRPr lang="pt-BR" sz="17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Courier New"/>
                <a:cs typeface="Courier New"/>
              </a:rPr>
              <a:t>				</a:t>
            </a:r>
            <a:r>
              <a:rPr lang="pt-BR" sz="1700" dirty="0" err="1">
                <a:latin typeface="Courier New"/>
                <a:cs typeface="Courier New"/>
              </a:rPr>
              <a:t>b</a:t>
            </a:r>
            <a:r>
              <a:rPr lang="pt-BR" sz="1700" dirty="0">
                <a:latin typeface="Courier New"/>
                <a:cs typeface="Courier New"/>
              </a:rPr>
              <a:t>[</a:t>
            </a:r>
            <a:r>
              <a:rPr lang="pt-BR" sz="1700" dirty="0" err="1">
                <a:latin typeface="Courier New"/>
                <a:cs typeface="Courier New"/>
              </a:rPr>
              <a:t>j</a:t>
            </a:r>
            <a:r>
              <a:rPr lang="pt-BR" sz="1700" dirty="0">
                <a:latin typeface="Courier New"/>
                <a:cs typeface="Courier New"/>
              </a:rPr>
              <a:t>].balde[</a:t>
            </a:r>
            <a:r>
              <a:rPr lang="pt-BR" sz="1700" dirty="0" err="1">
                <a:latin typeface="Courier New"/>
                <a:cs typeface="Courier New"/>
              </a:rPr>
              <a:t>b</a:t>
            </a:r>
            <a:r>
              <a:rPr lang="pt-BR" sz="1700" dirty="0">
                <a:latin typeface="Courier New"/>
                <a:cs typeface="Courier New"/>
              </a:rPr>
              <a:t>[</a:t>
            </a:r>
            <a:r>
              <a:rPr lang="pt-BR" sz="1700" dirty="0" err="1">
                <a:latin typeface="Courier New"/>
                <a:cs typeface="Courier New"/>
              </a:rPr>
              <a:t>j</a:t>
            </a:r>
            <a:r>
              <a:rPr lang="pt-BR" sz="1700" dirty="0">
                <a:latin typeface="Courier New"/>
                <a:cs typeface="Courier New"/>
              </a:rPr>
              <a:t>].quantidade] = </a:t>
            </a:r>
            <a:r>
              <a:rPr lang="pt-BR" sz="1700" dirty="0" err="1">
                <a:latin typeface="Courier New"/>
                <a:cs typeface="Courier New"/>
              </a:rPr>
              <a:t>v</a:t>
            </a:r>
            <a:r>
              <a:rPr lang="pt-BR" sz="1700" dirty="0">
                <a:latin typeface="Courier New"/>
                <a:cs typeface="Courier New"/>
              </a:rPr>
              <a:t>[</a:t>
            </a:r>
            <a:r>
              <a:rPr lang="pt-BR" sz="1700" dirty="0" err="1">
                <a:latin typeface="Courier New"/>
                <a:cs typeface="Courier New"/>
              </a:rPr>
              <a:t>i</a:t>
            </a:r>
            <a:r>
              <a:rPr lang="pt-BR" sz="1700" dirty="0">
                <a:latin typeface="Courier New"/>
                <a:cs typeface="Courier New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Courier New"/>
                <a:cs typeface="Courier New"/>
              </a:rPr>
              <a:t>				(</a:t>
            </a:r>
            <a:r>
              <a:rPr lang="pt-BR" sz="1700" dirty="0" err="1">
                <a:latin typeface="Courier New"/>
                <a:cs typeface="Courier New"/>
              </a:rPr>
              <a:t>b</a:t>
            </a:r>
            <a:r>
              <a:rPr lang="pt-BR" sz="1700" dirty="0">
                <a:latin typeface="Courier New"/>
                <a:cs typeface="Courier New"/>
              </a:rPr>
              <a:t>[</a:t>
            </a:r>
            <a:r>
              <a:rPr lang="pt-BR" sz="1700" dirty="0" err="1">
                <a:latin typeface="Courier New"/>
                <a:cs typeface="Courier New"/>
              </a:rPr>
              <a:t>j</a:t>
            </a:r>
            <a:r>
              <a:rPr lang="pt-BR" sz="1700" dirty="0">
                <a:latin typeface="Courier New"/>
                <a:cs typeface="Courier New"/>
              </a:rPr>
              <a:t>].quantidade)++;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Courier New"/>
                <a:cs typeface="Courier New"/>
              </a:rPr>
              <a:t>				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Courier New"/>
                <a:cs typeface="Courier New"/>
              </a:rPr>
              <a:t>	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Courier New"/>
                <a:cs typeface="Courier New"/>
              </a:rPr>
              <a:t>			</a:t>
            </a:r>
            <a:r>
              <a:rPr lang="pt-BR" sz="1700" dirty="0" err="1">
                <a:latin typeface="Courier New"/>
                <a:cs typeface="Courier New"/>
              </a:rPr>
              <a:t>j</a:t>
            </a:r>
            <a:r>
              <a:rPr lang="pt-BR" sz="1700" dirty="0">
                <a:latin typeface="Courier New"/>
                <a:cs typeface="Courier New"/>
              </a:rPr>
              <a:t>--</a:t>
            </a:r>
            <a:r>
              <a:rPr lang="pt-BR" sz="17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Courier New"/>
                <a:cs typeface="Courier New"/>
              </a:rPr>
              <a:t>	</a:t>
            </a:r>
            <a:r>
              <a:rPr lang="pt-BR" sz="1700" dirty="0">
                <a:latin typeface="Courier New"/>
                <a:cs typeface="Courier New"/>
              </a:rPr>
              <a:t>	}</a:t>
            </a:r>
            <a:endParaRPr lang="pt-BR" sz="17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Courier New"/>
                <a:cs typeface="Courier New"/>
              </a:rPr>
              <a:t>	}</a:t>
            </a:r>
            <a:endParaRPr lang="pt-BR" sz="17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700" dirty="0">
                <a:latin typeface="Courier New"/>
                <a:cs typeface="Courier New"/>
              </a:rPr>
              <a:t>	...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43529" y="6133142"/>
            <a:ext cx="8794284" cy="205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x-none" sz="1700" dirty="0"/>
              <a:t>Verificando em qual balde cada elemento será posicionado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415185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11188</TotalTime>
  <Words>989</Words>
  <Application>Microsoft Office PowerPoint</Application>
  <PresentationFormat>Widescreen</PresentationFormat>
  <Paragraphs>302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Century Schoolbook</vt:lpstr>
      <vt:lpstr>Courier New</vt:lpstr>
      <vt:lpstr>Wingdings 2</vt:lpstr>
      <vt:lpstr>View</vt:lpstr>
      <vt:lpstr>Estrutura de Dados</vt:lpstr>
      <vt:lpstr>Agenda</vt:lpstr>
      <vt:lpstr>Introdução</vt:lpstr>
      <vt:lpstr>Introdução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Ordenação por contagem</vt:lpstr>
      <vt:lpstr>Ordenação por contagem</vt:lpstr>
      <vt:lpstr>Ordenação por contagem</vt:lpstr>
      <vt:lpstr>Ordenação por contagem</vt:lpstr>
      <vt:lpstr>Ordenação por contagem</vt:lpstr>
      <vt:lpstr>Ordenação por contagem</vt:lpstr>
      <vt:lpstr>Ordenação por contagem</vt:lpstr>
      <vt:lpstr>Exercícios</vt:lpstr>
      <vt:lpstr>Estrutura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Thiago Ventura</dc:creator>
  <cp:lastModifiedBy>Daniel Avila Vecchiato</cp:lastModifiedBy>
  <cp:revision>142</cp:revision>
  <dcterms:created xsi:type="dcterms:W3CDTF">2016-06-14T18:26:26Z</dcterms:created>
  <dcterms:modified xsi:type="dcterms:W3CDTF">2022-11-26T13:54:14Z</dcterms:modified>
</cp:coreProperties>
</file>