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301" r:id="rId31"/>
    <p:sldId id="261" r:id="rId32"/>
    <p:sldId id="291" r:id="rId33"/>
    <p:sldId id="292" r:id="rId34"/>
    <p:sldId id="293" r:id="rId35"/>
    <p:sldId id="294" r:id="rId36"/>
    <p:sldId id="295" r:id="rId37"/>
    <p:sldId id="290" r:id="rId38"/>
    <p:sldId id="297" r:id="rId39"/>
    <p:sldId id="298" r:id="rId40"/>
    <p:sldId id="299" r:id="rId41"/>
    <p:sldId id="302" r:id="rId42"/>
    <p:sldId id="300" r:id="rId43"/>
    <p:sldId id="25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557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3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4000" dirty="0" smtClean="0"/>
              <a:t>Aula 04 </a:t>
            </a:r>
            <a:r>
              <a:rPr lang="en-US" sz="4000" dirty="0" smtClean="0"/>
              <a:t>– </a:t>
            </a:r>
            <a:r>
              <a:rPr lang="pt-BR" sz="4000" dirty="0" smtClean="0"/>
              <a:t>Lista dinâmica</a:t>
            </a:r>
          </a:p>
          <a:p>
            <a:r>
              <a:rPr lang="pt-BR" sz="2400" dirty="0" smtClean="0"/>
              <a:t>Prof. Dr. Daniel </a:t>
            </a:r>
            <a:r>
              <a:rPr lang="pt-BR" sz="2400" dirty="0" err="1" smtClean="0"/>
              <a:t>Vecchiato</a:t>
            </a:r>
            <a:endParaRPr lang="pt-BR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28467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UFMT </a:t>
            </a:r>
            <a:r>
              <a:rPr lang="en-US" dirty="0" smtClean="0"/>
              <a:t>–</a:t>
            </a:r>
            <a:r>
              <a:rPr lang="pt-BR" dirty="0" smtClean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Inserção na primeira posição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49" y="2224827"/>
            <a:ext cx="6549928" cy="398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Inserção na primeira posição</a:t>
            </a:r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49" y="2224827"/>
            <a:ext cx="6583347" cy="40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Inserção na última posição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94" y="2187800"/>
            <a:ext cx="6583346" cy="40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Inserção na última posição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68" y="2187800"/>
            <a:ext cx="6633472" cy="40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Inserção na última posição</a:t>
            </a:r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94" y="2187800"/>
            <a:ext cx="6583346" cy="40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Inserção após um elemento E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45" y="2098533"/>
            <a:ext cx="6235667" cy="44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Inserção após um elemento E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01" y="2098533"/>
            <a:ext cx="6432965" cy="45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Inserção após um elemento E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02" y="2119075"/>
            <a:ext cx="6416256" cy="45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Remoção de elementos</a:t>
            </a:r>
          </a:p>
          <a:p>
            <a:pPr lvl="1"/>
            <a:r>
              <a:rPr lang="x-none" dirty="0" smtClean="0"/>
              <a:t>Os mesmos 3 </a:t>
            </a:r>
            <a:r>
              <a:rPr lang="x-none" dirty="0"/>
              <a:t>possíveis casos</a:t>
            </a:r>
          </a:p>
          <a:p>
            <a:pPr lvl="2"/>
            <a:r>
              <a:rPr lang="en-US" dirty="0"/>
              <a:t>N</a:t>
            </a:r>
            <a:r>
              <a:rPr lang="x-none" dirty="0"/>
              <a:t>a primeira posição</a:t>
            </a:r>
          </a:p>
          <a:p>
            <a:pPr lvl="2"/>
            <a:r>
              <a:rPr lang="x-none" dirty="0"/>
              <a:t>Na última posição</a:t>
            </a:r>
          </a:p>
          <a:p>
            <a:pPr lvl="2"/>
            <a:r>
              <a:rPr lang="x-none" dirty="0" smtClean="0"/>
              <a:t>Um </a:t>
            </a:r>
            <a:r>
              <a:rPr lang="x-none" dirty="0"/>
              <a:t>elemento E</a:t>
            </a:r>
            <a:endParaRPr lang="pt-BR" dirty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64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Remoção na </a:t>
            </a:r>
            <a:r>
              <a:rPr lang="x-none" dirty="0"/>
              <a:t>primeira </a:t>
            </a:r>
            <a:r>
              <a:rPr lang="x-none" dirty="0" smtClean="0"/>
              <a:t>posição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50" y="2866262"/>
            <a:ext cx="7368669" cy="29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Lista encadeada com cabeça</a:t>
            </a:r>
          </a:p>
          <a:p>
            <a:r>
              <a:rPr lang="pt-BR" dirty="0" smtClean="0"/>
              <a:t>Lista encadeada sem cabeça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Remoção na </a:t>
            </a:r>
            <a:r>
              <a:rPr lang="x-none" dirty="0"/>
              <a:t>primeira </a:t>
            </a:r>
            <a:r>
              <a:rPr lang="x-none" dirty="0" smtClean="0"/>
              <a:t>posição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50" y="2866262"/>
            <a:ext cx="7368669" cy="29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Remoção na </a:t>
            </a:r>
            <a:r>
              <a:rPr lang="x-none" dirty="0"/>
              <a:t>primeira </a:t>
            </a:r>
            <a:r>
              <a:rPr lang="x-none" dirty="0" smtClean="0"/>
              <a:t>posição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50" y="2866262"/>
            <a:ext cx="7368669" cy="29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Remoção na última posição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40" y="2590286"/>
            <a:ext cx="7084616" cy="37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40" y="2590286"/>
            <a:ext cx="7084615" cy="3707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Remoção na última posição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337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40" y="2590286"/>
            <a:ext cx="7084615" cy="3707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Remoção na última posição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82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40" y="2590286"/>
            <a:ext cx="7116541" cy="3724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Remoção na última posição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811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Remoção na posição de um elemento E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77" y="2322155"/>
            <a:ext cx="7201579" cy="40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77" y="2322155"/>
            <a:ext cx="7218288" cy="4086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Remoção na posição de um elemento 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480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77" y="2322155"/>
            <a:ext cx="7218288" cy="4086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Remoção na posição de um elemento 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596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78" y="2322155"/>
            <a:ext cx="7218287" cy="4086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Remoção na posição de um elemento E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31" y="4778567"/>
            <a:ext cx="1743074" cy="17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4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Lista dinâmica</a:t>
            </a:r>
          </a:p>
          <a:p>
            <a:pPr lvl="1"/>
            <a:r>
              <a:rPr lang="pt-BR" dirty="0" smtClean="0"/>
              <a:t>Implementação de lista utilizando ponteiros e alocação dinâmica de memória</a:t>
            </a:r>
          </a:p>
          <a:p>
            <a:pPr lvl="1"/>
            <a:r>
              <a:rPr lang="pt-BR" dirty="0" smtClean="0"/>
              <a:t>Também chamada de lista encadeada ou lista simplesmente encadeada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pt-BR" dirty="0"/>
              <a:t>Tamanho da lista não é pré-definido</a:t>
            </a:r>
          </a:p>
          <a:p>
            <a:pPr lvl="1"/>
            <a:r>
              <a:rPr lang="pt-BR" dirty="0" smtClean="0"/>
              <a:t>Nas </a:t>
            </a:r>
            <a:r>
              <a:rPr lang="pt-BR" dirty="0"/>
              <a:t>listas estáticas, há o problema quando a lista diminui </a:t>
            </a:r>
            <a:r>
              <a:rPr lang="pt-BR" dirty="0" smtClean="0"/>
              <a:t>drasticamente </a:t>
            </a:r>
            <a:r>
              <a:rPr lang="pt-BR" dirty="0"/>
              <a:t>de tamanho</a:t>
            </a:r>
          </a:p>
          <a:p>
            <a:pPr lvl="2"/>
            <a:r>
              <a:rPr lang="pt-BR" dirty="0"/>
              <a:t>Listas dinâmicas não possuem essa </a:t>
            </a:r>
            <a:r>
              <a:rPr lang="pt-BR" dirty="0" smtClean="0"/>
              <a:t>desvantagem</a:t>
            </a:r>
          </a:p>
          <a:p>
            <a:r>
              <a:rPr lang="pt-BR" dirty="0" smtClean="0"/>
              <a:t>Algumas variações</a:t>
            </a:r>
          </a:p>
          <a:p>
            <a:pPr lvl="1"/>
            <a:r>
              <a:rPr lang="x-none" dirty="0" smtClean="0"/>
              <a:t>Lista </a:t>
            </a:r>
            <a:r>
              <a:rPr lang="pt-BR" dirty="0" smtClean="0"/>
              <a:t>encadeada com cabeça</a:t>
            </a:r>
          </a:p>
          <a:p>
            <a:pPr lvl="1"/>
            <a:r>
              <a:rPr lang="pt-BR" dirty="0" smtClean="0"/>
              <a:t>Lista encadeada sem cabeça</a:t>
            </a:r>
          </a:p>
          <a:p>
            <a:pPr lvl="1"/>
            <a:r>
              <a:rPr lang="pt-BR" dirty="0" smtClean="0"/>
              <a:t>E várias outras...</a:t>
            </a:r>
          </a:p>
        </p:txBody>
      </p:sp>
    </p:spTree>
    <p:extLst>
      <p:ext uri="{BB962C8B-B14F-4D97-AF65-F5344CB8AC3E}">
        <p14:creationId xmlns:p14="http://schemas.microsoft.com/office/powerpoint/2010/main" val="25948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185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263" y="1815331"/>
            <a:ext cx="66533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Courier New"/>
                <a:cs typeface="Courier New"/>
              </a:rPr>
              <a:t>#include &lt;stdio.h&gt;</a:t>
            </a:r>
          </a:p>
          <a:p>
            <a:r>
              <a:rPr lang="ro-RO" dirty="0">
                <a:latin typeface="Courier New"/>
                <a:cs typeface="Courier New"/>
              </a:rPr>
              <a:t>#include &lt;stdlib.h&gt;</a:t>
            </a:r>
          </a:p>
          <a:p>
            <a:endParaRPr lang="ro-RO" dirty="0">
              <a:latin typeface="Courier New"/>
              <a:cs typeface="Courier New"/>
            </a:endParaRPr>
          </a:p>
          <a:p>
            <a:r>
              <a:rPr lang="ro-RO" dirty="0">
                <a:latin typeface="Courier New"/>
                <a:cs typeface="Courier New"/>
              </a:rPr>
              <a:t>typedef struct {</a:t>
            </a:r>
          </a:p>
          <a:p>
            <a:r>
              <a:rPr lang="ro-RO" dirty="0">
                <a:latin typeface="Courier New"/>
                <a:cs typeface="Courier New"/>
              </a:rPr>
              <a:t>	int chave;</a:t>
            </a:r>
          </a:p>
          <a:p>
            <a:r>
              <a:rPr lang="ro-RO" dirty="0">
                <a:latin typeface="Courier New"/>
                <a:cs typeface="Courier New"/>
              </a:rPr>
              <a:t>} TItem;</a:t>
            </a:r>
          </a:p>
          <a:p>
            <a:endParaRPr lang="ro-RO" dirty="0">
              <a:latin typeface="Courier New"/>
              <a:cs typeface="Courier New"/>
            </a:endParaRPr>
          </a:p>
          <a:p>
            <a:r>
              <a:rPr lang="ro-RO" dirty="0">
                <a:latin typeface="Courier New"/>
                <a:cs typeface="Courier New"/>
              </a:rPr>
              <a:t>typedef struct celula {</a:t>
            </a:r>
          </a:p>
          <a:p>
            <a:r>
              <a:rPr lang="ro-RO" dirty="0">
                <a:latin typeface="Courier New"/>
                <a:cs typeface="Courier New"/>
              </a:rPr>
              <a:t>	struct celula *pProx;</a:t>
            </a:r>
          </a:p>
          <a:p>
            <a:r>
              <a:rPr lang="ro-RO" dirty="0">
                <a:latin typeface="Courier New"/>
                <a:cs typeface="Courier New"/>
              </a:rPr>
              <a:t>	TItem item;</a:t>
            </a:r>
          </a:p>
          <a:p>
            <a:r>
              <a:rPr lang="ro-RO" dirty="0">
                <a:latin typeface="Courier New"/>
                <a:cs typeface="Courier New"/>
              </a:rPr>
              <a:t>} TCelula;</a:t>
            </a:r>
          </a:p>
          <a:p>
            <a:endParaRPr lang="ro-RO" dirty="0">
              <a:latin typeface="Courier New"/>
              <a:cs typeface="Courier New"/>
            </a:endParaRPr>
          </a:p>
          <a:p>
            <a:r>
              <a:rPr lang="ro-RO" dirty="0">
                <a:latin typeface="Courier New"/>
                <a:cs typeface="Courier New"/>
              </a:rPr>
              <a:t>typedef struct {</a:t>
            </a:r>
          </a:p>
          <a:p>
            <a:r>
              <a:rPr lang="ro-RO" dirty="0">
                <a:latin typeface="Courier New"/>
                <a:cs typeface="Courier New"/>
              </a:rPr>
              <a:t>	TCelula *pPrimeiro, *pUltimo;</a:t>
            </a:r>
          </a:p>
          <a:p>
            <a:r>
              <a:rPr lang="ro-RO" dirty="0">
                <a:latin typeface="Courier New"/>
                <a:cs typeface="Courier New"/>
              </a:rPr>
              <a:t>} TLista;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encadeada com cabeça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5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encadeada com cabeça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548263" y="1815331"/>
            <a:ext cx="82072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latin typeface="Courier New"/>
                <a:cs typeface="Courier New"/>
              </a:rPr>
              <a:t>void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 smtClean="0">
                <a:latin typeface="Courier New"/>
                <a:cs typeface="Courier New"/>
              </a:rPr>
              <a:t>iniciarLista</a:t>
            </a:r>
            <a:r>
              <a:rPr lang="pt-BR" dirty="0" smtClean="0">
                <a:latin typeface="Courier New"/>
                <a:cs typeface="Courier New"/>
              </a:rPr>
              <a:t> (</a:t>
            </a:r>
            <a:r>
              <a:rPr lang="pt-BR" dirty="0" err="1" smtClean="0">
                <a:latin typeface="Courier New"/>
                <a:cs typeface="Courier New"/>
              </a:rPr>
              <a:t>TLista</a:t>
            </a:r>
            <a:r>
              <a:rPr lang="pt-BR" dirty="0" smtClean="0">
                <a:latin typeface="Courier New"/>
                <a:cs typeface="Courier New"/>
              </a:rPr>
              <a:t> *</a:t>
            </a:r>
            <a:r>
              <a:rPr lang="pt-BR" dirty="0" err="1" smtClean="0">
                <a:latin typeface="Courier New"/>
                <a:cs typeface="Courier New"/>
              </a:rPr>
              <a:t>pLista</a:t>
            </a:r>
            <a:r>
              <a:rPr lang="pt-BR" dirty="0" smtClean="0">
                <a:latin typeface="Courier New"/>
                <a:cs typeface="Courier New"/>
              </a:rPr>
              <a:t>);</a:t>
            </a:r>
          </a:p>
          <a:p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 smtClean="0">
                <a:latin typeface="Courier New"/>
                <a:cs typeface="Courier New"/>
              </a:rPr>
              <a:t>isVazia</a:t>
            </a:r>
            <a:r>
              <a:rPr lang="pt-BR" dirty="0" smtClean="0">
                <a:latin typeface="Courier New"/>
                <a:cs typeface="Courier New"/>
              </a:rPr>
              <a:t> (</a:t>
            </a:r>
            <a:r>
              <a:rPr lang="pt-BR" dirty="0" err="1" smtClean="0">
                <a:latin typeface="Courier New"/>
                <a:cs typeface="Courier New"/>
              </a:rPr>
              <a:t>TLista</a:t>
            </a:r>
            <a:r>
              <a:rPr lang="pt-BR" dirty="0" smtClean="0">
                <a:latin typeface="Courier New"/>
                <a:cs typeface="Courier New"/>
              </a:rPr>
              <a:t> *</a:t>
            </a:r>
            <a:r>
              <a:rPr lang="pt-BR" dirty="0" err="1" smtClean="0">
                <a:latin typeface="Courier New"/>
                <a:cs typeface="Courier New"/>
              </a:rPr>
              <a:t>pLista</a:t>
            </a:r>
            <a:r>
              <a:rPr lang="pt-BR" dirty="0" smtClean="0">
                <a:latin typeface="Courier New"/>
                <a:cs typeface="Courier New"/>
              </a:rPr>
              <a:t>);</a:t>
            </a:r>
          </a:p>
          <a:p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inserir (</a:t>
            </a:r>
            <a:r>
              <a:rPr lang="pt-BR" dirty="0" err="1" smtClean="0">
                <a:latin typeface="Courier New"/>
                <a:cs typeface="Courier New"/>
              </a:rPr>
              <a:t>TLista</a:t>
            </a:r>
            <a:r>
              <a:rPr lang="pt-BR" dirty="0" smtClean="0">
                <a:latin typeface="Courier New"/>
                <a:cs typeface="Courier New"/>
              </a:rPr>
              <a:t> *</a:t>
            </a:r>
            <a:r>
              <a:rPr lang="pt-BR" dirty="0" err="1" smtClean="0">
                <a:latin typeface="Courier New"/>
                <a:cs typeface="Courier New"/>
              </a:rPr>
              <a:t>pLista</a:t>
            </a:r>
            <a:r>
              <a:rPr lang="pt-BR" dirty="0" smtClean="0">
                <a:latin typeface="Courier New"/>
                <a:cs typeface="Courier New"/>
              </a:rPr>
              <a:t>, </a:t>
            </a:r>
            <a:r>
              <a:rPr lang="pt-BR" dirty="0" err="1" smtClean="0">
                <a:latin typeface="Courier New"/>
                <a:cs typeface="Courier New"/>
              </a:rPr>
              <a:t>TItem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 smtClean="0">
                <a:latin typeface="Courier New"/>
                <a:cs typeface="Courier New"/>
              </a:rPr>
              <a:t>x</a:t>
            </a:r>
            <a:r>
              <a:rPr lang="pt-BR" dirty="0" smtClean="0">
                <a:latin typeface="Courier New"/>
                <a:cs typeface="Courier New"/>
              </a:rPr>
              <a:t>);</a:t>
            </a:r>
          </a:p>
          <a:p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 smtClean="0">
                <a:latin typeface="Courier New"/>
                <a:cs typeface="Courier New"/>
              </a:rPr>
              <a:t>removerPrimeiro</a:t>
            </a:r>
            <a:r>
              <a:rPr lang="pt-BR" dirty="0" smtClean="0">
                <a:latin typeface="Courier New"/>
                <a:cs typeface="Courier New"/>
              </a:rPr>
              <a:t> (</a:t>
            </a:r>
            <a:r>
              <a:rPr lang="pt-BR" dirty="0" err="1" smtClean="0">
                <a:latin typeface="Courier New"/>
                <a:cs typeface="Courier New"/>
              </a:rPr>
              <a:t>TLista</a:t>
            </a:r>
            <a:r>
              <a:rPr lang="pt-BR" dirty="0" smtClean="0">
                <a:latin typeface="Courier New"/>
                <a:cs typeface="Courier New"/>
              </a:rPr>
              <a:t> *</a:t>
            </a:r>
            <a:r>
              <a:rPr lang="pt-BR" dirty="0" err="1" smtClean="0">
                <a:latin typeface="Courier New"/>
                <a:cs typeface="Courier New"/>
              </a:rPr>
              <a:t>pLista</a:t>
            </a:r>
            <a:r>
              <a:rPr lang="pt-BR" dirty="0" smtClean="0">
                <a:latin typeface="Courier New"/>
                <a:cs typeface="Courier New"/>
              </a:rPr>
              <a:t>, </a:t>
            </a:r>
            <a:r>
              <a:rPr lang="pt-BR" dirty="0" err="1" smtClean="0">
                <a:latin typeface="Courier New"/>
                <a:cs typeface="Courier New"/>
              </a:rPr>
              <a:t>TItem</a:t>
            </a:r>
            <a:r>
              <a:rPr lang="pt-BR" dirty="0" smtClean="0">
                <a:latin typeface="Courier New"/>
                <a:cs typeface="Courier New"/>
              </a:rPr>
              <a:t> *</a:t>
            </a:r>
            <a:r>
              <a:rPr lang="pt-BR" dirty="0" err="1" smtClean="0">
                <a:latin typeface="Courier New"/>
                <a:cs typeface="Courier New"/>
              </a:rPr>
              <a:t>pX</a:t>
            </a:r>
            <a:r>
              <a:rPr lang="pt-BR" dirty="0" smtClean="0">
                <a:latin typeface="Courier New"/>
                <a:cs typeface="Courier New"/>
              </a:rPr>
              <a:t>);</a:t>
            </a:r>
          </a:p>
          <a:p>
            <a:r>
              <a:rPr lang="pt-BR" dirty="0" err="1" smtClean="0">
                <a:latin typeface="Courier New"/>
                <a:cs typeface="Courier New"/>
              </a:rPr>
              <a:t>void</a:t>
            </a:r>
            <a:r>
              <a:rPr lang="pt-BR" dirty="0" smtClean="0">
                <a:latin typeface="Courier New"/>
                <a:cs typeface="Courier New"/>
              </a:rPr>
              <a:t> imprimir (</a:t>
            </a:r>
            <a:r>
              <a:rPr lang="pt-BR" dirty="0" err="1" smtClean="0">
                <a:latin typeface="Courier New"/>
                <a:cs typeface="Courier New"/>
              </a:rPr>
              <a:t>TLista</a:t>
            </a:r>
            <a:r>
              <a:rPr lang="pt-BR" dirty="0" smtClean="0">
                <a:latin typeface="Courier New"/>
                <a:cs typeface="Courier New"/>
              </a:rPr>
              <a:t> *</a:t>
            </a:r>
            <a:r>
              <a:rPr lang="pt-BR" dirty="0" err="1" smtClean="0">
                <a:latin typeface="Courier New"/>
                <a:cs typeface="Courier New"/>
              </a:rPr>
              <a:t>pLista</a:t>
            </a:r>
            <a:r>
              <a:rPr lang="pt-BR" dirty="0" smtClean="0">
                <a:latin typeface="Courier New"/>
                <a:cs typeface="Courier New"/>
              </a:rPr>
              <a:t>);</a:t>
            </a:r>
            <a:endParaRPr lang="pt-BR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18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encadeada com cabeça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67973" y="1815331"/>
            <a:ext cx="8595737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dirty="0" err="1">
                <a:latin typeface="Courier New"/>
                <a:cs typeface="Courier New"/>
              </a:rPr>
              <a:t>void</a:t>
            </a:r>
            <a:r>
              <a:rPr lang="pt-BR" sz="1700" dirty="0">
                <a:latin typeface="Courier New"/>
                <a:cs typeface="Courier New"/>
              </a:rPr>
              <a:t> </a:t>
            </a:r>
            <a:r>
              <a:rPr lang="pt-BR" sz="1700" dirty="0" err="1">
                <a:latin typeface="Courier New"/>
                <a:cs typeface="Courier New"/>
              </a:rPr>
              <a:t>iniciarLista</a:t>
            </a:r>
            <a:r>
              <a:rPr lang="pt-BR" sz="1700" dirty="0">
                <a:latin typeface="Courier New"/>
                <a:cs typeface="Courier New"/>
              </a:rPr>
              <a:t> (</a:t>
            </a:r>
            <a:r>
              <a:rPr lang="pt-BR" sz="1700" dirty="0" err="1">
                <a:latin typeface="Courier New"/>
                <a:cs typeface="Courier New"/>
              </a:rPr>
              <a:t>TLista</a:t>
            </a:r>
            <a:r>
              <a:rPr lang="pt-BR" sz="1700" dirty="0">
                <a:latin typeface="Courier New"/>
                <a:cs typeface="Courier New"/>
              </a:rPr>
              <a:t> *</a:t>
            </a:r>
            <a:r>
              <a:rPr lang="pt-BR" sz="1700" dirty="0" err="1">
                <a:latin typeface="Courier New"/>
                <a:cs typeface="Courier New"/>
              </a:rPr>
              <a:t>pLista</a:t>
            </a:r>
            <a:r>
              <a:rPr lang="pt-BR" sz="1700" dirty="0">
                <a:latin typeface="Courier New"/>
                <a:cs typeface="Courier New"/>
              </a:rPr>
              <a:t>) {</a:t>
            </a:r>
          </a:p>
          <a:p>
            <a:r>
              <a:rPr lang="pt-BR" sz="1700" dirty="0">
                <a:latin typeface="Courier New"/>
                <a:cs typeface="Courier New"/>
              </a:rPr>
              <a:t>	</a:t>
            </a:r>
            <a:r>
              <a:rPr lang="pt-BR" sz="1700" dirty="0" err="1">
                <a:latin typeface="Courier New"/>
                <a:cs typeface="Courier New"/>
              </a:rPr>
              <a:t>pLista</a:t>
            </a:r>
            <a:r>
              <a:rPr lang="pt-BR" sz="1700" dirty="0">
                <a:latin typeface="Courier New"/>
                <a:cs typeface="Courier New"/>
              </a:rPr>
              <a:t>-&gt;</a:t>
            </a:r>
            <a:r>
              <a:rPr lang="pt-BR" sz="1700" dirty="0" err="1">
                <a:latin typeface="Courier New"/>
                <a:cs typeface="Courier New"/>
              </a:rPr>
              <a:t>pPrimeiro</a:t>
            </a:r>
            <a:r>
              <a:rPr lang="pt-BR" sz="1700" dirty="0">
                <a:latin typeface="Courier New"/>
                <a:cs typeface="Courier New"/>
              </a:rPr>
              <a:t> = (</a:t>
            </a:r>
            <a:r>
              <a:rPr lang="pt-BR" sz="1700" dirty="0" err="1">
                <a:latin typeface="Courier New"/>
                <a:cs typeface="Courier New"/>
              </a:rPr>
              <a:t>TCelula</a:t>
            </a:r>
            <a:r>
              <a:rPr lang="pt-BR" sz="1700" dirty="0">
                <a:latin typeface="Courier New"/>
                <a:cs typeface="Courier New"/>
              </a:rPr>
              <a:t> *) </a:t>
            </a:r>
            <a:r>
              <a:rPr lang="pt-BR" sz="1700" dirty="0" err="1">
                <a:latin typeface="Courier New"/>
                <a:cs typeface="Courier New"/>
              </a:rPr>
              <a:t>malloc</a:t>
            </a:r>
            <a:r>
              <a:rPr lang="pt-BR" sz="1700" dirty="0">
                <a:latin typeface="Courier New"/>
                <a:cs typeface="Courier New"/>
              </a:rPr>
              <a:t> (</a:t>
            </a:r>
            <a:r>
              <a:rPr lang="pt-BR" sz="1700" dirty="0" err="1">
                <a:latin typeface="Courier New"/>
                <a:cs typeface="Courier New"/>
              </a:rPr>
              <a:t>sizeof</a:t>
            </a:r>
            <a:r>
              <a:rPr lang="pt-BR" sz="1700" dirty="0">
                <a:latin typeface="Courier New"/>
                <a:cs typeface="Courier New"/>
              </a:rPr>
              <a:t> (</a:t>
            </a:r>
            <a:r>
              <a:rPr lang="pt-BR" sz="1700" dirty="0" err="1">
                <a:latin typeface="Courier New"/>
                <a:cs typeface="Courier New"/>
              </a:rPr>
              <a:t>TCelula</a:t>
            </a:r>
            <a:r>
              <a:rPr lang="pt-BR" sz="1700" dirty="0">
                <a:latin typeface="Courier New"/>
                <a:cs typeface="Courier New"/>
              </a:rPr>
              <a:t>));</a:t>
            </a:r>
          </a:p>
          <a:p>
            <a:r>
              <a:rPr lang="pt-BR" sz="1700" dirty="0">
                <a:latin typeface="Courier New"/>
                <a:cs typeface="Courier New"/>
              </a:rPr>
              <a:t>	</a:t>
            </a:r>
            <a:r>
              <a:rPr lang="pt-BR" sz="1700" dirty="0" err="1">
                <a:latin typeface="Courier New"/>
                <a:cs typeface="Courier New"/>
              </a:rPr>
              <a:t>pLista</a:t>
            </a:r>
            <a:r>
              <a:rPr lang="pt-BR" sz="1700" dirty="0">
                <a:latin typeface="Courier New"/>
                <a:cs typeface="Courier New"/>
              </a:rPr>
              <a:t>-&gt;</a:t>
            </a:r>
            <a:r>
              <a:rPr lang="pt-BR" sz="1700" dirty="0" err="1">
                <a:latin typeface="Courier New"/>
                <a:cs typeface="Courier New"/>
              </a:rPr>
              <a:t>pUltimo</a:t>
            </a:r>
            <a:r>
              <a:rPr lang="pt-BR" sz="1700" dirty="0">
                <a:latin typeface="Courier New"/>
                <a:cs typeface="Courier New"/>
              </a:rPr>
              <a:t> = </a:t>
            </a:r>
            <a:r>
              <a:rPr lang="pt-BR" sz="1700" dirty="0" err="1">
                <a:latin typeface="Courier New"/>
                <a:cs typeface="Courier New"/>
              </a:rPr>
              <a:t>pLista</a:t>
            </a:r>
            <a:r>
              <a:rPr lang="pt-BR" sz="1700" dirty="0">
                <a:latin typeface="Courier New"/>
                <a:cs typeface="Courier New"/>
              </a:rPr>
              <a:t>-&gt;</a:t>
            </a:r>
            <a:r>
              <a:rPr lang="pt-BR" sz="1700" dirty="0" err="1">
                <a:latin typeface="Courier New"/>
                <a:cs typeface="Courier New"/>
              </a:rPr>
              <a:t>pPrimeiro</a:t>
            </a:r>
            <a:r>
              <a:rPr lang="pt-BR" sz="1700" dirty="0">
                <a:latin typeface="Courier New"/>
                <a:cs typeface="Courier New"/>
              </a:rPr>
              <a:t>;</a:t>
            </a:r>
          </a:p>
          <a:p>
            <a:r>
              <a:rPr lang="pt-BR" sz="1700" dirty="0">
                <a:latin typeface="Courier New"/>
                <a:cs typeface="Courier New"/>
              </a:rPr>
              <a:t>	</a:t>
            </a:r>
            <a:r>
              <a:rPr lang="pt-BR" sz="1700" dirty="0" err="1">
                <a:latin typeface="Courier New"/>
                <a:cs typeface="Courier New"/>
              </a:rPr>
              <a:t>pLista</a:t>
            </a:r>
            <a:r>
              <a:rPr lang="pt-BR" sz="1700" dirty="0">
                <a:latin typeface="Courier New"/>
                <a:cs typeface="Courier New"/>
              </a:rPr>
              <a:t>-&gt;</a:t>
            </a:r>
            <a:r>
              <a:rPr lang="pt-BR" sz="1700" dirty="0" err="1">
                <a:latin typeface="Courier New"/>
                <a:cs typeface="Courier New"/>
              </a:rPr>
              <a:t>pPrimeiro</a:t>
            </a:r>
            <a:r>
              <a:rPr lang="pt-BR" sz="1700" dirty="0">
                <a:latin typeface="Courier New"/>
                <a:cs typeface="Courier New"/>
              </a:rPr>
              <a:t>-&gt;</a:t>
            </a:r>
            <a:r>
              <a:rPr lang="pt-BR" sz="1700" dirty="0" err="1">
                <a:latin typeface="Courier New"/>
                <a:cs typeface="Courier New"/>
              </a:rPr>
              <a:t>pProx</a:t>
            </a:r>
            <a:r>
              <a:rPr lang="pt-BR" sz="1700" dirty="0">
                <a:latin typeface="Courier New"/>
                <a:cs typeface="Courier New"/>
              </a:rPr>
              <a:t> = NULL;</a:t>
            </a:r>
          </a:p>
          <a:p>
            <a:r>
              <a:rPr lang="pt-BR" sz="1700" dirty="0">
                <a:latin typeface="Courier New"/>
                <a:cs typeface="Courier New"/>
              </a:rPr>
              <a:t>}</a:t>
            </a:r>
          </a:p>
          <a:p>
            <a:endParaRPr lang="pt-BR" sz="1700" dirty="0">
              <a:latin typeface="Courier New"/>
              <a:cs typeface="Courier New"/>
            </a:endParaRPr>
          </a:p>
          <a:p>
            <a:r>
              <a:rPr lang="pt-BR" sz="1700" dirty="0" err="1">
                <a:latin typeface="Courier New"/>
                <a:cs typeface="Courier New"/>
              </a:rPr>
              <a:t>int</a:t>
            </a:r>
            <a:r>
              <a:rPr lang="pt-BR" sz="1700" dirty="0">
                <a:latin typeface="Courier New"/>
                <a:cs typeface="Courier New"/>
              </a:rPr>
              <a:t> </a:t>
            </a:r>
            <a:r>
              <a:rPr lang="pt-BR" sz="1700" dirty="0" err="1">
                <a:latin typeface="Courier New"/>
                <a:cs typeface="Courier New"/>
              </a:rPr>
              <a:t>isVazia</a:t>
            </a:r>
            <a:r>
              <a:rPr lang="pt-BR" sz="1700" dirty="0">
                <a:latin typeface="Courier New"/>
                <a:cs typeface="Courier New"/>
              </a:rPr>
              <a:t> (</a:t>
            </a:r>
            <a:r>
              <a:rPr lang="pt-BR" sz="1700" dirty="0" err="1">
                <a:latin typeface="Courier New"/>
                <a:cs typeface="Courier New"/>
              </a:rPr>
              <a:t>TLista</a:t>
            </a:r>
            <a:r>
              <a:rPr lang="pt-BR" sz="1700" dirty="0">
                <a:latin typeface="Courier New"/>
                <a:cs typeface="Courier New"/>
              </a:rPr>
              <a:t> *</a:t>
            </a:r>
            <a:r>
              <a:rPr lang="pt-BR" sz="1700" dirty="0" err="1">
                <a:latin typeface="Courier New"/>
                <a:cs typeface="Courier New"/>
              </a:rPr>
              <a:t>pLista</a:t>
            </a:r>
            <a:r>
              <a:rPr lang="pt-BR" sz="1700" dirty="0">
                <a:latin typeface="Courier New"/>
                <a:cs typeface="Courier New"/>
              </a:rPr>
              <a:t>) {</a:t>
            </a:r>
          </a:p>
          <a:p>
            <a:r>
              <a:rPr lang="pt-BR" sz="1700" dirty="0">
                <a:latin typeface="Courier New"/>
                <a:cs typeface="Courier New"/>
              </a:rPr>
              <a:t>	</a:t>
            </a:r>
            <a:r>
              <a:rPr lang="pt-BR" sz="1700" dirty="0" err="1">
                <a:latin typeface="Courier New"/>
                <a:cs typeface="Courier New"/>
              </a:rPr>
              <a:t>return</a:t>
            </a:r>
            <a:r>
              <a:rPr lang="pt-BR" sz="1700" dirty="0">
                <a:latin typeface="Courier New"/>
                <a:cs typeface="Courier New"/>
              </a:rPr>
              <a:t> </a:t>
            </a:r>
            <a:r>
              <a:rPr lang="pt-BR" sz="1700" dirty="0" err="1">
                <a:latin typeface="Courier New"/>
                <a:cs typeface="Courier New"/>
              </a:rPr>
              <a:t>pLista</a:t>
            </a:r>
            <a:r>
              <a:rPr lang="pt-BR" sz="1700" dirty="0">
                <a:latin typeface="Courier New"/>
                <a:cs typeface="Courier New"/>
              </a:rPr>
              <a:t>-&gt;</a:t>
            </a:r>
            <a:r>
              <a:rPr lang="pt-BR" sz="1700" dirty="0" err="1">
                <a:latin typeface="Courier New"/>
                <a:cs typeface="Courier New"/>
              </a:rPr>
              <a:t>pPrimeiro</a:t>
            </a:r>
            <a:r>
              <a:rPr lang="pt-BR" sz="1700" dirty="0">
                <a:latin typeface="Courier New"/>
                <a:cs typeface="Courier New"/>
              </a:rPr>
              <a:t> == </a:t>
            </a:r>
            <a:r>
              <a:rPr lang="pt-BR" sz="1700" dirty="0" err="1">
                <a:latin typeface="Courier New"/>
                <a:cs typeface="Courier New"/>
              </a:rPr>
              <a:t>pLista</a:t>
            </a:r>
            <a:r>
              <a:rPr lang="pt-BR" sz="1700" dirty="0">
                <a:latin typeface="Courier New"/>
                <a:cs typeface="Courier New"/>
              </a:rPr>
              <a:t>-&gt;</a:t>
            </a:r>
            <a:r>
              <a:rPr lang="pt-BR" sz="1700" dirty="0" err="1">
                <a:latin typeface="Courier New"/>
                <a:cs typeface="Courier New"/>
              </a:rPr>
              <a:t>pUltimo</a:t>
            </a:r>
            <a:r>
              <a:rPr lang="pt-BR" sz="1700" dirty="0">
                <a:latin typeface="Courier New"/>
                <a:cs typeface="Courier New"/>
              </a:rPr>
              <a:t>;</a:t>
            </a:r>
          </a:p>
          <a:p>
            <a:r>
              <a:rPr lang="pt-BR" sz="17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82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encadeada com cabeça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-53261" y="1815331"/>
            <a:ext cx="94938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latin typeface="Courier New"/>
                <a:cs typeface="Courier New"/>
              </a:rPr>
              <a:t>int inserir (TLista *pLista, TItem x) {</a:t>
            </a:r>
          </a:p>
          <a:p>
            <a:r>
              <a:rPr lang="es-ES_tradnl" sz="1600" dirty="0">
                <a:latin typeface="Courier New"/>
                <a:cs typeface="Courier New"/>
              </a:rPr>
              <a:t>	pLista-&gt;pUltimo-&gt;pProx </a:t>
            </a:r>
            <a:r>
              <a:rPr lang="es-ES_tradnl" sz="1600" dirty="0" smtClean="0">
                <a:latin typeface="Courier New"/>
                <a:cs typeface="Courier New"/>
              </a:rPr>
              <a:t>= (</a:t>
            </a:r>
            <a:r>
              <a:rPr lang="es-ES_tradnl" sz="1600" dirty="0">
                <a:latin typeface="Courier New"/>
                <a:cs typeface="Courier New"/>
              </a:rPr>
              <a:t>TCelula *) malloc (sizeof (TCelula));</a:t>
            </a:r>
          </a:p>
          <a:p>
            <a:r>
              <a:rPr lang="es-ES_tradnl" sz="1600" dirty="0">
                <a:latin typeface="Courier New"/>
                <a:cs typeface="Courier New"/>
              </a:rPr>
              <a:t>	pLista-&gt;pUltimo = pLista-&gt;pUltimo-&gt;pProx;</a:t>
            </a:r>
          </a:p>
          <a:p>
            <a:r>
              <a:rPr lang="es-ES_tradnl" sz="1600" dirty="0">
                <a:latin typeface="Courier New"/>
                <a:cs typeface="Courier New"/>
              </a:rPr>
              <a:t>	pLista-&gt;pUltimo-&gt;item = x;</a:t>
            </a:r>
          </a:p>
          <a:p>
            <a:r>
              <a:rPr lang="es-ES_tradnl" sz="1600" dirty="0">
                <a:latin typeface="Courier New"/>
                <a:cs typeface="Courier New"/>
              </a:rPr>
              <a:t>	pLista-&gt;pUltimo-&gt;pProx = NULL;</a:t>
            </a:r>
          </a:p>
          <a:p>
            <a:r>
              <a:rPr lang="es-ES_tradnl" sz="1600" dirty="0">
                <a:latin typeface="Courier New"/>
                <a:cs typeface="Courier New"/>
              </a:rPr>
              <a:t>	return 1;</a:t>
            </a:r>
          </a:p>
          <a:p>
            <a:r>
              <a:rPr lang="es-ES_tradnl" sz="1600" dirty="0">
                <a:latin typeface="Courier New"/>
                <a:cs typeface="Courier New"/>
              </a:rPr>
              <a:t>}</a:t>
            </a:r>
            <a:endParaRPr lang="pt-BR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79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encadeada com cabeça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80411" y="1815331"/>
            <a:ext cx="949384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removerPrimeiro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))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0;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pProx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-&gt;item;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pProx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pProx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free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1;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73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411" y="1815331"/>
            <a:ext cx="949384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main</a:t>
            </a:r>
            <a:r>
              <a:rPr lang="pt-BR" dirty="0">
                <a:latin typeface="Courier New"/>
                <a:cs typeface="Courier New"/>
              </a:rPr>
              <a:t>()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lista;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iniciarLista</a:t>
            </a:r>
            <a:r>
              <a:rPr lang="pt-BR" dirty="0">
                <a:latin typeface="Courier New"/>
                <a:cs typeface="Courier New"/>
              </a:rPr>
              <a:t> (&amp;lista);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("Vazia: %</a:t>
            </a:r>
            <a:r>
              <a:rPr lang="pt-BR" dirty="0" err="1">
                <a:latin typeface="Courier New"/>
                <a:cs typeface="Courier New"/>
              </a:rPr>
              <a:t>s</a:t>
            </a:r>
            <a:r>
              <a:rPr lang="pt-BR" dirty="0">
                <a:latin typeface="Courier New"/>
                <a:cs typeface="Courier New"/>
              </a:rPr>
              <a:t>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",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(&amp;lista) == 1 ? "SIM":"NAO");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item1, item2;</a:t>
            </a:r>
          </a:p>
          <a:p>
            <a:r>
              <a:rPr lang="pt-BR" dirty="0">
                <a:latin typeface="Courier New"/>
                <a:cs typeface="Courier New"/>
              </a:rPr>
              <a:t>	item1.chave = 10;</a:t>
            </a:r>
          </a:p>
          <a:p>
            <a:r>
              <a:rPr lang="pt-BR" dirty="0">
                <a:latin typeface="Courier New"/>
                <a:cs typeface="Courier New"/>
              </a:rPr>
              <a:t>	inserir (&amp;lista, item1);</a:t>
            </a:r>
          </a:p>
          <a:p>
            <a:r>
              <a:rPr lang="pt-BR" dirty="0">
                <a:latin typeface="Courier New"/>
                <a:cs typeface="Courier New"/>
              </a:rPr>
              <a:t>	item2.chave = -5;</a:t>
            </a:r>
          </a:p>
          <a:p>
            <a:r>
              <a:rPr lang="pt-BR" dirty="0">
                <a:latin typeface="Courier New"/>
                <a:cs typeface="Courier New"/>
              </a:rPr>
              <a:t>	inserir (&amp;lista, item2);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("Vazia: %</a:t>
            </a:r>
            <a:r>
              <a:rPr lang="pt-BR" dirty="0" err="1">
                <a:latin typeface="Courier New"/>
                <a:cs typeface="Courier New"/>
              </a:rPr>
              <a:t>s</a:t>
            </a:r>
            <a:r>
              <a:rPr lang="pt-BR" dirty="0">
                <a:latin typeface="Courier New"/>
                <a:cs typeface="Courier New"/>
              </a:rPr>
              <a:t>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",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(&amp;lista) == 1 ? "SIM":"NAO");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itemRemovido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removerPrimeiro</a:t>
            </a:r>
            <a:r>
              <a:rPr lang="pt-BR" dirty="0">
                <a:latin typeface="Courier New"/>
                <a:cs typeface="Courier New"/>
              </a:rPr>
              <a:t> (&amp;lista, &amp;</a:t>
            </a:r>
            <a:r>
              <a:rPr lang="pt-BR" dirty="0" err="1">
                <a:latin typeface="Courier New"/>
                <a:cs typeface="Courier New"/>
              </a:rPr>
              <a:t>itemRemovido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("Item removido: %</a:t>
            </a:r>
            <a:r>
              <a:rPr lang="pt-BR" dirty="0" err="1">
                <a:latin typeface="Courier New"/>
                <a:cs typeface="Courier New"/>
              </a:rPr>
              <a:t>d</a:t>
            </a:r>
            <a:r>
              <a:rPr lang="pt-BR" dirty="0">
                <a:latin typeface="Courier New"/>
                <a:cs typeface="Courier New"/>
              </a:rPr>
              <a:t>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", </a:t>
            </a:r>
            <a:r>
              <a:rPr lang="pt-BR" dirty="0" err="1">
                <a:latin typeface="Courier New"/>
                <a:cs typeface="Courier New"/>
              </a:rPr>
              <a:t>itemRemovido.chave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 smtClean="0">
                <a:latin typeface="Courier New"/>
                <a:cs typeface="Courier New"/>
              </a:rPr>
              <a:t>}</a:t>
            </a:r>
            <a:endParaRPr lang="pt-BR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encadeada com cabeça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9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encadeada sem cabeça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Semelhante a lista encadeada com cabeça</a:t>
            </a:r>
          </a:p>
          <a:p>
            <a:r>
              <a:rPr lang="pt-BR" dirty="0" smtClean="0"/>
              <a:t>Não possui uma célula representando a cabeça</a:t>
            </a:r>
          </a:p>
          <a:p>
            <a:r>
              <a:rPr lang="pt-BR" dirty="0" smtClean="0"/>
              <a:t>A cabeça é substituída por um apontador para o 1º elemento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79" y="3255843"/>
            <a:ext cx="8087156" cy="27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encadeada sem cabeça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será as mesmas da lista encadeada com cabeça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8263" y="2399170"/>
            <a:ext cx="66533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iniciarLista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 = NULL;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pUltimo</a:t>
            </a:r>
            <a:r>
              <a:rPr lang="pt-BR" dirty="0">
                <a:latin typeface="Courier New"/>
                <a:cs typeface="Courier New"/>
              </a:rPr>
              <a:t> = NULL;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 == NULL;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30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encadeada sem cabeça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86365" y="1747420"/>
            <a:ext cx="8727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inserir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 *novo = (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 *) </a:t>
            </a:r>
            <a:r>
              <a:rPr lang="pt-BR" dirty="0" err="1">
                <a:latin typeface="Courier New"/>
                <a:cs typeface="Courier New"/>
              </a:rPr>
              <a:t>malloc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sizeof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));</a:t>
            </a:r>
          </a:p>
          <a:p>
            <a:r>
              <a:rPr lang="pt-BR" dirty="0">
                <a:latin typeface="Courier New"/>
                <a:cs typeface="Courier New"/>
              </a:rPr>
              <a:t>	novo-&gt;item =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novo-&gt;</a:t>
            </a:r>
            <a:r>
              <a:rPr lang="pt-BR" dirty="0" err="1">
                <a:latin typeface="Courier New"/>
                <a:cs typeface="Courier New"/>
              </a:rPr>
              <a:t>pProx</a:t>
            </a:r>
            <a:r>
              <a:rPr lang="pt-BR" dirty="0">
                <a:latin typeface="Courier New"/>
                <a:cs typeface="Courier New"/>
              </a:rPr>
              <a:t> = NULL;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)) {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 = novo;</a:t>
            </a:r>
          </a:p>
          <a:p>
            <a:r>
              <a:rPr lang="pt-BR" dirty="0">
                <a:latin typeface="Courier New"/>
                <a:cs typeface="Courier New"/>
              </a:rPr>
              <a:t>	} </a:t>
            </a:r>
            <a:r>
              <a:rPr lang="pt-BR" dirty="0" err="1">
                <a:latin typeface="Courier New"/>
                <a:cs typeface="Courier New"/>
              </a:rPr>
              <a:t>else</a:t>
            </a:r>
            <a:r>
              <a:rPr lang="pt-BR" dirty="0">
                <a:latin typeface="Courier New"/>
                <a:cs typeface="Courier New"/>
              </a:rPr>
              <a:t> {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pUltimo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pProx</a:t>
            </a:r>
            <a:r>
              <a:rPr lang="pt-BR" dirty="0">
                <a:latin typeface="Courier New"/>
                <a:cs typeface="Courier New"/>
              </a:rPr>
              <a:t> = novo;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}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pUltimo</a:t>
            </a:r>
            <a:r>
              <a:rPr lang="pt-BR" dirty="0">
                <a:latin typeface="Courier New"/>
                <a:cs typeface="Courier New"/>
              </a:rPr>
              <a:t> = novo;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1;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11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Cada elemento aponta para o próximo elemento</a:t>
            </a:r>
          </a:p>
          <a:p>
            <a:r>
              <a:rPr lang="pt-BR" dirty="0" smtClean="0"/>
              <a:t>Elementos não estão contíguos na memória</a:t>
            </a:r>
          </a:p>
          <a:p>
            <a:pPr lvl="1"/>
            <a:r>
              <a:rPr lang="en-US" dirty="0" smtClean="0"/>
              <a:t>a</a:t>
            </a:r>
            <a:r>
              <a:rPr lang="pt-BR" dirty="0" smtClean="0"/>
              <a:t>locação dinâmica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69" y="3585645"/>
            <a:ext cx="7736267" cy="25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encadeada sem cabeça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86365" y="1747420"/>
            <a:ext cx="872744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removerPrimeiro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))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0;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-&gt;item;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pProx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free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1;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3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291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Implemente a função de imprimir todos os elementos da lista</a:t>
            </a:r>
          </a:p>
          <a:p>
            <a:r>
              <a:rPr lang="pt-BR" dirty="0" smtClean="0"/>
              <a:t>Na aula foi comentando sobre 3 casos de inserção e remoção de elementos de uma lista encadeada, mas foi mostrado a implementação de apenas 1 tipo de cada (inserção no final e remoção no início)</a:t>
            </a:r>
          </a:p>
          <a:p>
            <a:pPr lvl="1"/>
            <a:r>
              <a:rPr lang="pt-BR" dirty="0" smtClean="0"/>
              <a:t>Implemente pelo menos mais 1 tipo de inserção</a:t>
            </a:r>
          </a:p>
          <a:p>
            <a:pPr lvl="1"/>
            <a:r>
              <a:rPr lang="pt-BR" dirty="0" smtClean="0"/>
              <a:t>Implemente pelo menos mais 1 tipo de remoção</a:t>
            </a:r>
          </a:p>
        </p:txBody>
      </p:sp>
    </p:spTree>
    <p:extLst>
      <p:ext uri="{BB962C8B-B14F-4D97-AF65-F5344CB8AC3E}">
        <p14:creationId xmlns:p14="http://schemas.microsoft.com/office/powerpoint/2010/main" val="6516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70000" lnSpcReduction="20000"/>
          </a:bodyPr>
          <a:lstStyle/>
          <a:p>
            <a:r>
              <a:rPr lang="x-none" sz="2000" dirty="0" smtClean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sz="2000" dirty="0" smtClean="0"/>
              <a:t>Thiago Meirelles Ventura</a:t>
            </a:r>
          </a:p>
          <a:p>
            <a:r>
              <a:rPr lang="x-none" sz="2000" dirty="0" smtClean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 smtClean="0"/>
              <a:t>Ascencio</a:t>
            </a:r>
            <a:r>
              <a:rPr lang="pt-BR" sz="2000" dirty="0"/>
              <a:t>, A. F. </a:t>
            </a:r>
            <a:r>
              <a:rPr lang="pt-BR" sz="2000" dirty="0" err="1"/>
              <a:t>G</a:t>
            </a:r>
            <a:r>
              <a:rPr lang="pt-BR" sz="2000" dirty="0"/>
              <a:t>; Araújo, G. S. Estruturas de Dados. </a:t>
            </a:r>
            <a:r>
              <a:rPr lang="pt-BR" sz="2000" dirty="0" smtClean="0"/>
              <a:t>Pearson</a:t>
            </a:r>
            <a:r>
              <a:rPr lang="pt-BR" sz="2000" dirty="0"/>
              <a:t>, 2011</a:t>
            </a:r>
            <a:r>
              <a:rPr lang="pt-BR" sz="2000" dirty="0" smtClean="0"/>
              <a:t>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 smtClean="0"/>
              <a:t>Cormen</a:t>
            </a:r>
            <a:r>
              <a:rPr lang="pt-BR" sz="2000" dirty="0" smtClean="0"/>
              <a:t>, T. H.; </a:t>
            </a:r>
            <a:r>
              <a:rPr lang="pt-BR" sz="2000" dirty="0" err="1" smtClean="0"/>
              <a:t>Leiserson</a:t>
            </a:r>
            <a:r>
              <a:rPr lang="pt-BR" sz="2000" dirty="0" smtClean="0"/>
              <a:t>, C. E.; </a:t>
            </a:r>
            <a:r>
              <a:rPr lang="pt-BR" sz="2000" dirty="0" err="1" smtClean="0"/>
              <a:t>Rivest</a:t>
            </a:r>
            <a:r>
              <a:rPr lang="pt-BR" sz="2000" dirty="0" smtClean="0"/>
              <a:t>, R. L.; Stein, C. Algoritmos: teoria e prática. </a:t>
            </a:r>
            <a:r>
              <a:rPr lang="pt-BR" sz="2000" dirty="0" err="1" smtClean="0"/>
              <a:t>Elsevier</a:t>
            </a:r>
            <a:r>
              <a:rPr lang="pt-BR" sz="2000" dirty="0" smtClean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smtClean="0"/>
              <a:t>Aulas do Prof. Reinaldo </a:t>
            </a:r>
            <a:r>
              <a:rPr lang="pt-BR" sz="2000" dirty="0"/>
              <a:t>Silva </a:t>
            </a:r>
            <a:r>
              <a:rPr lang="pt-BR" sz="2000" dirty="0" smtClean="0"/>
              <a:t>Fortes (</a:t>
            </a:r>
            <a:r>
              <a:rPr lang="de-DE" sz="2000" dirty="0"/>
              <a:t>http://www.decom.ufop.br/reinaldo</a:t>
            </a:r>
            <a:r>
              <a:rPr lang="de-DE" sz="2000" dirty="0" smtClean="0"/>
              <a:t>/)</a:t>
            </a:r>
            <a:endParaRPr lang="pt-BR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28467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UFMT </a:t>
            </a:r>
            <a:r>
              <a:rPr lang="en-US" dirty="0" smtClean="0"/>
              <a:t>–</a:t>
            </a:r>
            <a:r>
              <a:rPr lang="pt-BR" dirty="0" smtClean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0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A estrutura de um elemento possui:</a:t>
            </a:r>
          </a:p>
          <a:p>
            <a:pPr lvl="1"/>
            <a:r>
              <a:rPr lang="x-none" dirty="0" smtClean="0"/>
              <a:t>Campos representando as informações do elemento</a:t>
            </a:r>
          </a:p>
          <a:p>
            <a:pPr lvl="1"/>
            <a:r>
              <a:rPr lang="x-none" dirty="0" smtClean="0"/>
              <a:t>Ponteiro para o próximo elemento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78" y="3359020"/>
            <a:ext cx="3337897" cy="22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Possui uma cabeça, antecedendo o primeiro elemento</a:t>
            </a:r>
          </a:p>
          <a:p>
            <a:pPr lvl="1"/>
            <a:r>
              <a:rPr lang="x-none" dirty="0" smtClean="0"/>
              <a:t>Aponta para o início da lista</a:t>
            </a:r>
          </a:p>
          <a:p>
            <a:r>
              <a:rPr lang="x-none" dirty="0" smtClean="0"/>
              <a:t>Possui uma apontador para o último elemento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59" y="3961573"/>
            <a:ext cx="7184870" cy="24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Lista vazia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61" y="2490020"/>
            <a:ext cx="1369203" cy="39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Inserção de novos elementos</a:t>
            </a:r>
          </a:p>
          <a:p>
            <a:pPr lvl="1"/>
            <a:r>
              <a:rPr lang="x-none" dirty="0" smtClean="0"/>
              <a:t>3 possíveis casos</a:t>
            </a:r>
          </a:p>
          <a:p>
            <a:pPr lvl="2"/>
            <a:r>
              <a:rPr lang="en-US" dirty="0" smtClean="0"/>
              <a:t>N</a:t>
            </a:r>
            <a:r>
              <a:rPr lang="x-none" dirty="0" smtClean="0"/>
              <a:t>a primeira posição</a:t>
            </a:r>
          </a:p>
          <a:p>
            <a:pPr lvl="2"/>
            <a:r>
              <a:rPr lang="x-none" dirty="0" smtClean="0"/>
              <a:t>Na última posição</a:t>
            </a:r>
          </a:p>
          <a:p>
            <a:pPr lvl="2"/>
            <a:r>
              <a:rPr lang="x-none" dirty="0" smtClean="0"/>
              <a:t>Após um elemento E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78" y="3815713"/>
            <a:ext cx="7585886" cy="25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Lista encadeada com cabeça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Inserção na primeira posição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49" y="2224827"/>
            <a:ext cx="6549928" cy="398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9073</TotalTime>
  <Words>724</Words>
  <Application>Microsoft Office PowerPoint</Application>
  <PresentationFormat>Apresentação na tela (4:3)</PresentationFormat>
  <Paragraphs>211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Century Schoolbook</vt:lpstr>
      <vt:lpstr>Courier New</vt:lpstr>
      <vt:lpstr>Wingdings 2</vt:lpstr>
      <vt:lpstr>View</vt:lpstr>
      <vt:lpstr>Estrutura de Dados</vt:lpstr>
      <vt:lpstr>Agenda</vt:lpstr>
      <vt:lpstr>Introdução</vt:lpstr>
      <vt:lpstr>Introdução</vt:lpstr>
      <vt:lpstr>Introdução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Implementação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com cabeça</vt:lpstr>
      <vt:lpstr>Lista encadeada sem cabeça</vt:lpstr>
      <vt:lpstr>Lista encadeada sem cabeça</vt:lpstr>
      <vt:lpstr>Lista encadeada sem cabeça</vt:lpstr>
      <vt:lpstr>Lista encadeada sem cabeça</vt:lpstr>
      <vt:lpstr>Exercícios</vt:lpstr>
      <vt:lpstr>Exercícios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94</cp:revision>
  <dcterms:created xsi:type="dcterms:W3CDTF">2016-06-14T18:26:26Z</dcterms:created>
  <dcterms:modified xsi:type="dcterms:W3CDTF">2022-09-12T19:10:54Z</dcterms:modified>
</cp:coreProperties>
</file>