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30"/>
  </p:notesMasterIdLst>
  <p:sldIdLst>
    <p:sldId id="256" r:id="rId3"/>
    <p:sldId id="257" r:id="rId4"/>
    <p:sldId id="258" r:id="rId5"/>
    <p:sldId id="259" r:id="rId6"/>
    <p:sldId id="313" r:id="rId7"/>
    <p:sldId id="314" r:id="rId8"/>
    <p:sldId id="315" r:id="rId9"/>
    <p:sldId id="316" r:id="rId10"/>
    <p:sldId id="260" r:id="rId11"/>
    <p:sldId id="317" r:id="rId12"/>
    <p:sldId id="319" r:id="rId13"/>
    <p:sldId id="321" r:id="rId14"/>
    <p:sldId id="322" r:id="rId15"/>
    <p:sldId id="329" r:id="rId16"/>
    <p:sldId id="323" r:id="rId17"/>
    <p:sldId id="326" r:id="rId18"/>
    <p:sldId id="330" r:id="rId19"/>
    <p:sldId id="331" r:id="rId20"/>
    <p:sldId id="324" r:id="rId21"/>
    <p:sldId id="327" r:id="rId22"/>
    <p:sldId id="325" r:id="rId23"/>
    <p:sldId id="328" r:id="rId24"/>
    <p:sldId id="332" r:id="rId25"/>
    <p:sldId id="333" r:id="rId26"/>
    <p:sldId id="334" r:id="rId27"/>
    <p:sldId id="335" r:id="rId28"/>
    <p:sldId id="336"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68"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409692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229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3432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1325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24143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61475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04894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010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7702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4849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21931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697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40464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77463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6169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4819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5357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45280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9542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266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231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227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5586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3415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2557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829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7850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11" name="Shape 11"/>
          <p:cNvSpPr txBox="1"/>
          <p:nvPr/>
        </p:nvSpPr>
        <p:spPr>
          <a:xfrm>
            <a:off x="747350" y="395650"/>
            <a:ext cx="6667500" cy="586199"/>
          </a:xfrm>
          <a:prstGeom prst="rect">
            <a:avLst/>
          </a:prstGeom>
          <a:noFill/>
          <a:ln>
            <a:noFill/>
          </a:ln>
        </p:spPr>
        <p:txBody>
          <a:bodyPr lIns="91425" tIns="91425" rIns="91425" bIns="91425" anchor="t" anchorCtr="0">
            <a:noAutofit/>
          </a:bodyPr>
          <a:lstStyle/>
          <a:p>
            <a:pPr rtl="0">
              <a:spcBef>
                <a:spcPts val="0"/>
              </a:spcBef>
              <a:buNone/>
            </a:pPr>
            <a:r>
              <a:rPr lang="en" sz="1200"/>
              <a:t>UNIVERSIDAD MARIANO GALVEZ DE GUATEMALA</a:t>
            </a:r>
          </a:p>
          <a:p>
            <a:pPr rtl="0">
              <a:spcBef>
                <a:spcPts val="0"/>
              </a:spcBef>
              <a:buNone/>
            </a:pPr>
            <a:r>
              <a:rPr lang="en" sz="1200"/>
              <a:t>FACULTAD DE INGENIERIA EN SISTEMAS DE INFORMACION</a:t>
            </a:r>
          </a:p>
          <a:p>
            <a:pPr rtl="0">
              <a:spcBef>
                <a:spcPts val="0"/>
              </a:spcBef>
              <a:buNone/>
            </a:pPr>
            <a:r>
              <a:rPr lang="en" sz="1200"/>
              <a:t>INGENIERIA EN SISTEMAS DE INFORMACION</a:t>
            </a:r>
          </a:p>
          <a:p>
            <a:pPr>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23" name="Shape 23"/>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digoFuente">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p:nvPr/>
        </p:nvSpPr>
        <p:spPr>
          <a:xfrm>
            <a:off x="457275" y="1509350"/>
            <a:ext cx="8229600" cy="4835699"/>
          </a:xfrm>
          <a:prstGeom prst="rect">
            <a:avLst/>
          </a:prstGeom>
          <a:solidFill>
            <a:srgbClr val="D8D8D8"/>
          </a:solidFill>
          <a:ln>
            <a:noFill/>
          </a:ln>
        </p:spPr>
        <p:txBody>
          <a:bodyPr lIns="91425" tIns="91425" rIns="91425" bIns="91425" anchor="t" anchorCtr="0">
            <a:noAutofit/>
          </a:bodyPr>
          <a:lstStyle/>
          <a:p>
            <a:pPr>
              <a:spcBef>
                <a:spcPts val="0"/>
              </a:spcBef>
              <a:buNone/>
            </a:pPr>
            <a:endParaRPr>
              <a:latin typeface="Consolas"/>
              <a:ea typeface="Consolas"/>
              <a:cs typeface="Consolas"/>
              <a:sym typeface="Consolas"/>
            </a:endParaRPr>
          </a:p>
        </p:txBody>
      </p:sp>
      <p:cxnSp>
        <p:nvCxnSpPr>
          <p:cNvPr id="30" name="Shape 30"/>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41" name="Shape 41"/>
          <p:cNvSpPr txBox="1"/>
          <p:nvPr/>
        </p:nvSpPr>
        <p:spPr>
          <a:xfrm>
            <a:off x="747350" y="395650"/>
            <a:ext cx="6667500" cy="586199"/>
          </a:xfrm>
          <a:prstGeom prst="rect">
            <a:avLst/>
          </a:prstGeom>
          <a:noFill/>
          <a:ln>
            <a:noFill/>
          </a:ln>
        </p:spPr>
        <p:txBody>
          <a:bodyPr lIns="91425" tIns="91425" rIns="91425" bIns="91425" anchor="t" anchorCtr="0">
            <a:noAutofit/>
          </a:bodyPr>
          <a:lstStyle/>
          <a:p>
            <a:pPr lvl="0" rtl="0">
              <a:spcBef>
                <a:spcPts val="0"/>
              </a:spcBef>
              <a:buNone/>
            </a:pPr>
            <a:r>
              <a:rPr lang="en" sz="1200"/>
              <a:t>UNIVERSIDAD MARIANO GALVEZ DE GUATEMALA</a:t>
            </a:r>
          </a:p>
          <a:p>
            <a:pPr lvl="0" rtl="0">
              <a:spcBef>
                <a:spcPts val="0"/>
              </a:spcBef>
              <a:buNone/>
            </a:pPr>
            <a:r>
              <a:rPr lang="en" sz="1200"/>
              <a:t>FACULTAD DE INGENIERIA EN SISTEMAS DE INFORMACION</a:t>
            </a:r>
          </a:p>
          <a:p>
            <a:pPr lvl="0" rtl="0">
              <a:spcBef>
                <a:spcPts val="0"/>
              </a:spcBef>
              <a:buNone/>
            </a:pPr>
            <a:r>
              <a:rPr lang="en" sz="1200"/>
              <a:t>INGENIERIA EN SISTEMAS DE INFORMACION</a:t>
            </a:r>
          </a:p>
          <a:p>
            <a:pPr lvl="0" rt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cion">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44" name="Shape 44"/>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48" name="Shape 48"/>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digoFuente">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p:nvPr/>
        </p:nvSpPr>
        <p:spPr>
          <a:xfrm>
            <a:off x="457275" y="1509350"/>
            <a:ext cx="8229600" cy="4835699"/>
          </a:xfrm>
          <a:prstGeom prst="rect">
            <a:avLst/>
          </a:prstGeom>
          <a:solidFill>
            <a:srgbClr val="D8D8D8"/>
          </a:solidFill>
          <a:ln>
            <a:noFill/>
          </a:ln>
        </p:spPr>
        <p:txBody>
          <a:bodyPr lIns="91425" tIns="91425" rIns="91425" bIns="91425" anchor="t" anchorCtr="0">
            <a:noAutofit/>
          </a:bodyPr>
          <a:lstStyle/>
          <a:p>
            <a:pPr lvl="0" rtl="0">
              <a:spcBef>
                <a:spcPts val="0"/>
              </a:spcBef>
              <a:buNone/>
            </a:pPr>
            <a:endParaRPr>
              <a:latin typeface="Consolas"/>
              <a:ea typeface="Consolas"/>
              <a:cs typeface="Consolas"/>
              <a:sym typeface="Consolas"/>
            </a:endParaRPr>
          </a:p>
        </p:txBody>
      </p:sp>
      <p:cxnSp>
        <p:nvCxnSpPr>
          <p:cNvPr id="60" name="Shape 60"/>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pic>
        <p:nvPicPr>
          <p:cNvPr id="7" name="Shape 7"/>
          <p:cNvPicPr preferRelativeResize="0"/>
          <p:nvPr/>
        </p:nvPicPr>
        <p:blipFill>
          <a:blip r:embed="rId7">
            <a:alphaModFix/>
          </a:blip>
          <a:stretch>
            <a:fillRect/>
          </a:stretch>
        </p:blipFill>
        <p:spPr>
          <a:xfrm>
            <a:off x="8030300" y="87900"/>
            <a:ext cx="996475" cy="99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36" name="Shape 3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pic>
        <p:nvPicPr>
          <p:cNvPr id="37" name="Shape 37"/>
          <p:cNvPicPr preferRelativeResize="0"/>
          <p:nvPr/>
        </p:nvPicPr>
        <p:blipFill>
          <a:blip r:embed="rId8">
            <a:alphaModFix/>
          </a:blip>
          <a:stretch>
            <a:fillRect/>
          </a:stretch>
        </p:blipFill>
        <p:spPr>
          <a:xfrm>
            <a:off x="8030300" y="87900"/>
            <a:ext cx="996475" cy="99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61" r:id="rId4"/>
    <p:sldLayoutId id="2147483662" r:id="rId5"/>
    <p:sldLayoutId id="214748366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n"/>
              <a:t>Análisis de sistemas II</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Lógica</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Apoya principalmente los requisitos funcionales, lo que el sistema debe brindar en términos de servicios a sus usuarios.</a:t>
            </a:r>
          </a:p>
          <a:p>
            <a:pPr algn="just"/>
            <a:endParaRPr lang="es-GT" sz="2400" dirty="0"/>
          </a:p>
          <a:p>
            <a:pPr algn="just"/>
            <a:r>
              <a:rPr lang="es-GT" sz="2400" dirty="0"/>
              <a:t>El sistema se descompone en una serie de abstracciones clave en la forma de </a:t>
            </a:r>
            <a:r>
              <a:rPr lang="es-GT" sz="2400" i="1" dirty="0"/>
              <a:t>objetos </a:t>
            </a:r>
            <a:r>
              <a:rPr lang="es-GT" sz="2400" dirty="0"/>
              <a:t>o </a:t>
            </a:r>
            <a:r>
              <a:rPr lang="es-GT" sz="2400" i="1" dirty="0"/>
              <a:t>clases de objetos</a:t>
            </a:r>
            <a:r>
              <a:rPr lang="es-GT" sz="2400" dirty="0"/>
              <a:t>. Aquí se aplican los principios de abstracción, encapsulamiento y herencia. Esta descomposición no sólo se hace para potenciar el análisis funcional, sino también sirve para identificar mecanismos y elementos de diseño comunes a diversas partes del sistema.</a:t>
            </a:r>
            <a:endParaRPr sz="2400" dirty="0"/>
          </a:p>
        </p:txBody>
      </p:sp>
    </p:spTree>
    <p:extLst>
      <p:ext uri="{BB962C8B-B14F-4D97-AF65-F5344CB8AC3E}">
        <p14:creationId xmlns:p14="http://schemas.microsoft.com/office/powerpoint/2010/main" val="74650907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Lógica</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Para representar la arquitectura lógica se usan </a:t>
            </a:r>
            <a:r>
              <a:rPr lang="es-GT" sz="2400" i="1" dirty="0"/>
              <a:t>diagramas de clases </a:t>
            </a:r>
            <a:r>
              <a:rPr lang="es-GT" sz="2400" dirty="0"/>
              <a:t>y </a:t>
            </a:r>
            <a:r>
              <a:rPr lang="es-GT" sz="2400" i="1" dirty="0"/>
              <a:t>templates de clases.</a:t>
            </a:r>
          </a:p>
          <a:p>
            <a:pPr algn="just"/>
            <a:endParaRPr lang="es-GT" sz="2400" i="1" dirty="0"/>
          </a:p>
          <a:p>
            <a:pPr marL="342900" indent="-342900" algn="just">
              <a:buFont typeface="Arial" panose="020B0604020202020204" pitchFamily="34" charset="0"/>
              <a:buChar char="•"/>
            </a:pPr>
            <a:r>
              <a:rPr lang="es-GT" sz="2400" dirty="0"/>
              <a:t>Un diagrama de clases muestra un conjunto de clases y sus relaciones lógicas: asociaciones, uso, composición, herencia y similares.</a:t>
            </a:r>
          </a:p>
          <a:p>
            <a:pPr marL="342900" indent="-342900" algn="just">
              <a:buFont typeface="Arial" panose="020B0604020202020204" pitchFamily="34" charset="0"/>
              <a:buChar char="•"/>
            </a:pPr>
            <a:endParaRPr lang="es-GT" sz="2400" dirty="0"/>
          </a:p>
          <a:p>
            <a:pPr marL="342900" indent="-342900">
              <a:buFont typeface="Arial" panose="020B0604020202020204" pitchFamily="34" charset="0"/>
              <a:buChar char="•"/>
            </a:pPr>
            <a:r>
              <a:rPr lang="es-GT" sz="2400" dirty="0"/>
              <a:t>Notación: La notación más usada es UML, y dentro de esta diagramas de clases y paquetes.</a:t>
            </a:r>
          </a:p>
          <a:p>
            <a:endParaRPr lang="es-GT" sz="2400" dirty="0"/>
          </a:p>
          <a:p>
            <a:pPr marL="342900" indent="-342900">
              <a:buFont typeface="Arial" panose="020B0604020202020204" pitchFamily="34" charset="0"/>
              <a:buChar char="•"/>
            </a:pPr>
            <a:r>
              <a:rPr lang="es-GT" sz="2400" dirty="0"/>
              <a:t>Estilo: El estilo más usado para la vista lógica es el Orientado a Objetos.</a:t>
            </a:r>
          </a:p>
          <a:p>
            <a:pPr marL="342900" indent="-342900" algn="just">
              <a:buFont typeface="Arial" panose="020B0604020202020204" pitchFamily="34" charset="0"/>
              <a:buChar char="•"/>
            </a:pPr>
            <a:endParaRPr lang="es-GT" sz="2400" dirty="0"/>
          </a:p>
        </p:txBody>
      </p:sp>
    </p:spTree>
    <p:extLst>
      <p:ext uri="{BB962C8B-B14F-4D97-AF65-F5344CB8AC3E}">
        <p14:creationId xmlns:p14="http://schemas.microsoft.com/office/powerpoint/2010/main" val="119777211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dirty="0"/>
              <a:t>Arquitectura de procesos</a:t>
            </a:r>
          </a:p>
        </p:txBody>
      </p:sp>
      <p:sp>
        <p:nvSpPr>
          <p:cNvPr id="90" name="Shape 9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s-GT" dirty="0"/>
              <a:t>(</a:t>
            </a:r>
            <a:r>
              <a:rPr lang="es-GT" dirty="0" err="1"/>
              <a:t>Process</a:t>
            </a:r>
            <a:r>
              <a:rPr lang="es-GT" dirty="0"/>
              <a:t> </a:t>
            </a:r>
            <a:r>
              <a:rPr lang="es-GT" dirty="0" err="1"/>
              <a:t>Architecture</a:t>
            </a:r>
            <a:r>
              <a:rPr lang="es-GT" dirty="0"/>
              <a:t>)</a:t>
            </a:r>
          </a:p>
          <a:p>
            <a:pPr lvl="0" rtl="0">
              <a:spcBef>
                <a:spcPts val="0"/>
              </a:spcBef>
              <a:buNone/>
            </a:pPr>
            <a:endParaRPr dirty="0"/>
          </a:p>
        </p:txBody>
      </p:sp>
    </p:spTree>
    <p:extLst>
      <p:ext uri="{BB962C8B-B14F-4D97-AF65-F5344CB8AC3E}">
        <p14:creationId xmlns:p14="http://schemas.microsoft.com/office/powerpoint/2010/main" val="375825997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de Procesos</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800" dirty="0"/>
              <a:t>Se tratan algunos requisitos no funcionales. Ejecución, disponibilidad, tolerancia a fallos, integridad, etc. </a:t>
            </a:r>
          </a:p>
          <a:p>
            <a:pPr algn="just"/>
            <a:endParaRPr lang="es-GT" sz="2800" dirty="0"/>
          </a:p>
          <a:p>
            <a:pPr algn="just"/>
            <a:r>
              <a:rPr lang="es-GT" sz="2800" dirty="0"/>
              <a:t>Esta vista también especifica que hilo de control ejecuta cada operación identificada en cada clase identificada en la vista lógica. La vista se centra por tanto en  la concurrencia y distribución de procesos.</a:t>
            </a:r>
          </a:p>
        </p:txBody>
      </p:sp>
    </p:spTree>
    <p:extLst>
      <p:ext uri="{BB962C8B-B14F-4D97-AF65-F5344CB8AC3E}">
        <p14:creationId xmlns:p14="http://schemas.microsoft.com/office/powerpoint/2010/main" val="2928567933"/>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de Procesos</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342900" indent="-342900" algn="just">
              <a:buFont typeface="Arial" panose="020B0604020202020204" pitchFamily="34" charset="0"/>
              <a:buChar char="•"/>
            </a:pPr>
            <a:r>
              <a:rPr lang="es-GT" sz="2400" dirty="0"/>
              <a:t>Notación: La notación más usada es UML, y dentro de esta diagramas de estados, actividad y similares.</a:t>
            </a:r>
          </a:p>
          <a:p>
            <a:pPr algn="just"/>
            <a:endParaRPr lang="es-GT" sz="2400" dirty="0"/>
          </a:p>
          <a:p>
            <a:pPr marL="342900" indent="-342900" algn="just">
              <a:buFont typeface="Arial" panose="020B0604020202020204" pitchFamily="34" charset="0"/>
              <a:buChar char="•"/>
            </a:pPr>
            <a:r>
              <a:rPr lang="es-GT" sz="2400" dirty="0"/>
              <a:t>Estilo:  pueden encajar varios estilos. Por ejemplo, tomando la taxonomía de Garlan y Shaw (1993), pueden usarse tuberías y filtros (pipes and filtres) o Cliente – Servidor (con variantes de múltiples clientes – simple servidor y múltiples clientes – múltiples servidores). </a:t>
            </a:r>
          </a:p>
        </p:txBody>
      </p:sp>
    </p:spTree>
    <p:extLst>
      <p:ext uri="{BB962C8B-B14F-4D97-AF65-F5344CB8AC3E}">
        <p14:creationId xmlns:p14="http://schemas.microsoft.com/office/powerpoint/2010/main" val="417410956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s-GT" b="0" dirty="0"/>
              <a:t>Arquitectura de Desarrollo</a:t>
            </a:r>
          </a:p>
        </p:txBody>
      </p:sp>
      <p:sp>
        <p:nvSpPr>
          <p:cNvPr id="90" name="Shape 9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s-GT" dirty="0"/>
              <a:t>(</a:t>
            </a:r>
            <a:r>
              <a:rPr lang="es-GT" dirty="0" err="1"/>
              <a:t>Development</a:t>
            </a:r>
            <a:r>
              <a:rPr lang="es-GT" dirty="0"/>
              <a:t> </a:t>
            </a:r>
            <a:r>
              <a:rPr lang="es-GT" dirty="0" err="1"/>
              <a:t>Architecture</a:t>
            </a:r>
            <a:r>
              <a:rPr lang="es-GT" dirty="0"/>
              <a:t>)</a:t>
            </a:r>
          </a:p>
          <a:p>
            <a:pPr lvl="0" rtl="0">
              <a:spcBef>
                <a:spcPts val="0"/>
              </a:spcBef>
              <a:buNone/>
            </a:pPr>
            <a:endParaRPr dirty="0"/>
          </a:p>
        </p:txBody>
      </p:sp>
    </p:spTree>
    <p:extLst>
      <p:ext uri="{BB962C8B-B14F-4D97-AF65-F5344CB8AC3E}">
        <p14:creationId xmlns:p14="http://schemas.microsoft.com/office/powerpoint/2010/main" val="338546000"/>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de desarrollo</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800" dirty="0"/>
              <a:t>La vista de desarrollo o despliegue se enfoca en la organización de los módulos software en el entorno de desarrollo. </a:t>
            </a:r>
          </a:p>
          <a:p>
            <a:pPr algn="just"/>
            <a:endParaRPr lang="es-GT" sz="2800" dirty="0"/>
          </a:p>
          <a:p>
            <a:pPr algn="just"/>
            <a:r>
              <a:rPr lang="es-GT" sz="2800" dirty="0"/>
              <a:t>El software es empaquetado en pequeños trozos (librerías de programa, subsistemas, componentes, etc.), los subsistemas se organizan en capas jerárquicas, y cada capa proporciona una interfaz bien definida a sus capas superiores.</a:t>
            </a:r>
          </a:p>
          <a:p>
            <a:pPr algn="just"/>
            <a:endParaRPr lang="es-GT" sz="2800" dirty="0"/>
          </a:p>
          <a:p>
            <a:pPr algn="just"/>
            <a:endParaRPr lang="es-GT" sz="2800" dirty="0"/>
          </a:p>
        </p:txBody>
      </p:sp>
    </p:spTree>
    <p:extLst>
      <p:ext uri="{BB962C8B-B14F-4D97-AF65-F5344CB8AC3E}">
        <p14:creationId xmlns:p14="http://schemas.microsoft.com/office/powerpoint/2010/main" val="129093886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de desarrollo</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La vista de desarrollo toma por tanto requisitos internos relacionados con facilidad de desarrollo, gestión del software (reparto de requisitos, trabajo del equipo), evaluación de costes, planificación, monitorización del progreso del proyecto, reutilización, portabilidad, seguridad y restricciones impuestas por las herramientas o por el lenguaje de programación.</a:t>
            </a:r>
          </a:p>
          <a:p>
            <a:pPr algn="just"/>
            <a:endParaRPr lang="es-GT" sz="2400" dirty="0"/>
          </a:p>
          <a:p>
            <a:pPr algn="just"/>
            <a:r>
              <a:rPr lang="es-GT" sz="2400" dirty="0"/>
              <a:t>Esta organización del software se suele apoyar en diagramas de módulos o de subsistemas que muestran las relaciones de exportación (</a:t>
            </a:r>
            <a:r>
              <a:rPr lang="es-GT" sz="2400" dirty="0" err="1"/>
              <a:t>export</a:t>
            </a:r>
            <a:r>
              <a:rPr lang="es-GT" sz="2400" dirty="0"/>
              <a:t>) e importación (</a:t>
            </a:r>
            <a:r>
              <a:rPr lang="es-GT" sz="2400" dirty="0" err="1"/>
              <a:t>import</a:t>
            </a:r>
            <a:r>
              <a:rPr lang="es-GT" sz="2400" dirty="0"/>
              <a:t>).</a:t>
            </a:r>
          </a:p>
          <a:p>
            <a:pPr algn="just"/>
            <a:endParaRPr lang="es-GT" sz="2400" dirty="0"/>
          </a:p>
        </p:txBody>
      </p:sp>
    </p:spTree>
    <p:extLst>
      <p:ext uri="{BB962C8B-B14F-4D97-AF65-F5344CB8AC3E}">
        <p14:creationId xmlns:p14="http://schemas.microsoft.com/office/powerpoint/2010/main" val="43462682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de desarrollo</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342900" indent="-342900" algn="just">
              <a:buFont typeface="Arial" panose="020B0604020202020204" pitchFamily="34" charset="0"/>
              <a:buChar char="•"/>
            </a:pPr>
            <a:r>
              <a:rPr lang="es-GT" sz="2800" dirty="0"/>
              <a:t>Notación: La notación más usada es UML, y dentro de esta diagramas de componentes y paquetes.  </a:t>
            </a:r>
          </a:p>
          <a:p>
            <a:pPr algn="just"/>
            <a:endParaRPr lang="es-GT" sz="2800" dirty="0"/>
          </a:p>
          <a:p>
            <a:pPr marL="342900" indent="-342900" algn="just">
              <a:buFont typeface="Arial" panose="020B0604020202020204" pitchFamily="34" charset="0"/>
              <a:buChar char="•"/>
            </a:pPr>
            <a:r>
              <a:rPr lang="es-GT" sz="2800" dirty="0"/>
              <a:t>Estilo: se recomienda definir de cuatro a seis capas de subsistemas en la vista de desarrollo. Una regla de diseño es que un subsistema puede solamente depender de subsistemas en la misma capa o en las menores. Esto minimiza las dependencias entre módulos a favor de una más simple estrategia capa – capa.   </a:t>
            </a:r>
          </a:p>
          <a:p>
            <a:pPr algn="just"/>
            <a:endParaRPr lang="es-GT" sz="2800" dirty="0"/>
          </a:p>
        </p:txBody>
      </p:sp>
    </p:spTree>
    <p:extLst>
      <p:ext uri="{BB962C8B-B14F-4D97-AF65-F5344CB8AC3E}">
        <p14:creationId xmlns:p14="http://schemas.microsoft.com/office/powerpoint/2010/main" val="1465768329"/>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n-GB" b="0" dirty="0" err="1"/>
              <a:t>Arquitectura</a:t>
            </a:r>
            <a:r>
              <a:rPr lang="en-GB" b="0" dirty="0"/>
              <a:t> </a:t>
            </a:r>
            <a:r>
              <a:rPr lang="en-GB" b="0" dirty="0" err="1"/>
              <a:t>Física</a:t>
            </a:r>
            <a:endParaRPr lang="en-GB" b="0" dirty="0"/>
          </a:p>
        </p:txBody>
      </p:sp>
      <p:sp>
        <p:nvSpPr>
          <p:cNvPr id="90" name="Shape 9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n-GB" dirty="0"/>
              <a:t>(Physical Architecture)</a:t>
            </a:r>
          </a:p>
          <a:p>
            <a:pPr lvl="0" rtl="0">
              <a:spcBef>
                <a:spcPts val="0"/>
              </a:spcBef>
              <a:buNone/>
            </a:pPr>
            <a:endParaRPr dirty="0"/>
          </a:p>
        </p:txBody>
      </p:sp>
    </p:spTree>
    <p:extLst>
      <p:ext uri="{BB962C8B-B14F-4D97-AF65-F5344CB8AC3E}">
        <p14:creationId xmlns:p14="http://schemas.microsoft.com/office/powerpoint/2010/main" val="33854600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s-GT" b="0" dirty="0"/>
              <a:t>El Modelo de “4+1” Vistas de la</a:t>
            </a:r>
            <a:br>
              <a:rPr lang="es-GT" b="0" dirty="0"/>
            </a:br>
            <a:r>
              <a:rPr lang="es-GT" b="0" dirty="0"/>
              <a:t>Arquitectura del Software</a:t>
            </a:r>
            <a:endParaRPr lang="en" dirty="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Arquitectura Física</a:t>
            </a:r>
          </a:p>
        </p:txBody>
      </p:sp>
      <p:sp>
        <p:nvSpPr>
          <p:cNvPr id="84" name="Shape 84"/>
          <p:cNvSpPr txBox="1">
            <a:spLocks noGrp="1"/>
          </p:cNvSpPr>
          <p:nvPr>
            <p:ph type="body" idx="1"/>
          </p:nvPr>
        </p:nvSpPr>
        <p:spPr>
          <a:xfrm>
            <a:off x="457200" y="1413628"/>
            <a:ext cx="8229600" cy="4967700"/>
          </a:xfrm>
          <a:prstGeom prst="rect">
            <a:avLst/>
          </a:prstGeom>
        </p:spPr>
        <p:txBody>
          <a:bodyPr lIns="91425" tIns="91425" rIns="91425" bIns="91425" anchor="t" anchorCtr="0">
            <a:noAutofit/>
          </a:bodyPr>
          <a:lstStyle/>
          <a:p>
            <a:pPr algn="just"/>
            <a:r>
              <a:rPr lang="es-GT" sz="2400" dirty="0"/>
              <a:t>La vista física se centra en los requisitos no funcionales, tales como la disponibilidad del sistema, la fiabilidad (tolerancia a fallos), ejecución y escalabilidad. Y también presenta cómo los procesos, objetos, etc., corresponden a nodos de proceso:</a:t>
            </a:r>
          </a:p>
          <a:p>
            <a:pPr algn="just"/>
            <a:endParaRPr lang="es-GT" sz="2400" dirty="0"/>
          </a:p>
          <a:p>
            <a:r>
              <a:rPr lang="es-GT" sz="2400" dirty="0"/>
              <a:t>Componentes: nodos de proceso.</a:t>
            </a:r>
          </a:p>
          <a:p>
            <a:r>
              <a:rPr lang="es-GT" sz="2400" dirty="0"/>
              <a:t>Conectores: LAN, WAN, bus, etc.</a:t>
            </a:r>
          </a:p>
          <a:p>
            <a:r>
              <a:rPr lang="es-GT" sz="2400" dirty="0"/>
              <a:t>Contenedores: subsistemas físico</a:t>
            </a:r>
          </a:p>
          <a:p>
            <a:pPr algn="just"/>
            <a:endParaRPr lang="es-GT" sz="2400" dirty="0"/>
          </a:p>
          <a:p>
            <a:pPr algn="just"/>
            <a:r>
              <a:rPr lang="es-GT" sz="2400" dirty="0"/>
              <a:t>Varias configuraciones físicas pueden usarse. La correspondencia de el software a los nodos debe ser altamente flexible y tener el mínimo impacto en el código fuente.</a:t>
            </a:r>
          </a:p>
        </p:txBody>
      </p:sp>
    </p:spTree>
    <p:extLst>
      <p:ext uri="{BB962C8B-B14F-4D97-AF65-F5344CB8AC3E}">
        <p14:creationId xmlns:p14="http://schemas.microsoft.com/office/powerpoint/2010/main" val="129093886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n-GB" b="0" dirty="0" err="1"/>
              <a:t>Escenarios</a:t>
            </a:r>
            <a:endParaRPr lang="en-GB" b="0" dirty="0"/>
          </a:p>
        </p:txBody>
      </p:sp>
      <p:sp>
        <p:nvSpPr>
          <p:cNvPr id="90" name="Shape 9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n-GB" dirty="0"/>
              <a:t>(Scenarios)</a:t>
            </a:r>
          </a:p>
          <a:p>
            <a:pPr lvl="0" rtl="0">
              <a:spcBef>
                <a:spcPts val="0"/>
              </a:spcBef>
              <a:buNone/>
            </a:pPr>
            <a:endParaRPr dirty="0"/>
          </a:p>
        </p:txBody>
      </p:sp>
    </p:spTree>
    <p:extLst>
      <p:ext uri="{BB962C8B-B14F-4D97-AF65-F5344CB8AC3E}">
        <p14:creationId xmlns:p14="http://schemas.microsoft.com/office/powerpoint/2010/main" val="338546000"/>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Escenarios</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800" dirty="0"/>
              <a:t>La vista de escenarios corresponde con instancias de casos de uso que unifican todas las vistas. Así, desde casos de uso se debiera poder hacer una trazabilidad a todos los componentes del sistema software, viendo, por ejemplo, que máquinas, o clases, o componentes, o .</a:t>
            </a:r>
            <a:r>
              <a:rPr lang="es-GT" sz="2800" dirty="0" err="1"/>
              <a:t>jar</a:t>
            </a:r>
            <a:r>
              <a:rPr lang="es-GT" sz="2800" dirty="0"/>
              <a:t>, o procesos, son los responsables de que el sistema cubra una cierta funcionalidad.</a:t>
            </a:r>
          </a:p>
        </p:txBody>
      </p:sp>
    </p:spTree>
    <p:extLst>
      <p:ext uri="{BB962C8B-B14F-4D97-AF65-F5344CB8AC3E}">
        <p14:creationId xmlns:p14="http://schemas.microsoft.com/office/powerpoint/2010/main" val="129093886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s-GT" b="0" dirty="0"/>
              <a:t>Relación entre las vistas</a:t>
            </a:r>
          </a:p>
        </p:txBody>
      </p:sp>
    </p:spTree>
    <p:extLst>
      <p:ext uri="{BB962C8B-B14F-4D97-AF65-F5344CB8AC3E}">
        <p14:creationId xmlns:p14="http://schemas.microsoft.com/office/powerpoint/2010/main" val="2551457649"/>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Relación</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Como sucede en otras muchas ocasiones, si bien el modelo no es una metodología si que "sugiere" un método de trabajo. </a:t>
            </a:r>
            <a:endParaRPr lang="es-GT" sz="2400" dirty="0" smtClean="0"/>
          </a:p>
          <a:p>
            <a:pPr algn="just"/>
            <a:endParaRPr lang="es-GT" sz="2400" dirty="0"/>
          </a:p>
          <a:p>
            <a:pPr algn="just"/>
            <a:r>
              <a:rPr lang="es-GT" sz="2400" dirty="0"/>
              <a:t>Parece lógico que la vista de escenarios o casos de uso sea la de arranque, y que de ahí se pase a la vista lógica. </a:t>
            </a:r>
          </a:p>
          <a:p>
            <a:pPr algn="just"/>
            <a:endParaRPr lang="es-GT" sz="2400" dirty="0"/>
          </a:p>
          <a:p>
            <a:pPr algn="just"/>
            <a:r>
              <a:rPr lang="es-GT" sz="2400" dirty="0"/>
              <a:t>Desde la vista lógica afrontaremos la de desarrollo y procesos, una vez que tenemos por ejemplo las clases definiremos maneras de agruparlas y modos de ejecución. </a:t>
            </a:r>
          </a:p>
          <a:p>
            <a:pPr algn="just"/>
            <a:endParaRPr lang="es-GT" sz="2400" dirty="0"/>
          </a:p>
          <a:p>
            <a:pPr algn="just"/>
            <a:r>
              <a:rPr lang="es-GT" sz="2400" dirty="0"/>
              <a:t>Para con todo concluir en la vista física. Todo ello, obviamente, con sus correspondientes y típicas iteraciones. </a:t>
            </a:r>
          </a:p>
        </p:txBody>
      </p:sp>
    </p:spTree>
    <p:extLst>
      <p:ext uri="{BB962C8B-B14F-4D97-AF65-F5344CB8AC3E}">
        <p14:creationId xmlns:p14="http://schemas.microsoft.com/office/powerpoint/2010/main" val="714411796"/>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s-GT" b="0" dirty="0"/>
              <a:t>Arquitectura y UML</a:t>
            </a:r>
          </a:p>
        </p:txBody>
      </p:sp>
    </p:spTree>
    <p:extLst>
      <p:ext uri="{BB962C8B-B14F-4D97-AF65-F5344CB8AC3E}">
        <p14:creationId xmlns:p14="http://schemas.microsoft.com/office/powerpoint/2010/main" val="2430430759"/>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UML</a:t>
            </a:r>
          </a:p>
        </p:txBody>
      </p:sp>
      <p:sp>
        <p:nvSpPr>
          <p:cNvPr id="84" name="Shape 84"/>
          <p:cNvSpPr txBox="1">
            <a:spLocks noGrp="1"/>
          </p:cNvSpPr>
          <p:nvPr>
            <p:ph type="body" idx="1"/>
          </p:nvPr>
        </p:nvSpPr>
        <p:spPr>
          <a:xfrm>
            <a:off x="457200" y="1600200"/>
            <a:ext cx="8229600" cy="2332856"/>
          </a:xfrm>
          <a:prstGeom prst="rect">
            <a:avLst/>
          </a:prstGeom>
        </p:spPr>
        <p:txBody>
          <a:bodyPr lIns="91425" tIns="91425" rIns="91425" bIns="91425" anchor="t" anchorCtr="0">
            <a:noAutofit/>
          </a:bodyPr>
          <a:lstStyle/>
          <a:p>
            <a:pPr algn="just"/>
            <a:r>
              <a:rPr lang="es-GT" sz="2400" dirty="0"/>
              <a:t>UML nace casi a la vez que el modelo 4+1, por lo que en un origen no existía una clara relación entre ambos, lo que a menudo produce confusión al diseñador que en la actualidad quiere modelar una arquitectura con ambas herramientas. A modo de resumen la translación se presenta en la siguiente tabla: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437112"/>
            <a:ext cx="7800932" cy="1263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206349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smtClean="0"/>
              <a:t>Laboratorio</a:t>
            </a:r>
            <a:endParaRPr lang="es-GT" dirty="0"/>
          </a:p>
        </p:txBody>
      </p:sp>
      <p:sp>
        <p:nvSpPr>
          <p:cNvPr id="3" name="Text Placeholder 2"/>
          <p:cNvSpPr>
            <a:spLocks noGrp="1"/>
          </p:cNvSpPr>
          <p:nvPr>
            <p:ph type="body" idx="1"/>
          </p:nvPr>
        </p:nvSpPr>
        <p:spPr/>
        <p:txBody>
          <a:bodyPr/>
          <a:lstStyle/>
          <a:p>
            <a:pPr algn="just"/>
            <a:r>
              <a:rPr lang="es-GT" dirty="0" smtClean="0"/>
              <a:t>Realicen 4 grupos, luego genere cada grupo una vista sobre el proceso de pago de una factura de la energía eléctrica desde una banca virtual.</a:t>
            </a:r>
          </a:p>
          <a:p>
            <a:pPr algn="just"/>
            <a:endParaRPr lang="es-GT" dirty="0" smtClean="0"/>
          </a:p>
          <a:p>
            <a:pPr algn="just"/>
            <a:endParaRPr lang="es-GT" dirty="0"/>
          </a:p>
          <a:p>
            <a:pPr algn="ctr"/>
            <a:r>
              <a:rPr lang="es-GT" dirty="0" smtClean="0"/>
              <a:t>¿SORTEAMOS?</a:t>
            </a:r>
            <a:endParaRPr lang="es-GT" dirty="0"/>
          </a:p>
        </p:txBody>
      </p:sp>
    </p:spTree>
    <p:extLst>
      <p:ext uri="{BB962C8B-B14F-4D97-AF65-F5344CB8AC3E}">
        <p14:creationId xmlns:p14="http://schemas.microsoft.com/office/powerpoint/2010/main" val="241738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dirty="0"/>
              <a:t>Modelo de 4+1 Vistas</a:t>
            </a:r>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n" dirty="0"/>
              <a:t></a:t>
            </a:r>
            <a:r>
              <a:rPr lang="es-GT" dirty="0"/>
              <a:t>Describe la arquitectura de sistemas de software, basándose en el uso de múltiples vistas concurrentes. Este uso de múltiples vistas permite abordar los intereses de los distintos “stakeholders” de la arquitectura por separado: usuarios finales, desarrolladores, ingenieros de sistemas, administradores de proyecto, etc., y manejar los requisitos funcionales y no funcionales separadamente.</a:t>
            </a:r>
            <a:endParaRPr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Origen</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 sz="2600" dirty="0"/>
              <a:t></a:t>
            </a:r>
            <a:r>
              <a:rPr lang="es-GT" sz="2600" dirty="0"/>
              <a:t>Muchos arquitectos han </a:t>
            </a:r>
            <a:r>
              <a:rPr lang="es-GT" sz="2800" dirty="0"/>
              <a:t>intentado capturar todos los detalles de la arquitectura de un sistema usando un único diagrama. </a:t>
            </a:r>
          </a:p>
          <a:p>
            <a:pPr marL="457200" indent="-457200" algn="just">
              <a:buFont typeface="Arial" panose="020B0604020202020204" pitchFamily="34" charset="0"/>
              <a:buChar char="•"/>
            </a:pPr>
            <a:r>
              <a:rPr lang="es-GT" sz="2800" dirty="0"/>
              <a:t>Pero si miramos cuidadosamente el conjunto de cajas y flechas que muestran estos diagramas, resulta evidente que sus autores han trabajado duramente para intentar representar más de un plano que lo que realmente podría expresar la notación.</a:t>
            </a:r>
          </a:p>
          <a:p>
            <a:pPr marL="457200" indent="-457200" algn="just">
              <a:buFont typeface="Arial" panose="020B0604020202020204" pitchFamily="34" charset="0"/>
              <a:buChar char="•"/>
            </a:pPr>
            <a:r>
              <a:rPr lang="es-GT" sz="2800" dirty="0"/>
              <a:t>El modelo de 4+1 vistas fue desarrollado para remediar este problema</a:t>
            </a:r>
            <a:endParaRPr sz="26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Origen</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n" sz="2600" dirty="0"/>
              <a:t></a:t>
            </a:r>
            <a:r>
              <a:rPr lang="es-GT" sz="2800" dirty="0"/>
              <a:t>El modelo 4+1 describe la arquitectura del software usando cinco vistas concurrentes. Cada vista se refiere a un conjunto de intereses de diferentes stakeholders del sistema.</a:t>
            </a:r>
            <a:endParaRPr sz="2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3429000"/>
            <a:ext cx="42100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54328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Vistas</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s-GT" sz="2400" dirty="0"/>
              <a:t>Vista Lógica (</a:t>
            </a:r>
            <a:r>
              <a:rPr lang="es-GT" sz="2400" dirty="0" err="1"/>
              <a:t>Logical</a:t>
            </a:r>
            <a:r>
              <a:rPr lang="es-GT" sz="2400" dirty="0"/>
              <a:t> View), modelo de objetos, clases, entidad – relación, etc.</a:t>
            </a:r>
          </a:p>
          <a:p>
            <a:pPr marL="457200" indent="-457200" algn="just">
              <a:buFont typeface="Arial" panose="020B0604020202020204" pitchFamily="34" charset="0"/>
              <a:buChar char="•"/>
            </a:pPr>
            <a:endParaRPr lang="es-GT" sz="2400" dirty="0"/>
          </a:p>
          <a:p>
            <a:pPr marL="457200" indent="-457200" algn="just">
              <a:buFont typeface="Arial" panose="020B0604020202020204" pitchFamily="34" charset="0"/>
              <a:buChar char="•"/>
            </a:pPr>
            <a:r>
              <a:rPr lang="es-GT" sz="2400" dirty="0"/>
              <a:t>Vista de Proceso (</a:t>
            </a:r>
            <a:r>
              <a:rPr lang="es-GT" sz="2400" dirty="0" err="1"/>
              <a:t>Process</a:t>
            </a:r>
            <a:r>
              <a:rPr lang="es-GT" sz="2400" dirty="0"/>
              <a:t> View),  modelo de concurrencia y sincronización.</a:t>
            </a:r>
          </a:p>
          <a:p>
            <a:pPr marL="457200" indent="-457200" algn="just">
              <a:buFont typeface="Arial" panose="020B0604020202020204" pitchFamily="34" charset="0"/>
              <a:buChar char="•"/>
            </a:pPr>
            <a:endParaRPr lang="es-GT" sz="2400" dirty="0"/>
          </a:p>
          <a:p>
            <a:pPr marL="457200" indent="-457200" algn="just">
              <a:buFont typeface="Arial" panose="020B0604020202020204" pitchFamily="34" charset="0"/>
              <a:buChar char="•"/>
            </a:pPr>
            <a:r>
              <a:rPr lang="es-GT" sz="2400" dirty="0"/>
              <a:t>Vista de Desarrollo (</a:t>
            </a:r>
            <a:r>
              <a:rPr lang="es-GT" sz="2400" dirty="0" err="1"/>
              <a:t>Development</a:t>
            </a:r>
            <a:r>
              <a:rPr lang="es-GT" sz="2400" dirty="0"/>
              <a:t> View), organización estática del software en su entorno de desarrollo (librerías, componentes, .</a:t>
            </a:r>
            <a:r>
              <a:rPr lang="es-GT" sz="2400" dirty="0" err="1"/>
              <a:t>ear</a:t>
            </a:r>
            <a:r>
              <a:rPr lang="es-GT" sz="2400" dirty="0"/>
              <a:t>, .</a:t>
            </a:r>
            <a:r>
              <a:rPr lang="es-GT" sz="2400" dirty="0" err="1"/>
              <a:t>jar</a:t>
            </a:r>
            <a:r>
              <a:rPr lang="es-GT" sz="2400" dirty="0"/>
              <a:t>, etc.).</a:t>
            </a:r>
          </a:p>
          <a:p>
            <a:pPr marL="457200" indent="-457200" algn="just">
              <a:buFont typeface="Arial" panose="020B0604020202020204" pitchFamily="34" charset="0"/>
              <a:buChar char="•"/>
            </a:pPr>
            <a:endParaRPr lang="es-GT" sz="2400" dirty="0"/>
          </a:p>
          <a:p>
            <a:pPr marL="457200" indent="-457200" algn="just">
              <a:buFont typeface="Arial" panose="020B0604020202020204" pitchFamily="34" charset="0"/>
              <a:buChar char="•"/>
            </a:pPr>
            <a:r>
              <a:rPr lang="es-GT" sz="2400" dirty="0"/>
              <a:t>Vista Física (</a:t>
            </a:r>
            <a:r>
              <a:rPr lang="es-GT" sz="2400" dirty="0" err="1"/>
              <a:t>Physical</a:t>
            </a:r>
            <a:r>
              <a:rPr lang="es-GT" sz="2400" dirty="0"/>
              <a:t> View), modelo de correspondencia software - hardware (aspectos de distribución en máquinas, por ejemplo)</a:t>
            </a:r>
          </a:p>
          <a:p>
            <a:pPr algn="just"/>
            <a:endParaRPr sz="2400" dirty="0"/>
          </a:p>
        </p:txBody>
      </p:sp>
    </p:spTree>
    <p:extLst>
      <p:ext uri="{BB962C8B-B14F-4D97-AF65-F5344CB8AC3E}">
        <p14:creationId xmlns:p14="http://schemas.microsoft.com/office/powerpoint/2010/main" val="232748173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Vistas</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Los diseñadores de software pueden organizar la descripción de sus decisiones de arquitectura en estas cuatro vistas, y luego ilustrarlas con un conjunto reducido de casos de uso o escenarios, los cuales constituyen la quinta vista. La arquitectura evoluciona parcialmente a partir de estos escenarios.</a:t>
            </a:r>
          </a:p>
          <a:p>
            <a:pPr algn="just"/>
            <a:endParaRPr lang="es-GT" sz="2400" dirty="0"/>
          </a:p>
          <a:p>
            <a:pPr algn="just"/>
            <a:r>
              <a:rPr lang="es-GT" sz="2400" dirty="0"/>
              <a:t>La quinta vista (la "+1“) está formada por las necesidades funcionales que cubre el sistema, y que en ocasiones identificamos como vista de "casos de uso". De donde deducimos que según este modelo, la arquitectura es en realidad evolucionada desde escenarios</a:t>
            </a:r>
            <a:endParaRPr sz="2400" dirty="0"/>
          </a:p>
        </p:txBody>
      </p:sp>
    </p:spTree>
    <p:extLst>
      <p:ext uri="{BB962C8B-B14F-4D97-AF65-F5344CB8AC3E}">
        <p14:creationId xmlns:p14="http://schemas.microsoft.com/office/powerpoint/2010/main" val="352843273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t>Modelo de 4+1 Vistas: </a:t>
            </a:r>
            <a:br>
              <a:rPr lang="en" dirty="0"/>
            </a:br>
            <a:r>
              <a:rPr lang="en" dirty="0"/>
              <a:t>Componentes</a:t>
            </a:r>
          </a:p>
        </p:txBody>
      </p:sp>
      <p:sp>
        <p:nvSpPr>
          <p:cNvPr id="84" name="Shape 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Arquitectura del software = </a:t>
            </a:r>
            <a:r>
              <a:rPr lang="es-GT" sz="2400" i="1" dirty="0"/>
              <a:t>{</a:t>
            </a:r>
            <a:r>
              <a:rPr lang="es-GT" sz="2400" dirty="0"/>
              <a:t>Elementos, Formas, Motivación/Restricciones</a:t>
            </a:r>
            <a:r>
              <a:rPr lang="es-GT" sz="2400" i="1" dirty="0"/>
              <a:t>}</a:t>
            </a:r>
          </a:p>
          <a:p>
            <a:pPr algn="just"/>
            <a:endParaRPr lang="es-GT" sz="2400" i="1" dirty="0"/>
          </a:p>
          <a:p>
            <a:pPr marL="342900" indent="-342900" algn="just">
              <a:buFont typeface="Arial" panose="020B0604020202020204" pitchFamily="34" charset="0"/>
              <a:buChar char="•"/>
            </a:pPr>
            <a:r>
              <a:rPr lang="es-GT" sz="2400" dirty="0"/>
              <a:t>Para cada vista definimos un conjunto de elementos (componentes, contenedores y conectores), captamos la forma y los patrones con que trabajan, y captamos la justificación y las restricciones, relacionando la arquitectura con algunos de sus requisitos.</a:t>
            </a:r>
          </a:p>
          <a:p>
            <a:pPr marL="342900" indent="-342900" algn="just">
              <a:buFont typeface="Arial" panose="020B0604020202020204" pitchFamily="34" charset="0"/>
              <a:buChar char="•"/>
            </a:pPr>
            <a:r>
              <a:rPr lang="es-GT" sz="2400" dirty="0"/>
              <a:t>Cada vista se describe en lo que llamamos “diagrama” que usa su notación particular.</a:t>
            </a:r>
          </a:p>
          <a:p>
            <a:pPr marL="342900" indent="-342900" algn="just">
              <a:buFont typeface="Arial" panose="020B0604020202020204" pitchFamily="34" charset="0"/>
              <a:buChar char="•"/>
            </a:pPr>
            <a:r>
              <a:rPr lang="es-GT" sz="2400" dirty="0"/>
              <a:t>El modelo de 4+1 vistas es bastante genérico: se puede usar otra notación y herramientas.</a:t>
            </a:r>
            <a:endParaRPr sz="2400" dirty="0"/>
          </a:p>
        </p:txBody>
      </p:sp>
    </p:spTree>
    <p:extLst>
      <p:ext uri="{BB962C8B-B14F-4D97-AF65-F5344CB8AC3E}">
        <p14:creationId xmlns:p14="http://schemas.microsoft.com/office/powerpoint/2010/main" val="338492388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dirty="0"/>
              <a:t>Arquitectura Lógica</a:t>
            </a:r>
          </a:p>
        </p:txBody>
      </p:sp>
      <p:sp>
        <p:nvSpPr>
          <p:cNvPr id="90" name="Shape 9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s-GT" dirty="0"/>
              <a:t>(</a:t>
            </a:r>
            <a:r>
              <a:rPr lang="es-GT" dirty="0" err="1"/>
              <a:t>Logical</a:t>
            </a:r>
            <a:r>
              <a:rPr lang="es-GT" dirty="0"/>
              <a:t> </a:t>
            </a:r>
            <a:r>
              <a:rPr lang="es-GT" dirty="0" err="1"/>
              <a:t>Architecture</a:t>
            </a:r>
            <a:r>
              <a:rPr lang="es-GT" dirty="0"/>
              <a:t>)</a:t>
            </a:r>
          </a:p>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1069</Words>
  <Application>Microsoft Office PowerPoint</Application>
  <PresentationFormat>On-screen Show (4:3)</PresentationFormat>
  <Paragraphs>97</Paragraphs>
  <Slides>27</Slides>
  <Notes>26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Consolas</vt:lpstr>
      <vt:lpstr>simple-light</vt:lpstr>
      <vt:lpstr>simple-light</vt:lpstr>
      <vt:lpstr>Análisis de sistemas II</vt:lpstr>
      <vt:lpstr>El Modelo de “4+1” Vistas de la Arquitectura del Software</vt:lpstr>
      <vt:lpstr>Modelo de 4+1 Vistas</vt:lpstr>
      <vt:lpstr>Modelo de 4+1 Vistas: Origen</vt:lpstr>
      <vt:lpstr>Modelo de 4+1 Vistas: Origen</vt:lpstr>
      <vt:lpstr>Modelo de 4+1 Vistas: Vistas</vt:lpstr>
      <vt:lpstr>Modelo de 4+1 Vistas: Vistas</vt:lpstr>
      <vt:lpstr>Modelo de 4+1 Vistas:  Componentes</vt:lpstr>
      <vt:lpstr>Arquitectura Lógica</vt:lpstr>
      <vt:lpstr>Modelo de 4+1 Vistas:  Arquitectura Lógica</vt:lpstr>
      <vt:lpstr>Modelo de 4+1 Vistas:  Arquitectura Lógica</vt:lpstr>
      <vt:lpstr>Arquitectura de procesos</vt:lpstr>
      <vt:lpstr>Modelo de 4+1 Vistas:  Arquitectura de Procesos</vt:lpstr>
      <vt:lpstr>Modelo de 4+1 Vistas:  Arquitectura de Procesos</vt:lpstr>
      <vt:lpstr>Arquitectura de Desarrollo</vt:lpstr>
      <vt:lpstr>Modelo de 4+1 Vistas:  Arquitectura de desarrollo</vt:lpstr>
      <vt:lpstr>Modelo de 4+1 Vistas:  Arquitectura de desarrollo</vt:lpstr>
      <vt:lpstr>Modelo de 4+1 Vistas:  Arquitectura de desarrollo</vt:lpstr>
      <vt:lpstr>Arquitectura Física</vt:lpstr>
      <vt:lpstr>Modelo de 4+1 Vistas:  Arquitectura Física</vt:lpstr>
      <vt:lpstr>Escenarios</vt:lpstr>
      <vt:lpstr>Modelo de 4+1 Vistas:  Escenarios</vt:lpstr>
      <vt:lpstr>Relación entre las vistas</vt:lpstr>
      <vt:lpstr>Modelo de 4+1 Vistas:  Relación</vt:lpstr>
      <vt:lpstr>Arquitectura y UML</vt:lpstr>
      <vt:lpstr>Modelo de 4+1 Vistas:  UML</vt:lpstr>
      <vt:lpstr>Laboratorio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Ortiz Perez, Otto Rigoberto</dc:creator>
  <cp:lastModifiedBy>Adolfo</cp:lastModifiedBy>
  <cp:revision>32</cp:revision>
  <dcterms:modified xsi:type="dcterms:W3CDTF">2017-09-23T00:04:29Z</dcterms:modified>
</cp:coreProperties>
</file>