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9"/>
  </p:notesMasterIdLst>
  <p:sldIdLst>
    <p:sldId id="256" r:id="rId3"/>
    <p:sldId id="257" r:id="rId4"/>
    <p:sldId id="271" r:id="rId5"/>
    <p:sldId id="272" r:id="rId6"/>
    <p:sldId id="273" r:id="rId7"/>
    <p:sldId id="274" r:id="rId8"/>
    <p:sldId id="275" r:id="rId9"/>
    <p:sldId id="286" r:id="rId10"/>
    <p:sldId id="276" r:id="rId11"/>
    <p:sldId id="277" r:id="rId12"/>
    <p:sldId id="287" r:id="rId13"/>
    <p:sldId id="278" r:id="rId14"/>
    <p:sldId id="279" r:id="rId15"/>
    <p:sldId id="280" r:id="rId16"/>
    <p:sldId id="281" r:id="rId17"/>
    <p:sldId id="282" r:id="rId18"/>
    <p:sldId id="283" r:id="rId19"/>
    <p:sldId id="285" r:id="rId20"/>
    <p:sldId id="294" r:id="rId21"/>
    <p:sldId id="284" r:id="rId22"/>
    <p:sldId id="288" r:id="rId23"/>
    <p:sldId id="290" r:id="rId24"/>
    <p:sldId id="289" r:id="rId25"/>
    <p:sldId id="291" r:id="rId26"/>
    <p:sldId id="292" r:id="rId27"/>
    <p:sldId id="293"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95" autoAdjust="0"/>
  </p:normalViewPr>
  <p:slideViewPr>
    <p:cSldViewPr>
      <p:cViewPr varScale="1">
        <p:scale>
          <a:sx n="53" d="100"/>
          <a:sy n="53" d="100"/>
        </p:scale>
        <p:origin x="147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4096922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GT" sz="1100" b="0" i="0" u="none" strike="noStrike" kern="1200" baseline="0" dirty="0">
                <a:solidFill>
                  <a:schemeClr val="tx1"/>
                </a:solidFill>
                <a:latin typeface="+mn-lt"/>
                <a:ea typeface="+mn-ea"/>
                <a:cs typeface="+mn-cs"/>
              </a:rPr>
              <a:t>La figura 7-5 muestra un estado compuesto ortogonal que</a:t>
            </a:r>
          </a:p>
          <a:p>
            <a:r>
              <a:rPr lang="es-GT" sz="1100" b="0" i="0" u="none" strike="noStrike" kern="1200" baseline="0" dirty="0">
                <a:solidFill>
                  <a:schemeClr val="tx1"/>
                </a:solidFill>
                <a:latin typeface="+mn-lt"/>
                <a:ea typeface="+mn-ea"/>
                <a:cs typeface="+mn-cs"/>
              </a:rPr>
              <a:t>representa el congelador de un refrigerador. El enfriamiento y la congelación suceden</a:t>
            </a:r>
          </a:p>
          <a:p>
            <a:r>
              <a:rPr lang="es-GT" sz="1100" b="0" i="0" u="none" strike="noStrike" kern="1200" baseline="0" dirty="0">
                <a:solidFill>
                  <a:schemeClr val="tx1"/>
                </a:solidFill>
                <a:latin typeface="+mn-lt"/>
                <a:ea typeface="+mn-ea"/>
                <a:cs typeface="+mn-cs"/>
              </a:rPr>
              <a:t>en forma concurrente en compartimientos separados, pero el encendido de la luz sucede</a:t>
            </a:r>
          </a:p>
          <a:p>
            <a:r>
              <a:rPr lang="es-GT" sz="1100" b="0" i="0" u="none" strike="noStrike" kern="1200" baseline="0" dirty="0">
                <a:solidFill>
                  <a:schemeClr val="tx1"/>
                </a:solidFill>
                <a:latin typeface="+mn-lt"/>
                <a:ea typeface="+mn-ea"/>
                <a:cs typeface="+mn-cs"/>
              </a:rPr>
              <a:t>cuando se abre cualquiera de las dos puertas.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32069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34226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0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SzPct val="100000"/>
              <a:buNone/>
              <a:defRPr sz="2800">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11" name="Shape 11"/>
          <p:cNvSpPr txBox="1"/>
          <p:nvPr/>
        </p:nvSpPr>
        <p:spPr>
          <a:xfrm>
            <a:off x="747350" y="395650"/>
            <a:ext cx="6667500" cy="586199"/>
          </a:xfrm>
          <a:prstGeom prst="rect">
            <a:avLst/>
          </a:prstGeom>
          <a:noFill/>
          <a:ln>
            <a:noFill/>
          </a:ln>
        </p:spPr>
        <p:txBody>
          <a:bodyPr lIns="91425" tIns="91425" rIns="91425" bIns="91425" anchor="t" anchorCtr="0">
            <a:noAutofit/>
          </a:bodyPr>
          <a:lstStyle/>
          <a:p>
            <a:pPr rtl="0">
              <a:spcBef>
                <a:spcPts val="0"/>
              </a:spcBef>
              <a:buNone/>
            </a:pPr>
            <a:r>
              <a:rPr lang="en" sz="1200"/>
              <a:t>UNIVERSIDAD MARIANO GALVEZ DE GUATEMALA</a:t>
            </a:r>
          </a:p>
          <a:p>
            <a:pPr rtl="0">
              <a:spcBef>
                <a:spcPts val="0"/>
              </a:spcBef>
              <a:buNone/>
            </a:pPr>
            <a:r>
              <a:rPr lang="en" sz="1200"/>
              <a:t>FACULTAD DE INGENIERIA EN SISTEMAS DE INFORMACION</a:t>
            </a:r>
          </a:p>
          <a:p>
            <a:pPr rtl="0">
              <a:spcBef>
                <a:spcPts val="0"/>
              </a:spcBef>
              <a:buNone/>
            </a:pPr>
            <a:r>
              <a:rPr lang="en" sz="1200"/>
              <a:t>INGENIERIA EN SISTEMAS DE INFORMACION</a:t>
            </a:r>
          </a:p>
          <a:p>
            <a:pPr>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360"/>
              </a:spcBef>
              <a:buSzPct val="100000"/>
              <a:buNone/>
              <a:defRPr sz="1800"/>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cxnSp>
        <p:nvCxnSpPr>
          <p:cNvPr id="23" name="Shape 23"/>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digoFuente">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p:nvPr/>
        </p:nvSpPr>
        <p:spPr>
          <a:xfrm>
            <a:off x="457275" y="1509350"/>
            <a:ext cx="8229600" cy="4835699"/>
          </a:xfrm>
          <a:prstGeom prst="rect">
            <a:avLst/>
          </a:prstGeom>
          <a:solidFill>
            <a:srgbClr val="D8D8D8"/>
          </a:solidFill>
          <a:ln>
            <a:noFill/>
          </a:ln>
        </p:spPr>
        <p:txBody>
          <a:bodyPr lIns="91425" tIns="91425" rIns="91425" bIns="91425" anchor="t" anchorCtr="0">
            <a:noAutofit/>
          </a:bodyPr>
          <a:lstStyle/>
          <a:p>
            <a:pPr>
              <a:spcBef>
                <a:spcPts val="0"/>
              </a:spcBef>
              <a:buNone/>
            </a:pPr>
            <a:endParaRPr>
              <a:latin typeface="Consolas"/>
              <a:ea typeface="Consolas"/>
              <a:cs typeface="Consolas"/>
              <a:sym typeface="Consolas"/>
            </a:endParaRPr>
          </a:p>
        </p:txBody>
      </p:sp>
      <p:cxnSp>
        <p:nvCxnSpPr>
          <p:cNvPr id="30" name="Shape 30"/>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360"/>
              </a:spcBef>
              <a:buSzPct val="100000"/>
              <a:buNone/>
              <a:defRPr sz="1800"/>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0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40" name="Shape 4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SzPct val="100000"/>
              <a:buNone/>
              <a:defRPr sz="2800">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41" name="Shape 41"/>
          <p:cNvSpPr txBox="1"/>
          <p:nvPr/>
        </p:nvSpPr>
        <p:spPr>
          <a:xfrm>
            <a:off x="747350" y="395650"/>
            <a:ext cx="6667500" cy="586199"/>
          </a:xfrm>
          <a:prstGeom prst="rect">
            <a:avLst/>
          </a:prstGeom>
          <a:noFill/>
          <a:ln>
            <a:noFill/>
          </a:ln>
        </p:spPr>
        <p:txBody>
          <a:bodyPr lIns="91425" tIns="91425" rIns="91425" bIns="91425" anchor="t" anchorCtr="0">
            <a:noAutofit/>
          </a:bodyPr>
          <a:lstStyle/>
          <a:p>
            <a:pPr lvl="0" rtl="0">
              <a:spcBef>
                <a:spcPts val="0"/>
              </a:spcBef>
              <a:buNone/>
            </a:pPr>
            <a:r>
              <a:rPr lang="en" sz="1200"/>
              <a:t>UNIVERSIDAD MARIANO GALVEZ DE GUATEMALA</a:t>
            </a:r>
          </a:p>
          <a:p>
            <a:pPr lvl="0" rtl="0">
              <a:spcBef>
                <a:spcPts val="0"/>
              </a:spcBef>
              <a:buNone/>
            </a:pPr>
            <a:r>
              <a:rPr lang="en" sz="1200"/>
              <a:t>FACULTAD DE INGENIERIA EN SISTEMAS DE INFORMACION</a:t>
            </a:r>
          </a:p>
          <a:p>
            <a:pPr lvl="0" rtl="0">
              <a:spcBef>
                <a:spcPts val="0"/>
              </a:spcBef>
              <a:buNone/>
            </a:pPr>
            <a:r>
              <a:rPr lang="en" sz="1200"/>
              <a:t>INGENIERIA EN SISTEMAS DE INFORMACION</a:t>
            </a:r>
          </a:p>
          <a:p>
            <a:pPr lvl="0" rt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cion">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0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44" name="Shape 44"/>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SzPct val="100000"/>
              <a:buNone/>
              <a:defRPr sz="2800">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cxnSp>
        <p:nvCxnSpPr>
          <p:cNvPr id="48" name="Shape 48"/>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digoFuente">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p:nvPr/>
        </p:nvSpPr>
        <p:spPr>
          <a:xfrm>
            <a:off x="457275" y="1509350"/>
            <a:ext cx="8229600" cy="4835699"/>
          </a:xfrm>
          <a:prstGeom prst="rect">
            <a:avLst/>
          </a:prstGeom>
          <a:solidFill>
            <a:srgbClr val="D8D8D8"/>
          </a:solidFill>
          <a:ln>
            <a:noFill/>
          </a:ln>
        </p:spPr>
        <p:txBody>
          <a:bodyPr lIns="91425" tIns="91425" rIns="91425" bIns="91425" anchor="t" anchorCtr="0">
            <a:noAutofit/>
          </a:bodyPr>
          <a:lstStyle/>
          <a:p>
            <a:pPr lvl="0" rtl="0">
              <a:spcBef>
                <a:spcPts val="0"/>
              </a:spcBef>
              <a:buNone/>
            </a:pPr>
            <a:endParaRPr>
              <a:latin typeface="Consolas"/>
              <a:ea typeface="Consolas"/>
              <a:cs typeface="Consolas"/>
              <a:sym typeface="Consolas"/>
            </a:endParaRPr>
          </a:p>
        </p:txBody>
      </p:sp>
      <p:cxnSp>
        <p:nvCxnSpPr>
          <p:cNvPr id="60" name="Shape 60"/>
          <p:cNvCxnSpPr/>
          <p:nvPr/>
        </p:nvCxnSpPr>
        <p:spPr>
          <a:xfrm>
            <a:off x="483575" y="1377450"/>
            <a:ext cx="8147699" cy="0"/>
          </a:xfrm>
          <a:prstGeom prst="straightConnector1">
            <a:avLst/>
          </a:prstGeom>
          <a:noFill/>
          <a:ln w="19050" cap="flat">
            <a:solidFill>
              <a:srgbClr val="990000"/>
            </a:solidFill>
            <a:prstDash val="solid"/>
            <a:round/>
            <a:headEnd type="none" w="lg" len="lg"/>
            <a:tailEnd type="none" w="lg" len="lg"/>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dk1"/>
              </a:buClr>
              <a:buSzPct val="100000"/>
              <a:buNone/>
              <a:defRPr sz="3600" b="1">
                <a:solidFill>
                  <a:schemeClr val="dk1"/>
                </a:solidFill>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pic>
        <p:nvPicPr>
          <p:cNvPr id="7" name="Shape 7"/>
          <p:cNvPicPr preferRelativeResize="0"/>
          <p:nvPr/>
        </p:nvPicPr>
        <p:blipFill>
          <a:blip r:embed="rId7">
            <a:alphaModFix/>
          </a:blip>
          <a:stretch>
            <a:fillRect/>
          </a:stretch>
        </p:blipFill>
        <p:spPr>
          <a:xfrm>
            <a:off x="8030300" y="87900"/>
            <a:ext cx="996475" cy="996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dk1"/>
              </a:buClr>
              <a:buSzPct val="100000"/>
              <a:buNone/>
              <a:defRPr sz="3600" b="1">
                <a:solidFill>
                  <a:schemeClr val="dk1"/>
                </a:solidFill>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36" name="Shape 3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pic>
        <p:nvPicPr>
          <p:cNvPr id="37" name="Shape 37"/>
          <p:cNvPicPr preferRelativeResize="0"/>
          <p:nvPr/>
        </p:nvPicPr>
        <p:blipFill>
          <a:blip r:embed="rId8">
            <a:alphaModFix/>
          </a:blip>
          <a:stretch>
            <a:fillRect/>
          </a:stretch>
        </p:blipFill>
        <p:spPr>
          <a:xfrm>
            <a:off x="8030300" y="87900"/>
            <a:ext cx="996475" cy="996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61" r:id="rId4"/>
    <p:sldLayoutId id="2147483662" r:id="rId5"/>
    <p:sldLayoutId id="214748366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gi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r>
              <a:rPr lang="en"/>
              <a:t>Análisis</a:t>
            </a:r>
            <a:r>
              <a:rPr lang="en"/>
              <a:t> </a:t>
            </a:r>
            <a:r>
              <a:rPr lang="en"/>
              <a:t>de sistemas II</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a:t>Estados Compuestos</a:t>
            </a:r>
            <a:endParaRPr lang="en" dirty="0"/>
          </a:p>
        </p:txBody>
      </p:sp>
      <p:sp>
        <p:nvSpPr>
          <p:cNvPr id="78" name="Shape 78"/>
          <p:cNvSpPr txBox="1">
            <a:spLocks noGrp="1"/>
          </p:cNvSpPr>
          <p:nvPr>
            <p:ph type="body" idx="1"/>
          </p:nvPr>
        </p:nvSpPr>
        <p:spPr>
          <a:xfrm>
            <a:off x="467544" y="1484784"/>
            <a:ext cx="8424936" cy="1008112"/>
          </a:xfrm>
          <a:prstGeom prst="rect">
            <a:avLst/>
          </a:prstGeom>
        </p:spPr>
        <p:txBody>
          <a:bodyPr lIns="91425" tIns="91425" rIns="91425" bIns="91425" anchor="t" anchorCtr="0">
            <a:noAutofit/>
          </a:bodyPr>
          <a:lstStyle/>
          <a:p>
            <a:pPr algn="just"/>
            <a:r>
              <a:rPr lang="es-GT" sz="1800" dirty="0"/>
              <a:t>Un diagrama de maquina de estado puede incluir diagramas de sub maquinas, como en el siguiente ejemplo.</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p:txBody>
      </p:sp>
      <p:pic>
        <p:nvPicPr>
          <p:cNvPr id="6146" name="Picture 2" descr="http://www.sparxsystems.com/images/screenshots/uml2_tutorial/sm0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2276873"/>
            <a:ext cx="3929222" cy="424847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sparxsystems.com/images/screenshots/uml2_tutorial/sm0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279992"/>
            <a:ext cx="3333750" cy="3400426"/>
          </a:xfrm>
          <a:prstGeom prst="rect">
            <a:avLst/>
          </a:prstGeom>
          <a:noFill/>
          <a:extLst>
            <a:ext uri="{909E8E84-426E-40DD-AFC4-6F175D3DCCD1}">
              <a14:hiddenFill xmlns:a14="http://schemas.microsoft.com/office/drawing/2010/main">
                <a:solidFill>
                  <a:srgbClr val="FFFFFF"/>
                </a:solidFill>
              </a14:hiddenFill>
            </a:ext>
          </a:extLst>
        </p:spPr>
      </p:pic>
      <p:sp>
        <p:nvSpPr>
          <p:cNvPr id="7" name="Shape 78"/>
          <p:cNvSpPr txBox="1">
            <a:spLocks/>
          </p:cNvSpPr>
          <p:nvPr/>
        </p:nvSpPr>
        <p:spPr>
          <a:xfrm>
            <a:off x="5292080" y="5680418"/>
            <a:ext cx="3549774" cy="72008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algn="just"/>
            <a:r>
              <a:rPr lang="es-GT" sz="1600" dirty="0"/>
              <a:t>La notación en este diagrama indica que los detalles de la sub maquina </a:t>
            </a:r>
            <a:r>
              <a:rPr lang="es-GT" sz="1600" dirty="0" err="1"/>
              <a:t>Check</a:t>
            </a:r>
            <a:r>
              <a:rPr lang="es-GT" sz="1600" dirty="0"/>
              <a:t> Pin se muestran en un diagrama separado.</a:t>
            </a:r>
          </a:p>
          <a:p>
            <a:pPr algn="just"/>
            <a:endParaRPr lang="es-GT" sz="1600" dirty="0"/>
          </a:p>
          <a:p>
            <a:pPr algn="just"/>
            <a:endParaRPr lang="es-GT" sz="1600" dirty="0"/>
          </a:p>
          <a:p>
            <a:pPr algn="just"/>
            <a:endParaRPr lang="es-GT" sz="1600" dirty="0"/>
          </a:p>
          <a:p>
            <a:pPr algn="just"/>
            <a:endParaRPr lang="es-GT" sz="1600" dirty="0"/>
          </a:p>
          <a:p>
            <a:pPr algn="just"/>
            <a:endParaRPr lang="es-GT" sz="1600" dirty="0"/>
          </a:p>
        </p:txBody>
      </p:sp>
    </p:spTree>
    <p:extLst>
      <p:ext uri="{BB962C8B-B14F-4D97-AF65-F5344CB8AC3E}">
        <p14:creationId xmlns:p14="http://schemas.microsoft.com/office/powerpoint/2010/main" val="62603663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a:t>Estados Compuestos</a:t>
            </a:r>
            <a:endParaRPr lang="en" dirty="0"/>
          </a:p>
        </p:txBody>
      </p:sp>
      <p:sp>
        <p:nvSpPr>
          <p:cNvPr id="78" name="Shape 78"/>
          <p:cNvSpPr txBox="1">
            <a:spLocks noGrp="1"/>
          </p:cNvSpPr>
          <p:nvPr>
            <p:ph type="body" idx="1"/>
          </p:nvPr>
        </p:nvSpPr>
        <p:spPr>
          <a:xfrm>
            <a:off x="251520" y="1484784"/>
            <a:ext cx="8424936" cy="1440160"/>
          </a:xfrm>
          <a:prstGeom prst="rect">
            <a:avLst/>
          </a:prstGeom>
        </p:spPr>
        <p:txBody>
          <a:bodyPr lIns="91425" tIns="91425" rIns="91425" bIns="91425" anchor="t" anchorCtr="0">
            <a:noAutofit/>
          </a:bodyPr>
          <a:lstStyle/>
          <a:p>
            <a:pPr algn="just"/>
            <a:r>
              <a:rPr lang="es-GT" sz="1800" dirty="0"/>
              <a:t>Estado compuesto </a:t>
            </a:r>
            <a:r>
              <a:rPr lang="es-GT" sz="1800" i="1" dirty="0"/>
              <a:t>no ortogonal </a:t>
            </a:r>
            <a:r>
              <a:rPr lang="es-GT" sz="1800" dirty="0"/>
              <a:t>significa que hay </a:t>
            </a:r>
            <a:r>
              <a:rPr lang="es-GT" sz="1800" dirty="0" err="1"/>
              <a:t>subestados</a:t>
            </a:r>
            <a:r>
              <a:rPr lang="es-GT" sz="1800" dirty="0"/>
              <a:t> anidados y sólo uno está activo en un momento. Un estado compuesto ortogonal está dividido en regiones que se ejecutan en forma concurrente. En cada región, sólo un </a:t>
            </a:r>
            <a:r>
              <a:rPr lang="es-GT" sz="1800" dirty="0" err="1"/>
              <a:t>subestado</a:t>
            </a:r>
            <a:r>
              <a:rPr lang="es-GT" sz="1800" dirty="0"/>
              <a:t> está activo en un momento.</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p:txBody>
      </p:sp>
      <p:pic>
        <p:nvPicPr>
          <p:cNvPr id="2" name="Imagen 1"/>
          <p:cNvPicPr>
            <a:picLocks noChangeAspect="1"/>
          </p:cNvPicPr>
          <p:nvPr/>
        </p:nvPicPr>
        <p:blipFill>
          <a:blip r:embed="rId3"/>
          <a:stretch>
            <a:fillRect/>
          </a:stretch>
        </p:blipFill>
        <p:spPr>
          <a:xfrm>
            <a:off x="899592" y="3007311"/>
            <a:ext cx="6551750" cy="2724025"/>
          </a:xfrm>
          <a:prstGeom prst="rect">
            <a:avLst/>
          </a:prstGeom>
        </p:spPr>
      </p:pic>
    </p:spTree>
    <p:extLst>
      <p:ext uri="{BB962C8B-B14F-4D97-AF65-F5344CB8AC3E}">
        <p14:creationId xmlns:p14="http://schemas.microsoft.com/office/powerpoint/2010/main" val="347177287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a:t>Punto de Entrada</a:t>
            </a:r>
            <a:endParaRPr lang="en" dirty="0"/>
          </a:p>
        </p:txBody>
      </p:sp>
      <p:sp>
        <p:nvSpPr>
          <p:cNvPr id="78" name="Shape 78"/>
          <p:cNvSpPr txBox="1">
            <a:spLocks noGrp="1"/>
          </p:cNvSpPr>
          <p:nvPr>
            <p:ph type="body" idx="1"/>
          </p:nvPr>
        </p:nvSpPr>
        <p:spPr>
          <a:xfrm>
            <a:off x="467544" y="1484784"/>
            <a:ext cx="4104456" cy="3024336"/>
          </a:xfrm>
          <a:prstGeom prst="rect">
            <a:avLst/>
          </a:prstGeom>
        </p:spPr>
        <p:txBody>
          <a:bodyPr lIns="91425" tIns="91425" rIns="91425" bIns="91425" anchor="t" anchorCtr="0">
            <a:noAutofit/>
          </a:bodyPr>
          <a:lstStyle/>
          <a:p>
            <a:pPr algn="just"/>
            <a:r>
              <a:rPr lang="es-GT" sz="1800" dirty="0"/>
              <a:t>Algunas veces no deseará ingresar una sub maquina en un Estado Inicial normal. Por ejemplo, en la siguiente sub maquina sería normal comenzar en el estado inicial, pero si por alguna razón no fuera necesario realizar la inicialización, sería posible comenzar en el estado </a:t>
            </a:r>
            <a:r>
              <a:rPr lang="es-GT" sz="1800" dirty="0" err="1"/>
              <a:t>Ready</a:t>
            </a:r>
            <a:r>
              <a:rPr lang="es-GT" sz="1800" dirty="0"/>
              <a:t> realizando una transición al punto de entrada nombrado.</a:t>
            </a:r>
          </a:p>
          <a:p>
            <a:pPr algn="just"/>
            <a:endParaRPr lang="es-GT" sz="1800" dirty="0"/>
          </a:p>
          <a:p>
            <a:pPr algn="just"/>
            <a:endParaRPr lang="es-GT" sz="1800" dirty="0"/>
          </a:p>
          <a:p>
            <a:pPr algn="just"/>
            <a:endParaRPr lang="es-GT" sz="1800" dirty="0"/>
          </a:p>
          <a:p>
            <a:pPr algn="just"/>
            <a:r>
              <a:rPr lang="es-GT" sz="1800" dirty="0"/>
              <a:t>El siguiente diagrama muestra la maquina de estado un nivel hacia arriba:</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484783"/>
            <a:ext cx="3704456" cy="2690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descr="http://www.sparxsystems.com/images/screenshots/uml2_tutorial/sm1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4509120"/>
            <a:ext cx="3704455" cy="224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770679"/>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a:t>Punto de Salida</a:t>
            </a:r>
            <a:endParaRPr lang="en" dirty="0"/>
          </a:p>
        </p:txBody>
      </p:sp>
      <p:sp>
        <p:nvSpPr>
          <p:cNvPr id="78" name="Shape 78"/>
          <p:cNvSpPr txBox="1">
            <a:spLocks noGrp="1"/>
          </p:cNvSpPr>
          <p:nvPr>
            <p:ph type="body" idx="1"/>
          </p:nvPr>
        </p:nvSpPr>
        <p:spPr>
          <a:xfrm>
            <a:off x="467544" y="1484784"/>
            <a:ext cx="8136904" cy="1224136"/>
          </a:xfrm>
          <a:prstGeom prst="rect">
            <a:avLst/>
          </a:prstGeom>
        </p:spPr>
        <p:txBody>
          <a:bodyPr lIns="91425" tIns="91425" rIns="91425" bIns="91425" anchor="t" anchorCtr="0">
            <a:noAutofit/>
          </a:bodyPr>
          <a:lstStyle/>
          <a:p>
            <a:pPr algn="just"/>
            <a:r>
              <a:rPr lang="es-GT" sz="1800" dirty="0"/>
              <a:t>Similar al Punto de Entada, es posible nombrar Puntos de Salida nombrados. El siguiente diagrama provee un ejemplo donde el estado ejecutado después del estado de procesos principal depende de que ruta se use para realizar la transición del estado.</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p:txBody>
      </p:sp>
      <p:pic>
        <p:nvPicPr>
          <p:cNvPr id="8194" name="Picture 2" descr="http://www.sparxsystems.com/images/screenshots/uml2_tutorial/sm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924944"/>
            <a:ext cx="7272808" cy="3351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996344"/>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280" y="4293096"/>
            <a:ext cx="72675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err="1"/>
              <a:t>Pseudo</a:t>
            </a:r>
            <a:r>
              <a:rPr lang="es-GT" dirty="0"/>
              <a:t> estado “</a:t>
            </a:r>
            <a:r>
              <a:rPr lang="es-GT" dirty="0" err="1"/>
              <a:t>Choice</a:t>
            </a:r>
            <a:r>
              <a:rPr lang="es-GT" dirty="0"/>
              <a:t>” (Elección)</a:t>
            </a:r>
            <a:endParaRPr lang="en" dirty="0"/>
          </a:p>
        </p:txBody>
      </p:sp>
      <p:sp>
        <p:nvSpPr>
          <p:cNvPr id="78" name="Shape 78"/>
          <p:cNvSpPr txBox="1">
            <a:spLocks noGrp="1"/>
          </p:cNvSpPr>
          <p:nvPr>
            <p:ph type="body" idx="1"/>
          </p:nvPr>
        </p:nvSpPr>
        <p:spPr>
          <a:xfrm>
            <a:off x="467544" y="1484784"/>
            <a:ext cx="4032448" cy="3168352"/>
          </a:xfrm>
          <a:prstGeom prst="rect">
            <a:avLst/>
          </a:prstGeom>
        </p:spPr>
        <p:txBody>
          <a:bodyPr lIns="91425" tIns="91425" rIns="91425" bIns="91425" anchor="t" anchorCtr="0">
            <a:noAutofit/>
          </a:bodyPr>
          <a:lstStyle/>
          <a:p>
            <a:pPr algn="just"/>
            <a:r>
              <a:rPr lang="es-GT" sz="1800" dirty="0"/>
              <a:t>Un </a:t>
            </a:r>
            <a:r>
              <a:rPr lang="es-GT" sz="1800" dirty="0" err="1"/>
              <a:t>pseudo</a:t>
            </a:r>
            <a:r>
              <a:rPr lang="es-GT" sz="1800" dirty="0"/>
              <a:t> estado se muestra como un diamante con una transición llegando y dos o más transiciones saliendo. El siguiente diagrama muestra que cualquier estado al que se llega después del </a:t>
            </a:r>
            <a:r>
              <a:rPr lang="es-GT" sz="1800" dirty="0" err="1"/>
              <a:t>pseudo</a:t>
            </a:r>
            <a:r>
              <a:rPr lang="es-GT" sz="1800" dirty="0"/>
              <a:t> estado elección depende del formato del mensaje seleccionado durante la ejecución del estado anterior.</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p:txBody>
      </p:sp>
      <p:pic>
        <p:nvPicPr>
          <p:cNvPr id="9218" name="Picture 2" descr="http://www.sparxsystems.com/images/screenshots/uml2_tutorial/sm1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628800"/>
            <a:ext cx="3547414" cy="233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05324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725144"/>
            <a:ext cx="72961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err="1"/>
              <a:t>Pseudo</a:t>
            </a:r>
            <a:r>
              <a:rPr lang="es-GT" dirty="0"/>
              <a:t> estado “Junction” (unión)</a:t>
            </a:r>
            <a:endParaRPr lang="en" dirty="0"/>
          </a:p>
        </p:txBody>
      </p:sp>
      <p:sp>
        <p:nvSpPr>
          <p:cNvPr id="78" name="Shape 78"/>
          <p:cNvSpPr txBox="1">
            <a:spLocks noGrp="1"/>
          </p:cNvSpPr>
          <p:nvPr>
            <p:ph type="body" idx="1"/>
          </p:nvPr>
        </p:nvSpPr>
        <p:spPr>
          <a:xfrm>
            <a:off x="467544" y="1484783"/>
            <a:ext cx="4320480" cy="3500983"/>
          </a:xfrm>
          <a:prstGeom prst="rect">
            <a:avLst/>
          </a:prstGeom>
        </p:spPr>
        <p:txBody>
          <a:bodyPr lIns="91425" tIns="91425" rIns="91425" bIns="91425" anchor="t" anchorCtr="0">
            <a:noAutofit/>
          </a:bodyPr>
          <a:lstStyle/>
          <a:p>
            <a:pPr algn="just"/>
            <a:r>
              <a:rPr lang="es-GT" sz="1800" dirty="0"/>
              <a:t>Los </a:t>
            </a:r>
            <a:r>
              <a:rPr lang="es-GT" sz="1800" dirty="0" err="1"/>
              <a:t>pseudo</a:t>
            </a:r>
            <a:r>
              <a:rPr lang="es-GT" sz="1800" dirty="0"/>
              <a:t> estados unión se usan para unir transiciones múltiples. Una sola unión puede tener una o más transiciones de entradas y una o más de salida, y se puede aplicar una guarda a cada transición. Las uniones son libres de semántica; una unión que divide una transición de entrada en transiciones de salida múltiples realiza una rama condicional estática, opuesto a un </a:t>
            </a:r>
            <a:r>
              <a:rPr lang="es-GT" sz="1800" dirty="0" err="1"/>
              <a:t>pseudo</a:t>
            </a:r>
            <a:r>
              <a:rPr lang="es-GT" sz="1800" dirty="0"/>
              <a:t> estado elección que realiza una rama condicional dinámica.</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628800"/>
            <a:ext cx="3858394" cy="2881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69118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err="1"/>
              <a:t>Pseudo</a:t>
            </a:r>
            <a:r>
              <a:rPr lang="es-GT" sz="3200" dirty="0"/>
              <a:t> estado “</a:t>
            </a:r>
            <a:r>
              <a:rPr lang="es-GT" sz="3200" dirty="0" err="1"/>
              <a:t>Terminate</a:t>
            </a:r>
            <a:r>
              <a:rPr lang="es-GT" sz="3200" dirty="0"/>
              <a:t>” (terminar)</a:t>
            </a:r>
            <a:endParaRPr lang="en" sz="3200" dirty="0"/>
          </a:p>
        </p:txBody>
      </p:sp>
      <p:sp>
        <p:nvSpPr>
          <p:cNvPr id="78" name="Shape 78"/>
          <p:cNvSpPr txBox="1">
            <a:spLocks noGrp="1"/>
          </p:cNvSpPr>
          <p:nvPr>
            <p:ph type="body" idx="1"/>
          </p:nvPr>
        </p:nvSpPr>
        <p:spPr>
          <a:xfrm>
            <a:off x="467544" y="1484784"/>
            <a:ext cx="8136904" cy="1224136"/>
          </a:xfrm>
          <a:prstGeom prst="rect">
            <a:avLst/>
          </a:prstGeom>
        </p:spPr>
        <p:txBody>
          <a:bodyPr lIns="91425" tIns="91425" rIns="91425" bIns="91425" anchor="t" anchorCtr="0">
            <a:noAutofit/>
          </a:bodyPr>
          <a:lstStyle/>
          <a:p>
            <a:pPr algn="just"/>
            <a:r>
              <a:rPr lang="es-GT" sz="1800" dirty="0"/>
              <a:t>Ingresar un </a:t>
            </a:r>
            <a:r>
              <a:rPr lang="es-GT" sz="1800" dirty="0" err="1"/>
              <a:t>pseudo</a:t>
            </a:r>
            <a:r>
              <a:rPr lang="es-GT" sz="1800" dirty="0"/>
              <a:t> terminar indica que la línea de vida de la maquina de estado ha terminado. Un </a:t>
            </a:r>
            <a:r>
              <a:rPr lang="es-GT" sz="1800" dirty="0" err="1"/>
              <a:t>pseudo</a:t>
            </a:r>
            <a:r>
              <a:rPr lang="es-GT" sz="1800" dirty="0"/>
              <a:t> estado indica que una línea de vida de la maquina de estado ha terminado. Un </a:t>
            </a:r>
            <a:r>
              <a:rPr lang="es-GT" sz="1800" dirty="0" err="1"/>
              <a:t>pseudo</a:t>
            </a:r>
            <a:r>
              <a:rPr lang="es-GT" sz="1800" dirty="0"/>
              <a:t> estado terminar se denota como una cruz.</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p:txBody>
      </p:sp>
      <p:pic>
        <p:nvPicPr>
          <p:cNvPr id="11266" name="Picture 2" descr="http://www.sparxsystems.com/images/screenshots/uml2_tutorial/sm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284984"/>
            <a:ext cx="5205575" cy="2082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268743"/>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a:t>Estado “</a:t>
            </a:r>
            <a:r>
              <a:rPr lang="es-GT" sz="3200" dirty="0" err="1"/>
              <a:t>History</a:t>
            </a:r>
            <a:r>
              <a:rPr lang="es-GT" sz="3200" dirty="0"/>
              <a:t>” (Historial)</a:t>
            </a:r>
            <a:endParaRPr lang="en" sz="3200" dirty="0"/>
          </a:p>
        </p:txBody>
      </p:sp>
      <p:sp>
        <p:nvSpPr>
          <p:cNvPr id="78" name="Shape 78"/>
          <p:cNvSpPr txBox="1">
            <a:spLocks noGrp="1"/>
          </p:cNvSpPr>
          <p:nvPr>
            <p:ph type="body" idx="1"/>
          </p:nvPr>
        </p:nvSpPr>
        <p:spPr>
          <a:xfrm>
            <a:off x="467544" y="1484784"/>
            <a:ext cx="8136904" cy="1224136"/>
          </a:xfrm>
          <a:prstGeom prst="rect">
            <a:avLst/>
          </a:prstGeom>
        </p:spPr>
        <p:txBody>
          <a:bodyPr lIns="91425" tIns="91425" rIns="91425" bIns="91425" anchor="t" anchorCtr="0">
            <a:noAutofit/>
          </a:bodyPr>
          <a:lstStyle/>
          <a:p>
            <a:pPr algn="just"/>
            <a:r>
              <a:rPr lang="es-GT" sz="1800" dirty="0"/>
              <a:t>Un estado historial se usa para recordar el estado anterior de una maquina de estado cuando fue interrumpida. El siguiente diagrama ilustra el uso de estados del historial. El ejemplo es una maquina de estado que pertenece a una lavadora.</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r>
              <a:rPr lang="es-GT" sz="1800" dirty="0"/>
              <a:t>En esta maquina de estado, cuando una lavadora comienza su proceso será desde el lavado y enjuague hasta el secado. Si hay un corte de luz, el lavarropas se detendrá por lo que pasará al estado </a:t>
            </a:r>
            <a:r>
              <a:rPr lang="es-GT" sz="1800" dirty="0" err="1"/>
              <a:t>Power</a:t>
            </a:r>
            <a:r>
              <a:rPr lang="es-GT" sz="1800" dirty="0"/>
              <a:t> off (apagado). Luego, cuando la energía retorne, el estado </a:t>
            </a:r>
            <a:r>
              <a:rPr lang="es-GT" sz="1800" dirty="0" err="1"/>
              <a:t>Running</a:t>
            </a:r>
            <a:r>
              <a:rPr lang="es-GT" sz="1800" dirty="0"/>
              <a:t> (ejecutar) ingresa al símbolo de estado Historial, lo que significa que debería seguir con el proceso donde quedó cuando se corto la energía.</a:t>
            </a:r>
          </a:p>
          <a:p>
            <a:pPr algn="just"/>
            <a:endParaRPr lang="es-GT" sz="1800" dirty="0"/>
          </a:p>
          <a:p>
            <a:pPr algn="just"/>
            <a:endParaRPr lang="es-GT" sz="1800" dirty="0"/>
          </a:p>
          <a:p>
            <a:pPr algn="just"/>
            <a:endParaRPr lang="es-GT" sz="1800" dirty="0"/>
          </a:p>
          <a:p>
            <a:pPr algn="just"/>
            <a:endParaRPr lang="es-GT" sz="1800" dirty="0"/>
          </a:p>
        </p:txBody>
      </p:sp>
      <p:pic>
        <p:nvPicPr>
          <p:cNvPr id="12290" name="Picture 2" descr="http://www.sparxsystems.com/images/screenshots/uml2_tutorial/sm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492896"/>
            <a:ext cx="5040560" cy="254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493935"/>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351862"/>
            <a:ext cx="6048671" cy="2307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a:t>Estado “</a:t>
            </a:r>
            <a:r>
              <a:rPr lang="es-GT" sz="3200" dirty="0" err="1"/>
              <a:t>History</a:t>
            </a:r>
            <a:r>
              <a:rPr lang="es-GT" sz="3200" dirty="0"/>
              <a:t>” (Historial)</a:t>
            </a:r>
            <a:endParaRPr lang="en" sz="3200" dirty="0"/>
          </a:p>
        </p:txBody>
      </p:sp>
      <p:sp>
        <p:nvSpPr>
          <p:cNvPr id="78" name="Shape 78"/>
          <p:cNvSpPr txBox="1">
            <a:spLocks noGrp="1"/>
          </p:cNvSpPr>
          <p:nvPr>
            <p:ph type="body" idx="1"/>
          </p:nvPr>
        </p:nvSpPr>
        <p:spPr>
          <a:xfrm>
            <a:off x="251520" y="1340768"/>
            <a:ext cx="8640960" cy="3240360"/>
          </a:xfrm>
          <a:prstGeom prst="rect">
            <a:avLst/>
          </a:prstGeom>
        </p:spPr>
        <p:txBody>
          <a:bodyPr lIns="91425" tIns="91425" rIns="91425" bIns="91425" anchor="t" anchorCtr="0">
            <a:noAutofit/>
          </a:bodyPr>
          <a:lstStyle/>
          <a:p>
            <a:pPr algn="just"/>
            <a:r>
              <a:rPr lang="es-GT" sz="1800" dirty="0"/>
              <a:t>Una historia superficial se indica por medio de un círculo con una H, y una profunda se indica por medio de un círculo con una H*. Se usa una historia superficial para representar un </a:t>
            </a:r>
            <a:r>
              <a:rPr lang="es-GT" sz="1800" dirty="0" err="1"/>
              <a:t>subestado</a:t>
            </a:r>
            <a:r>
              <a:rPr lang="es-GT" sz="1800" dirty="0"/>
              <a:t> reciente para un estado compuesto, y se usa una profunda para representar una historia recursiva de </a:t>
            </a:r>
            <a:r>
              <a:rPr lang="es-GT" sz="1800" dirty="0" err="1"/>
              <a:t>subestados</a:t>
            </a:r>
            <a:r>
              <a:rPr lang="es-GT" sz="1800" dirty="0"/>
              <a:t>. En la figura se muestra un estado compuesto que representa un horno de microondas. Cuando la puerta está cerrada, podríamos estar calentando, o el horno sólo podría estar apagado (off). Cuando estamos calentando, un temporizador, una luz y el emisor de microondas están encendidos (</a:t>
            </a:r>
            <a:r>
              <a:rPr lang="es-GT" sz="1800" dirty="0" err="1"/>
              <a:t>on</a:t>
            </a:r>
            <a:r>
              <a:rPr lang="es-GT" sz="1800" dirty="0"/>
              <a:t>); cuando salimos del modo de calentamiento, el temporizador, la luz y el emisor se apagan. Si la puerta se abre, entonces la luz se enciende y se almacena una historia antes de la transición al estado de apagado. </a:t>
            </a:r>
          </a:p>
          <a:p>
            <a:pPr algn="just"/>
            <a:endParaRPr lang="es-GT" sz="1800" dirty="0"/>
          </a:p>
          <a:p>
            <a:pPr algn="just"/>
            <a:r>
              <a:rPr lang="es-GT" sz="1800" dirty="0"/>
              <a:t>Se pretende que la historia permita </a:t>
            </a:r>
          </a:p>
          <a:p>
            <a:pPr algn="just"/>
            <a:r>
              <a:rPr lang="es-GT" sz="1800" dirty="0"/>
              <a:t>reanudar, en el punto del tiempo </a:t>
            </a:r>
          </a:p>
          <a:p>
            <a:pPr algn="just"/>
            <a:r>
              <a:rPr lang="es-GT" sz="1800" dirty="0"/>
              <a:t>transcurrido en el temporizador, </a:t>
            </a:r>
          </a:p>
          <a:p>
            <a:pPr algn="just"/>
            <a:r>
              <a:rPr lang="es-GT" sz="1800" dirty="0"/>
              <a:t>si arrancamos de nuevo el horno.</a:t>
            </a:r>
          </a:p>
          <a:p>
            <a:pPr algn="just"/>
            <a:endParaRPr lang="es-GT" sz="1800" dirty="0"/>
          </a:p>
          <a:p>
            <a:pPr algn="just"/>
            <a:endParaRPr lang="es-GT" sz="1800" dirty="0"/>
          </a:p>
          <a:p>
            <a:pPr algn="just"/>
            <a:endParaRPr lang="es-GT" sz="1800" dirty="0"/>
          </a:p>
        </p:txBody>
      </p:sp>
    </p:spTree>
    <p:extLst>
      <p:ext uri="{BB962C8B-B14F-4D97-AF65-F5344CB8AC3E}">
        <p14:creationId xmlns:p14="http://schemas.microsoft.com/office/powerpoint/2010/main" val="1579044786"/>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351862"/>
            <a:ext cx="6048671" cy="2307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a:t>Estado “</a:t>
            </a:r>
            <a:r>
              <a:rPr lang="es-GT" sz="3200" dirty="0" err="1"/>
              <a:t>History</a:t>
            </a:r>
            <a:r>
              <a:rPr lang="es-GT" sz="3200" dirty="0"/>
              <a:t>” (Historial)</a:t>
            </a:r>
            <a:endParaRPr lang="en" sz="3200" dirty="0"/>
          </a:p>
        </p:txBody>
      </p:sp>
      <p:sp>
        <p:nvSpPr>
          <p:cNvPr id="78" name="Shape 78"/>
          <p:cNvSpPr txBox="1">
            <a:spLocks noGrp="1"/>
          </p:cNvSpPr>
          <p:nvPr>
            <p:ph type="body" idx="1"/>
          </p:nvPr>
        </p:nvSpPr>
        <p:spPr>
          <a:xfrm>
            <a:off x="251520" y="1340768"/>
            <a:ext cx="8640960" cy="3240360"/>
          </a:xfrm>
          <a:prstGeom prst="rect">
            <a:avLst/>
          </a:prstGeom>
        </p:spPr>
        <p:txBody>
          <a:bodyPr lIns="91425" tIns="91425" rIns="91425" bIns="91425" anchor="t" anchorCtr="0">
            <a:noAutofit/>
          </a:bodyPr>
          <a:lstStyle/>
          <a:p>
            <a:pPr algn="just"/>
            <a:r>
              <a:rPr lang="es-GT" sz="1800" dirty="0"/>
              <a:t>Una historia superficial se indica por medio de un círculo con una H, y una profunda se indica por medio de un círculo con una H*. Se usa una historia superficial para representar un </a:t>
            </a:r>
            <a:r>
              <a:rPr lang="es-GT" sz="1800" dirty="0" err="1"/>
              <a:t>subestado</a:t>
            </a:r>
            <a:r>
              <a:rPr lang="es-GT" sz="1800" dirty="0"/>
              <a:t> reciente para un estado compuesto, y se usa una profunda para representar una historia recursiva de </a:t>
            </a:r>
            <a:r>
              <a:rPr lang="es-GT" sz="1800" dirty="0" err="1"/>
              <a:t>subestados</a:t>
            </a:r>
            <a:r>
              <a:rPr lang="es-GT" sz="1800" dirty="0"/>
              <a:t>. En la figura se muestra un estado compuesto que representa un horno de microondas. Cuando la puerta está cerrada, podríamos estar calentando, o el horno sólo podría estar apagado (off). Cuando estamos calentando, un temporizador, una luz y el emisor de microondas están encendidos (</a:t>
            </a:r>
            <a:r>
              <a:rPr lang="es-GT" sz="1800" dirty="0" err="1"/>
              <a:t>on</a:t>
            </a:r>
            <a:r>
              <a:rPr lang="es-GT" sz="1800" dirty="0"/>
              <a:t>); cuando salimos del modo de calentamiento, el temporizador, la luz y el emisor se apagan. Si la puerta se abre, entonces la luz se enciende y se almacena una historia antes de la transición al estado de apagado. </a:t>
            </a:r>
          </a:p>
          <a:p>
            <a:pPr algn="just"/>
            <a:endParaRPr lang="es-GT" sz="1800" dirty="0"/>
          </a:p>
          <a:p>
            <a:pPr algn="just"/>
            <a:r>
              <a:rPr lang="es-GT" sz="1800" dirty="0"/>
              <a:t>Se pretende que la historia permita </a:t>
            </a:r>
          </a:p>
          <a:p>
            <a:pPr algn="just"/>
            <a:r>
              <a:rPr lang="es-GT" sz="1800" dirty="0"/>
              <a:t>reanudar, en el punto del tiempo </a:t>
            </a:r>
          </a:p>
          <a:p>
            <a:pPr algn="just"/>
            <a:r>
              <a:rPr lang="es-GT" sz="1800" dirty="0"/>
              <a:t>transcurrido en el temporizador, </a:t>
            </a:r>
          </a:p>
          <a:p>
            <a:pPr algn="just"/>
            <a:r>
              <a:rPr lang="es-GT" sz="1800" dirty="0"/>
              <a:t>si arrancamos de nuevo el horno.</a:t>
            </a:r>
          </a:p>
          <a:p>
            <a:pPr algn="just"/>
            <a:endParaRPr lang="es-GT" sz="1800" dirty="0"/>
          </a:p>
          <a:p>
            <a:pPr algn="just"/>
            <a:endParaRPr lang="es-GT" sz="1800" dirty="0"/>
          </a:p>
          <a:p>
            <a:pPr algn="just"/>
            <a:endParaRPr lang="es-GT" sz="1800" dirty="0"/>
          </a:p>
        </p:txBody>
      </p:sp>
    </p:spTree>
    <p:extLst>
      <p:ext uri="{BB962C8B-B14F-4D97-AF65-F5344CB8AC3E}">
        <p14:creationId xmlns:p14="http://schemas.microsoft.com/office/powerpoint/2010/main" val="334673499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spcBef>
                <a:spcPts val="0"/>
              </a:spcBef>
              <a:buNone/>
            </a:pPr>
            <a:r>
              <a:rPr lang="en" dirty="0"/>
              <a:t>Diagrama de Máquina de Estados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a:t>Regiones recientes</a:t>
            </a:r>
            <a:endParaRPr lang="en" sz="3200" dirty="0"/>
          </a:p>
        </p:txBody>
      </p:sp>
      <p:sp>
        <p:nvSpPr>
          <p:cNvPr id="78" name="Shape 78"/>
          <p:cNvSpPr txBox="1">
            <a:spLocks noGrp="1"/>
          </p:cNvSpPr>
          <p:nvPr>
            <p:ph type="body" idx="1"/>
          </p:nvPr>
        </p:nvSpPr>
        <p:spPr>
          <a:xfrm>
            <a:off x="467544" y="1484784"/>
            <a:ext cx="8136904" cy="1224136"/>
          </a:xfrm>
          <a:prstGeom prst="rect">
            <a:avLst/>
          </a:prstGeom>
        </p:spPr>
        <p:txBody>
          <a:bodyPr lIns="91425" tIns="91425" rIns="91425" bIns="91425" anchor="t" anchorCtr="0">
            <a:noAutofit/>
          </a:bodyPr>
          <a:lstStyle/>
          <a:p>
            <a:pPr algn="just"/>
            <a:r>
              <a:rPr lang="es-GT" sz="1800" dirty="0"/>
              <a:t>Un estado se puede dividir en regiones conteniendo sub estados que existen y se ejecutan concurrentemente. El siguiente ejemplo muestra que dentro del estado “</a:t>
            </a:r>
            <a:r>
              <a:rPr lang="es-GT" sz="1800" dirty="0" err="1"/>
              <a:t>Applying</a:t>
            </a:r>
            <a:r>
              <a:rPr lang="es-GT" sz="1800" dirty="0"/>
              <a:t> </a:t>
            </a:r>
            <a:r>
              <a:rPr lang="es-GT" sz="1800" dirty="0" err="1"/>
              <a:t>Brakes</a:t>
            </a:r>
            <a:r>
              <a:rPr lang="es-GT" sz="1800" dirty="0"/>
              <a:t>” (Aplicar frenos), los frenos de adelante y atrás estarán operando simultáneamente e independientemente. </a:t>
            </a:r>
          </a:p>
          <a:p>
            <a:pPr algn="just"/>
            <a:endParaRPr lang="es-GT" sz="1800" dirty="0"/>
          </a:p>
          <a:p>
            <a:pPr algn="just"/>
            <a:endParaRPr lang="es-GT" sz="1800" dirty="0"/>
          </a:p>
          <a:p>
            <a:pPr algn="just"/>
            <a:endParaRPr lang="es-GT" sz="1800" dirty="0"/>
          </a:p>
        </p:txBody>
      </p:sp>
      <p:pic>
        <p:nvPicPr>
          <p:cNvPr id="13314" name="Picture 2" descr="http://www.sparxsystems.com/images/screenshots/uml2_tutorial/sm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573016"/>
            <a:ext cx="5462761" cy="267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02153"/>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a:t>Aclaraciones</a:t>
            </a:r>
            <a:endParaRPr lang="en" sz="3200" dirty="0"/>
          </a:p>
        </p:txBody>
      </p:sp>
      <p:sp>
        <p:nvSpPr>
          <p:cNvPr id="78" name="Shape 78"/>
          <p:cNvSpPr txBox="1">
            <a:spLocks noGrp="1"/>
          </p:cNvSpPr>
          <p:nvPr>
            <p:ph type="body" idx="1"/>
          </p:nvPr>
        </p:nvSpPr>
        <p:spPr>
          <a:xfrm>
            <a:off x="467544" y="1484784"/>
            <a:ext cx="8136904" cy="1224136"/>
          </a:xfrm>
          <a:prstGeom prst="rect">
            <a:avLst/>
          </a:prstGeom>
        </p:spPr>
        <p:txBody>
          <a:bodyPr lIns="91425" tIns="91425" rIns="91425" bIns="91425" anchor="t" anchorCtr="0">
            <a:noAutofit/>
          </a:bodyPr>
          <a:lstStyle/>
          <a:p>
            <a:pPr algn="just"/>
            <a:r>
              <a:rPr lang="es-GT" sz="2400" dirty="0"/>
              <a:t>Los diagramas de actividad muestran cómo se soporta un solo caso de uso. Los diagramas de interacción muestran el ordenamiento en el tiempo de la creación de objetos y mensajes enviados, pero no son buenos para mostrar cómo se implementan los objetos. Las máquinas de estados muestran un objeto conforme cubre varios casos de uso y están diseñadas para mostrar cómo se deben implementar los objetos.</a:t>
            </a:r>
          </a:p>
          <a:p>
            <a:pPr algn="just"/>
            <a:endParaRPr lang="es-GT" sz="2400" dirty="0"/>
          </a:p>
          <a:p>
            <a:pPr algn="just"/>
            <a:endParaRPr lang="es-GT" sz="2400" dirty="0"/>
          </a:p>
          <a:p>
            <a:pPr algn="just"/>
            <a:endParaRPr lang="es-GT" sz="2400" dirty="0"/>
          </a:p>
        </p:txBody>
      </p:sp>
    </p:spTree>
    <p:extLst>
      <p:ext uri="{BB962C8B-B14F-4D97-AF65-F5344CB8AC3E}">
        <p14:creationId xmlns:p14="http://schemas.microsoft.com/office/powerpoint/2010/main" val="4100630417"/>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a:t>Ejercicio</a:t>
            </a:r>
            <a:endParaRPr lang="en" sz="3200" dirty="0"/>
          </a:p>
        </p:txBody>
      </p:sp>
      <p:sp>
        <p:nvSpPr>
          <p:cNvPr id="78" name="Shape 78"/>
          <p:cNvSpPr txBox="1">
            <a:spLocks noGrp="1"/>
          </p:cNvSpPr>
          <p:nvPr>
            <p:ph type="body" idx="1"/>
          </p:nvPr>
        </p:nvSpPr>
        <p:spPr>
          <a:xfrm>
            <a:off x="467544" y="1484784"/>
            <a:ext cx="8136904" cy="1224136"/>
          </a:xfrm>
          <a:prstGeom prst="rect">
            <a:avLst/>
          </a:prstGeom>
        </p:spPr>
        <p:txBody>
          <a:bodyPr lIns="91425" tIns="91425" rIns="91425" bIns="91425" anchor="t" anchorCtr="0">
            <a:noAutofit/>
          </a:bodyPr>
          <a:lstStyle/>
          <a:p>
            <a:pPr algn="just"/>
            <a:r>
              <a:rPr lang="es-GT" sz="2400" dirty="0"/>
              <a:t>Modelar el comportamiento de una cadena de música. Esta puede estar encendida (ON) o apagada (</a:t>
            </a:r>
            <a:r>
              <a:rPr lang="es-GT" sz="2400" dirty="0" err="1"/>
              <a:t>Standby</a:t>
            </a:r>
            <a:r>
              <a:rPr lang="es-GT" sz="2400" dirty="0"/>
              <a:t>). La cadena tiene reproductor de CD, Radio y Cinta. Se cambia de uno a otro con el botón “</a:t>
            </a:r>
            <a:r>
              <a:rPr lang="es-GT" sz="2400" dirty="0" err="1"/>
              <a:t>mode</a:t>
            </a:r>
            <a:r>
              <a:rPr lang="es-GT" sz="2400" dirty="0"/>
              <a:t>”. Cuando se enciende la cadena se recuerda el último estado en el</a:t>
            </a:r>
          </a:p>
          <a:p>
            <a:pPr algn="just"/>
            <a:r>
              <a:rPr lang="es-GT" sz="2400" dirty="0"/>
              <a:t>que estuvo </a:t>
            </a:r>
            <a:r>
              <a:rPr lang="es-GT" sz="2400" b="1" dirty="0"/>
              <a:t>utilizando estado histórico.</a:t>
            </a:r>
          </a:p>
          <a:p>
            <a:pPr algn="just"/>
            <a:endParaRPr lang="es-GT" sz="2400" dirty="0"/>
          </a:p>
          <a:p>
            <a:pPr algn="just"/>
            <a:endParaRPr lang="es-GT" sz="2400" dirty="0"/>
          </a:p>
          <a:p>
            <a:pPr algn="just"/>
            <a:endParaRPr lang="es-GT" sz="2400" dirty="0"/>
          </a:p>
        </p:txBody>
      </p:sp>
    </p:spTree>
    <p:extLst>
      <p:ext uri="{BB962C8B-B14F-4D97-AF65-F5344CB8AC3E}">
        <p14:creationId xmlns:p14="http://schemas.microsoft.com/office/powerpoint/2010/main" val="3688541326"/>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a:t>Ejercicio - Solución</a:t>
            </a:r>
            <a:endParaRPr lang="en" sz="3200" dirty="0"/>
          </a:p>
        </p:txBody>
      </p:sp>
      <p:sp>
        <p:nvSpPr>
          <p:cNvPr id="78" name="Shape 78"/>
          <p:cNvSpPr txBox="1">
            <a:spLocks noGrp="1"/>
          </p:cNvSpPr>
          <p:nvPr>
            <p:ph type="body" idx="1"/>
          </p:nvPr>
        </p:nvSpPr>
        <p:spPr>
          <a:xfrm>
            <a:off x="467544" y="1484784"/>
            <a:ext cx="8136904" cy="1224136"/>
          </a:xfrm>
          <a:prstGeom prst="rect">
            <a:avLst/>
          </a:prstGeom>
        </p:spPr>
        <p:txBody>
          <a:bodyPr lIns="91425" tIns="91425" rIns="91425" bIns="91425" anchor="t" anchorCtr="0">
            <a:noAutofit/>
          </a:bodyPr>
          <a:lstStyle/>
          <a:p>
            <a:pPr algn="just"/>
            <a:r>
              <a:rPr lang="es-GT" sz="2400" dirty="0"/>
              <a:t>Modelar el comportamiento de una cadena de música. Esta puede estar encendida (ON) o apagada (</a:t>
            </a:r>
            <a:r>
              <a:rPr lang="es-GT" sz="2400" dirty="0" err="1"/>
              <a:t>Standby</a:t>
            </a:r>
            <a:r>
              <a:rPr lang="es-GT" sz="2400" dirty="0"/>
              <a:t>). La cadena tiene reproductor de CD, Radio y Cinta. Se cambia de uno a otro con el botón “</a:t>
            </a:r>
            <a:r>
              <a:rPr lang="es-GT" sz="2400" dirty="0" err="1"/>
              <a:t>mode</a:t>
            </a:r>
            <a:r>
              <a:rPr lang="es-GT" sz="2400" dirty="0"/>
              <a:t>”. Cuando se enciende la cadena se recuerda el último estado en el</a:t>
            </a:r>
          </a:p>
          <a:p>
            <a:pPr algn="just"/>
            <a:r>
              <a:rPr lang="es-GT" sz="2400" dirty="0"/>
              <a:t>que estuvo </a:t>
            </a:r>
            <a:r>
              <a:rPr lang="es-GT" sz="2400" b="1" dirty="0"/>
              <a:t>utilizando estado histórico.</a:t>
            </a:r>
          </a:p>
          <a:p>
            <a:pPr algn="just"/>
            <a:endParaRPr lang="es-GT" sz="2400" dirty="0"/>
          </a:p>
          <a:p>
            <a:pPr algn="just"/>
            <a:endParaRPr lang="es-GT" sz="24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811" y="3789040"/>
            <a:ext cx="599122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8184914"/>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a:t>Ejercicio</a:t>
            </a:r>
            <a:endParaRPr lang="en" sz="3200" dirty="0"/>
          </a:p>
        </p:txBody>
      </p:sp>
      <p:sp>
        <p:nvSpPr>
          <p:cNvPr id="78" name="Shape 78"/>
          <p:cNvSpPr txBox="1">
            <a:spLocks noGrp="1"/>
          </p:cNvSpPr>
          <p:nvPr>
            <p:ph type="body" idx="1"/>
          </p:nvPr>
        </p:nvSpPr>
        <p:spPr>
          <a:xfrm>
            <a:off x="467544" y="1484784"/>
            <a:ext cx="8136904" cy="1224136"/>
          </a:xfrm>
          <a:prstGeom prst="rect">
            <a:avLst/>
          </a:prstGeom>
        </p:spPr>
        <p:txBody>
          <a:bodyPr lIns="91425" tIns="91425" rIns="91425" bIns="91425" anchor="t" anchorCtr="0">
            <a:noAutofit/>
          </a:bodyPr>
          <a:lstStyle/>
          <a:p>
            <a:pPr algn="just"/>
            <a:r>
              <a:rPr lang="es-GT" sz="2400" dirty="0"/>
              <a:t>Modelar el comportamiento de una cadena de música. Esta puede estar encendida (ON) o apagada (</a:t>
            </a:r>
            <a:r>
              <a:rPr lang="es-GT" sz="2400" dirty="0" err="1"/>
              <a:t>Standby</a:t>
            </a:r>
            <a:r>
              <a:rPr lang="es-GT" sz="2400" dirty="0"/>
              <a:t>). La cadena tiene reproductor de CD, Radio y Cinta. Se cambia de uno a otro con el botón “</a:t>
            </a:r>
            <a:r>
              <a:rPr lang="es-GT" sz="2400" dirty="0" err="1"/>
              <a:t>mode</a:t>
            </a:r>
            <a:r>
              <a:rPr lang="es-GT" sz="2400" dirty="0"/>
              <a:t>”. Cuando se enciende la cadena se recuerda el último estado en el</a:t>
            </a:r>
          </a:p>
          <a:p>
            <a:pPr algn="just"/>
            <a:r>
              <a:rPr lang="es-GT" sz="2400" dirty="0"/>
              <a:t>que estuvo </a:t>
            </a:r>
            <a:r>
              <a:rPr lang="es-GT" sz="2400" b="1" dirty="0"/>
              <a:t>sin utilizar estado histórico.</a:t>
            </a:r>
            <a:endParaRPr lang="es-GT" sz="2400" dirty="0"/>
          </a:p>
          <a:p>
            <a:pPr algn="just"/>
            <a:endParaRPr lang="es-GT" sz="2400" dirty="0"/>
          </a:p>
          <a:p>
            <a:pPr algn="just"/>
            <a:endParaRPr lang="es-GT" sz="2400" dirty="0"/>
          </a:p>
        </p:txBody>
      </p:sp>
    </p:spTree>
    <p:extLst>
      <p:ext uri="{BB962C8B-B14F-4D97-AF65-F5344CB8AC3E}">
        <p14:creationId xmlns:p14="http://schemas.microsoft.com/office/powerpoint/2010/main" val="2906713637"/>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r>
              <a:rPr lang="es-GT" sz="3200" dirty="0"/>
              <a:t>Ejercicio - Solución</a:t>
            </a:r>
            <a:endParaRPr lang="en" sz="3200" dirty="0"/>
          </a:p>
        </p:txBody>
      </p:sp>
      <p:sp>
        <p:nvSpPr>
          <p:cNvPr id="78" name="Shape 78"/>
          <p:cNvSpPr txBox="1">
            <a:spLocks noGrp="1"/>
          </p:cNvSpPr>
          <p:nvPr>
            <p:ph type="body" idx="1"/>
          </p:nvPr>
        </p:nvSpPr>
        <p:spPr>
          <a:xfrm>
            <a:off x="467544" y="1484784"/>
            <a:ext cx="8136904" cy="1224136"/>
          </a:xfrm>
          <a:prstGeom prst="rect">
            <a:avLst/>
          </a:prstGeom>
        </p:spPr>
        <p:txBody>
          <a:bodyPr lIns="91425" tIns="91425" rIns="91425" bIns="91425" anchor="t" anchorCtr="0">
            <a:noAutofit/>
          </a:bodyPr>
          <a:lstStyle/>
          <a:p>
            <a:pPr algn="just"/>
            <a:r>
              <a:rPr lang="es-GT" sz="2400" dirty="0"/>
              <a:t>Modelar el comportamiento de una cadena de música. Esta puede estar encendida (ON) o apagada (</a:t>
            </a:r>
            <a:r>
              <a:rPr lang="es-GT" sz="2400" dirty="0" err="1"/>
              <a:t>Standby</a:t>
            </a:r>
            <a:r>
              <a:rPr lang="es-GT" sz="2400" dirty="0"/>
              <a:t>). La cadena tiene reproductor de CD, Radio y Cinta. Se cambia de uno a otro con el botón “</a:t>
            </a:r>
            <a:r>
              <a:rPr lang="es-GT" sz="2400" dirty="0" err="1"/>
              <a:t>mode</a:t>
            </a:r>
            <a:r>
              <a:rPr lang="es-GT" sz="2400" dirty="0"/>
              <a:t>”. Cuando se enciende la cadena se recuerda el último estado en el</a:t>
            </a:r>
          </a:p>
          <a:p>
            <a:pPr algn="just"/>
            <a:r>
              <a:rPr lang="es-GT" sz="2400" dirty="0"/>
              <a:t>que estuvo </a:t>
            </a:r>
            <a:r>
              <a:rPr lang="es-GT" sz="2400" b="1" dirty="0"/>
              <a:t>sin utilizar estado histórico.</a:t>
            </a:r>
            <a:endParaRPr lang="es-GT" sz="2400" dirty="0"/>
          </a:p>
          <a:p>
            <a:pPr algn="just"/>
            <a:endParaRPr lang="es-GT" sz="2400" dirty="0"/>
          </a:p>
          <a:p>
            <a:pPr algn="just"/>
            <a:endParaRPr lang="es-GT"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74257"/>
            <a:ext cx="6416602" cy="2723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608214"/>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sz="3200" dirty="0"/>
              <a:t>Diagrama de Máquina de Estados</a:t>
            </a:r>
            <a:br>
              <a:rPr lang="es-GT" sz="3200" dirty="0"/>
            </a:br>
            <a:endParaRPr lang="en" sz="3200" dirty="0"/>
          </a:p>
        </p:txBody>
      </p:sp>
      <p:sp>
        <p:nvSpPr>
          <p:cNvPr id="78" name="Shape 78"/>
          <p:cNvSpPr txBox="1">
            <a:spLocks noGrp="1"/>
          </p:cNvSpPr>
          <p:nvPr>
            <p:ph type="body" idx="1"/>
          </p:nvPr>
        </p:nvSpPr>
        <p:spPr>
          <a:xfrm>
            <a:off x="467544" y="1484784"/>
            <a:ext cx="8136904" cy="3096344"/>
          </a:xfrm>
          <a:prstGeom prst="rect">
            <a:avLst/>
          </a:prstGeom>
        </p:spPr>
        <p:txBody>
          <a:bodyPr lIns="91425" tIns="91425" rIns="91425" bIns="91425" anchor="t" anchorCtr="0">
            <a:noAutofit/>
          </a:bodyPr>
          <a:lstStyle/>
          <a:p>
            <a:pPr algn="r"/>
            <a:endParaRPr lang="es-GT" sz="6600" b="1" dirty="0"/>
          </a:p>
          <a:p>
            <a:pPr algn="r"/>
            <a:endParaRPr lang="es-GT" sz="6600" b="1" dirty="0"/>
          </a:p>
          <a:p>
            <a:pPr algn="r"/>
            <a:r>
              <a:rPr lang="es-GT" sz="6600" b="1" dirty="0"/>
              <a:t>Gracias.</a:t>
            </a:r>
          </a:p>
          <a:p>
            <a:pPr algn="just"/>
            <a:endParaRPr lang="es-GT" sz="2400" dirty="0"/>
          </a:p>
          <a:p>
            <a:pPr algn="just"/>
            <a:endParaRPr lang="es-GT" sz="2400" dirty="0"/>
          </a:p>
        </p:txBody>
      </p:sp>
    </p:spTree>
    <p:extLst>
      <p:ext uri="{BB962C8B-B14F-4D97-AF65-F5344CB8AC3E}">
        <p14:creationId xmlns:p14="http://schemas.microsoft.com/office/powerpoint/2010/main" val="124137712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endParaRPr lang="en" dirty="0"/>
          </a:p>
        </p:txBody>
      </p:sp>
      <p:sp>
        <p:nvSpPr>
          <p:cNvPr id="78" name="Shape 7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algn="just"/>
            <a:r>
              <a:rPr lang="es-GT" sz="2400" dirty="0"/>
              <a:t>Un diagrama de maquina de estado modela el comportamiento de un solo objeto, especificando la secuencia de estados que un objeto atraviesa durante su tiempo de vida en respuesta a los eventos. </a:t>
            </a:r>
          </a:p>
          <a:p>
            <a:pPr algn="just"/>
            <a:endParaRPr lang="es-GT" sz="2400" dirty="0"/>
          </a:p>
          <a:p>
            <a:pPr algn="just"/>
            <a:r>
              <a:rPr lang="es-GT" sz="2400" dirty="0"/>
              <a:t>Como ejemplo, el siguiente diagrama de maquina de estado muestra los estados que una puerta atraviesa durante su tiempo de vida.</a:t>
            </a:r>
            <a:endParaRPr sz="2400" dirty="0"/>
          </a:p>
        </p:txBody>
      </p:sp>
    </p:spTree>
    <p:extLst>
      <p:ext uri="{BB962C8B-B14F-4D97-AF65-F5344CB8AC3E}">
        <p14:creationId xmlns:p14="http://schemas.microsoft.com/office/powerpoint/2010/main" val="206552382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endParaRPr lang="en" dirty="0"/>
          </a:p>
        </p:txBody>
      </p:sp>
      <p:sp>
        <p:nvSpPr>
          <p:cNvPr id="78" name="Shape 78"/>
          <p:cNvSpPr txBox="1">
            <a:spLocks noGrp="1"/>
          </p:cNvSpPr>
          <p:nvPr>
            <p:ph type="body" idx="1"/>
          </p:nvPr>
        </p:nvSpPr>
        <p:spPr>
          <a:xfrm>
            <a:off x="323528" y="4221088"/>
            <a:ext cx="8229600" cy="2376264"/>
          </a:xfrm>
          <a:prstGeom prst="rect">
            <a:avLst/>
          </a:prstGeom>
        </p:spPr>
        <p:txBody>
          <a:bodyPr lIns="91425" tIns="91425" rIns="91425" bIns="91425" anchor="t" anchorCtr="0">
            <a:noAutofit/>
          </a:bodyPr>
          <a:lstStyle/>
          <a:p>
            <a:pPr algn="just"/>
            <a:r>
              <a:rPr lang="es-GT" sz="1800" dirty="0"/>
              <a:t>La puerta puede estar en uno de tres estados: “</a:t>
            </a:r>
            <a:r>
              <a:rPr lang="es-GT" sz="1800" dirty="0" err="1"/>
              <a:t>Opened</a:t>
            </a:r>
            <a:r>
              <a:rPr lang="es-GT" sz="1800" dirty="0"/>
              <a:t>”(Abierta), “</a:t>
            </a:r>
            <a:r>
              <a:rPr lang="es-GT" sz="1800" dirty="0" err="1"/>
              <a:t>Closed</a:t>
            </a:r>
            <a:r>
              <a:rPr lang="es-GT" sz="1800" dirty="0"/>
              <a:t>” (Cerrada) o “</a:t>
            </a:r>
            <a:r>
              <a:rPr lang="es-GT" sz="1800" dirty="0" err="1"/>
              <a:t>Locked</a:t>
            </a:r>
            <a:r>
              <a:rPr lang="es-GT" sz="1800" dirty="0"/>
              <a:t>”(Bloqueada). Puede responder a tres estados Abrir, Cerrar, Bloquear y No bloqueado. Tener en cuenta que no todos los eventos son válidos en todos los estados: por ejemplo, si una puerta está abierta, no lo puede bloquear hasta que lo cierre. También tener en cuenta de que como una transición de estado puede tener una condición de guarda adjunta. Si la puerta está abierta, esta solo puede responder al Evento cerrar si la condición </a:t>
            </a:r>
            <a:r>
              <a:rPr lang="es-GT" sz="1800" dirty="0" err="1"/>
              <a:t>doorWay</a:t>
            </a:r>
            <a:r>
              <a:rPr lang="es-GT" sz="1800" dirty="0"/>
              <a:t>-&gt;</a:t>
            </a:r>
            <a:r>
              <a:rPr lang="es-GT" sz="1800" dirty="0" err="1"/>
              <a:t>isEmpty</a:t>
            </a:r>
            <a:r>
              <a:rPr lang="es-GT" sz="1800" dirty="0"/>
              <a:t> esta completa. </a:t>
            </a:r>
            <a:endParaRPr sz="1800" dirty="0"/>
          </a:p>
        </p:txBody>
      </p:sp>
      <p:pic>
        <p:nvPicPr>
          <p:cNvPr id="1026" name="Picture 2" descr="http://www.sparxsystems.com/images/screenshots/uml2_tutorial/sm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484784"/>
            <a:ext cx="5821684"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68070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a:t>Estados</a:t>
            </a:r>
            <a:endParaRPr lang="en" dirty="0"/>
          </a:p>
        </p:txBody>
      </p:sp>
      <p:sp>
        <p:nvSpPr>
          <p:cNvPr id="78" name="Shape 78"/>
          <p:cNvSpPr txBox="1">
            <a:spLocks noGrp="1"/>
          </p:cNvSpPr>
          <p:nvPr>
            <p:ph type="body" idx="1"/>
          </p:nvPr>
        </p:nvSpPr>
        <p:spPr>
          <a:xfrm>
            <a:off x="467544" y="1484784"/>
            <a:ext cx="8424936" cy="3816424"/>
          </a:xfrm>
          <a:prstGeom prst="rect">
            <a:avLst/>
          </a:prstGeom>
        </p:spPr>
        <p:txBody>
          <a:bodyPr lIns="91425" tIns="91425" rIns="91425" bIns="91425" anchor="t" anchorCtr="0">
            <a:noAutofit/>
          </a:bodyPr>
          <a:lstStyle/>
          <a:p>
            <a:pPr algn="just"/>
            <a:r>
              <a:rPr lang="es-GT" sz="1800" dirty="0"/>
              <a:t>Un estado se denota por un rectángulo con las esquinas redondeadas y con el nombre del estado escrito dentro del mismo.</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r>
              <a:rPr lang="es-GT" sz="1800" dirty="0"/>
              <a:t>El estado inicial se denota con un círculo negro y se le puede proporcionar un nombre. El estado final se denota con un círculo con un punto negro en el medio y también se lo puede nombrar.</a:t>
            </a:r>
            <a:endParaRPr sz="1800" dirty="0"/>
          </a:p>
        </p:txBody>
      </p:sp>
      <p:pic>
        <p:nvPicPr>
          <p:cNvPr id="2050" name="Picture 2" descr="http://www.sparxsystems.com/images/screenshots/uml2_tutorial/sm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805" y="2204864"/>
            <a:ext cx="2199515" cy="15121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parxsystems.com/images/screenshots/uml2_tutorial/sm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941168"/>
            <a:ext cx="4963670" cy="175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44172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a:t>Transiciones</a:t>
            </a:r>
            <a:endParaRPr lang="en" dirty="0"/>
          </a:p>
        </p:txBody>
      </p:sp>
      <p:sp>
        <p:nvSpPr>
          <p:cNvPr id="78" name="Shape 78"/>
          <p:cNvSpPr txBox="1">
            <a:spLocks noGrp="1"/>
          </p:cNvSpPr>
          <p:nvPr>
            <p:ph type="body" idx="1"/>
          </p:nvPr>
        </p:nvSpPr>
        <p:spPr>
          <a:xfrm>
            <a:off x="467544" y="1484784"/>
            <a:ext cx="8424936" cy="4608512"/>
          </a:xfrm>
          <a:prstGeom prst="rect">
            <a:avLst/>
          </a:prstGeom>
        </p:spPr>
        <p:txBody>
          <a:bodyPr lIns="91425" tIns="91425" rIns="91425" bIns="91425" anchor="t" anchorCtr="0">
            <a:noAutofit/>
          </a:bodyPr>
          <a:lstStyle/>
          <a:p>
            <a:pPr algn="just"/>
            <a:r>
              <a:rPr lang="es-GT" sz="1800" dirty="0"/>
              <a:t>Las transiciones desde un estado al siguiente se denotan por líneas con flechas. Una transición puede tener un disparador, una guarda y un efecto, como a continuación.</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r>
              <a:rPr lang="es-GT" sz="1800" dirty="0"/>
              <a:t>“</a:t>
            </a:r>
            <a:r>
              <a:rPr lang="es-GT" sz="1800" dirty="0" err="1"/>
              <a:t>Trigger</a:t>
            </a:r>
            <a:r>
              <a:rPr lang="es-GT" sz="1800" dirty="0"/>
              <a:t>” (Disparador) es la causa de la transición, la cual podría ser una señal, un evento, un cambio en alguna condición, o el pasaje de tiempo. "</a:t>
            </a:r>
            <a:r>
              <a:rPr lang="es-GT" sz="1800" dirty="0" err="1"/>
              <a:t>Guard</a:t>
            </a:r>
            <a:r>
              <a:rPr lang="es-GT" sz="1800" dirty="0"/>
              <a:t>" (guarda) es una condición que debe ser verdadera para que el disparador cause la transición. "</a:t>
            </a:r>
            <a:r>
              <a:rPr lang="es-GT" sz="1800" dirty="0" err="1"/>
              <a:t>Effect</a:t>
            </a:r>
            <a:r>
              <a:rPr lang="es-GT" sz="1800" dirty="0"/>
              <a:t>" (efecto) es una acción que se llamará directamente en el objeto que tiene la maquina de estado como resultado de la transición.</a:t>
            </a:r>
            <a:endParaRPr sz="1800" dirty="0"/>
          </a:p>
        </p:txBody>
      </p:sp>
      <p:pic>
        <p:nvPicPr>
          <p:cNvPr id="3074" name="Picture 2" descr="http://www.sparxsystems.com/images/screenshots/uml2_tutorial/sm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708920"/>
            <a:ext cx="5994173"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88572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a:t>Acciones de estado</a:t>
            </a:r>
            <a:endParaRPr lang="en" dirty="0"/>
          </a:p>
        </p:txBody>
      </p:sp>
      <p:sp>
        <p:nvSpPr>
          <p:cNvPr id="78" name="Shape 78"/>
          <p:cNvSpPr txBox="1">
            <a:spLocks noGrp="1"/>
          </p:cNvSpPr>
          <p:nvPr>
            <p:ph type="body" idx="1"/>
          </p:nvPr>
        </p:nvSpPr>
        <p:spPr>
          <a:xfrm>
            <a:off x="467544" y="1484784"/>
            <a:ext cx="8424936" cy="4608512"/>
          </a:xfrm>
          <a:prstGeom prst="rect">
            <a:avLst/>
          </a:prstGeom>
        </p:spPr>
        <p:txBody>
          <a:bodyPr lIns="91425" tIns="91425" rIns="91425" bIns="91425" anchor="t" anchorCtr="0">
            <a:noAutofit/>
          </a:bodyPr>
          <a:lstStyle/>
          <a:p>
            <a:pPr algn="just"/>
            <a:r>
              <a:rPr lang="es-GT" sz="1800" dirty="0"/>
              <a:t>En el ejemplo anterior, un efecto se asoció con la transición. Si el estado de destino tenía muchas transiciones llegando al mismo, y cada transición tenía el mismo efecto asociado con este, sería mejor asociar el efecto con el estado de destino en lugar de con las transiciones. Esto se puede realizar para definir una acción de entrada para el estado. El siguiente diagrama muestra un estado con una acción de entrada y una acción de salida.</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r>
              <a:rPr lang="es-GT" sz="1800" dirty="0"/>
              <a:t>También es posible definir las acciones que ocurren en los eventos, o acciones que siempre ocurren. Es posible definir cualquier número de acciones de cada tipo.</a:t>
            </a:r>
            <a:endParaRPr sz="1800" dirty="0"/>
          </a:p>
        </p:txBody>
      </p:sp>
      <p:pic>
        <p:nvPicPr>
          <p:cNvPr id="4098" name="Picture 2" descr="http://www.sparxsystems.com/images/screenshots/uml2_tutorial/sm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501008"/>
            <a:ext cx="2664296" cy="162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5199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a:t>Acciones de estado</a:t>
            </a:r>
            <a:endParaRPr lang="en" dirty="0"/>
          </a:p>
        </p:txBody>
      </p:sp>
      <p:sp>
        <p:nvSpPr>
          <p:cNvPr id="78" name="Shape 78"/>
          <p:cNvSpPr txBox="1">
            <a:spLocks noGrp="1"/>
          </p:cNvSpPr>
          <p:nvPr>
            <p:ph type="body" idx="1"/>
          </p:nvPr>
        </p:nvSpPr>
        <p:spPr>
          <a:xfrm>
            <a:off x="467544" y="1484784"/>
            <a:ext cx="8424936" cy="2592288"/>
          </a:xfrm>
          <a:prstGeom prst="rect">
            <a:avLst/>
          </a:prstGeom>
        </p:spPr>
        <p:txBody>
          <a:bodyPr lIns="91425" tIns="91425" rIns="91425" bIns="91425" anchor="t" anchorCtr="0">
            <a:noAutofit/>
          </a:bodyPr>
          <a:lstStyle/>
          <a:p>
            <a:pPr algn="just"/>
            <a:r>
              <a:rPr lang="es-GT" sz="1800" dirty="0"/>
              <a:t>Los estados pueden contener actividades adicionales. Éstas se dividen en categorías: comunes y de hacer. Una </a:t>
            </a:r>
            <a:r>
              <a:rPr lang="es-GT" sz="1800" b="1" i="1" dirty="0"/>
              <a:t>actividad común </a:t>
            </a:r>
            <a:r>
              <a:rPr lang="es-GT" sz="1800" dirty="0"/>
              <a:t>es algo que sucede de manera instantánea. Actividad con el prefijo “hacer/” se conoce como </a:t>
            </a:r>
            <a:r>
              <a:rPr lang="es-GT" sz="1800" b="1" i="1" dirty="0"/>
              <a:t>actividad de hacer</a:t>
            </a:r>
            <a:r>
              <a:rPr lang="es-GT" sz="1800" b="1" dirty="0"/>
              <a:t>.</a:t>
            </a:r>
            <a:r>
              <a:rPr lang="es-GT" sz="1800" dirty="0"/>
              <a:t> Las actividades de hacer suceden durante un tiempo. Por ejemplo, una actividad común se podría completar en unas cuantas instrucciones de máquina que no se pueden interrumpir, o quizás podría durar más, si ocurriera dentro de una sección crítica de camino. Una actividad de hacer sucede en el curso de muchas instrucciones y puede ser interrumpida, por ejemplo, por un evento.</a:t>
            </a:r>
          </a:p>
          <a:p>
            <a:pPr algn="just"/>
            <a:endParaRPr lang="es-GT" sz="1800" dirty="0"/>
          </a:p>
          <a:p>
            <a:pPr algn="just"/>
            <a:endParaRPr lang="es-GT" sz="1800" dirty="0"/>
          </a:p>
          <a:p>
            <a:pPr algn="just"/>
            <a:endParaRPr lang="es-GT" sz="18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618323"/>
            <a:ext cx="8507413" cy="1406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8610455"/>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s-GT" dirty="0"/>
              <a:t>Diagrama de Máquina de Estados:</a:t>
            </a:r>
            <a:br>
              <a:rPr lang="es-GT" dirty="0"/>
            </a:br>
            <a:r>
              <a:rPr lang="es-GT" dirty="0"/>
              <a:t>Transiciones recursivas</a:t>
            </a:r>
            <a:endParaRPr lang="en" dirty="0"/>
          </a:p>
        </p:txBody>
      </p:sp>
      <p:sp>
        <p:nvSpPr>
          <p:cNvPr id="78" name="Shape 78"/>
          <p:cNvSpPr txBox="1">
            <a:spLocks noGrp="1"/>
          </p:cNvSpPr>
          <p:nvPr>
            <p:ph type="body" idx="1"/>
          </p:nvPr>
        </p:nvSpPr>
        <p:spPr>
          <a:xfrm>
            <a:off x="467544" y="1484784"/>
            <a:ext cx="8424936" cy="1008112"/>
          </a:xfrm>
          <a:prstGeom prst="rect">
            <a:avLst/>
          </a:prstGeom>
        </p:spPr>
        <p:txBody>
          <a:bodyPr lIns="91425" tIns="91425" rIns="91425" bIns="91425" anchor="t" anchorCtr="0">
            <a:noAutofit/>
          </a:bodyPr>
          <a:lstStyle/>
          <a:p>
            <a:pPr algn="just"/>
            <a:r>
              <a:rPr lang="es-GT" sz="1800" dirty="0"/>
              <a:t>Un estado puede tener una transición que retorna a sí misma, como en el siguiente diagrama. Esto es más útil cuando un efecto se asocia con la transición.</a:t>
            </a:r>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a:p>
            <a:pPr algn="just"/>
            <a:endParaRPr lang="es-GT" sz="1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996952"/>
            <a:ext cx="2448271" cy="22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517836"/>
      </p:ext>
    </p:extLst>
  </p:cSld>
  <p:clrMapOvr>
    <a:masterClrMapping/>
  </p:clrMapOvr>
  <p:transitio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1995</Words>
  <Application>Microsoft Office PowerPoint</Application>
  <PresentationFormat>Presentación en pantalla (4:3)</PresentationFormat>
  <Paragraphs>154</Paragraphs>
  <Slides>26</Slides>
  <Notes>26</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26</vt:i4>
      </vt:variant>
    </vt:vector>
  </HeadingPairs>
  <TitlesOfParts>
    <vt:vector size="30" baseType="lpstr">
      <vt:lpstr>Arial</vt:lpstr>
      <vt:lpstr>Consolas</vt:lpstr>
      <vt:lpstr>simple-light</vt:lpstr>
      <vt:lpstr>simple-light</vt:lpstr>
      <vt:lpstr>Análisis de sistemas II</vt:lpstr>
      <vt:lpstr>Diagrama de Máquina de Estados</vt:lpstr>
      <vt:lpstr>Diagrama de Máquina de Estados</vt:lpstr>
      <vt:lpstr>Diagrama de Máquina de Estados</vt:lpstr>
      <vt:lpstr>Diagrama de Máquina de Estados: Estados</vt:lpstr>
      <vt:lpstr>Diagrama de Máquina de Estados: Transiciones</vt:lpstr>
      <vt:lpstr>Diagrama de Máquina de Estados: Acciones de estado</vt:lpstr>
      <vt:lpstr>Diagrama de Máquina de Estados: Acciones de estado</vt:lpstr>
      <vt:lpstr>Diagrama de Máquina de Estados: Transiciones recursivas</vt:lpstr>
      <vt:lpstr>Diagrama de Máquina de Estados: Estados Compuestos</vt:lpstr>
      <vt:lpstr>Diagrama de Máquina de Estados: Estados Compuestos</vt:lpstr>
      <vt:lpstr>Diagrama de Máquina de Estados: Punto de Entrada</vt:lpstr>
      <vt:lpstr>Diagrama de Máquina de Estados: Punto de Salida</vt:lpstr>
      <vt:lpstr>Diagrama de Máquina de Estados: Pseudo estado “Choice” (Elección)</vt:lpstr>
      <vt:lpstr>Diagrama de Máquina de Estados: Pseudo estado “Junction” (unión)</vt:lpstr>
      <vt:lpstr>Diagrama de Máquina de Estados: Pseudo estado “Terminate” (terminar)</vt:lpstr>
      <vt:lpstr>Diagrama de Máquina de Estados: Estado “History” (Historial)</vt:lpstr>
      <vt:lpstr>Diagrama de Máquina de Estados: Estado “History” (Historial)</vt:lpstr>
      <vt:lpstr>Diagrama de Máquina de Estados: Estado “History” (Historial)</vt:lpstr>
      <vt:lpstr>Diagrama de Máquina de Estados: Regiones recientes</vt:lpstr>
      <vt:lpstr>Diagrama de Máquina de Estados: Aclaraciones</vt:lpstr>
      <vt:lpstr>Diagrama de Máquina de Estados: Ejercicio</vt:lpstr>
      <vt:lpstr>Diagrama de Máquina de Estados: Ejercicio - Solución</vt:lpstr>
      <vt:lpstr>Diagrama de Máquina de Estados: Ejercicio</vt:lpstr>
      <vt:lpstr>Diagrama de Máquina de Estados: Ejercicio - Solución</vt:lpstr>
      <vt:lpstr>Diagrama de Máquina de Estados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dc:title>
  <dc:creator>Ortiz Perez, Otto Rigoberto</dc:creator>
  <cp:lastModifiedBy>Melgar Cuevas, Adolfo Estuardo</cp:lastModifiedBy>
  <cp:revision>57</cp:revision>
  <dcterms:modified xsi:type="dcterms:W3CDTF">2017-07-04T14:33:51Z</dcterms:modified>
</cp:coreProperties>
</file>