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5"/>
  </p:notesMasterIdLst>
  <p:sldIdLst>
    <p:sldId id="256" r:id="rId3"/>
    <p:sldId id="257" r:id="rId4"/>
    <p:sldId id="271" r:id="rId5"/>
    <p:sldId id="272" r:id="rId6"/>
    <p:sldId id="273" r:id="rId7"/>
    <p:sldId id="274" r:id="rId8"/>
    <p:sldId id="275" r:id="rId9"/>
    <p:sldId id="276" r:id="rId10"/>
    <p:sldId id="277"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409692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77331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92704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870808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1197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60765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975600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159889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242400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48171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05137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41028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77973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03676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69908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27276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89615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9410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8994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078702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00623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07783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11" name="Shape 11"/>
          <p:cNvSpPr txBox="1"/>
          <p:nvPr/>
        </p:nvSpPr>
        <p:spPr>
          <a:xfrm>
            <a:off x="747350" y="395650"/>
            <a:ext cx="6667500" cy="586199"/>
          </a:xfrm>
          <a:prstGeom prst="rect">
            <a:avLst/>
          </a:prstGeom>
          <a:noFill/>
          <a:ln>
            <a:noFill/>
          </a:ln>
        </p:spPr>
        <p:txBody>
          <a:bodyPr lIns="91425" tIns="91425" rIns="91425" bIns="91425" anchor="t" anchorCtr="0">
            <a:noAutofit/>
          </a:bodyPr>
          <a:lstStyle/>
          <a:p>
            <a:pPr rtl="0">
              <a:spcBef>
                <a:spcPts val="0"/>
              </a:spcBef>
              <a:buNone/>
            </a:pPr>
            <a:r>
              <a:rPr lang="en" sz="1200"/>
              <a:t>UNIVERSIDAD MARIANO GALVEZ DE GUATEMALA</a:t>
            </a:r>
          </a:p>
          <a:p>
            <a:pPr rtl="0">
              <a:spcBef>
                <a:spcPts val="0"/>
              </a:spcBef>
              <a:buNone/>
            </a:pPr>
            <a:r>
              <a:rPr lang="en" sz="1200"/>
              <a:t>FACULTAD DE INGENIERIA EN SISTEMAS DE INFORMACION</a:t>
            </a:r>
          </a:p>
          <a:p>
            <a:pPr rtl="0">
              <a:spcBef>
                <a:spcPts val="0"/>
              </a:spcBef>
              <a:buNone/>
            </a:pPr>
            <a:r>
              <a:rPr lang="en" sz="1200"/>
              <a:t>INGENIERIA EN SISTEMAS DE INFORMACION</a:t>
            </a:r>
          </a:p>
          <a:p>
            <a:pPr>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23" name="Shape 23"/>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digoFuente">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p:nvPr/>
        </p:nvSpPr>
        <p:spPr>
          <a:xfrm>
            <a:off x="457275" y="1509350"/>
            <a:ext cx="8229600" cy="4835699"/>
          </a:xfrm>
          <a:prstGeom prst="rect">
            <a:avLst/>
          </a:prstGeom>
          <a:solidFill>
            <a:srgbClr val="D8D8D8"/>
          </a:solidFill>
          <a:ln>
            <a:noFill/>
          </a:ln>
        </p:spPr>
        <p:txBody>
          <a:bodyPr lIns="91425" tIns="91425" rIns="91425" bIns="91425" anchor="t" anchorCtr="0">
            <a:noAutofit/>
          </a:bodyPr>
          <a:lstStyle/>
          <a:p>
            <a:pPr>
              <a:spcBef>
                <a:spcPts val="0"/>
              </a:spcBef>
              <a:buNone/>
            </a:pPr>
            <a:endParaRPr>
              <a:latin typeface="Consolas"/>
              <a:ea typeface="Consolas"/>
              <a:cs typeface="Consolas"/>
              <a:sym typeface="Consolas"/>
            </a:endParaRPr>
          </a:p>
        </p:txBody>
      </p:sp>
      <p:cxnSp>
        <p:nvCxnSpPr>
          <p:cNvPr id="30" name="Shape 30"/>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41" name="Shape 41"/>
          <p:cNvSpPr txBox="1"/>
          <p:nvPr/>
        </p:nvSpPr>
        <p:spPr>
          <a:xfrm>
            <a:off x="747350" y="395650"/>
            <a:ext cx="6667500" cy="586199"/>
          </a:xfrm>
          <a:prstGeom prst="rect">
            <a:avLst/>
          </a:prstGeom>
          <a:noFill/>
          <a:ln>
            <a:noFill/>
          </a:ln>
        </p:spPr>
        <p:txBody>
          <a:bodyPr lIns="91425" tIns="91425" rIns="91425" bIns="91425" anchor="t" anchorCtr="0">
            <a:noAutofit/>
          </a:bodyPr>
          <a:lstStyle/>
          <a:p>
            <a:pPr lvl="0" rtl="0">
              <a:spcBef>
                <a:spcPts val="0"/>
              </a:spcBef>
              <a:buNone/>
            </a:pPr>
            <a:r>
              <a:rPr lang="en" sz="1200"/>
              <a:t>UNIVERSIDAD MARIANO GALVEZ DE GUATEMALA</a:t>
            </a:r>
          </a:p>
          <a:p>
            <a:pPr lvl="0" rtl="0">
              <a:spcBef>
                <a:spcPts val="0"/>
              </a:spcBef>
              <a:buNone/>
            </a:pPr>
            <a:r>
              <a:rPr lang="en" sz="1200"/>
              <a:t>FACULTAD DE INGENIERIA EN SISTEMAS DE INFORMACION</a:t>
            </a:r>
          </a:p>
          <a:p>
            <a:pPr lvl="0" rtl="0">
              <a:spcBef>
                <a:spcPts val="0"/>
              </a:spcBef>
              <a:buNone/>
            </a:pPr>
            <a:r>
              <a:rPr lang="en" sz="1200"/>
              <a:t>INGENIERIA EN SISTEMAS DE INFORMACION</a:t>
            </a:r>
          </a:p>
          <a:p>
            <a:pPr lvl="0" rt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cion">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44" name="Shape 44"/>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48" name="Shape 48"/>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digoFuente">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p:nvPr/>
        </p:nvSpPr>
        <p:spPr>
          <a:xfrm>
            <a:off x="457275" y="1509350"/>
            <a:ext cx="8229600" cy="4835699"/>
          </a:xfrm>
          <a:prstGeom prst="rect">
            <a:avLst/>
          </a:prstGeom>
          <a:solidFill>
            <a:srgbClr val="D8D8D8"/>
          </a:solidFill>
          <a:ln>
            <a:noFill/>
          </a:ln>
        </p:spPr>
        <p:txBody>
          <a:bodyPr lIns="91425" tIns="91425" rIns="91425" bIns="91425" anchor="t" anchorCtr="0">
            <a:noAutofit/>
          </a:bodyPr>
          <a:lstStyle/>
          <a:p>
            <a:pPr lvl="0" rtl="0">
              <a:spcBef>
                <a:spcPts val="0"/>
              </a:spcBef>
              <a:buNone/>
            </a:pPr>
            <a:endParaRPr>
              <a:latin typeface="Consolas"/>
              <a:ea typeface="Consolas"/>
              <a:cs typeface="Consolas"/>
              <a:sym typeface="Consolas"/>
            </a:endParaRPr>
          </a:p>
        </p:txBody>
      </p:sp>
      <p:cxnSp>
        <p:nvCxnSpPr>
          <p:cNvPr id="60" name="Shape 60"/>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pic>
        <p:nvPicPr>
          <p:cNvPr id="7" name="Shape 7"/>
          <p:cNvPicPr preferRelativeResize="0"/>
          <p:nvPr/>
        </p:nvPicPr>
        <p:blipFill>
          <a:blip r:embed="rId7">
            <a:alphaModFix/>
          </a:blip>
          <a:stretch>
            <a:fillRect/>
          </a:stretch>
        </p:blipFill>
        <p:spPr>
          <a:xfrm>
            <a:off x="8030300" y="87900"/>
            <a:ext cx="996475" cy="99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36" name="Shape 3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pic>
        <p:nvPicPr>
          <p:cNvPr id="37" name="Shape 37"/>
          <p:cNvPicPr preferRelativeResize="0"/>
          <p:nvPr/>
        </p:nvPicPr>
        <p:blipFill>
          <a:blip r:embed="rId8">
            <a:alphaModFix/>
          </a:blip>
          <a:stretch>
            <a:fillRect/>
          </a:stretch>
        </p:blipFill>
        <p:spPr>
          <a:xfrm>
            <a:off x="8030300" y="87900"/>
            <a:ext cx="996475" cy="99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61" r:id="rId4"/>
    <p:sldLayoutId id="2147483662" r:id="rId5"/>
    <p:sldLayoutId id="214748366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n"/>
              <a:t>Análisis de sistemas II</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Aceptación, o de Usuario</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Establecen las verificaciones que permiten a los usuarios dar su conformidad al software.</a:t>
            </a:r>
          </a:p>
        </p:txBody>
      </p:sp>
    </p:spTree>
    <p:extLst>
      <p:ext uri="{BB962C8B-B14F-4D97-AF65-F5344CB8AC3E}">
        <p14:creationId xmlns:p14="http://schemas.microsoft.com/office/powerpoint/2010/main" val="329839873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Unitarias</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Refieren a las pruebas realizadas por el Equipo de Desarrollo, en el ambiente que ellos disponen. Se orientan a módulos o unidades del sistema, como lo son rutinas o programas específicos. Aquí las pruebas tienen un menor nivel de formalidad, no es imprescindible sí deseable, contar con un diseño previo de los casos de prueba. Puede incluir pruebas del tipo “ensayo/error”.</a:t>
            </a:r>
          </a:p>
        </p:txBody>
      </p:sp>
    </p:spTree>
    <p:extLst>
      <p:ext uri="{BB962C8B-B14F-4D97-AF65-F5344CB8AC3E}">
        <p14:creationId xmlns:p14="http://schemas.microsoft.com/office/powerpoint/2010/main" val="146605666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Revisión de Código Fuente</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Validación del cumplimiento de los estándares de programación definidos por la compañía. Este tipo de pruebas también es una prueba de “caja blanca”.</a:t>
            </a:r>
          </a:p>
        </p:txBody>
      </p:sp>
    </p:spTree>
    <p:extLst>
      <p:ext uri="{BB962C8B-B14F-4D97-AF65-F5344CB8AC3E}">
        <p14:creationId xmlns:p14="http://schemas.microsoft.com/office/powerpoint/2010/main" val="227616075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Ambiente</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Verifican que los ambientes, máquinas, bases de datos, archivos; están presentes y operativos para las pruebas.</a:t>
            </a:r>
          </a:p>
        </p:txBody>
      </p:sp>
    </p:spTree>
    <p:extLst>
      <p:ext uri="{BB962C8B-B14F-4D97-AF65-F5344CB8AC3E}">
        <p14:creationId xmlns:p14="http://schemas.microsoft.com/office/powerpoint/2010/main" val="357485561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Instalación</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Validación de que el sistema o software se ejecuta sin caídas inmediatamente después de la instalación. Aquí el foco no es el detalle de la funcionalidad, sino más bien que las piezas de software operen, terminen los procesos y no experimenten caídas o bloqueos.</a:t>
            </a:r>
          </a:p>
        </p:txBody>
      </p:sp>
    </p:spTree>
    <p:extLst>
      <p:ext uri="{BB962C8B-B14F-4D97-AF65-F5344CB8AC3E}">
        <p14:creationId xmlns:p14="http://schemas.microsoft.com/office/powerpoint/2010/main" val="321658353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Referencia</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Se trata de ejecuciones de la funcionalidad del software con una versión anterior a la que se está certificando. De esta manera se puede comparar los resultandos del “antes” y el “después”, estableciendo que la nueva versión cumple con la funcionalidad antigua o nueva según establezca el documento de Diseño del software.</a:t>
            </a:r>
          </a:p>
        </p:txBody>
      </p:sp>
    </p:spTree>
    <p:extLst>
      <p:ext uri="{BB962C8B-B14F-4D97-AF65-F5344CB8AC3E}">
        <p14:creationId xmlns:p14="http://schemas.microsoft.com/office/powerpoint/2010/main" val="3781249256"/>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Caja Negra</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Otra forma de nombrar las pruebas funcionales. Refiere a que no se repara o aboca a revisar el “cómo lo hace”, es decir cómo se logra el comportamiento, sino que el foco es “qué hace”, que se logre el comportamiento sin importar el cómo. Para desarrollar los casos de prueba de Caja Negra, existen técnicas como (entre otras): Particiones de equivalencia, valores límite, transición de </a:t>
            </a:r>
            <a:r>
              <a:rPr lang="es-GT" dirty="0" smtClean="0"/>
              <a:t>estado y gráficos causa efecto.</a:t>
            </a:r>
            <a:endParaRPr lang="es-GT" dirty="0"/>
          </a:p>
        </p:txBody>
      </p:sp>
    </p:spTree>
    <p:extLst>
      <p:ext uri="{BB962C8B-B14F-4D97-AF65-F5344CB8AC3E}">
        <p14:creationId xmlns:p14="http://schemas.microsoft.com/office/powerpoint/2010/main" val="132926603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Caja Blanca</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Son verificaciones que se aboca a revisar el “cómo” se logra el comportamiento, para ello se requiere “abrir la caja” es decir posiblemente revisar el código fuente para determinar cuáles son todas las bifurcaciones que puede adoptar una rutina.</a:t>
            </a:r>
          </a:p>
        </p:txBody>
      </p:sp>
    </p:spTree>
    <p:extLst>
      <p:ext uri="{BB962C8B-B14F-4D97-AF65-F5344CB8AC3E}">
        <p14:creationId xmlns:p14="http://schemas.microsoft.com/office/powerpoint/2010/main" val="3795801873"/>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Negativas</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Es un subconjunto de las pruebas funcionales. Consiste en probar que el sistema rechace todo aquello que deba rechazar, según la documentación de Diseño del Sistema.</a:t>
            </a:r>
          </a:p>
        </p:txBody>
      </p:sp>
    </p:spTree>
    <p:extLst>
      <p:ext uri="{BB962C8B-B14F-4D97-AF65-F5344CB8AC3E}">
        <p14:creationId xmlns:p14="http://schemas.microsoft.com/office/powerpoint/2010/main" val="117098383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Positivas</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Otro subconjunto de las pruebas funcionales. Consiste en probar que el sistema acepte todo aquello que deba aceptar, según la documentación de Diseño del Sistema.</a:t>
            </a:r>
          </a:p>
        </p:txBody>
      </p:sp>
    </p:spTree>
    <p:extLst>
      <p:ext uri="{BB962C8B-B14F-4D97-AF65-F5344CB8AC3E}">
        <p14:creationId xmlns:p14="http://schemas.microsoft.com/office/powerpoint/2010/main" val="6488225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dirty="0"/>
              <a:t>Tipos de Prueba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err="1"/>
              <a:t>Testing</a:t>
            </a:r>
            <a:r>
              <a:rPr lang="es-GT" dirty="0"/>
              <a:t> Estático</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Refiere a pruebas que no implican ejecutar software en un computador. Aquí caen categorías como Revisión de Código Fuente, revisión de Documentación (refiere a un tutorial o recorrido paso a paso que hace el autor de la documentación técnica del software, y los Revisores hacen preguntas) y Revisión de Pares.</a:t>
            </a:r>
          </a:p>
        </p:txBody>
      </p:sp>
    </p:spTree>
    <p:extLst>
      <p:ext uri="{BB962C8B-B14F-4D97-AF65-F5344CB8AC3E}">
        <p14:creationId xmlns:p14="http://schemas.microsoft.com/office/powerpoint/2010/main" val="4266582620"/>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200275" y="1743075"/>
            <a:ext cx="4743450" cy="3371850"/>
          </a:xfrm>
          <a:prstGeom prst="rect">
            <a:avLst/>
          </a:prstGeom>
        </p:spPr>
      </p:pic>
    </p:spTree>
    <p:extLst>
      <p:ext uri="{BB962C8B-B14F-4D97-AF65-F5344CB8AC3E}">
        <p14:creationId xmlns:p14="http://schemas.microsoft.com/office/powerpoint/2010/main" val="3654111907"/>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GT" dirty="0" smtClean="0"/>
              <a:t>¿Proyecto?</a:t>
            </a:r>
            <a:endParaRPr lang="es-GT" dirty="0"/>
          </a:p>
        </p:txBody>
      </p:sp>
      <p:sp>
        <p:nvSpPr>
          <p:cNvPr id="3" name="Subtitle 2"/>
          <p:cNvSpPr>
            <a:spLocks noGrp="1"/>
          </p:cNvSpPr>
          <p:nvPr>
            <p:ph type="subTitle" idx="1"/>
          </p:nvPr>
        </p:nvSpPr>
        <p:spPr/>
        <p:txBody>
          <a:bodyPr/>
          <a:lstStyle/>
          <a:p>
            <a:r>
              <a:rPr lang="es-GT" dirty="0" smtClean="0"/>
              <a:t>4/Noviembre/2017</a:t>
            </a:r>
            <a:endParaRPr lang="es-GT" dirty="0"/>
          </a:p>
        </p:txBody>
      </p:sp>
    </p:spTree>
    <p:extLst>
      <p:ext uri="{BB962C8B-B14F-4D97-AF65-F5344CB8AC3E}">
        <p14:creationId xmlns:p14="http://schemas.microsoft.com/office/powerpoint/2010/main" val="238850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Funcionales o de Sistema</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Verificación del comportamiento de la aplicación, su foco es la funcionalidad del software.</a:t>
            </a:r>
          </a:p>
        </p:txBody>
      </p:sp>
    </p:spTree>
    <p:extLst>
      <p:ext uri="{BB962C8B-B14F-4D97-AF65-F5344CB8AC3E}">
        <p14:creationId xmlns:p14="http://schemas.microsoft.com/office/powerpoint/2010/main" val="206552382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Masivas o de Volumen o de Estrés</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Revisión el comportamiento frente a volúmenes de datos. También se les denomina “Pruebas de Carga”.</a:t>
            </a:r>
          </a:p>
        </p:txBody>
      </p:sp>
    </p:spTree>
    <p:extLst>
      <p:ext uri="{BB962C8B-B14F-4D97-AF65-F5344CB8AC3E}">
        <p14:creationId xmlns:p14="http://schemas.microsoft.com/office/powerpoint/2010/main" val="249647658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Usabilidad</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Verificación del comportamiento de la interfaz gráfica. Que los mensajes, formularios, pantallas, reportes; sean comprensibles y manejables por los usuarios.</a:t>
            </a:r>
          </a:p>
        </p:txBody>
      </p:sp>
    </p:spTree>
    <p:extLst>
      <p:ext uri="{BB962C8B-B14F-4D97-AF65-F5344CB8AC3E}">
        <p14:creationId xmlns:p14="http://schemas.microsoft.com/office/powerpoint/2010/main" val="170922939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Rendimiento o de Performance</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Revisión de la rapidez del aplicativo, es decir tiempos de respuesta dentro del umbral de aceptabilidad que se defina como aceptable. También se les denomina “Pruebas de Carga”.</a:t>
            </a:r>
          </a:p>
        </p:txBody>
      </p:sp>
    </p:spTree>
    <p:extLst>
      <p:ext uri="{BB962C8B-B14F-4D97-AF65-F5344CB8AC3E}">
        <p14:creationId xmlns:p14="http://schemas.microsoft.com/office/powerpoint/2010/main" val="278608663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Borde</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Buscan estresar el sistema para revisar el comportamiento ante caídas, auto recuperación, </a:t>
            </a:r>
            <a:r>
              <a:rPr lang="es-GT" dirty="0" err="1"/>
              <a:t>reprocesabilidad</a:t>
            </a:r>
            <a:r>
              <a:rPr lang="es-GT" dirty="0"/>
              <a:t>, pérdidas de conexión, corte de línea, alcance de valores límites, etc. También se les denomina “Pruebas de Confiabilidad (</a:t>
            </a:r>
            <a:r>
              <a:rPr lang="es-GT" dirty="0" err="1"/>
              <a:t>reliability</a:t>
            </a:r>
            <a:r>
              <a:rPr lang="es-GT" dirty="0"/>
              <a:t>)”</a:t>
            </a:r>
          </a:p>
        </p:txBody>
      </p:sp>
    </p:spTree>
    <p:extLst>
      <p:ext uri="{BB962C8B-B14F-4D97-AF65-F5344CB8AC3E}">
        <p14:creationId xmlns:p14="http://schemas.microsoft.com/office/powerpoint/2010/main" val="34870133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Regresión</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Consiste en aplicar verificaciones sobre partes del software histórico que se espera no sean alterados o afectados en su funcionalidad.</a:t>
            </a:r>
          </a:p>
        </p:txBody>
      </p:sp>
    </p:spTree>
    <p:extLst>
      <p:ext uri="{BB962C8B-B14F-4D97-AF65-F5344CB8AC3E}">
        <p14:creationId xmlns:p14="http://schemas.microsoft.com/office/powerpoint/2010/main" val="136823511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Pruebas de Integración</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dirty="0"/>
              <a:t>Se revisa la interacción con otros sistemas de los cuales recibe o envía información.</a:t>
            </a:r>
          </a:p>
        </p:txBody>
      </p:sp>
    </p:spTree>
    <p:extLst>
      <p:ext uri="{BB962C8B-B14F-4D97-AF65-F5344CB8AC3E}">
        <p14:creationId xmlns:p14="http://schemas.microsoft.com/office/powerpoint/2010/main" val="367154208"/>
      </p:ext>
    </p:extLst>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719</Words>
  <Application>Microsoft Office PowerPoint</Application>
  <PresentationFormat>On-screen Show (4:3)</PresentationFormat>
  <Paragraphs>40</Paragraphs>
  <Slides>22</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Consolas</vt:lpstr>
      <vt:lpstr>simple-light</vt:lpstr>
      <vt:lpstr>simple-light</vt:lpstr>
      <vt:lpstr>Análisis de sistemas II</vt:lpstr>
      <vt:lpstr>Tipos de Prueba</vt:lpstr>
      <vt:lpstr>Funcionales o de Sistema</vt:lpstr>
      <vt:lpstr>Masivas o de Volumen o de Estrés</vt:lpstr>
      <vt:lpstr>Usabilidad</vt:lpstr>
      <vt:lpstr>Rendimiento o de Performance</vt:lpstr>
      <vt:lpstr>Pruebas de Borde</vt:lpstr>
      <vt:lpstr>Pruebas de Regresión</vt:lpstr>
      <vt:lpstr>Pruebas de Integración</vt:lpstr>
      <vt:lpstr>Pruebas de Aceptación, o de Usuario</vt:lpstr>
      <vt:lpstr>Pruebas Unitarias</vt:lpstr>
      <vt:lpstr>Revisión de Código Fuente</vt:lpstr>
      <vt:lpstr>Pruebas de Ambiente</vt:lpstr>
      <vt:lpstr>Pruebas de Instalación</vt:lpstr>
      <vt:lpstr>Pruebas de Referencia</vt:lpstr>
      <vt:lpstr>Pruebas de Caja Negra</vt:lpstr>
      <vt:lpstr>Pruebas de Caja Blanca</vt:lpstr>
      <vt:lpstr>Pruebas Negativas</vt:lpstr>
      <vt:lpstr>Pruebas Positivas</vt:lpstr>
      <vt:lpstr>Testing Estático</vt:lpstr>
      <vt:lpstr>PowerPoint Presentation</vt:lpstr>
      <vt:lpstr>¿Proyecto?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cp:lastModifiedBy>Adolfo</cp:lastModifiedBy>
  <cp:revision>31</cp:revision>
  <dcterms:modified xsi:type="dcterms:W3CDTF">2018-10-27T04:09:07Z</dcterms:modified>
</cp:coreProperties>
</file>