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79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66EC-9016-4779-B7E0-7C719AC78DC0}" type="datetimeFigureOut">
              <a:rPr lang="es-GT" smtClean="0"/>
              <a:t>1/03/2019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79DC-556A-42EC-AD1C-5788E1027C6E}" type="slidenum">
              <a:rPr lang="es-GT" smtClean="0"/>
              <a:t>‹Nº›</a:t>
            </a:fld>
            <a:endParaRPr lang="es-G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6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66EC-9016-4779-B7E0-7C719AC78DC0}" type="datetimeFigureOut">
              <a:rPr lang="es-GT" smtClean="0"/>
              <a:t>1/03/2019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79DC-556A-42EC-AD1C-5788E1027C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5246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66EC-9016-4779-B7E0-7C719AC78DC0}" type="datetimeFigureOut">
              <a:rPr lang="es-GT" smtClean="0"/>
              <a:t>1/03/2019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79DC-556A-42EC-AD1C-5788E1027C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7968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66EC-9016-4779-B7E0-7C719AC78DC0}" type="datetimeFigureOut">
              <a:rPr lang="es-GT" smtClean="0"/>
              <a:t>1/03/2019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79DC-556A-42EC-AD1C-5788E1027C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657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66EC-9016-4779-B7E0-7C719AC78DC0}" type="datetimeFigureOut">
              <a:rPr lang="es-GT" smtClean="0"/>
              <a:t>1/03/2019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79DC-556A-42EC-AD1C-5788E1027C6E}" type="slidenum">
              <a:rPr lang="es-GT" smtClean="0"/>
              <a:t>‹Nº›</a:t>
            </a:fld>
            <a:endParaRPr lang="es-G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00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66EC-9016-4779-B7E0-7C719AC78DC0}" type="datetimeFigureOut">
              <a:rPr lang="es-GT" smtClean="0"/>
              <a:t>1/03/2019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79DC-556A-42EC-AD1C-5788E1027C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2541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66EC-9016-4779-B7E0-7C719AC78DC0}" type="datetimeFigureOut">
              <a:rPr lang="es-GT" smtClean="0"/>
              <a:t>1/03/2019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79DC-556A-42EC-AD1C-5788E1027C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6317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66EC-9016-4779-B7E0-7C719AC78DC0}" type="datetimeFigureOut">
              <a:rPr lang="es-GT" smtClean="0"/>
              <a:t>1/03/2019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79DC-556A-42EC-AD1C-5788E1027C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1043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66EC-9016-4779-B7E0-7C719AC78DC0}" type="datetimeFigureOut">
              <a:rPr lang="es-GT" smtClean="0"/>
              <a:t>1/03/2019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79DC-556A-42EC-AD1C-5788E1027C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0188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EA166EC-9016-4779-B7E0-7C719AC78DC0}" type="datetimeFigureOut">
              <a:rPr lang="es-GT" smtClean="0"/>
              <a:t>1/03/2019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2F79DC-556A-42EC-AD1C-5788E1027C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3711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66EC-9016-4779-B7E0-7C719AC78DC0}" type="datetimeFigureOut">
              <a:rPr lang="es-GT" smtClean="0"/>
              <a:t>1/03/2019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79DC-556A-42EC-AD1C-5788E1027C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7901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A166EC-9016-4779-B7E0-7C719AC78DC0}" type="datetimeFigureOut">
              <a:rPr lang="es-GT" smtClean="0"/>
              <a:t>1/03/2019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2F79DC-556A-42EC-AD1C-5788E1027C6E}" type="slidenum">
              <a:rPr lang="es-GT" smtClean="0"/>
              <a:t>‹Nº›</a:t>
            </a:fld>
            <a:endParaRPr lang="es-G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65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8896D52-0370-417D-A266-77A1424F394B}"/>
              </a:ext>
            </a:extLst>
          </p:cNvPr>
          <p:cNvSpPr/>
          <p:nvPr/>
        </p:nvSpPr>
        <p:spPr>
          <a:xfrm>
            <a:off x="690877" y="633656"/>
            <a:ext cx="3795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sz="2400" b="1" dirty="0"/>
              <a:t> PROCESO DE COMPILACIÓN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A53EE67-19BD-463B-9E94-5F1265F51E66}"/>
              </a:ext>
            </a:extLst>
          </p:cNvPr>
          <p:cNvSpPr/>
          <p:nvPr/>
        </p:nvSpPr>
        <p:spPr>
          <a:xfrm>
            <a:off x="690876" y="1718247"/>
            <a:ext cx="81350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000" dirty="0"/>
              <a:t>• La transformación muestra: </a:t>
            </a:r>
          </a:p>
          <a:p>
            <a:r>
              <a:rPr lang="es-GT" sz="2000" dirty="0"/>
              <a:t>	• Programa Fuente : </a:t>
            </a:r>
          </a:p>
          <a:p>
            <a:r>
              <a:rPr lang="es-GT" sz="2000" dirty="0"/>
              <a:t>		• escrito en un LP de alto nivel </a:t>
            </a:r>
          </a:p>
          <a:p>
            <a:r>
              <a:rPr lang="es-GT" sz="2000" dirty="0"/>
              <a:t>	• Compilador : </a:t>
            </a:r>
          </a:p>
          <a:p>
            <a:r>
              <a:rPr lang="es-GT" sz="2000" dirty="0"/>
              <a:t>		• encargado de la traducción y comprobar las llamadas a las librerías para  		   que se ejecuten correctamente. </a:t>
            </a:r>
          </a:p>
          <a:p>
            <a:r>
              <a:rPr lang="es-GT" sz="2000" dirty="0"/>
              <a:t>	• Programa Objeto : </a:t>
            </a:r>
          </a:p>
          <a:p>
            <a:r>
              <a:rPr lang="es-GT" sz="2000" dirty="0"/>
              <a:t>		• Programa traducido, puede o no estar en lenguaje máquina </a:t>
            </a:r>
          </a:p>
          <a:p>
            <a:r>
              <a:rPr lang="es-GT" sz="2000" dirty="0"/>
              <a:t>		• Aún no es directamente ejecutable</a:t>
            </a:r>
          </a:p>
        </p:txBody>
      </p:sp>
    </p:spTree>
    <p:extLst>
      <p:ext uri="{BB962C8B-B14F-4D97-AF65-F5344CB8AC3E}">
        <p14:creationId xmlns:p14="http://schemas.microsoft.com/office/powerpoint/2010/main" val="3893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a de flujo: combinar 2">
            <a:extLst>
              <a:ext uri="{FF2B5EF4-FFF2-40B4-BE49-F238E27FC236}">
                <a16:creationId xmlns:a16="http://schemas.microsoft.com/office/drawing/2014/main" id="{4000E8C5-13E0-4B4E-A459-93A3053522AA}"/>
              </a:ext>
            </a:extLst>
          </p:cNvPr>
          <p:cNvSpPr/>
          <p:nvPr/>
        </p:nvSpPr>
        <p:spPr>
          <a:xfrm>
            <a:off x="1560286" y="442686"/>
            <a:ext cx="6625771" cy="5355771"/>
          </a:xfrm>
          <a:prstGeom prst="flowChartMer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sz="24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84009C-18AC-409F-BB3C-AD36BA3CC29D}"/>
              </a:ext>
            </a:extLst>
          </p:cNvPr>
          <p:cNvSpPr/>
          <p:nvPr/>
        </p:nvSpPr>
        <p:spPr>
          <a:xfrm>
            <a:off x="1988457" y="223405"/>
            <a:ext cx="5769428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GT" sz="2400" dirty="0"/>
              <a:t>Para la expresión de pascal </a:t>
            </a:r>
            <a:r>
              <a:rPr lang="es-GT" sz="2400" dirty="0" err="1"/>
              <a:t>vf</a:t>
            </a:r>
            <a:r>
              <a:rPr lang="es-GT" sz="2400" dirty="0"/>
              <a:t> := vi + v * 60 </a:t>
            </a:r>
          </a:p>
          <a:p>
            <a:pPr>
              <a:lnSpc>
                <a:spcPct val="150000"/>
              </a:lnSpc>
            </a:pPr>
            <a:r>
              <a:rPr lang="es-GT" sz="2400" dirty="0"/>
              <a:t>se agruparían los componentes léxicos así: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2400" dirty="0"/>
              <a:t>el identificador </a:t>
            </a:r>
            <a:r>
              <a:rPr lang="es-GT" sz="2400" dirty="0" err="1"/>
              <a:t>vf</a:t>
            </a:r>
            <a:r>
              <a:rPr lang="es-GT" sz="2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2400" dirty="0"/>
              <a:t>El símbolo de asignación :=.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2400" dirty="0"/>
              <a:t>el identificador vi.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2400" dirty="0"/>
              <a:t>el signo de suma +.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2400" dirty="0"/>
              <a:t>el identificador v.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2400" dirty="0"/>
              <a:t>el signo de multiplicación *.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2400" dirty="0"/>
              <a:t>el número 60 Los espacios en blanco se eliminan durante el análisis léxico.</a:t>
            </a:r>
          </a:p>
        </p:txBody>
      </p:sp>
    </p:spTree>
    <p:extLst>
      <p:ext uri="{BB962C8B-B14F-4D97-AF65-F5344CB8AC3E}">
        <p14:creationId xmlns:p14="http://schemas.microsoft.com/office/powerpoint/2010/main" val="131186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C106CC9-4C88-4FF0-BE2E-09DB9BFD274F}"/>
              </a:ext>
            </a:extLst>
          </p:cNvPr>
          <p:cNvSpPr/>
          <p:nvPr/>
        </p:nvSpPr>
        <p:spPr>
          <a:xfrm>
            <a:off x="406399" y="1443841"/>
            <a:ext cx="8287657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dirty="0"/>
              <a:t>Análisis Sintáctico: Conocido igualmente como Análisis jerárquico, se encarga de agrupar los componentes léxicos jerárquicamente en colecciones anidadas con un significado colectivo.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dirty="0"/>
              <a:t>Se usan árboles sintácticos para representar esas agrupaciones.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dirty="0"/>
              <a:t>La estructura jerárquica de un programa normalmente se expresa utilizando reglas recursivas.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dirty="0"/>
              <a:t>De igual forma, muchos lenguajes definen recursivamente las proposiciones mediante reglas como: Si identificador1 es un identificador y expresión2 es una expresión, entonces: Identificador1 := expresión2 es una proposición.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01C574-2232-4D05-8BA5-3F191606682A}"/>
              </a:ext>
            </a:extLst>
          </p:cNvPr>
          <p:cNvSpPr/>
          <p:nvPr/>
        </p:nvSpPr>
        <p:spPr>
          <a:xfrm>
            <a:off x="406399" y="196334"/>
            <a:ext cx="3479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b="1" dirty="0"/>
              <a:t>ANÁLISIS DEL PROGRAMA FUENTE</a:t>
            </a:r>
          </a:p>
        </p:txBody>
      </p:sp>
    </p:spTree>
    <p:extLst>
      <p:ext uri="{BB962C8B-B14F-4D97-AF65-F5344CB8AC3E}">
        <p14:creationId xmlns:p14="http://schemas.microsoft.com/office/powerpoint/2010/main" val="956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E8F2A55-0705-4FC6-97EC-7339877C9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23" y="1409473"/>
            <a:ext cx="6546092" cy="32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2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26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D08D9B5-AE4E-4F35-B4D8-9ED152D82098}"/>
              </a:ext>
            </a:extLst>
          </p:cNvPr>
          <p:cNvSpPr/>
          <p:nvPr/>
        </p:nvSpPr>
        <p:spPr>
          <a:xfrm>
            <a:off x="275586" y="159658"/>
            <a:ext cx="51683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400" b="1" dirty="0"/>
              <a:t>Proceso de Transformación traducción 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8A7D7A-D00D-4BEC-9393-54680D405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3" t="1379"/>
          <a:stretch/>
        </p:blipFill>
        <p:spPr>
          <a:xfrm>
            <a:off x="1972210" y="725714"/>
            <a:ext cx="4789261" cy="587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1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A2924AC-13CE-4F1B-A8CE-727D84045C2D}"/>
              </a:ext>
            </a:extLst>
          </p:cNvPr>
          <p:cNvSpPr/>
          <p:nvPr/>
        </p:nvSpPr>
        <p:spPr>
          <a:xfrm>
            <a:off x="341084" y="858191"/>
            <a:ext cx="85852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GT" sz="2400" dirty="0"/>
              <a:t>• La transformación muestra: </a:t>
            </a:r>
          </a:p>
          <a:p>
            <a:pPr algn="just"/>
            <a:r>
              <a:rPr lang="es-GT" sz="2400" dirty="0"/>
              <a:t>	• Programa Ejecutable : </a:t>
            </a:r>
          </a:p>
          <a:p>
            <a:pPr algn="just"/>
            <a:r>
              <a:rPr lang="es-GT" sz="2400" dirty="0"/>
              <a:t>		• Traducción completa a lenguaje máquina. </a:t>
            </a:r>
          </a:p>
          <a:p>
            <a:pPr algn="just"/>
            <a:r>
              <a:rPr lang="es-GT" sz="2400" dirty="0"/>
              <a:t>		• Hecha por el Enlazador (</a:t>
            </a:r>
            <a:r>
              <a:rPr lang="es-GT" sz="2400" dirty="0" err="1"/>
              <a:t>Linker</a:t>
            </a:r>
            <a:r>
              <a:rPr lang="es-GT" sz="2400" dirty="0"/>
              <a:t>)o Montador. </a:t>
            </a:r>
          </a:p>
          <a:p>
            <a:pPr algn="just"/>
            <a:r>
              <a:rPr lang="es-GT" sz="2400" dirty="0"/>
              <a:t>		• Es directamente ejecutable </a:t>
            </a:r>
          </a:p>
          <a:p>
            <a:pPr algn="just"/>
            <a:r>
              <a:rPr lang="es-GT" sz="2400" dirty="0"/>
              <a:t>	• Enlazador (</a:t>
            </a:r>
            <a:r>
              <a:rPr lang="es-GT" sz="2400" dirty="0" err="1"/>
              <a:t>Linker</a:t>
            </a:r>
            <a:r>
              <a:rPr lang="es-GT" sz="2400" dirty="0"/>
              <a:t>) : </a:t>
            </a:r>
          </a:p>
          <a:p>
            <a:pPr algn="just"/>
            <a:r>
              <a:rPr lang="es-GT" sz="2400" dirty="0"/>
              <a:t>		• Encargado de insertar al programa objeto el 							código máquina de las funciones de las 								librerías (archivos de biblioteca) usadas en el 						programa y de realizar el proceso de montaje.</a:t>
            </a:r>
          </a:p>
        </p:txBody>
      </p:sp>
    </p:spTree>
    <p:extLst>
      <p:ext uri="{BB962C8B-B14F-4D97-AF65-F5344CB8AC3E}">
        <p14:creationId xmlns:p14="http://schemas.microsoft.com/office/powerpoint/2010/main" val="211229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9B00640-E084-4D31-93F4-9338D307E012}"/>
              </a:ext>
            </a:extLst>
          </p:cNvPr>
          <p:cNvSpPr/>
          <p:nvPr/>
        </p:nvSpPr>
        <p:spPr>
          <a:xfrm>
            <a:off x="1386114" y="911723"/>
            <a:ext cx="713377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000" dirty="0"/>
              <a:t>• Las etapas en el proceso de Compilación son: </a:t>
            </a:r>
          </a:p>
          <a:p>
            <a:r>
              <a:rPr lang="es-GT" sz="2000" dirty="0"/>
              <a:t>	• Análisis </a:t>
            </a:r>
          </a:p>
          <a:p>
            <a:r>
              <a:rPr lang="es-GT" sz="2000" dirty="0"/>
              <a:t>	• Síntesis </a:t>
            </a:r>
          </a:p>
          <a:p>
            <a:endParaRPr lang="es-GT" sz="2000" dirty="0"/>
          </a:p>
          <a:p>
            <a:r>
              <a:rPr lang="es-GT" sz="2000" dirty="0"/>
              <a:t>• Análisis : </a:t>
            </a:r>
          </a:p>
          <a:p>
            <a:r>
              <a:rPr lang="es-GT" sz="2000" dirty="0"/>
              <a:t>	• Divide al programa en sus elementos componentes </a:t>
            </a:r>
          </a:p>
          <a:p>
            <a:r>
              <a:rPr lang="es-GT" sz="2000" dirty="0"/>
              <a:t>	• Crea el código o programa intermedio. </a:t>
            </a:r>
          </a:p>
          <a:p>
            <a:endParaRPr lang="es-GT" sz="2000" dirty="0"/>
          </a:p>
          <a:p>
            <a:r>
              <a:rPr lang="es-GT" sz="2000" dirty="0"/>
              <a:t>• Síntesis : </a:t>
            </a:r>
          </a:p>
          <a:p>
            <a:r>
              <a:rPr lang="es-GT" sz="2000" dirty="0"/>
              <a:t>	• Construye el código objeto, a partir del código intermedio.</a:t>
            </a:r>
          </a:p>
        </p:txBody>
      </p:sp>
    </p:spTree>
    <p:extLst>
      <p:ext uri="{BB962C8B-B14F-4D97-AF65-F5344CB8AC3E}">
        <p14:creationId xmlns:p14="http://schemas.microsoft.com/office/powerpoint/2010/main" val="9792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C996030-0214-45BD-A29A-8138524F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99" y="580570"/>
            <a:ext cx="3227754" cy="446541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4EE70B8-B8F8-4D87-B850-7F89580B58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25"/>
          <a:stretch/>
        </p:blipFill>
        <p:spPr>
          <a:xfrm>
            <a:off x="5036004" y="580570"/>
            <a:ext cx="2643611" cy="446541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AC44C26-9908-4AEB-8774-C0D463A7F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928" y="1724024"/>
            <a:ext cx="1333500" cy="12192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DA1F9A9-6AA4-4222-9A17-D00D98D05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486" y="1724025"/>
            <a:ext cx="90731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7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2DF7398-4A1B-47C0-A343-85E69E58969C}"/>
              </a:ext>
            </a:extLst>
          </p:cNvPr>
          <p:cNvSpPr/>
          <p:nvPr/>
        </p:nvSpPr>
        <p:spPr>
          <a:xfrm>
            <a:off x="415138" y="370505"/>
            <a:ext cx="30848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sz="2000" b="1" dirty="0"/>
              <a:t>FASES DE UN COMPILADOR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EFFB68-3304-44D3-B1C1-F3919F24D2BE}"/>
              </a:ext>
            </a:extLst>
          </p:cNvPr>
          <p:cNvSpPr/>
          <p:nvPr/>
        </p:nvSpPr>
        <p:spPr>
          <a:xfrm>
            <a:off x="415137" y="1174713"/>
            <a:ext cx="8554691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GT" dirty="0"/>
              <a:t>• Modelo de análisis y síntesis en la compilación </a:t>
            </a:r>
          </a:p>
          <a:p>
            <a:pPr>
              <a:lnSpc>
                <a:spcPct val="150000"/>
              </a:lnSpc>
            </a:pPr>
            <a:r>
              <a:rPr lang="es-GT" dirty="0"/>
              <a:t>• En la compilación hay 2 partes, análisis y síntesis. </a:t>
            </a:r>
          </a:p>
          <a:p>
            <a:pPr>
              <a:lnSpc>
                <a:spcPct val="150000"/>
              </a:lnSpc>
            </a:pPr>
            <a:r>
              <a:rPr lang="es-GT" dirty="0"/>
              <a:t>• El análisis divide el programa fuente en sus elementos componentes y crea una                	representación intermedia de este. </a:t>
            </a:r>
          </a:p>
          <a:p>
            <a:pPr>
              <a:lnSpc>
                <a:spcPct val="150000"/>
              </a:lnSpc>
            </a:pPr>
            <a:r>
              <a:rPr lang="es-GT" dirty="0"/>
              <a:t>• De las dos partes, la síntesis requiere las técnicas más especializadas. </a:t>
            </a:r>
          </a:p>
          <a:p>
            <a:pPr>
              <a:lnSpc>
                <a:spcPct val="150000"/>
              </a:lnSpc>
            </a:pPr>
            <a:r>
              <a:rPr lang="es-GT" dirty="0"/>
              <a:t>• La síntesis construye el programa objeto deseado a partir de la representación                	intermedia. </a:t>
            </a:r>
          </a:p>
          <a:p>
            <a:pPr>
              <a:lnSpc>
                <a:spcPct val="150000"/>
              </a:lnSpc>
            </a:pPr>
            <a:r>
              <a:rPr lang="es-GT" dirty="0"/>
              <a:t>• En el análisis se determinan las operaciones que implica el programa fuente y se  	registran en una estructura de árbol, llamado árbol sintáctico. </a:t>
            </a:r>
          </a:p>
          <a:p>
            <a:pPr>
              <a:lnSpc>
                <a:spcPct val="150000"/>
              </a:lnSpc>
            </a:pPr>
            <a:r>
              <a:rPr lang="es-GT" dirty="0"/>
              <a:t>• Por ejemplo, para la expresión </a:t>
            </a:r>
            <a:r>
              <a:rPr lang="es-GT" dirty="0" err="1"/>
              <a:t>vf</a:t>
            </a:r>
            <a:r>
              <a:rPr lang="es-GT" dirty="0"/>
              <a:t>:=</a:t>
            </a:r>
            <a:r>
              <a:rPr lang="es-GT" dirty="0" err="1"/>
              <a:t>vi+v</a:t>
            </a:r>
            <a:r>
              <a:rPr lang="es-GT" dirty="0"/>
              <a:t>*60 el árbol sintáctico podría ser:</a:t>
            </a:r>
          </a:p>
        </p:txBody>
      </p:sp>
    </p:spTree>
    <p:extLst>
      <p:ext uri="{BB962C8B-B14F-4D97-AF65-F5344CB8AC3E}">
        <p14:creationId xmlns:p14="http://schemas.microsoft.com/office/powerpoint/2010/main" val="17277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EB3F02C-45A6-4E8B-80BB-10E7F807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70" y="647472"/>
            <a:ext cx="4912859" cy="456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1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A3F6319-0B51-4838-BED2-B794E0A11308}"/>
              </a:ext>
            </a:extLst>
          </p:cNvPr>
          <p:cNvSpPr/>
          <p:nvPr/>
        </p:nvSpPr>
        <p:spPr>
          <a:xfrm>
            <a:off x="335034" y="326963"/>
            <a:ext cx="3843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sz="2000" dirty="0"/>
              <a:t>EL CONTEXTO DE UN COMPILADOR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855D89-5E85-42D7-A2FB-690B4E3C6090}"/>
              </a:ext>
            </a:extLst>
          </p:cNvPr>
          <p:cNvSpPr/>
          <p:nvPr/>
        </p:nvSpPr>
        <p:spPr>
          <a:xfrm>
            <a:off x="335033" y="1103370"/>
            <a:ext cx="8257423" cy="3373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GT" dirty="0"/>
              <a:t>• Además del compilador, se pueden necesitar otros programas para crear un 	programa objeto ejecutable. </a:t>
            </a:r>
          </a:p>
          <a:p>
            <a:pPr algn="just">
              <a:lnSpc>
                <a:spcPct val="150000"/>
              </a:lnSpc>
            </a:pPr>
            <a:r>
              <a:rPr lang="es-GT" dirty="0"/>
              <a:t>• El preprocesador: Programa encargado de reunir diferentes módulos que conforman 	el programa fuente. Este puede también expandir abreviaturas llamadas macros a 	proposiciones del lenguaje fuente. </a:t>
            </a:r>
          </a:p>
          <a:p>
            <a:pPr algn="just">
              <a:lnSpc>
                <a:spcPct val="150000"/>
              </a:lnSpc>
            </a:pPr>
            <a:r>
              <a:rPr lang="es-GT" dirty="0"/>
              <a:t>• En la figura, el compilador crea código en lenguaje ensamblador, el cual es traducido 	por un ensamblador a código de máquina. </a:t>
            </a:r>
          </a:p>
          <a:p>
            <a:pPr algn="just">
              <a:lnSpc>
                <a:spcPct val="150000"/>
              </a:lnSpc>
            </a:pPr>
            <a:r>
              <a:rPr lang="es-GT" dirty="0"/>
              <a:t>• Luego se enlaza a algunas rutinas de biblioteca para producir el código ejecutable.</a:t>
            </a:r>
          </a:p>
        </p:txBody>
      </p:sp>
    </p:spTree>
    <p:extLst>
      <p:ext uri="{BB962C8B-B14F-4D97-AF65-F5344CB8AC3E}">
        <p14:creationId xmlns:p14="http://schemas.microsoft.com/office/powerpoint/2010/main" val="80934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8561FB8-40AA-4706-AF73-F15535C43714}"/>
              </a:ext>
            </a:extLst>
          </p:cNvPr>
          <p:cNvSpPr/>
          <p:nvPr/>
        </p:nvSpPr>
        <p:spPr>
          <a:xfrm>
            <a:off x="446686" y="428562"/>
            <a:ext cx="3846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sz="2000" b="1" dirty="0"/>
              <a:t>ANÁLISIS DEL PROGRAMA FUENTE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D6493CF-3509-46FC-9DC5-6E31860B89EA}"/>
              </a:ext>
            </a:extLst>
          </p:cNvPr>
          <p:cNvSpPr/>
          <p:nvPr/>
        </p:nvSpPr>
        <p:spPr>
          <a:xfrm>
            <a:off x="359623" y="1119073"/>
            <a:ext cx="7707085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dirty="0"/>
              <a:t>En la compilación el análisis consta de tres fases.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dirty="0"/>
              <a:t>Análisis léxico: También llamado Análisis lineal. En este se lee la cadena de caracteres que constituye el programa de izquierda a derecha, y se agrupa en componentes léxicos, que son secuencias de caracteres con significado colectivo.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dirty="0"/>
              <a:t>En esta etapa el compilador revisa que los tokens contengan los símbolos adecuados del lenguaje.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dirty="0"/>
              <a:t>Requiere por parte del diseñador del lenguaje, una adecuada clasificación de componentes léxicos (tokens).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dirty="0"/>
              <a:t>Dentro de las categorías léxicas se tienen: identificadores, números, separadores, operadores, comentarios, espacios en blanco.</a:t>
            </a:r>
          </a:p>
        </p:txBody>
      </p:sp>
    </p:spTree>
    <p:extLst>
      <p:ext uri="{BB962C8B-B14F-4D97-AF65-F5344CB8AC3E}">
        <p14:creationId xmlns:p14="http://schemas.microsoft.com/office/powerpoint/2010/main" val="14870609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341</Words>
  <Application>Microsoft Office PowerPoint</Application>
  <PresentationFormat>Presentación en pantalla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13662 - WILSON JOSE AGUIN GUERRA</dc:creator>
  <cp:lastModifiedBy>13662 - WILSON JOSE AGUIN GUERRA</cp:lastModifiedBy>
  <cp:revision>4</cp:revision>
  <dcterms:created xsi:type="dcterms:W3CDTF">2019-03-02T05:51:39Z</dcterms:created>
  <dcterms:modified xsi:type="dcterms:W3CDTF">2019-03-02T06:26:52Z</dcterms:modified>
</cp:coreProperties>
</file>