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64" r:id="rId3"/>
    <p:sldId id="265" r:id="rId4"/>
    <p:sldId id="266" r:id="rId5"/>
    <p:sldId id="267" r:id="rId6"/>
    <p:sldId id="268" r:id="rId7"/>
    <p:sldId id="269" r:id="rId8"/>
    <p:sldId id="270" r:id="rId9"/>
    <p:sldId id="271" r:id="rId10"/>
    <p:sldId id="272" r:id="rId11"/>
    <p:sldId id="273" r:id="rId12"/>
    <p:sldId id="274" r:id="rId13"/>
    <p:sldId id="256" r:id="rId14"/>
    <p:sldId id="257" r:id="rId15"/>
    <p:sldId id="258" r:id="rId16"/>
    <p:sldId id="259" r:id="rId17"/>
    <p:sldId id="263" r:id="rId18"/>
    <p:sldId id="260" r:id="rId19"/>
    <p:sldId id="262"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0EB55F-3833-46F6-B598-7F01E4D80738}"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4A9F2-1879-4EFF-A93E-0B845443F9F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91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EB55F-3833-46F6-B598-7F01E4D80738}"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4A9F2-1879-4EFF-A93E-0B845443F9FA}" type="slidenum">
              <a:rPr lang="en-US" smtClean="0"/>
              <a:t>‹#›</a:t>
            </a:fld>
            <a:endParaRPr lang="en-US"/>
          </a:p>
        </p:txBody>
      </p:sp>
    </p:spTree>
    <p:extLst>
      <p:ext uri="{BB962C8B-B14F-4D97-AF65-F5344CB8AC3E}">
        <p14:creationId xmlns:p14="http://schemas.microsoft.com/office/powerpoint/2010/main" val="212928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EB55F-3833-46F6-B598-7F01E4D80738}"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4A9F2-1879-4EFF-A93E-0B845443F9FA}" type="slidenum">
              <a:rPr lang="en-US" smtClean="0"/>
              <a:t>‹#›</a:t>
            </a:fld>
            <a:endParaRPr lang="en-US"/>
          </a:p>
        </p:txBody>
      </p:sp>
    </p:spTree>
    <p:extLst>
      <p:ext uri="{BB962C8B-B14F-4D97-AF65-F5344CB8AC3E}">
        <p14:creationId xmlns:p14="http://schemas.microsoft.com/office/powerpoint/2010/main" val="42216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EB55F-3833-46F6-B598-7F01E4D80738}"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4A9F2-1879-4EFF-A93E-0B845443F9FA}" type="slidenum">
              <a:rPr lang="en-US" smtClean="0"/>
              <a:t>‹#›</a:t>
            </a:fld>
            <a:endParaRPr lang="en-US"/>
          </a:p>
        </p:txBody>
      </p:sp>
    </p:spTree>
    <p:extLst>
      <p:ext uri="{BB962C8B-B14F-4D97-AF65-F5344CB8AC3E}">
        <p14:creationId xmlns:p14="http://schemas.microsoft.com/office/powerpoint/2010/main" val="313285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0EB55F-3833-46F6-B598-7F01E4D80738}"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4A9F2-1879-4EFF-A93E-0B845443F9F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09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0EB55F-3833-46F6-B598-7F01E4D80738}"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4A9F2-1879-4EFF-A93E-0B845443F9FA}" type="slidenum">
              <a:rPr lang="en-US" smtClean="0"/>
              <a:t>‹#›</a:t>
            </a:fld>
            <a:endParaRPr lang="en-US"/>
          </a:p>
        </p:txBody>
      </p:sp>
    </p:spTree>
    <p:extLst>
      <p:ext uri="{BB962C8B-B14F-4D97-AF65-F5344CB8AC3E}">
        <p14:creationId xmlns:p14="http://schemas.microsoft.com/office/powerpoint/2010/main" val="13165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0EB55F-3833-46F6-B598-7F01E4D80738}" type="datetimeFigureOut">
              <a:rPr lang="en-US" smtClean="0"/>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4A9F2-1879-4EFF-A93E-0B845443F9FA}" type="slidenum">
              <a:rPr lang="en-US" smtClean="0"/>
              <a:t>‹#›</a:t>
            </a:fld>
            <a:endParaRPr lang="en-US"/>
          </a:p>
        </p:txBody>
      </p:sp>
    </p:spTree>
    <p:extLst>
      <p:ext uri="{BB962C8B-B14F-4D97-AF65-F5344CB8AC3E}">
        <p14:creationId xmlns:p14="http://schemas.microsoft.com/office/powerpoint/2010/main" val="152836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0EB55F-3833-46F6-B598-7F01E4D80738}" type="datetimeFigureOut">
              <a:rPr lang="en-US" smtClean="0"/>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4A9F2-1879-4EFF-A93E-0B845443F9FA}" type="slidenum">
              <a:rPr lang="en-US" smtClean="0"/>
              <a:t>‹#›</a:t>
            </a:fld>
            <a:endParaRPr lang="en-US"/>
          </a:p>
        </p:txBody>
      </p:sp>
    </p:spTree>
    <p:extLst>
      <p:ext uri="{BB962C8B-B14F-4D97-AF65-F5344CB8AC3E}">
        <p14:creationId xmlns:p14="http://schemas.microsoft.com/office/powerpoint/2010/main" val="231044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0EB55F-3833-46F6-B598-7F01E4D80738}" type="datetimeFigureOut">
              <a:rPr lang="en-US" smtClean="0"/>
              <a:t>10/12/2019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94A9F2-1879-4EFF-A93E-0B845443F9FA}" type="slidenum">
              <a:rPr lang="en-US" smtClean="0"/>
              <a:t>‹#›</a:t>
            </a:fld>
            <a:endParaRPr lang="en-US"/>
          </a:p>
        </p:txBody>
      </p:sp>
    </p:spTree>
    <p:extLst>
      <p:ext uri="{BB962C8B-B14F-4D97-AF65-F5344CB8AC3E}">
        <p14:creationId xmlns:p14="http://schemas.microsoft.com/office/powerpoint/2010/main" val="426363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0EB55F-3833-46F6-B598-7F01E4D80738}" type="datetimeFigureOut">
              <a:rPr lang="en-US" smtClean="0"/>
              <a:t>10/12/2019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94A9F2-1879-4EFF-A93E-0B845443F9FA}" type="slidenum">
              <a:rPr lang="en-US" smtClean="0"/>
              <a:t>‹#›</a:t>
            </a:fld>
            <a:endParaRPr lang="en-US"/>
          </a:p>
        </p:txBody>
      </p:sp>
    </p:spTree>
    <p:extLst>
      <p:ext uri="{BB962C8B-B14F-4D97-AF65-F5344CB8AC3E}">
        <p14:creationId xmlns:p14="http://schemas.microsoft.com/office/powerpoint/2010/main" val="120093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0EB55F-3833-46F6-B598-7F01E4D80738}"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4A9F2-1879-4EFF-A93E-0B845443F9FA}" type="slidenum">
              <a:rPr lang="en-US" smtClean="0"/>
              <a:t>‹#›</a:t>
            </a:fld>
            <a:endParaRPr lang="en-US"/>
          </a:p>
        </p:txBody>
      </p:sp>
    </p:spTree>
    <p:extLst>
      <p:ext uri="{BB962C8B-B14F-4D97-AF65-F5344CB8AC3E}">
        <p14:creationId xmlns:p14="http://schemas.microsoft.com/office/powerpoint/2010/main" val="267911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0EB55F-3833-46F6-B598-7F01E4D80738}" type="datetimeFigureOut">
              <a:rPr lang="en-US" smtClean="0"/>
              <a:t>10/12/2019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94A9F2-1879-4EFF-A93E-0B845443F9F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804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4D5A43-4FFC-4D08-B92A-7D3740FD1025}"/>
              </a:ext>
            </a:extLst>
          </p:cNvPr>
          <p:cNvSpPr txBox="1"/>
          <p:nvPr/>
        </p:nvSpPr>
        <p:spPr>
          <a:xfrm>
            <a:off x="1136342" y="790113"/>
            <a:ext cx="10129421" cy="769441"/>
          </a:xfrm>
          <a:prstGeom prst="rect">
            <a:avLst/>
          </a:prstGeom>
          <a:noFill/>
        </p:spPr>
        <p:txBody>
          <a:bodyPr wrap="square" rtlCol="0">
            <a:spAutoFit/>
          </a:bodyPr>
          <a:lstStyle/>
          <a:p>
            <a:r>
              <a:rPr lang="es-GT" sz="4400" dirty="0"/>
              <a:t>SIX SIGMA Y MATRIZ DE PRIORIZACION</a:t>
            </a:r>
          </a:p>
        </p:txBody>
      </p:sp>
      <p:sp>
        <p:nvSpPr>
          <p:cNvPr id="5" name="TextBox 4">
            <a:extLst>
              <a:ext uri="{FF2B5EF4-FFF2-40B4-BE49-F238E27FC236}">
                <a16:creationId xmlns:a16="http://schemas.microsoft.com/office/drawing/2014/main" id="{EFBB7F7E-98F7-4734-B6AC-9D195FBAA022}"/>
              </a:ext>
            </a:extLst>
          </p:cNvPr>
          <p:cNvSpPr txBox="1"/>
          <p:nvPr/>
        </p:nvSpPr>
        <p:spPr>
          <a:xfrm>
            <a:off x="985421" y="3079975"/>
            <a:ext cx="6473875" cy="954107"/>
          </a:xfrm>
          <a:prstGeom prst="rect">
            <a:avLst/>
          </a:prstGeom>
          <a:noFill/>
        </p:spPr>
        <p:txBody>
          <a:bodyPr wrap="square" rtlCol="0">
            <a:spAutoFit/>
          </a:bodyPr>
          <a:lstStyle/>
          <a:p>
            <a:r>
              <a:rPr lang="es-GT" sz="2800" dirty="0"/>
              <a:t>OSCAR DAVID TIZOL 2990 -141638</a:t>
            </a:r>
          </a:p>
          <a:p>
            <a:r>
              <a:rPr lang="es-GT" sz="2800" dirty="0"/>
              <a:t>VICTOR BARAHONA </a:t>
            </a:r>
          </a:p>
        </p:txBody>
      </p:sp>
    </p:spTree>
    <p:extLst>
      <p:ext uri="{BB962C8B-B14F-4D97-AF65-F5344CB8AC3E}">
        <p14:creationId xmlns:p14="http://schemas.microsoft.com/office/powerpoint/2010/main" val="268338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0D511-E3D9-4542-B298-3EBFA5130414}"/>
              </a:ext>
            </a:extLst>
          </p:cNvPr>
          <p:cNvSpPr>
            <a:spLocks noGrp="1"/>
          </p:cNvSpPr>
          <p:nvPr>
            <p:ph type="title"/>
          </p:nvPr>
        </p:nvSpPr>
        <p:spPr>
          <a:xfrm>
            <a:off x="1295400" y="647164"/>
            <a:ext cx="9601200" cy="1485900"/>
          </a:xfrm>
        </p:spPr>
        <p:txBody>
          <a:bodyPr>
            <a:normAutofit fontScale="90000"/>
          </a:bodyPr>
          <a:lstStyle/>
          <a:p>
            <a:pPr algn="ctr"/>
            <a:r>
              <a:rPr lang="es-MX" b="1" dirty="0"/>
              <a:t>Funciones y responsabilidades en Seis Sigma</a:t>
            </a:r>
            <a:br>
              <a:rPr lang="es-MX" dirty="0"/>
            </a:br>
            <a:endParaRPr lang="es-GT" dirty="0"/>
          </a:p>
        </p:txBody>
      </p:sp>
      <p:sp>
        <p:nvSpPr>
          <p:cNvPr id="3" name="Marcador de contenido 2">
            <a:extLst>
              <a:ext uri="{FF2B5EF4-FFF2-40B4-BE49-F238E27FC236}">
                <a16:creationId xmlns:a16="http://schemas.microsoft.com/office/drawing/2014/main" id="{B3A90932-D9C2-4A92-930F-703C500346DC}"/>
              </a:ext>
            </a:extLst>
          </p:cNvPr>
          <p:cNvSpPr>
            <a:spLocks noGrp="1"/>
          </p:cNvSpPr>
          <p:nvPr>
            <p:ph idx="1"/>
          </p:nvPr>
        </p:nvSpPr>
        <p:spPr/>
        <p:txBody>
          <a:bodyPr>
            <a:normAutofit/>
          </a:bodyPr>
          <a:lstStyle/>
          <a:p>
            <a:r>
              <a:rPr lang="es-MX" dirty="0"/>
              <a:t>Para una exitosa implementación de Seis sigma se deben seguir prácticas sensatas de personal y en metodologías técnicas. Para la implementación de Seis Sigma se deben seguir las siguientes prácticas de personal:</a:t>
            </a:r>
          </a:p>
          <a:p>
            <a:r>
              <a:rPr lang="es-MX" dirty="0"/>
              <a:t>Líderes ejecutivos comprometidos con Seis Sigma y que promuevan en toda la organización sus actividades. Líderes que se apropien de los procesos que deben mejorarse.</a:t>
            </a:r>
          </a:p>
          <a:p>
            <a:r>
              <a:rPr lang="es-MX" dirty="0"/>
              <a:t>Capacitación corporativa en los conceptos y herramientas de </a:t>
            </a:r>
            <a:r>
              <a:rPr lang="es-MX" dirty="0" err="1"/>
              <a:t>Six</a:t>
            </a:r>
            <a:r>
              <a:rPr lang="es-MX" dirty="0"/>
              <a:t> Sigma.</a:t>
            </a:r>
          </a:p>
          <a:p>
            <a:r>
              <a:rPr lang="es-MX" dirty="0"/>
              <a:t>Determinación de la dificultad de los objetivos de mejoramiento.</a:t>
            </a:r>
          </a:p>
          <a:p>
            <a:r>
              <a:rPr lang="es-MX" dirty="0"/>
              <a:t>Refuerzo continuo y estímulos.</a:t>
            </a:r>
            <a:endParaRPr lang="es-GT" dirty="0"/>
          </a:p>
        </p:txBody>
      </p:sp>
    </p:spTree>
    <p:extLst>
      <p:ext uri="{BB962C8B-B14F-4D97-AF65-F5344CB8AC3E}">
        <p14:creationId xmlns:p14="http://schemas.microsoft.com/office/powerpoint/2010/main" val="234351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288DD-D7C7-4C1F-BA9E-6A708A0D0E19}"/>
              </a:ext>
            </a:extLst>
          </p:cNvPr>
          <p:cNvSpPr>
            <a:spLocks noGrp="1"/>
          </p:cNvSpPr>
          <p:nvPr>
            <p:ph type="title"/>
          </p:nvPr>
        </p:nvSpPr>
        <p:spPr>
          <a:xfrm>
            <a:off x="1295400" y="608675"/>
            <a:ext cx="9601200" cy="1485900"/>
          </a:xfrm>
        </p:spPr>
        <p:txBody>
          <a:bodyPr/>
          <a:lstStyle/>
          <a:p>
            <a:pPr algn="ctr"/>
            <a:r>
              <a:rPr lang="es-MX" b="1" dirty="0"/>
              <a:t>Estructura humana del Seis Sigma</a:t>
            </a:r>
            <a:br>
              <a:rPr lang="es-MX" b="1" dirty="0"/>
            </a:br>
            <a:endParaRPr lang="es-GT" b="1" dirty="0"/>
          </a:p>
        </p:txBody>
      </p:sp>
    </p:spTree>
    <p:extLst>
      <p:ext uri="{BB962C8B-B14F-4D97-AF65-F5344CB8AC3E}">
        <p14:creationId xmlns:p14="http://schemas.microsoft.com/office/powerpoint/2010/main" val="391484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roles six sigma">
            <a:extLst>
              <a:ext uri="{FF2B5EF4-FFF2-40B4-BE49-F238E27FC236}">
                <a16:creationId xmlns:a16="http://schemas.microsoft.com/office/drawing/2014/main" id="{56AB9CD5-14AB-475E-8B3E-48E49E846D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1934" y="523367"/>
            <a:ext cx="8928131" cy="581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96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359365-D353-4748-A9CD-A6F65121F1C7}"/>
              </a:ext>
            </a:extLst>
          </p:cNvPr>
          <p:cNvSpPr txBox="1"/>
          <p:nvPr/>
        </p:nvSpPr>
        <p:spPr>
          <a:xfrm>
            <a:off x="1260629" y="1376039"/>
            <a:ext cx="10395752" cy="4401205"/>
          </a:xfrm>
          <a:prstGeom prst="rect">
            <a:avLst/>
          </a:prstGeom>
          <a:noFill/>
        </p:spPr>
        <p:txBody>
          <a:bodyPr wrap="square" rtlCol="0">
            <a:spAutoFit/>
          </a:bodyPr>
          <a:lstStyle/>
          <a:p>
            <a:r>
              <a:rPr lang="es-GT" sz="2800" dirty="0">
                <a:latin typeface="Times New Roman" panose="02020603050405020304" pitchFamily="18" charset="0"/>
                <a:cs typeface="Times New Roman" panose="02020603050405020304" pitchFamily="18" charset="0"/>
              </a:rPr>
              <a:t>La matriz de priorización de problemas es una herramienta para seleccionar las distintas alternativas de soluciones, en base a la ponderación de opciones y aplicación de criterios.</a:t>
            </a:r>
            <a:endParaRPr lang="en-US" sz="2800" dirty="0">
              <a:latin typeface="Times New Roman" panose="02020603050405020304" pitchFamily="18" charset="0"/>
              <a:cs typeface="Times New Roman" panose="02020603050405020304" pitchFamily="18" charset="0"/>
            </a:endParaRPr>
          </a:p>
          <a:p>
            <a:endParaRPr lang="es-GT" sz="2800" dirty="0">
              <a:latin typeface="Times New Roman" panose="02020603050405020304" pitchFamily="18" charset="0"/>
              <a:cs typeface="Times New Roman" panose="02020603050405020304" pitchFamily="18" charset="0"/>
            </a:endParaRPr>
          </a:p>
          <a:p>
            <a:r>
              <a:rPr lang="es-GT" sz="2800" dirty="0">
                <a:latin typeface="Times New Roman" panose="02020603050405020304" pitchFamily="18" charset="0"/>
                <a:cs typeface="Times New Roman" panose="02020603050405020304" pitchFamily="18" charset="0"/>
              </a:rPr>
              <a:t>Se trata de un instrumento clave para tomar decisiones y clasificar problemas. </a:t>
            </a:r>
          </a:p>
          <a:p>
            <a:endParaRPr lang="es-GT" sz="2800" dirty="0">
              <a:latin typeface="Times New Roman" panose="02020603050405020304" pitchFamily="18" charset="0"/>
              <a:cs typeface="Times New Roman" panose="02020603050405020304" pitchFamily="18" charset="0"/>
            </a:endParaRPr>
          </a:p>
          <a:p>
            <a:r>
              <a:rPr lang="es-GT" sz="2800" dirty="0">
                <a:latin typeface="Times New Roman" panose="02020603050405020304" pitchFamily="18" charset="0"/>
                <a:cs typeface="Times New Roman" panose="02020603050405020304" pitchFamily="18" charset="0"/>
              </a:rPr>
              <a:t>Nos enseña a cómo ser más productivos en el trabajo y a cómo tomar decisiones importantes. Y nos ayuda a definir las causas y efectos de situaciones problemáticas para aplicar estrategias más acertadas.</a:t>
            </a:r>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7FBC945-E279-4AEA-81E9-221CBECBC51D}"/>
              </a:ext>
            </a:extLst>
          </p:cNvPr>
          <p:cNvSpPr txBox="1"/>
          <p:nvPr/>
        </p:nvSpPr>
        <p:spPr>
          <a:xfrm>
            <a:off x="3728621" y="594804"/>
            <a:ext cx="4673074" cy="646331"/>
          </a:xfrm>
          <a:prstGeom prst="rect">
            <a:avLst/>
          </a:prstGeom>
          <a:noFill/>
        </p:spPr>
        <p:txBody>
          <a:bodyPr wrap="none" rtlCol="0">
            <a:spAutoFit/>
          </a:bodyPr>
          <a:lstStyle/>
          <a:p>
            <a:r>
              <a:rPr lang="es-GT" sz="3600" b="1" dirty="0">
                <a:latin typeface="Times New Roman" panose="02020603050405020304" pitchFamily="18" charset="0"/>
                <a:cs typeface="Times New Roman" panose="02020603050405020304" pitchFamily="18" charset="0"/>
              </a:rPr>
              <a:t>Matriz de Priorización</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37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073B-7E46-4095-AFAD-0AB41F66DFE6}"/>
              </a:ext>
            </a:extLst>
          </p:cNvPr>
          <p:cNvSpPr>
            <a:spLocks noGrp="1"/>
          </p:cNvSpPr>
          <p:nvPr>
            <p:ph type="title"/>
          </p:nvPr>
        </p:nvSpPr>
        <p:spPr>
          <a:xfrm>
            <a:off x="3963140" y="640501"/>
            <a:ext cx="4621971" cy="590931"/>
          </a:xfrm>
          <a:noFill/>
        </p:spPr>
        <p:txBody>
          <a:bodyPr wrap="none" rtlCol="0">
            <a:spAutoFit/>
          </a:bodyPr>
          <a:lstStyle/>
          <a:p>
            <a:pPr algn="ctr"/>
            <a:r>
              <a:rPr lang="en-US" sz="3600" b="1" dirty="0" err="1">
                <a:latin typeface="Times New Roman" panose="02020603050405020304" pitchFamily="18" charset="0"/>
                <a:ea typeface="+mn-ea"/>
                <a:cs typeface="Times New Roman" panose="02020603050405020304" pitchFamily="18" charset="0"/>
              </a:rPr>
              <a:t>Ejemplo</a:t>
            </a:r>
            <a:r>
              <a:rPr lang="en-US" sz="3600" b="1" dirty="0">
                <a:latin typeface="Times New Roman" panose="02020603050405020304" pitchFamily="18" charset="0"/>
                <a:ea typeface="+mn-ea"/>
                <a:cs typeface="Times New Roman" panose="02020603050405020304" pitchFamily="18" charset="0"/>
              </a:rPr>
              <a:t> de </a:t>
            </a:r>
            <a:r>
              <a:rPr lang="es-GT" sz="3600" b="1" dirty="0" err="1">
                <a:latin typeface="Times New Roman" panose="02020603050405020304" pitchFamily="18" charset="0"/>
                <a:ea typeface="+mn-ea"/>
                <a:cs typeface="Times New Roman" panose="02020603050405020304" pitchFamily="18" charset="0"/>
              </a:rPr>
              <a:t>Aplicacion</a:t>
            </a:r>
            <a:endParaRPr lang="es-GT" sz="3600" b="1"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54974447-B180-472D-BE14-597EB178E08C}"/>
              </a:ext>
            </a:extLst>
          </p:cNvPr>
          <p:cNvSpPr>
            <a:spLocks noGrp="1"/>
          </p:cNvSpPr>
          <p:nvPr>
            <p:ph idx="1"/>
          </p:nvPr>
        </p:nvSpPr>
        <p:spPr>
          <a:xfrm>
            <a:off x="957806" y="1790130"/>
            <a:ext cx="10774680" cy="3892861"/>
          </a:xfrm>
          <a:noFill/>
        </p:spPr>
        <p:txBody>
          <a:bodyPr vert="horz" wrap="square" lIns="91440" tIns="45720" rIns="91440" bIns="45720" rtlCol="0" anchor="ctr">
            <a:spAutoFit/>
          </a:bodyPr>
          <a:lstStyle/>
          <a:p>
            <a:pPr>
              <a:lnSpc>
                <a:spcPct val="150000"/>
              </a:lnSpc>
              <a:spcBef>
                <a:spcPct val="0"/>
              </a:spcBef>
              <a:buFont typeface="Wingdings" panose="05000000000000000000" pitchFamily="2" charset="2"/>
              <a:buChar char="ü"/>
            </a:pPr>
            <a:r>
              <a:rPr lang="es-GT" dirty="0">
                <a:latin typeface="Times New Roman" panose="02020603050405020304" pitchFamily="18" charset="0"/>
                <a:cs typeface="Times New Roman" panose="02020603050405020304" pitchFamily="18" charset="0"/>
              </a:rPr>
              <a:t>Elección de mejor software para adquirir.</a:t>
            </a:r>
            <a:endParaRPr lang="en-US" dirty="0">
              <a:latin typeface="Times New Roman" panose="02020603050405020304" pitchFamily="18" charset="0"/>
              <a:cs typeface="Times New Roman" panose="02020603050405020304" pitchFamily="18" charset="0"/>
            </a:endParaRPr>
          </a:p>
          <a:p>
            <a:pPr>
              <a:lnSpc>
                <a:spcPct val="150000"/>
              </a:lnSpc>
              <a:spcBef>
                <a:spcPct val="0"/>
              </a:spcBef>
              <a:buFont typeface="Wingdings" panose="05000000000000000000" pitchFamily="2" charset="2"/>
              <a:buChar char="ü"/>
            </a:pPr>
            <a:r>
              <a:rPr lang="es-GT" dirty="0">
                <a:latin typeface="Times New Roman" panose="02020603050405020304" pitchFamily="18" charset="0"/>
                <a:cs typeface="Times New Roman" panose="02020603050405020304" pitchFamily="18" charset="0"/>
              </a:rPr>
              <a:t>Para la priorización de estándares en el programa de auditoría para el mejoramiento de la calidad </a:t>
            </a:r>
            <a:endParaRPr lang="en-US" dirty="0">
              <a:latin typeface="Times New Roman" panose="02020603050405020304" pitchFamily="18" charset="0"/>
              <a:cs typeface="Times New Roman" panose="02020603050405020304" pitchFamily="18" charset="0"/>
            </a:endParaRPr>
          </a:p>
          <a:p>
            <a:pPr>
              <a:lnSpc>
                <a:spcPct val="150000"/>
              </a:lnSpc>
              <a:spcBef>
                <a:spcPct val="0"/>
              </a:spcBef>
              <a:buFont typeface="Wingdings" panose="05000000000000000000" pitchFamily="2" charset="2"/>
              <a:buChar char="ü"/>
            </a:pPr>
            <a:r>
              <a:rPr lang="es-GT" dirty="0">
                <a:latin typeface="Times New Roman" panose="02020603050405020304" pitchFamily="18" charset="0"/>
                <a:cs typeface="Times New Roman" panose="02020603050405020304" pitchFamily="18" charset="0"/>
              </a:rPr>
              <a:t>Para definir la mejor ubicación de una planta de producción.</a:t>
            </a:r>
            <a:endParaRPr lang="en-US" dirty="0">
              <a:latin typeface="Times New Roman" panose="02020603050405020304" pitchFamily="18" charset="0"/>
              <a:cs typeface="Times New Roman" panose="02020603050405020304" pitchFamily="18" charset="0"/>
            </a:endParaRPr>
          </a:p>
          <a:p>
            <a:pPr>
              <a:lnSpc>
                <a:spcPct val="150000"/>
              </a:lnSpc>
              <a:spcBef>
                <a:spcPct val="0"/>
              </a:spcBef>
              <a:buFont typeface="Wingdings" panose="05000000000000000000" pitchFamily="2" charset="2"/>
              <a:buChar char="ü"/>
            </a:pPr>
            <a:r>
              <a:rPr lang="es-GT" dirty="0">
                <a:latin typeface="Times New Roman" panose="02020603050405020304" pitchFamily="18" charset="0"/>
                <a:cs typeface="Times New Roman" panose="02020603050405020304" pitchFamily="18" charset="0"/>
              </a:rPr>
              <a:t>Proyecto de mejora con mayor impacto en la organización.</a:t>
            </a:r>
            <a:endParaRPr lang="en-US" dirty="0">
              <a:latin typeface="Times New Roman" panose="02020603050405020304" pitchFamily="18" charset="0"/>
              <a:cs typeface="Times New Roman" panose="02020603050405020304" pitchFamily="18" charset="0"/>
            </a:endParaRPr>
          </a:p>
          <a:p>
            <a:pPr>
              <a:lnSpc>
                <a:spcPct val="150000"/>
              </a:lnSpc>
              <a:spcBef>
                <a:spcPct val="0"/>
              </a:spcBef>
              <a:buFont typeface="Wingdings" panose="05000000000000000000" pitchFamily="2" charset="2"/>
              <a:buChar char="ü"/>
            </a:pPr>
            <a:r>
              <a:rPr lang="es-GT" dirty="0">
                <a:latin typeface="Times New Roman" panose="02020603050405020304" pitchFamily="18" charset="0"/>
                <a:cs typeface="Times New Roman" panose="02020603050405020304" pitchFamily="18" charset="0"/>
              </a:rPr>
              <a:t>Mejor apartamento para comprar.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255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D017-E66D-4224-8BC5-898F9E2D6BDF}"/>
              </a:ext>
            </a:extLst>
          </p:cNvPr>
          <p:cNvSpPr>
            <a:spLocks noGrp="1"/>
          </p:cNvSpPr>
          <p:nvPr>
            <p:ph type="title"/>
          </p:nvPr>
        </p:nvSpPr>
        <p:spPr/>
        <p:txBody>
          <a:bodyPr/>
          <a:lstStyle/>
          <a:p>
            <a:pPr algn="ctr"/>
            <a:r>
              <a:rPr lang="es-GT" b="1" dirty="0">
                <a:latin typeface="Times New Roman" panose="02020603050405020304" pitchFamily="18" charset="0"/>
                <a:cs typeface="Times New Roman" panose="02020603050405020304" pitchFamily="18" charset="0"/>
              </a:rPr>
              <a:t>Ventajas</a:t>
            </a:r>
          </a:p>
        </p:txBody>
      </p:sp>
      <p:sp>
        <p:nvSpPr>
          <p:cNvPr id="3" name="Content Placeholder 2">
            <a:extLst>
              <a:ext uri="{FF2B5EF4-FFF2-40B4-BE49-F238E27FC236}">
                <a16:creationId xmlns:a16="http://schemas.microsoft.com/office/drawing/2014/main" id="{B65041D3-061E-4F89-9232-7F6B4DB7316E}"/>
              </a:ext>
            </a:extLst>
          </p:cNvPr>
          <p:cNvSpPr>
            <a:spLocks noGrp="1"/>
          </p:cNvSpPr>
          <p:nvPr>
            <p:ph idx="1"/>
          </p:nvPr>
        </p:nvSpPr>
        <p:spPr/>
        <p:txBody>
          <a:bodyPr>
            <a:normAutofit/>
          </a:bodyPr>
          <a:lstStyle/>
          <a:p>
            <a:pPr lvl="0">
              <a:lnSpc>
                <a:spcPct val="150000"/>
              </a:lnSpc>
              <a:buFont typeface="Wingdings" panose="05000000000000000000" pitchFamily="2" charset="2"/>
              <a:buChar char="ü"/>
            </a:pPr>
            <a:r>
              <a:rPr lang="es-GT" dirty="0">
                <a:latin typeface="Times New Roman" panose="02020603050405020304" pitchFamily="18" charset="0"/>
                <a:cs typeface="Times New Roman" panose="02020603050405020304" pitchFamily="18" charset="0"/>
              </a:rPr>
              <a:t>Es flexible. </a:t>
            </a:r>
            <a:endParaRPr lang="en-US"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ü"/>
            </a:pPr>
            <a:r>
              <a:rPr lang="es-GT" dirty="0">
                <a:latin typeface="Times New Roman" panose="02020603050405020304" pitchFamily="18" charset="0"/>
                <a:cs typeface="Times New Roman" panose="02020603050405020304" pitchFamily="18" charset="0"/>
              </a:rPr>
              <a:t>De fácil trabajo en equipo:</a:t>
            </a:r>
            <a:endParaRPr lang="en-US"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ü"/>
            </a:pPr>
            <a:r>
              <a:rPr lang="es-GT" dirty="0">
                <a:latin typeface="Times New Roman" panose="02020603050405020304" pitchFamily="18" charset="0"/>
                <a:cs typeface="Times New Roman" panose="02020603050405020304" pitchFamily="18" charset="0"/>
              </a:rPr>
              <a:t>Parametrizable. </a:t>
            </a:r>
          </a:p>
          <a:p>
            <a:pPr lvl="0">
              <a:lnSpc>
                <a:spcPct val="150000"/>
              </a:lnSpc>
              <a:buFont typeface="Wingdings" panose="05000000000000000000" pitchFamily="2" charset="2"/>
              <a:buChar char="ü"/>
            </a:pPr>
            <a:r>
              <a:rPr lang="es-GT" dirty="0">
                <a:latin typeface="Times New Roman" panose="02020603050405020304" pitchFamily="18" charset="0"/>
                <a:cs typeface="Times New Roman" panose="02020603050405020304" pitchFamily="18" charset="0"/>
              </a:rPr>
              <a:t>Facilita el consenso: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168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5560-EB78-4018-86FE-51C12D2ACAD9}"/>
              </a:ext>
            </a:extLst>
          </p:cNvPr>
          <p:cNvSpPr>
            <a:spLocks noGrp="1"/>
          </p:cNvSpPr>
          <p:nvPr>
            <p:ph type="title"/>
          </p:nvPr>
        </p:nvSpPr>
        <p:spPr/>
        <p:txBody>
          <a:bodyPr/>
          <a:lstStyle/>
          <a:p>
            <a:pPr algn="ctr"/>
            <a:r>
              <a:rPr lang="es-GT" dirty="0">
                <a:latin typeface="Times New Roman" panose="02020603050405020304" pitchFamily="18" charset="0"/>
                <a:cs typeface="Times New Roman" panose="02020603050405020304" pitchFamily="18" charset="0"/>
              </a:rPr>
              <a:t>Estructuración</a:t>
            </a:r>
          </a:p>
        </p:txBody>
      </p:sp>
      <p:sp>
        <p:nvSpPr>
          <p:cNvPr id="3" name="Content Placeholder 2">
            <a:extLst>
              <a:ext uri="{FF2B5EF4-FFF2-40B4-BE49-F238E27FC236}">
                <a16:creationId xmlns:a16="http://schemas.microsoft.com/office/drawing/2014/main" id="{0AA27406-F736-4620-9A64-DB7A83220B05}"/>
              </a:ext>
            </a:extLst>
          </p:cNvPr>
          <p:cNvSpPr>
            <a:spLocks noGrp="1"/>
          </p:cNvSpPr>
          <p:nvPr>
            <p:ph idx="1"/>
          </p:nvPr>
        </p:nvSpPr>
        <p:spPr/>
        <p:txBody>
          <a:bodyPr>
            <a:normAutofit/>
          </a:bodyPr>
          <a:lstStyle/>
          <a:p>
            <a:pPr lvl="0">
              <a:buFont typeface="Wingdings" panose="05000000000000000000" pitchFamily="2" charset="2"/>
              <a:buChar char="ü"/>
            </a:pPr>
            <a:r>
              <a:rPr lang="es-GT" dirty="0"/>
              <a:t>Definir el objetivo perseguido con la matriz</a:t>
            </a:r>
            <a:endParaRPr lang="en-US" dirty="0"/>
          </a:p>
          <a:p>
            <a:pPr lvl="0">
              <a:buFont typeface="Wingdings" panose="05000000000000000000" pitchFamily="2" charset="2"/>
              <a:buChar char="ü"/>
            </a:pPr>
            <a:r>
              <a:rPr lang="es-GT" dirty="0"/>
              <a:t>Cuáles son las opciones</a:t>
            </a:r>
            <a:endParaRPr lang="en-US" dirty="0"/>
          </a:p>
          <a:p>
            <a:pPr>
              <a:buFont typeface="Wingdings" panose="05000000000000000000" pitchFamily="2" charset="2"/>
              <a:buChar char="ü"/>
            </a:pPr>
            <a:r>
              <a:rPr lang="es-GT" dirty="0"/>
              <a:t> </a:t>
            </a:r>
            <a:endParaRPr lang="en-US" dirty="0"/>
          </a:p>
          <a:p>
            <a:pPr lvl="0">
              <a:buFont typeface="Wingdings" panose="05000000000000000000" pitchFamily="2" charset="2"/>
              <a:buChar char="ü"/>
            </a:pPr>
            <a:r>
              <a:rPr lang="es-GT" dirty="0"/>
              <a:t>Establece los criterios</a:t>
            </a:r>
            <a:endParaRPr lang="en-US" dirty="0"/>
          </a:p>
          <a:p>
            <a:pPr>
              <a:buFont typeface="Wingdings" panose="05000000000000000000" pitchFamily="2" charset="2"/>
              <a:buChar char="ü"/>
            </a:pPr>
            <a:r>
              <a:rPr lang="es-GT" dirty="0"/>
              <a:t> </a:t>
            </a:r>
            <a:endParaRPr lang="en-US" dirty="0"/>
          </a:p>
          <a:p>
            <a:pPr lvl="0">
              <a:buFont typeface="Wingdings" panose="05000000000000000000" pitchFamily="2" charset="2"/>
              <a:buChar char="ü"/>
            </a:pPr>
            <a:r>
              <a:rPr lang="es-GT" dirty="0"/>
              <a:t>Pesos ponderados de los criterios</a:t>
            </a:r>
            <a:endParaRPr lang="en-US" dirty="0"/>
          </a:p>
          <a:p>
            <a:pPr lvl="0">
              <a:buFont typeface="Wingdings" panose="05000000000000000000" pitchFamily="2" charset="2"/>
              <a:buChar char="ü"/>
            </a:pPr>
            <a:r>
              <a:rPr lang="es-GT" dirty="0"/>
              <a:t>Enfrentar las opciones para el primer criterio</a:t>
            </a:r>
            <a:endParaRPr lang="en-US" dirty="0"/>
          </a:p>
          <a:p>
            <a:pPr lvl="0">
              <a:buFont typeface="Wingdings" panose="05000000000000000000" pitchFamily="2" charset="2"/>
              <a:buChar char="ü"/>
            </a:pPr>
            <a:r>
              <a:rPr lang="es-GT" dirty="0"/>
              <a:t>Enfrentar las opciones para los demás criterios</a:t>
            </a:r>
            <a:endParaRPr lang="en-US" dirty="0"/>
          </a:p>
          <a:p>
            <a:pPr>
              <a:buFont typeface="Wingdings" panose="05000000000000000000" pitchFamily="2" charset="2"/>
              <a:buChar char="ü"/>
            </a:pPr>
            <a:r>
              <a:rPr lang="es-GT" dirty="0"/>
              <a:t> </a:t>
            </a:r>
            <a:endParaRPr lang="en-US" dirty="0"/>
          </a:p>
          <a:p>
            <a:pPr>
              <a:buFont typeface="Wingdings" panose="05000000000000000000" pitchFamily="2" charset="2"/>
              <a:buChar char="ü"/>
            </a:pPr>
            <a:endParaRPr lang="es-GT" dirty="0"/>
          </a:p>
        </p:txBody>
      </p:sp>
    </p:spTree>
    <p:extLst>
      <p:ext uri="{BB962C8B-B14F-4D97-AF65-F5344CB8AC3E}">
        <p14:creationId xmlns:p14="http://schemas.microsoft.com/office/powerpoint/2010/main" val="340453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2411-1C66-4E6B-887E-27086F0EF909}"/>
              </a:ext>
            </a:extLst>
          </p:cNvPr>
          <p:cNvSpPr>
            <a:spLocks noGrp="1"/>
          </p:cNvSpPr>
          <p:nvPr>
            <p:ph type="title"/>
          </p:nvPr>
        </p:nvSpPr>
        <p:spPr>
          <a:xfrm>
            <a:off x="1344227" y="391758"/>
            <a:ext cx="10515600" cy="1325563"/>
          </a:xfrm>
        </p:spPr>
        <p:txBody>
          <a:bodyPr>
            <a:normAutofit fontScale="90000"/>
          </a:bodyPr>
          <a:lstStyle/>
          <a:p>
            <a:pPr lvl="0" eaLnBrk="0" fontAlgn="base" hangingPunct="0">
              <a:lnSpc>
                <a:spcPct val="100000"/>
              </a:lnSpc>
              <a:spcAft>
                <a:spcPct val="0"/>
              </a:spcAft>
            </a:pPr>
            <a:r>
              <a:rPr lang="es-GT" altLang="en-US" b="1" dirty="0">
                <a:latin typeface="Calibri" panose="020F0502020204030204" pitchFamily="34" charset="0"/>
                <a:ea typeface="Times New Roman" panose="02020603050405020304" pitchFamily="18" charset="0"/>
                <a:cs typeface="Times New Roman" panose="02020603050405020304" pitchFamily="18" charset="0"/>
              </a:rPr>
              <a:t>Ejemplo práctico de matriz de priorización</a:t>
            </a:r>
            <a:br>
              <a:rPr lang="en-US" altLang="en-US" dirty="0"/>
            </a:br>
            <a:r>
              <a:rPr lang="es-GT" altLang="en-US" dirty="0">
                <a:latin typeface="Calibri" panose="020F0502020204030204" pitchFamily="34" charset="0"/>
                <a:ea typeface="Times New Roman" panose="02020603050405020304" pitchFamily="18" charset="0"/>
                <a:cs typeface="Times New Roman" panose="02020603050405020304" pitchFamily="18" charset="0"/>
              </a:rPr>
              <a:t>Adquisición de Departamento.</a:t>
            </a:r>
            <a:endParaRPr lang="es-GT" dirty="0"/>
          </a:p>
        </p:txBody>
      </p:sp>
      <p:sp>
        <p:nvSpPr>
          <p:cNvPr id="3" name="Content Placeholder 2">
            <a:extLst>
              <a:ext uri="{FF2B5EF4-FFF2-40B4-BE49-F238E27FC236}">
                <a16:creationId xmlns:a16="http://schemas.microsoft.com/office/drawing/2014/main" id="{4ECBBCC7-58B5-4DAA-A05D-D3704B4C673F}"/>
              </a:ext>
            </a:extLst>
          </p:cNvPr>
          <p:cNvSpPr>
            <a:spLocks noGrp="1"/>
          </p:cNvSpPr>
          <p:nvPr>
            <p:ph idx="1"/>
          </p:nvPr>
        </p:nvSpPr>
        <p:spPr>
          <a:xfrm>
            <a:off x="838200" y="2216242"/>
            <a:ext cx="10515600" cy="3252403"/>
          </a:xfrm>
        </p:spPr>
        <p:txBody>
          <a:bodyPr/>
          <a:lstStyle/>
          <a:p>
            <a:pPr marL="0" lvl="0" indent="0" eaLnBrk="0" fontAlgn="base" hangingPunct="0">
              <a:lnSpc>
                <a:spcPct val="100000"/>
              </a:lnSpc>
              <a:spcBef>
                <a:spcPct val="0"/>
              </a:spcBef>
              <a:spcAft>
                <a:spcPct val="0"/>
              </a:spcAft>
              <a:buNone/>
            </a:pPr>
            <a:r>
              <a:rPr lang="es-GT" altLang="en-US" sz="2400" b="1" u="sng" dirty="0">
                <a:latin typeface="Times New Roman" panose="02020603050405020304" pitchFamily="18" charset="0"/>
                <a:ea typeface="Times New Roman" panose="02020603050405020304" pitchFamily="18" charset="0"/>
                <a:cs typeface="Times New Roman" panose="02020603050405020304" pitchFamily="18" charset="0"/>
              </a:rPr>
              <a:t>Paso 1: </a:t>
            </a:r>
          </a:p>
          <a:p>
            <a:pPr marL="0" lvl="0" indent="0" eaLnBrk="0" fontAlgn="base" hangingPunct="0">
              <a:lnSpc>
                <a:spcPct val="100000"/>
              </a:lnSpc>
              <a:spcBef>
                <a:spcPct val="0"/>
              </a:spcBef>
              <a:spcAft>
                <a:spcPct val="0"/>
              </a:spcAft>
              <a:buNone/>
            </a:pPr>
            <a:endParaRPr lang="es-GT" altLang="en-US" sz="2400" dirty="0">
              <a:latin typeface="Calibri" panose="020F0502020204030204" pitchFamily="34" charset="0"/>
              <a:ea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s-GT" altLang="en-US" sz="2400" u="sng" dirty="0">
                <a:latin typeface="Times New Roman" panose="02020603050405020304" pitchFamily="18" charset="0"/>
                <a:ea typeface="Times New Roman" panose="02020603050405020304" pitchFamily="18" charset="0"/>
                <a:cs typeface="Times New Roman" panose="02020603050405020304" pitchFamily="18" charset="0"/>
              </a:rPr>
              <a:t>Nuestro objetivo es elegir el mejor apartamento dentro de la zona 10 ciudad de Guatemala.</a:t>
            </a:r>
            <a:endParaRPr lang="en-US" altLang="en-US" sz="2400" u="sng" dirty="0">
              <a:latin typeface="Times New Roman" panose="02020603050405020304" pitchFamily="18" charset="0"/>
              <a:cs typeface="Times New Roman" panose="02020603050405020304" pitchFamily="18" charset="0"/>
            </a:endParaRPr>
          </a:p>
          <a:p>
            <a:endParaRPr lang="es-GT" dirty="0"/>
          </a:p>
        </p:txBody>
      </p:sp>
    </p:spTree>
    <p:extLst>
      <p:ext uri="{BB962C8B-B14F-4D97-AF65-F5344CB8AC3E}">
        <p14:creationId xmlns:p14="http://schemas.microsoft.com/office/powerpoint/2010/main" val="132003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A457AB3-BEF9-41A8-9197-AFD71C765A46}"/>
              </a:ext>
            </a:extLst>
          </p:cNvPr>
          <p:cNvSpPr>
            <a:spLocks noChangeArrowheads="1"/>
          </p:cNvSpPr>
          <p:nvPr/>
        </p:nvSpPr>
        <p:spPr bwMode="auto">
          <a:xfrm>
            <a:off x="914400" y="93502"/>
            <a:ext cx="1067983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Paso 2: Dentro de nuestra averiguación de apartamentos, hemos obtenido 5 opciones: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Apartamento en el centro.</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Apartamento ubicado el sur.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Apartamento en el este.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Apartamento en el norte.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Paso 3: Los criterios para elegir el mejor apartamento son: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Ubicación: Queremos que se encuentre en una ubicación favorable, cerca de sitios importantes.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Precio de alquiler: Si es económico, mejor.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Número de metros cuadrados: A más grande, más puntuación.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Vista del apartamento: A mejor vista, mejor puntuación.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GT"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Estado del apartamento: Queremos que sea cómodo, confortable y en buen estado.</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0182D048-82AB-47F2-8B47-80DC72A2B796}"/>
              </a:ext>
            </a:extLst>
          </p:cNvPr>
          <p:cNvSpPr>
            <a:spLocks noChangeArrowheads="1"/>
          </p:cNvSpPr>
          <p:nvPr/>
        </p:nvSpPr>
        <p:spPr bwMode="auto">
          <a:xfrm>
            <a:off x="0" y="1630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GT"/>
          </a:p>
        </p:txBody>
      </p:sp>
    </p:spTree>
    <p:extLst>
      <p:ext uri="{BB962C8B-B14F-4D97-AF65-F5344CB8AC3E}">
        <p14:creationId xmlns:p14="http://schemas.microsoft.com/office/powerpoint/2010/main" val="3034328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67ADD-0CD4-4421-BC4A-87366F44CA1D}"/>
              </a:ext>
            </a:extLst>
          </p:cNvPr>
          <p:cNvSpPr>
            <a:spLocks noGrp="1"/>
          </p:cNvSpPr>
          <p:nvPr>
            <p:ph idx="1"/>
          </p:nvPr>
        </p:nvSpPr>
        <p:spPr>
          <a:xfrm>
            <a:off x="1097280" y="417250"/>
            <a:ext cx="10058400" cy="5451844"/>
          </a:xfrm>
        </p:spPr>
        <p:txBody>
          <a:bodyPr>
            <a:normAutofit/>
          </a:bodyPr>
          <a:lstStyle/>
          <a:p>
            <a:pPr marL="0" lvl="0" indent="0" eaLnBrk="0" fontAlgn="base" hangingPunct="0">
              <a:lnSpc>
                <a:spcPct val="100000"/>
              </a:lnSpc>
              <a:spcBef>
                <a:spcPct val="0"/>
              </a:spcBef>
              <a:spcAft>
                <a:spcPct val="0"/>
              </a:spcAft>
              <a:buNone/>
            </a:pPr>
            <a:r>
              <a:rPr lang="es-GT" altLang="en-US" sz="2400" b="1" dirty="0">
                <a:latin typeface="Calibri" panose="020F0502020204030204" pitchFamily="34" charset="0"/>
                <a:ea typeface="Times New Roman" panose="02020603050405020304" pitchFamily="18" charset="0"/>
                <a:cs typeface="Times New Roman" panose="02020603050405020304" pitchFamily="18" charset="0"/>
              </a:rPr>
              <a:t>Paso 4: </a:t>
            </a:r>
          </a:p>
          <a:p>
            <a:pPr marL="0" lvl="0" indent="0" eaLnBrk="0" fontAlgn="base" hangingPunct="0">
              <a:lnSpc>
                <a:spcPct val="100000"/>
              </a:lnSpc>
              <a:spcBef>
                <a:spcPct val="0"/>
              </a:spcBef>
              <a:spcAft>
                <a:spcPct val="0"/>
              </a:spcAft>
              <a:buNone/>
            </a:pPr>
            <a:endParaRPr lang="es-GT" altLang="en-US" sz="2400" b="1" dirty="0">
              <a:latin typeface="Calibri" panose="020F0502020204030204" pitchFamily="34" charset="0"/>
              <a:ea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s-GT" altLang="en-US" sz="2400" dirty="0">
                <a:latin typeface="Calibri" panose="020F0502020204030204" pitchFamily="34" charset="0"/>
                <a:ea typeface="Times New Roman" panose="02020603050405020304" pitchFamily="18" charset="0"/>
                <a:cs typeface="Times New Roman" panose="02020603050405020304" pitchFamily="18" charset="0"/>
              </a:rPr>
              <a:t>Lo más importante es la ubicación. Luego le sigue el precio, De tercera está el estado del apartamento, luego el número de metros cuadrados y por último la vista.</a:t>
            </a:r>
            <a:endParaRPr lang="en-US" altLang="en-US" sz="2400" dirty="0"/>
          </a:p>
          <a:p>
            <a:pPr marL="0" lvl="0" indent="0" eaLnBrk="0" fontAlgn="base" hangingPunct="0">
              <a:lnSpc>
                <a:spcPct val="100000"/>
              </a:lnSpc>
              <a:spcBef>
                <a:spcPct val="0"/>
              </a:spcBef>
              <a:spcAft>
                <a:spcPct val="0"/>
              </a:spcAft>
              <a:buFontTx/>
              <a:buChar char="•"/>
            </a:pPr>
            <a:r>
              <a:rPr lang="es-GT" altLang="en-US" sz="2400" dirty="0">
                <a:latin typeface="Calibri" panose="020F0502020204030204" pitchFamily="34" charset="0"/>
                <a:ea typeface="Times New Roman" panose="02020603050405020304" pitchFamily="18" charset="0"/>
                <a:cs typeface="Times New Roman" panose="02020603050405020304" pitchFamily="18" charset="0"/>
              </a:rPr>
              <a:t>Ubicación: 35%</a:t>
            </a:r>
            <a:endParaRPr lang="en-US" altLang="en-US" sz="2400" dirty="0"/>
          </a:p>
          <a:p>
            <a:pPr marL="0" lvl="0" indent="0" eaLnBrk="0" fontAlgn="base" hangingPunct="0">
              <a:lnSpc>
                <a:spcPct val="100000"/>
              </a:lnSpc>
              <a:spcBef>
                <a:spcPct val="0"/>
              </a:spcBef>
              <a:spcAft>
                <a:spcPct val="0"/>
              </a:spcAft>
              <a:buFontTx/>
              <a:buChar char="•"/>
            </a:pPr>
            <a:r>
              <a:rPr lang="es-GT" altLang="en-US" sz="2400" dirty="0">
                <a:latin typeface="Calibri" panose="020F0502020204030204" pitchFamily="34" charset="0"/>
                <a:ea typeface="Times New Roman" panose="02020603050405020304" pitchFamily="18" charset="0"/>
                <a:cs typeface="Times New Roman" panose="02020603050405020304" pitchFamily="18" charset="0"/>
              </a:rPr>
              <a:t>Precio de alquiler: 25%</a:t>
            </a:r>
            <a:endParaRPr lang="en-US" altLang="en-US" sz="2400" dirty="0"/>
          </a:p>
          <a:p>
            <a:pPr marL="0" lvl="0" indent="0" eaLnBrk="0" fontAlgn="base" hangingPunct="0">
              <a:lnSpc>
                <a:spcPct val="100000"/>
              </a:lnSpc>
              <a:spcBef>
                <a:spcPct val="0"/>
              </a:spcBef>
              <a:spcAft>
                <a:spcPct val="0"/>
              </a:spcAft>
              <a:buFontTx/>
              <a:buChar char="•"/>
            </a:pPr>
            <a:r>
              <a:rPr lang="es-GT" altLang="en-US" sz="2400" dirty="0">
                <a:latin typeface="Calibri" panose="020F0502020204030204" pitchFamily="34" charset="0"/>
                <a:ea typeface="Times New Roman" panose="02020603050405020304" pitchFamily="18" charset="0"/>
                <a:cs typeface="Times New Roman" panose="02020603050405020304" pitchFamily="18" charset="0"/>
              </a:rPr>
              <a:t>Estado del apartamento: 20%</a:t>
            </a:r>
            <a:endParaRPr lang="en-US" altLang="en-US" sz="2400" dirty="0"/>
          </a:p>
          <a:p>
            <a:pPr marL="0" lvl="0" indent="0" eaLnBrk="0" fontAlgn="base" hangingPunct="0">
              <a:lnSpc>
                <a:spcPct val="100000"/>
              </a:lnSpc>
              <a:spcBef>
                <a:spcPct val="0"/>
              </a:spcBef>
              <a:spcAft>
                <a:spcPct val="0"/>
              </a:spcAft>
              <a:buFontTx/>
              <a:buChar char="•"/>
            </a:pPr>
            <a:r>
              <a:rPr lang="es-GT" altLang="en-US" sz="2400" dirty="0">
                <a:latin typeface="Calibri" panose="020F0502020204030204" pitchFamily="34" charset="0"/>
                <a:ea typeface="Times New Roman" panose="02020603050405020304" pitchFamily="18" charset="0"/>
                <a:cs typeface="Times New Roman" panose="02020603050405020304" pitchFamily="18" charset="0"/>
              </a:rPr>
              <a:t>Número de metros cuadrados: 15%</a:t>
            </a:r>
            <a:endParaRPr lang="en-US" altLang="en-US" sz="2400" dirty="0"/>
          </a:p>
          <a:p>
            <a:pPr marL="0" lvl="0" indent="0" eaLnBrk="0" fontAlgn="base" hangingPunct="0">
              <a:lnSpc>
                <a:spcPct val="100000"/>
              </a:lnSpc>
              <a:spcBef>
                <a:spcPct val="0"/>
              </a:spcBef>
              <a:spcAft>
                <a:spcPct val="0"/>
              </a:spcAft>
              <a:buFontTx/>
              <a:buChar char="•"/>
            </a:pPr>
            <a:r>
              <a:rPr lang="es-GT" altLang="en-US" sz="2400" dirty="0">
                <a:latin typeface="Calibri" panose="020F0502020204030204" pitchFamily="34" charset="0"/>
                <a:ea typeface="Times New Roman" panose="02020603050405020304" pitchFamily="18" charset="0"/>
                <a:cs typeface="Times New Roman" panose="02020603050405020304" pitchFamily="18" charset="0"/>
              </a:rPr>
              <a:t>Vista del apartamento: 5%</a:t>
            </a:r>
          </a:p>
          <a:p>
            <a:pPr marL="0" lvl="0" indent="0" eaLnBrk="0" fontAlgn="base" hangingPunct="0">
              <a:lnSpc>
                <a:spcPct val="100000"/>
              </a:lnSpc>
              <a:spcBef>
                <a:spcPct val="0"/>
              </a:spcBef>
              <a:spcAft>
                <a:spcPct val="0"/>
              </a:spcAft>
              <a:buFontTx/>
              <a:buChar char="•"/>
            </a:pPr>
            <a:endParaRPr lang="es-GT" altLang="en-US" sz="2400" dirty="0">
              <a:latin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s-GT" altLang="en-US" sz="2400" b="1" dirty="0">
                <a:latin typeface="Calibri" panose="020F0502020204030204" pitchFamily="34" charset="0"/>
                <a:ea typeface="Times New Roman" panose="02020603050405020304" pitchFamily="18" charset="0"/>
                <a:cs typeface="Times New Roman" panose="02020603050405020304" pitchFamily="18" charset="0"/>
              </a:rPr>
              <a:t>Paso 5 y paso 6:</a:t>
            </a:r>
            <a:r>
              <a:rPr lang="es-GT" altLang="en-US" sz="2400" dirty="0">
                <a:latin typeface="Calibri" panose="020F0502020204030204" pitchFamily="34" charset="0"/>
                <a:ea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s-GT" altLang="en-US" sz="2400" dirty="0">
                <a:latin typeface="Calibri" panose="020F0502020204030204" pitchFamily="34" charset="0"/>
                <a:ea typeface="Times New Roman" panose="02020603050405020304" pitchFamily="18" charset="0"/>
                <a:cs typeface="Times New Roman" panose="02020603050405020304" pitchFamily="18" charset="0"/>
              </a:rPr>
              <a:t>Para este ejemplo cada opción puede obtener una puntuación de 1 a 5 por cada criterio, siendo 1 lo más bajo y 5 lo más alto.</a:t>
            </a:r>
            <a:endParaRPr lang="en-US" altLang="en-US" sz="2400" dirty="0"/>
          </a:p>
          <a:p>
            <a:endParaRPr lang="es-GT" sz="2400" dirty="0"/>
          </a:p>
        </p:txBody>
      </p:sp>
    </p:spTree>
    <p:extLst>
      <p:ext uri="{BB962C8B-B14F-4D97-AF65-F5344CB8AC3E}">
        <p14:creationId xmlns:p14="http://schemas.microsoft.com/office/powerpoint/2010/main" val="200287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2E606C-65BE-4207-9C61-F459D202B6CC}"/>
              </a:ext>
            </a:extLst>
          </p:cNvPr>
          <p:cNvSpPr>
            <a:spLocks noGrp="1"/>
          </p:cNvSpPr>
          <p:nvPr>
            <p:ph type="ctrTitle"/>
          </p:nvPr>
        </p:nvSpPr>
        <p:spPr/>
        <p:txBody>
          <a:bodyPr/>
          <a:lstStyle/>
          <a:p>
            <a:r>
              <a:rPr lang="es-GT" dirty="0" err="1"/>
              <a:t>Six</a:t>
            </a:r>
            <a:r>
              <a:rPr lang="es-GT" dirty="0"/>
              <a:t> sigma</a:t>
            </a:r>
          </a:p>
        </p:txBody>
      </p:sp>
    </p:spTree>
    <p:extLst>
      <p:ext uri="{BB962C8B-B14F-4D97-AF65-F5344CB8AC3E}">
        <p14:creationId xmlns:p14="http://schemas.microsoft.com/office/powerpoint/2010/main" val="192419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DC54-E5C1-40AB-BC24-9A72C1E09942}"/>
              </a:ext>
            </a:extLst>
          </p:cNvPr>
          <p:cNvSpPr>
            <a:spLocks noGrp="1"/>
          </p:cNvSpPr>
          <p:nvPr>
            <p:ph type="title"/>
          </p:nvPr>
        </p:nvSpPr>
        <p:spPr>
          <a:xfrm>
            <a:off x="1066800" y="443883"/>
            <a:ext cx="10058400" cy="885104"/>
          </a:xfrm>
        </p:spPr>
        <p:txBody>
          <a:bodyPr/>
          <a:lstStyle/>
          <a:p>
            <a:pPr algn="ctr"/>
            <a:r>
              <a:rPr lang="es-GT" dirty="0">
                <a:latin typeface="Times New Roman" panose="02020603050405020304" pitchFamily="18" charset="0"/>
                <a:cs typeface="Times New Roman" panose="02020603050405020304" pitchFamily="18" charset="0"/>
              </a:rPr>
              <a:t>Matriz de Priorización</a:t>
            </a:r>
          </a:p>
        </p:txBody>
      </p:sp>
      <p:pic>
        <p:nvPicPr>
          <p:cNvPr id="4" name="Picture 14">
            <a:extLst>
              <a:ext uri="{FF2B5EF4-FFF2-40B4-BE49-F238E27FC236}">
                <a16:creationId xmlns:a16="http://schemas.microsoft.com/office/drawing/2014/main" id="{0E292596-0E98-4891-9EDE-FCB717229E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101" y="1624614"/>
            <a:ext cx="11468466" cy="403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48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6528A0-2125-4A26-9C70-BB2699E57440}"/>
              </a:ext>
            </a:extLst>
          </p:cNvPr>
          <p:cNvSpPr>
            <a:spLocks noGrp="1"/>
          </p:cNvSpPr>
          <p:nvPr>
            <p:ph idx="1"/>
          </p:nvPr>
        </p:nvSpPr>
        <p:spPr>
          <a:xfrm>
            <a:off x="1167148" y="1210613"/>
            <a:ext cx="9857704" cy="4906101"/>
          </a:xfrm>
        </p:spPr>
        <p:txBody>
          <a:bodyPr>
            <a:normAutofit/>
          </a:bodyPr>
          <a:lstStyle/>
          <a:p>
            <a:endParaRPr lang="es-MX" dirty="0"/>
          </a:p>
          <a:p>
            <a:endParaRPr lang="es-MX" dirty="0"/>
          </a:p>
          <a:p>
            <a:r>
              <a:rPr lang="es-MX" dirty="0"/>
              <a:t>SEIS SIGMA o </a:t>
            </a:r>
            <a:r>
              <a:rPr lang="es-MX" dirty="0" err="1"/>
              <a:t>Six</a:t>
            </a:r>
            <a:r>
              <a:rPr lang="es-MX" dirty="0"/>
              <a:t> Sigma por su expresión en inglés, es una metodología de mejora de procesos, centrada en la reducción de la variabilidad de los mismos, reforzando y optimizando cada parte de proceso consiguiendo reducir o eliminar los defectos o fallos en la entrega de un producto o servicio al cliente. </a:t>
            </a:r>
          </a:p>
          <a:p>
            <a:r>
              <a:rPr lang="es-MX" dirty="0"/>
              <a:t>La meta de 6 Sigma es llegar a un máximo de 3,4 defectos por millón de eventos u oportunidades (DPMO), entendiéndose como defecto cualquier evento en que un producto o servicio no logra cumplir los requisitos del cliente.</a:t>
            </a:r>
          </a:p>
          <a:p>
            <a:r>
              <a:rPr lang="es-MX" dirty="0"/>
              <a:t>Seis sigma utiliza herramientas estadísticas para la caracterización y el estudio de los procesos, de ahí el nombre de la herramienta, ya que sigma es la desviación típica que da una idea de la variabilidad en un proceso y el objetivo de la metodología seis sigma es reducir ésta de modo que el proceso se encuentre siempre dentro de los límites establecidos por los requisitos del cliente.</a:t>
            </a:r>
            <a:endParaRPr lang="es-GT" dirty="0"/>
          </a:p>
        </p:txBody>
      </p:sp>
      <p:sp>
        <p:nvSpPr>
          <p:cNvPr id="2" name="TextBox 1">
            <a:extLst>
              <a:ext uri="{FF2B5EF4-FFF2-40B4-BE49-F238E27FC236}">
                <a16:creationId xmlns:a16="http://schemas.microsoft.com/office/drawing/2014/main" id="{BCC7ECB6-5B02-4B0D-B09C-6B3372202C92}"/>
              </a:ext>
            </a:extLst>
          </p:cNvPr>
          <p:cNvSpPr txBox="1"/>
          <p:nvPr/>
        </p:nvSpPr>
        <p:spPr>
          <a:xfrm>
            <a:off x="3053918" y="719090"/>
            <a:ext cx="5388746" cy="745725"/>
          </a:xfrm>
          <a:prstGeom prst="rect">
            <a:avLst/>
          </a:prstGeom>
        </p:spPr>
        <p:txBody>
          <a:bodyPr vert="horz" lIns="0" tIns="45720" rIns="0" bIns="45720" rtlCol="0">
            <a:noAutofit/>
          </a:bodyPr>
          <a:lstStyle>
            <a:lvl1pPr marL="91440" indent="-91440" defTabSz="914400">
              <a:lnSpc>
                <a:spcPct val="90000"/>
              </a:lnSpc>
              <a:spcBef>
                <a:spcPts val="1200"/>
              </a:spcBef>
              <a:spcAft>
                <a:spcPts val="200"/>
              </a:spcAft>
              <a:buClr>
                <a:schemeClr val="accent1"/>
              </a:buClr>
              <a:buSzPct val="100000"/>
              <a:buFont typeface="Calibri" panose="020F0502020204030204" pitchFamily="34" charset="0"/>
              <a:buChar char=" "/>
              <a:defRPr sz="2000">
                <a:solidFill>
                  <a:schemeClr val="tx1">
                    <a:lumMod val="75000"/>
                    <a:lumOff val="25000"/>
                  </a:schemeClr>
                </a:solidFill>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lgn="ctr"/>
            <a:r>
              <a:rPr lang="es-GT" sz="2800" b="1" i="1"/>
              <a:t>DEFINICION</a:t>
            </a:r>
            <a:endParaRPr lang="es-GT" sz="2800" b="1" i="1" dirty="0"/>
          </a:p>
        </p:txBody>
      </p:sp>
    </p:spTree>
    <p:extLst>
      <p:ext uri="{BB962C8B-B14F-4D97-AF65-F5344CB8AC3E}">
        <p14:creationId xmlns:p14="http://schemas.microsoft.com/office/powerpoint/2010/main" val="360100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DE3C91C-A673-4AAA-82E1-1356C50BBFBE}"/>
              </a:ext>
            </a:extLst>
          </p:cNvPr>
          <p:cNvSpPr>
            <a:spLocks noGrp="1"/>
          </p:cNvSpPr>
          <p:nvPr>
            <p:ph idx="1"/>
          </p:nvPr>
        </p:nvSpPr>
        <p:spPr>
          <a:xfrm>
            <a:off x="1295400" y="740536"/>
            <a:ext cx="9587248" cy="5299656"/>
          </a:xfrm>
        </p:spPr>
        <p:txBody>
          <a:bodyPr>
            <a:normAutofit/>
          </a:bodyPr>
          <a:lstStyle/>
          <a:p>
            <a:r>
              <a:rPr lang="es-MX" dirty="0"/>
              <a:t>Mencionar que un proceso tiene un rango de efectividad dentro de los 6 sigma es una forma técnica estadística de decir que la variación o dispersión de resultados (sigma) es muy pequeña, o sea que el proceso es prácticamente perfecto. Significa que prácticamente todos los resultados están dentro del rango deseado (porque la desviación es tan reducida que dentro del rango deseado caben 12 desviaciones típicas). Esto guarda directa relación con que la media es el valor central deseado y que la desviación es ínfima.</a:t>
            </a:r>
          </a:p>
          <a:p>
            <a:r>
              <a:rPr lang="es-MX" dirty="0"/>
              <a:t>Se puede clasificar la eficiencia de un proceso con base en su nivel de sigma: Porcentajes obtenidos asumiendo una desviación del valor nominal de 1,5 sigma: Por ejemplo, si tengo un proceso para fabricar ejes que deben tener un diámetro de 15 +/-1 mm para que sean buenos para mi cliente, si mi proceso tiene una eficiencia de 3 sigma, de cada millón de ejes que fabrique, 66.800 tendrán un diámetro inferior a 14 o superior a 16mm, mientras que si mi proceso tiene una eficiencia de 6 sigma, por cada millón de ejes que fabrique, tan solo 3,4 tendrán un diámetro inferior a 14 o superior a 16mm.</a:t>
            </a:r>
          </a:p>
          <a:p>
            <a:r>
              <a:rPr lang="es-MX" dirty="0"/>
              <a:t>Dentro de los beneficios que se obtienen del Seis Sigma están: mejora de la rentabilidad y la productividad. Una diferencia importante con relación a otras metodologías es la orientación al cliente.</a:t>
            </a:r>
          </a:p>
        </p:txBody>
      </p:sp>
    </p:spTree>
    <p:extLst>
      <p:ext uri="{BB962C8B-B14F-4D97-AF65-F5344CB8AC3E}">
        <p14:creationId xmlns:p14="http://schemas.microsoft.com/office/powerpoint/2010/main" val="133012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F39F51-3A7E-4B63-855B-7A4C8E3E853A}"/>
              </a:ext>
            </a:extLst>
          </p:cNvPr>
          <p:cNvSpPr>
            <a:spLocks noGrp="1"/>
          </p:cNvSpPr>
          <p:nvPr>
            <p:ph type="title"/>
          </p:nvPr>
        </p:nvSpPr>
        <p:spPr/>
        <p:txBody>
          <a:bodyPr/>
          <a:lstStyle/>
          <a:p>
            <a:pPr algn="ctr"/>
            <a:r>
              <a:rPr lang="es-GT" b="1" dirty="0"/>
              <a:t>Antecedentes</a:t>
            </a:r>
          </a:p>
        </p:txBody>
      </p:sp>
      <p:sp>
        <p:nvSpPr>
          <p:cNvPr id="3" name="Marcador de contenido 2">
            <a:extLst>
              <a:ext uri="{FF2B5EF4-FFF2-40B4-BE49-F238E27FC236}">
                <a16:creationId xmlns:a16="http://schemas.microsoft.com/office/drawing/2014/main" id="{1BA3AB77-7701-46AE-BFC3-2421F1FD78BA}"/>
              </a:ext>
            </a:extLst>
          </p:cNvPr>
          <p:cNvSpPr>
            <a:spLocks noGrp="1"/>
          </p:cNvSpPr>
          <p:nvPr>
            <p:ph idx="1"/>
          </p:nvPr>
        </p:nvSpPr>
        <p:spPr/>
        <p:txBody>
          <a:bodyPr>
            <a:normAutofit/>
          </a:bodyPr>
          <a:lstStyle/>
          <a:p>
            <a:r>
              <a:rPr lang="es-MX" dirty="0"/>
              <a:t>Seis sigma es una evolución de las teorías sobre calidad de más éxito desarrolladas después de la segunda guerra mundial. Especialmente pueden considerarse precursoras directas:​</a:t>
            </a:r>
          </a:p>
          <a:p>
            <a:endParaRPr lang="es-MX" dirty="0"/>
          </a:p>
          <a:p>
            <a:r>
              <a:rPr lang="es-MX" dirty="0"/>
              <a:t>TQM, Total </a:t>
            </a:r>
            <a:r>
              <a:rPr lang="es-MX" dirty="0" err="1"/>
              <a:t>Quality</a:t>
            </a:r>
            <a:r>
              <a:rPr lang="es-MX" dirty="0"/>
              <a:t> Management o Sistema de Calidad Total</a:t>
            </a:r>
          </a:p>
          <a:p>
            <a:r>
              <a:rPr lang="es-MX" dirty="0"/>
              <a:t>SPC, </a:t>
            </a:r>
            <a:r>
              <a:rPr lang="es-MX" dirty="0" err="1"/>
              <a:t>Statistical</a:t>
            </a:r>
            <a:r>
              <a:rPr lang="es-MX" dirty="0"/>
              <a:t> </a:t>
            </a:r>
            <a:r>
              <a:rPr lang="es-MX" dirty="0" err="1"/>
              <a:t>Process</a:t>
            </a:r>
            <a:r>
              <a:rPr lang="es-MX" dirty="0"/>
              <a:t> Control o Control Estadístico de Procesos</a:t>
            </a:r>
          </a:p>
          <a:p>
            <a:r>
              <a:rPr lang="es-MX" dirty="0"/>
              <a:t>También incorpora muchos de los elementos del ciclo PDCA de Deming. </a:t>
            </a:r>
            <a:endParaRPr lang="es-GT" dirty="0"/>
          </a:p>
        </p:txBody>
      </p:sp>
    </p:spTree>
    <p:extLst>
      <p:ext uri="{BB962C8B-B14F-4D97-AF65-F5344CB8AC3E}">
        <p14:creationId xmlns:p14="http://schemas.microsoft.com/office/powerpoint/2010/main" val="187149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A3F2E-231B-401C-B5DA-0FB3ABDDAF03}"/>
              </a:ext>
            </a:extLst>
          </p:cNvPr>
          <p:cNvSpPr>
            <a:spLocks noGrp="1"/>
          </p:cNvSpPr>
          <p:nvPr>
            <p:ph type="title"/>
          </p:nvPr>
        </p:nvSpPr>
        <p:spPr/>
        <p:txBody>
          <a:bodyPr/>
          <a:lstStyle/>
          <a:p>
            <a:pPr algn="ctr"/>
            <a:r>
              <a:rPr lang="es-GT" b="1" dirty="0"/>
              <a:t>Desarrollo y pioneros</a:t>
            </a:r>
            <a:br>
              <a:rPr lang="es-GT" b="1" dirty="0"/>
            </a:br>
            <a:endParaRPr lang="es-GT" dirty="0"/>
          </a:p>
        </p:txBody>
      </p:sp>
      <p:sp>
        <p:nvSpPr>
          <p:cNvPr id="3" name="Marcador de contenido 2">
            <a:extLst>
              <a:ext uri="{FF2B5EF4-FFF2-40B4-BE49-F238E27FC236}">
                <a16:creationId xmlns:a16="http://schemas.microsoft.com/office/drawing/2014/main" id="{EE7BFE83-E980-45CF-8680-924FA3EC50CA}"/>
              </a:ext>
            </a:extLst>
          </p:cNvPr>
          <p:cNvSpPr>
            <a:spLocks noGrp="1"/>
          </p:cNvSpPr>
          <p:nvPr>
            <p:ph idx="1"/>
          </p:nvPr>
        </p:nvSpPr>
        <p:spPr>
          <a:xfrm>
            <a:off x="1325880" y="1980095"/>
            <a:ext cx="9601200" cy="4180268"/>
          </a:xfrm>
        </p:spPr>
        <p:txBody>
          <a:bodyPr>
            <a:normAutofit fontScale="92500" lnSpcReduction="10000"/>
          </a:bodyPr>
          <a:lstStyle/>
          <a:p>
            <a:r>
              <a:rPr lang="es-MX" dirty="0"/>
              <a:t>Fue iniciado en Motorola en el año 1988 por el ingeniero Bill Smith,​ como una estrategia de negocios y mejora de la calidad, pero posteriormente mejorado y popularizado por General Electric.</a:t>
            </a:r>
          </a:p>
          <a:p>
            <a:endParaRPr lang="es-MX" dirty="0"/>
          </a:p>
          <a:p>
            <a:r>
              <a:rPr lang="es-MX" dirty="0"/>
              <a:t>Los resultados para Motorola hoy en día son los siguientes: Incremento de la productividad de un 12,3 % anual; reducción de los costos de no calidad por encima de un 84,0 %; eliminación del 99,7 % de los defectos en sus procesos; ahorros en costos de manufactura sobre los 10 000 millones de dólares y un crecimiento anual del 17,0 % compuesto sobre ganancias, ingresos y valor de sus acciones.</a:t>
            </a:r>
          </a:p>
          <a:p>
            <a:endParaRPr lang="es-MX" dirty="0"/>
          </a:p>
          <a:p>
            <a:r>
              <a:rPr lang="es-MX" dirty="0"/>
              <a:t>El costo en entrenamiento de una persona en Seis Sigma se compensa ampliamente con los beneficios obtenidos a futuro. Motorola asegura haber ahorrado 17 000 millones de dólares desde su implementación, por lo que muchas otras empresas han decidido adoptar este método.</a:t>
            </a:r>
            <a:endParaRPr lang="es-GT" dirty="0"/>
          </a:p>
        </p:txBody>
      </p:sp>
    </p:spTree>
    <p:extLst>
      <p:ext uri="{BB962C8B-B14F-4D97-AF65-F5344CB8AC3E}">
        <p14:creationId xmlns:p14="http://schemas.microsoft.com/office/powerpoint/2010/main" val="20056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710CA-DF1E-468C-AA13-845AE197FB7B}"/>
              </a:ext>
            </a:extLst>
          </p:cNvPr>
          <p:cNvSpPr>
            <a:spLocks noGrp="1"/>
          </p:cNvSpPr>
          <p:nvPr>
            <p:ph type="title"/>
          </p:nvPr>
        </p:nvSpPr>
        <p:spPr/>
        <p:txBody>
          <a:bodyPr/>
          <a:lstStyle/>
          <a:p>
            <a:pPr algn="ctr"/>
            <a:r>
              <a:rPr lang="es-GT" b="1" dirty="0"/>
              <a:t>Principios de SEIS Sigma</a:t>
            </a:r>
            <a:br>
              <a:rPr lang="es-GT" dirty="0"/>
            </a:br>
            <a:endParaRPr lang="es-GT" dirty="0"/>
          </a:p>
        </p:txBody>
      </p:sp>
      <p:sp>
        <p:nvSpPr>
          <p:cNvPr id="3" name="Marcador de contenido 2">
            <a:extLst>
              <a:ext uri="{FF2B5EF4-FFF2-40B4-BE49-F238E27FC236}">
                <a16:creationId xmlns:a16="http://schemas.microsoft.com/office/drawing/2014/main" id="{C21FC872-CF30-4EDA-8964-D141A580804E}"/>
              </a:ext>
            </a:extLst>
          </p:cNvPr>
          <p:cNvSpPr>
            <a:spLocks noGrp="1"/>
          </p:cNvSpPr>
          <p:nvPr>
            <p:ph idx="1"/>
          </p:nvPr>
        </p:nvSpPr>
        <p:spPr>
          <a:xfrm>
            <a:off x="1325880" y="1737360"/>
            <a:ext cx="9601200" cy="4548030"/>
          </a:xfrm>
        </p:spPr>
        <p:txBody>
          <a:bodyPr>
            <a:normAutofit fontScale="92500" lnSpcReduction="10000"/>
          </a:bodyPr>
          <a:lstStyle/>
          <a:p>
            <a:r>
              <a:rPr lang="es-MX" b="1" dirty="0"/>
              <a:t>Liderazgo comprometido de arriba hacia abajo.</a:t>
            </a:r>
            <a:r>
              <a:rPr lang="es-MX" dirty="0"/>
              <a:t> Esta metodología implica un cambio en la forma de realizar las operaciones y de tomar decisiones. La estrategia se apoya y compromete desde los niveles más altos de la dirección y la organización.</a:t>
            </a:r>
          </a:p>
          <a:p>
            <a:r>
              <a:rPr lang="es-MX" b="1" dirty="0"/>
              <a:t>Seis Sigma se apoya en una estructura directiva que incluye personal a tiempo completo.</a:t>
            </a:r>
            <a:r>
              <a:rPr lang="es-MX" dirty="0"/>
              <a:t> La forma de manifestar el compromiso por Seis Sigma es creando una estructura directiva que integre líderes de negocio, de proyectos, expertos y facilitadores. Cada uno de los líderes tiene roles y responsabilidades específicas para formar proyectos de mejora.</a:t>
            </a:r>
          </a:p>
          <a:p>
            <a:r>
              <a:rPr lang="es-MX" b="1" dirty="0"/>
              <a:t>Entrenamiento.</a:t>
            </a:r>
            <a:r>
              <a:rPr lang="es-MX" dirty="0"/>
              <a:t> Cada uno de los actores del programa de Seis Sigma requiere de entrenamientos específicos. Varios de ellos deben tomar un entrenamiento amplio, conocido como </a:t>
            </a:r>
            <a:r>
              <a:rPr lang="es-MX" dirty="0" err="1"/>
              <a:t>curriculum</a:t>
            </a:r>
            <a:r>
              <a:rPr lang="es-MX" dirty="0"/>
              <a:t> de un </a:t>
            </a:r>
            <a:r>
              <a:rPr lang="es-MX" dirty="0" err="1"/>
              <a:t>black</a:t>
            </a:r>
            <a:r>
              <a:rPr lang="es-MX" dirty="0"/>
              <a:t> </a:t>
            </a:r>
            <a:r>
              <a:rPr lang="es-MX" dirty="0" err="1"/>
              <a:t>belt</a:t>
            </a:r>
            <a:r>
              <a:rPr lang="es-MX" dirty="0"/>
              <a:t>.</a:t>
            </a:r>
          </a:p>
          <a:p>
            <a:r>
              <a:rPr lang="es-MX" b="1" dirty="0"/>
              <a:t>Acreditación orientada al cliente y enfocada a los procesos.</a:t>
            </a:r>
            <a:r>
              <a:rPr lang="es-MX" dirty="0"/>
              <a:t> Esta metodología busca que todos los procesos cumplan con los requerimientos del cliente y que los niveles de calidad y desempeño cumplan con los estándares de </a:t>
            </a:r>
            <a:r>
              <a:rPr lang="es-MX" dirty="0" err="1"/>
              <a:t>Six</a:t>
            </a:r>
            <a:r>
              <a:rPr lang="es-MX" dirty="0"/>
              <a:t> Sigma. Al desarrollar esta metodología se requiere profundizar en el entendimiento del cliente y sus necesidades. Con base en ese estudio sobre el cliente se diseñan y mejoran los procesos.</a:t>
            </a:r>
          </a:p>
          <a:p>
            <a:endParaRPr lang="es-GT" dirty="0"/>
          </a:p>
        </p:txBody>
      </p:sp>
    </p:spTree>
    <p:extLst>
      <p:ext uri="{BB962C8B-B14F-4D97-AF65-F5344CB8AC3E}">
        <p14:creationId xmlns:p14="http://schemas.microsoft.com/office/powerpoint/2010/main" val="367187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2DCA3D0-45BF-4818-A648-174E4FD8FE4F}"/>
              </a:ext>
            </a:extLst>
          </p:cNvPr>
          <p:cNvSpPr>
            <a:spLocks noGrp="1"/>
          </p:cNvSpPr>
          <p:nvPr>
            <p:ph idx="1"/>
          </p:nvPr>
        </p:nvSpPr>
        <p:spPr>
          <a:xfrm>
            <a:off x="1371600" y="927278"/>
            <a:ext cx="9601200" cy="4940121"/>
          </a:xfrm>
        </p:spPr>
        <p:txBody>
          <a:bodyPr>
            <a:normAutofit/>
          </a:bodyPr>
          <a:lstStyle/>
          <a:p>
            <a:r>
              <a:rPr lang="es-MX" b="1" dirty="0"/>
              <a:t>Dirigida con datos.</a:t>
            </a:r>
            <a:r>
              <a:rPr lang="es-MX" dirty="0"/>
              <a:t> Los datos y el pensamiento estadístico orientan los esfuerzos de esta metodología- Los datos son necesarios para identificar las variables de calidad y los procesos y áreas que tienen que ser mejorados.</a:t>
            </a:r>
          </a:p>
          <a:p>
            <a:r>
              <a:rPr lang="es-MX" b="1" dirty="0"/>
              <a:t>Se apoya en una metodología robusta.</a:t>
            </a:r>
            <a:r>
              <a:rPr lang="es-MX" dirty="0"/>
              <a:t> Se requiere de una metodología para resolver los problemas del cliente, a través del análisis y tratamiento de los datos obtenidos.</a:t>
            </a:r>
          </a:p>
          <a:p>
            <a:r>
              <a:rPr lang="es-MX" b="1" dirty="0"/>
              <a:t>Los proyectos generan ahorros o aumento en ventas.</a:t>
            </a:r>
            <a:endParaRPr lang="es-MX" dirty="0"/>
          </a:p>
          <a:p>
            <a:r>
              <a:rPr lang="es-MX" b="1" dirty="0"/>
              <a:t>El trabajo se reconoce.</a:t>
            </a:r>
            <a:endParaRPr lang="es-MX" dirty="0"/>
          </a:p>
          <a:p>
            <a:r>
              <a:rPr lang="es-MX" b="1" dirty="0"/>
              <a:t>La metodología Seis Sigma plantea proyectos largos.</a:t>
            </a:r>
            <a:r>
              <a:rPr lang="es-MX" dirty="0"/>
              <a:t> Seis Sigma es una iniciativa con horizonte de varios años, con lo cual integra y refuerza otros tipos de iniciativa.</a:t>
            </a:r>
          </a:p>
          <a:p>
            <a:r>
              <a:rPr lang="es-MX" b="1" dirty="0"/>
              <a:t>Seis Sigma se comunica.</a:t>
            </a:r>
            <a:r>
              <a:rPr lang="es-MX" dirty="0"/>
              <a:t> Los programas de seis sigma se basan en una política intensa de comunicación entre todos los miembros y departamentos de una organización, y fuera de la organización. Con esto se adopta esta filosofía en toda la organización.</a:t>
            </a:r>
          </a:p>
          <a:p>
            <a:endParaRPr lang="es-GT" dirty="0"/>
          </a:p>
        </p:txBody>
      </p:sp>
    </p:spTree>
    <p:extLst>
      <p:ext uri="{BB962C8B-B14F-4D97-AF65-F5344CB8AC3E}">
        <p14:creationId xmlns:p14="http://schemas.microsoft.com/office/powerpoint/2010/main" val="69768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CB7C3C-D376-49F0-A6A8-541868449308}"/>
              </a:ext>
            </a:extLst>
          </p:cNvPr>
          <p:cNvSpPr>
            <a:spLocks noGrp="1"/>
          </p:cNvSpPr>
          <p:nvPr>
            <p:ph type="title"/>
          </p:nvPr>
        </p:nvSpPr>
        <p:spPr>
          <a:xfrm>
            <a:off x="1066800" y="484573"/>
            <a:ext cx="10058400" cy="746760"/>
          </a:xfrm>
        </p:spPr>
        <p:txBody>
          <a:bodyPr/>
          <a:lstStyle/>
          <a:p>
            <a:pPr algn="ctr"/>
            <a:r>
              <a:rPr lang="es-GT" b="1" dirty="0"/>
              <a:t>Proceso</a:t>
            </a:r>
          </a:p>
        </p:txBody>
      </p:sp>
      <p:sp>
        <p:nvSpPr>
          <p:cNvPr id="3" name="Marcador de contenido 2">
            <a:extLst>
              <a:ext uri="{FF2B5EF4-FFF2-40B4-BE49-F238E27FC236}">
                <a16:creationId xmlns:a16="http://schemas.microsoft.com/office/drawing/2014/main" id="{969AA6FF-0AA0-4A53-BECF-6C7B7E4D3C07}"/>
              </a:ext>
            </a:extLst>
          </p:cNvPr>
          <p:cNvSpPr>
            <a:spLocks noGrp="1"/>
          </p:cNvSpPr>
          <p:nvPr>
            <p:ph idx="1"/>
          </p:nvPr>
        </p:nvSpPr>
        <p:spPr>
          <a:xfrm>
            <a:off x="1424866" y="1882066"/>
            <a:ext cx="9601200" cy="4296792"/>
          </a:xfrm>
        </p:spPr>
        <p:txBody>
          <a:bodyPr>
            <a:normAutofit/>
          </a:bodyPr>
          <a:lstStyle/>
          <a:p>
            <a:r>
              <a:rPr lang="es-MX" dirty="0"/>
              <a:t>El proceso Seis Sigma (</a:t>
            </a:r>
            <a:r>
              <a:rPr lang="es-MX" dirty="0" err="1"/>
              <a:t>six</a:t>
            </a:r>
            <a:r>
              <a:rPr lang="es-MX" dirty="0"/>
              <a:t> sigma) se caracteriza por 5 etapas concretas:</a:t>
            </a:r>
          </a:p>
          <a:p>
            <a:r>
              <a:rPr lang="es-MX" dirty="0"/>
              <a:t>DMAIC (Por sus siglas en inglés: Define - </a:t>
            </a:r>
            <a:r>
              <a:rPr lang="es-MX" dirty="0" err="1"/>
              <a:t>Measure</a:t>
            </a:r>
            <a:r>
              <a:rPr lang="es-MX" dirty="0"/>
              <a:t> - </a:t>
            </a:r>
            <a:r>
              <a:rPr lang="es-MX" dirty="0" err="1"/>
              <a:t>Analyze</a:t>
            </a:r>
            <a:r>
              <a:rPr lang="es-MX" dirty="0"/>
              <a:t> - </a:t>
            </a:r>
            <a:r>
              <a:rPr lang="es-MX" dirty="0" err="1"/>
              <a:t>Improve</a:t>
            </a:r>
            <a:r>
              <a:rPr lang="es-MX" dirty="0"/>
              <a:t> - Control)</a:t>
            </a:r>
          </a:p>
        </p:txBody>
      </p:sp>
      <p:pic>
        <p:nvPicPr>
          <p:cNvPr id="4" name="Picture 10">
            <a:extLst>
              <a:ext uri="{FF2B5EF4-FFF2-40B4-BE49-F238E27FC236}">
                <a16:creationId xmlns:a16="http://schemas.microsoft.com/office/drawing/2014/main" id="{2879F38B-1B6A-4C8F-BB1F-3CCEAA9AD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900" y="2575774"/>
            <a:ext cx="8890599" cy="238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2838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TotalTime>
  <Words>1194</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Retrospect</vt:lpstr>
      <vt:lpstr>PowerPoint Presentation</vt:lpstr>
      <vt:lpstr>Six sigma</vt:lpstr>
      <vt:lpstr>PowerPoint Presentation</vt:lpstr>
      <vt:lpstr>PowerPoint Presentation</vt:lpstr>
      <vt:lpstr>Antecedentes</vt:lpstr>
      <vt:lpstr>Desarrollo y pioneros </vt:lpstr>
      <vt:lpstr>Principios de SEIS Sigma </vt:lpstr>
      <vt:lpstr>PowerPoint Presentation</vt:lpstr>
      <vt:lpstr>Proceso</vt:lpstr>
      <vt:lpstr>Funciones y responsabilidades en Seis Sigma </vt:lpstr>
      <vt:lpstr>Estructura humana del Seis Sigma </vt:lpstr>
      <vt:lpstr>PowerPoint Presentation</vt:lpstr>
      <vt:lpstr>PowerPoint Presentation</vt:lpstr>
      <vt:lpstr>Ejemplo de Aplicacion</vt:lpstr>
      <vt:lpstr>Ventajas</vt:lpstr>
      <vt:lpstr>Estructuración</vt:lpstr>
      <vt:lpstr>Ejemplo práctico de matriz de priorización Adquisición de Departamento.</vt:lpstr>
      <vt:lpstr>PowerPoint Presentation</vt:lpstr>
      <vt:lpstr>PowerPoint Presentation</vt:lpstr>
      <vt:lpstr>Matriz de Priorización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Tizol</dc:creator>
  <cp:lastModifiedBy>David Tizol</cp:lastModifiedBy>
  <cp:revision>4</cp:revision>
  <dcterms:created xsi:type="dcterms:W3CDTF">2019-10-12T16:45:11Z</dcterms:created>
  <dcterms:modified xsi:type="dcterms:W3CDTF">2019-10-12T17:17:41Z</dcterms:modified>
</cp:coreProperties>
</file>