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G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s-GT"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G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s-GT"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s-GT"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s-GT"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GT"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s-GT"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p>
            <a:pPr>
              <a:lnSpc>
                <a:spcPct val="100000"/>
              </a:lnSpc>
            </a:pPr>
            <a:fld id="{742F07FF-66CD-4837-8CA7-88ECC4A8F905}" type="datetime">
              <a:rPr b="0" lang="es-GT" sz="1200" spc="-1" strike="noStrike">
                <a:solidFill>
                  <a:srgbClr val="8b8b8b"/>
                </a:solidFill>
                <a:latin typeface="Calibri"/>
              </a:rPr>
              <a:t>6/04/19</a:t>
            </a:fld>
            <a:endParaRPr b="0" lang="es-GT" sz="12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p>
            <a:endParaRPr b="0" lang="es-GT"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p>
            <a:pPr algn="r">
              <a:lnSpc>
                <a:spcPct val="100000"/>
              </a:lnSpc>
            </a:pPr>
            <a:fld id="{026DDC0F-8403-4A51-9A3D-EE916A99D128}" type="slidenum">
              <a:rPr b="0" lang="es-GT" sz="1200" spc="-1" strike="noStrike">
                <a:solidFill>
                  <a:srgbClr val="8b8b8b"/>
                </a:solidFill>
                <a:latin typeface="Calibri"/>
              </a:rPr>
              <a:t>&lt;número&gt;</a:t>
            </a:fld>
            <a:endParaRPr b="0" lang="es-GT" sz="12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b="0" lang="es-GT" sz="1800" spc="-1" strike="noStrike">
                <a:solidFill>
                  <a:srgbClr val="000000"/>
                </a:solidFill>
                <a:latin typeface="Calibri"/>
              </a:rPr>
              <a:t>Pulse para editar el formato del texto de título</a:t>
            </a:r>
            <a:endParaRPr b="0" lang="es-GT" sz="1800" spc="-1" strike="noStrike">
              <a:solidFill>
                <a:srgbClr val="000000"/>
              </a:solidFill>
              <a:latin typeface="Calibri"/>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latin typeface="Calibri"/>
              </a:rPr>
              <a:t>Pulse para editar el formato de esquema del texto</a:t>
            </a:r>
            <a:endParaRPr b="0" lang="es-GT"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GT" sz="2400" spc="-1" strike="noStrike">
                <a:solidFill>
                  <a:srgbClr val="000000"/>
                </a:solidFill>
                <a:latin typeface="Calibri"/>
              </a:rPr>
              <a:t>Segundo nivel del esquema</a:t>
            </a:r>
            <a:endParaRPr b="0" lang="es-GT"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GT" sz="2000" spc="-1" strike="noStrike">
                <a:solidFill>
                  <a:srgbClr val="000000"/>
                </a:solidFill>
                <a:latin typeface="Calibri"/>
              </a:rPr>
              <a:t>Tercer nivel del esquema</a:t>
            </a:r>
            <a:endParaRPr b="0" lang="es-GT"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GT" sz="2000" spc="-1" strike="noStrike">
                <a:solidFill>
                  <a:srgbClr val="000000"/>
                </a:solidFill>
                <a:latin typeface="Calibri"/>
              </a:rPr>
              <a:t>Cuarto nivel del esquema</a:t>
            </a:r>
            <a:endParaRPr b="0" lang="es-GT"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GT" sz="2000" spc="-1" strike="noStrike">
                <a:solidFill>
                  <a:srgbClr val="000000"/>
                </a:solidFill>
                <a:latin typeface="Calibri"/>
              </a:rPr>
              <a:t>Quinto nivel del esquema</a:t>
            </a:r>
            <a:endParaRPr b="0" lang="es-GT"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GT" sz="2000" spc="-1" strike="noStrike">
                <a:solidFill>
                  <a:srgbClr val="000000"/>
                </a:solidFill>
                <a:latin typeface="Calibri"/>
              </a:rPr>
              <a:t>Sexto nivel del esquema</a:t>
            </a:r>
            <a:endParaRPr b="0" lang="es-GT"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GT" sz="2000" spc="-1" strike="noStrike">
                <a:solidFill>
                  <a:srgbClr val="000000"/>
                </a:solidFill>
                <a:latin typeface="Calibri"/>
              </a:rPr>
              <a:t>Séptimo nivel del esquema</a:t>
            </a:r>
            <a:endParaRPr b="0" lang="es-GT"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222200" y="2319840"/>
            <a:ext cx="6703920" cy="1432440"/>
          </a:xfrm>
          <a:prstGeom prst="rect">
            <a:avLst/>
          </a:prstGeom>
          <a:noFill/>
          <a:ln>
            <a:noFill/>
          </a:ln>
        </p:spPr>
        <p:style>
          <a:lnRef idx="0"/>
          <a:fillRef idx="0"/>
          <a:effectRef idx="0"/>
          <a:fontRef idx="minor"/>
        </p:style>
        <p:txBody>
          <a:bodyPr wrap="none"/>
          <a:p>
            <a:pPr algn="ctr">
              <a:lnSpc>
                <a:spcPct val="100000"/>
              </a:lnSpc>
            </a:pPr>
            <a:r>
              <a:rPr b="0" lang="es-GT" sz="4400" spc="-1" strike="noStrike">
                <a:solidFill>
                  <a:srgbClr val="000000"/>
                </a:solidFill>
                <a:latin typeface="Calibri"/>
              </a:rPr>
              <a:t>Ingeniería de Software</a:t>
            </a:r>
            <a:r>
              <a:rPr b="1" lang="es-GT" sz="4400" spc="-1" strike="noStrike">
                <a:solidFill>
                  <a:srgbClr val="9fc0ff"/>
                </a:solidFill>
                <a:latin typeface="Calibri"/>
              </a:rPr>
              <a:t> </a:t>
            </a:r>
            <a:endParaRPr b="0" lang="es-GT" sz="4400" spc="-1" strike="noStrike">
              <a:latin typeface="Arial"/>
            </a:endParaRPr>
          </a:p>
          <a:p>
            <a:pPr algn="ctr">
              <a:lnSpc>
                <a:spcPct val="100000"/>
              </a:lnSpc>
            </a:pPr>
            <a:r>
              <a:rPr b="0" lang="es-GT" sz="4400" spc="-1" strike="noStrike">
                <a:solidFill>
                  <a:srgbClr val="000000"/>
                </a:solidFill>
                <a:latin typeface="Calibri"/>
              </a:rPr>
              <a:t>UMG</a:t>
            </a:r>
            <a:endParaRPr b="0" lang="es-GT" sz="4400" spc="-1" strike="noStrike">
              <a:latin typeface="Arial"/>
            </a:endParaRPr>
          </a:p>
        </p:txBody>
      </p:sp>
      <p:sp>
        <p:nvSpPr>
          <p:cNvPr id="42" name="CustomShape 2"/>
          <p:cNvSpPr/>
          <p:nvPr/>
        </p:nvSpPr>
        <p:spPr>
          <a:xfrm>
            <a:off x="2112480" y="188640"/>
            <a:ext cx="5245200" cy="762120"/>
          </a:xfrm>
          <a:prstGeom prst="rect">
            <a:avLst/>
          </a:prstGeom>
          <a:noFill/>
          <a:ln>
            <a:noFill/>
          </a:ln>
        </p:spPr>
        <p:style>
          <a:lnRef idx="0"/>
          <a:fillRef idx="0"/>
          <a:effectRef idx="0"/>
          <a:fontRef idx="minor"/>
        </p:style>
        <p:txBody>
          <a:bodyPr wrap="none"/>
          <a:p>
            <a:pPr algn="ctr">
              <a:lnSpc>
                <a:spcPct val="100000"/>
              </a:lnSpc>
            </a:pPr>
            <a:r>
              <a:rPr b="0" lang="es-GT" sz="4400" spc="-1" strike="noStrike">
                <a:solidFill>
                  <a:srgbClr val="000000"/>
                </a:solidFill>
                <a:latin typeface="Calibri"/>
              </a:rPr>
              <a:t>Análisis de Riesgo</a:t>
            </a:r>
            <a:endParaRPr b="0" lang="es-GT" sz="4400" spc="-1" strike="noStrike">
              <a:latin typeface="Arial"/>
            </a:endParaRPr>
          </a:p>
        </p:txBody>
      </p:sp>
      <p:sp>
        <p:nvSpPr>
          <p:cNvPr id="43" name="CustomShape 3"/>
          <p:cNvSpPr/>
          <p:nvPr/>
        </p:nvSpPr>
        <p:spPr>
          <a:xfrm>
            <a:off x="328680" y="5445360"/>
            <a:ext cx="5036400" cy="762120"/>
          </a:xfrm>
          <a:prstGeom prst="rect">
            <a:avLst/>
          </a:prstGeom>
          <a:noFill/>
          <a:ln>
            <a:noFill/>
          </a:ln>
        </p:spPr>
        <p:style>
          <a:lnRef idx="0"/>
          <a:fillRef idx="0"/>
          <a:effectRef idx="0"/>
          <a:fontRef idx="minor"/>
        </p:style>
        <p:txBody>
          <a:bodyPr wrap="none"/>
          <a:p>
            <a:pPr algn="ctr">
              <a:lnSpc>
                <a:spcPct val="100000"/>
              </a:lnSpc>
            </a:pPr>
            <a:r>
              <a:rPr b="0" lang="es-GT" sz="4400" spc="-1" strike="noStrike">
                <a:solidFill>
                  <a:srgbClr val="000000"/>
                </a:solidFill>
                <a:latin typeface="Calibri"/>
              </a:rPr>
              <a:t>Ing. Wilson Aguin</a:t>
            </a:r>
            <a:endParaRPr b="0" lang="es-GT"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424520" y="548640"/>
            <a:ext cx="6386760" cy="914760"/>
          </a:xfrm>
          <a:prstGeom prst="rect">
            <a:avLst/>
          </a:prstGeom>
          <a:noFill/>
          <a:ln>
            <a:noFill/>
          </a:ln>
        </p:spPr>
        <p:style>
          <a:lnRef idx="0"/>
          <a:fillRef idx="0"/>
          <a:effectRef idx="0"/>
          <a:fontRef idx="minor"/>
        </p:style>
        <p:txBody>
          <a:bodyPr wrap="none"/>
          <a:p>
            <a:pPr algn="ctr">
              <a:lnSpc>
                <a:spcPct val="100000"/>
              </a:lnSpc>
            </a:pPr>
            <a:r>
              <a:rPr b="0" lang="es-GT" sz="5400" spc="-1" strike="noStrike">
                <a:solidFill>
                  <a:srgbClr val="000000"/>
                </a:solidFill>
                <a:latin typeface="Calibri"/>
              </a:rPr>
              <a:t>Análisis de Riesgo</a:t>
            </a:r>
            <a:endParaRPr b="0" lang="es-GT" sz="5400" spc="-1" strike="noStrike">
              <a:latin typeface="Arial"/>
            </a:endParaRPr>
          </a:p>
        </p:txBody>
      </p:sp>
      <p:sp>
        <p:nvSpPr>
          <p:cNvPr id="45" name="CustomShape 2"/>
          <p:cNvSpPr/>
          <p:nvPr/>
        </p:nvSpPr>
        <p:spPr>
          <a:xfrm>
            <a:off x="899640" y="1998000"/>
            <a:ext cx="7570440" cy="130932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2000" spc="-1" strike="noStrike">
                <a:solidFill>
                  <a:srgbClr val="000000"/>
                </a:solidFill>
                <a:latin typeface="Calibri"/>
              </a:rPr>
              <a:t>Sea cual sea el tipo de negocio, todo proyecto está expuesto a una serie de riesgos. De mayor o menor medida, es fundamental identificarlos y tenerlos controlados para saber gestionarlos adecuadamente. </a:t>
            </a:r>
            <a:endParaRPr b="0" lang="es-GT" sz="2000" spc="-1" strike="noStrike">
              <a:latin typeface="Arial"/>
            </a:endParaRPr>
          </a:p>
        </p:txBody>
      </p:sp>
      <p:sp>
        <p:nvSpPr>
          <p:cNvPr id="46" name="CustomShape 3"/>
          <p:cNvSpPr/>
          <p:nvPr/>
        </p:nvSpPr>
        <p:spPr>
          <a:xfrm>
            <a:off x="765720" y="3501000"/>
            <a:ext cx="7704360" cy="252900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2000" spc="-1" strike="noStrike">
                <a:solidFill>
                  <a:srgbClr val="000000"/>
                </a:solidFill>
                <a:latin typeface="Calibri"/>
              </a:rPr>
              <a:t>Se trata de uno de los grandes rompecabezas de los </a:t>
            </a:r>
            <a:r>
              <a:rPr b="0" i="1" lang="es-GT" sz="2000" spc="-1" strike="noStrike">
                <a:solidFill>
                  <a:srgbClr val="000000"/>
                </a:solidFill>
                <a:latin typeface="Calibri"/>
              </a:rPr>
              <a:t>Project Managers</a:t>
            </a:r>
            <a:r>
              <a:rPr b="0" lang="es-GT" sz="2000" spc="-1" strike="noStrike">
                <a:solidFill>
                  <a:srgbClr val="000000"/>
                </a:solidFill>
                <a:latin typeface="Calibri"/>
              </a:rPr>
              <a:t>, quienes afrontan diariamente la posibilidad de que surjan imprevistos que pongan en peligro el esfuerzo de todo el equipo. </a:t>
            </a:r>
            <a:endParaRPr b="0" lang="es-GT" sz="2000" spc="-1" strike="noStrike">
              <a:latin typeface="Arial"/>
            </a:endParaRPr>
          </a:p>
          <a:p>
            <a:pPr algn="just">
              <a:lnSpc>
                <a:spcPct val="100000"/>
              </a:lnSpc>
            </a:pPr>
            <a:endParaRPr b="0" lang="es-GT" sz="2000" spc="-1" strike="noStrike">
              <a:latin typeface="Arial"/>
            </a:endParaRPr>
          </a:p>
          <a:p>
            <a:pPr algn="just">
              <a:lnSpc>
                <a:spcPct val="100000"/>
              </a:lnSpc>
            </a:pPr>
            <a:r>
              <a:rPr b="0" lang="es-GT" sz="2000" spc="-1" strike="noStrike">
                <a:solidFill>
                  <a:srgbClr val="000000"/>
                </a:solidFill>
                <a:latin typeface="Calibri"/>
              </a:rPr>
              <a:t>Es inevitable y, como factor determinante, debemos ser capaces de realizar un análisis de riesgos en cualquier momento de nuestro proyecto.</a:t>
            </a:r>
            <a:endParaRPr b="0" lang="es-GT"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400680" y="188640"/>
            <a:ext cx="8136720" cy="1065240"/>
          </a:xfrm>
          <a:prstGeom prst="rect">
            <a:avLst/>
          </a:prstGeom>
          <a:noFill/>
          <a:ln>
            <a:noFill/>
          </a:ln>
        </p:spPr>
        <p:style>
          <a:lnRef idx="0"/>
          <a:fillRef idx="0"/>
          <a:effectRef idx="0"/>
          <a:fontRef idx="minor"/>
        </p:style>
        <p:txBody>
          <a:bodyPr lIns="90000" rIns="90000" tIns="45000" bIns="45000"/>
          <a:p>
            <a:pPr>
              <a:lnSpc>
                <a:spcPct val="100000"/>
              </a:lnSpc>
            </a:pPr>
            <a:r>
              <a:rPr b="1" lang="es-GT" sz="3200" spc="-1" strike="noStrike" cap="all">
                <a:solidFill>
                  <a:srgbClr val="000000"/>
                </a:solidFill>
                <a:latin typeface="Calibri"/>
              </a:rPr>
              <a:t>¿QUÉ ES Y CUÁNDO REALIZAR UN ANÁLISIS DE RIESGOS?</a:t>
            </a:r>
            <a:endParaRPr b="0" lang="es-GT" sz="3200" spc="-1" strike="noStrike">
              <a:latin typeface="Arial"/>
            </a:endParaRPr>
          </a:p>
        </p:txBody>
      </p:sp>
      <p:sp>
        <p:nvSpPr>
          <p:cNvPr id="48" name="CustomShape 2"/>
          <p:cNvSpPr/>
          <p:nvPr/>
        </p:nvSpPr>
        <p:spPr>
          <a:xfrm>
            <a:off x="611640" y="1772640"/>
            <a:ext cx="7488360" cy="146124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1800" spc="-1" strike="noStrike">
                <a:solidFill>
                  <a:srgbClr val="000000"/>
                </a:solidFill>
                <a:latin typeface="Calibri"/>
              </a:rPr>
              <a:t>Un análisis de riesgos es el estudio de las causas de las posibles amenazas y probables eventos no deseados, así como los daños y consecuencias que éstas puedan producir. Se trata de un proceso sistemático que planifica, identifica, analiza, responde y controla los riesgos de un proyecto.</a:t>
            </a:r>
            <a:endParaRPr b="0" lang="es-GT" sz="1800" spc="-1" strike="noStrike">
              <a:latin typeface="Arial"/>
            </a:endParaRPr>
          </a:p>
        </p:txBody>
      </p:sp>
      <p:sp>
        <p:nvSpPr>
          <p:cNvPr id="49" name="CustomShape 3"/>
          <p:cNvSpPr/>
          <p:nvPr/>
        </p:nvSpPr>
        <p:spPr>
          <a:xfrm>
            <a:off x="611640" y="3213000"/>
            <a:ext cx="7488360" cy="146124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1800" spc="-1" strike="noStrike">
                <a:solidFill>
                  <a:srgbClr val="000000"/>
                </a:solidFill>
                <a:latin typeface="Calibri"/>
              </a:rPr>
              <a:t>Las amenazas son actos que pueden afectar negativamente a cualquiera de los elementos del proyecto. Si en estos elementos existe una vulnerabilidad, es el momento en el que la probabilidad de que se ponga en riesgo el proyecto sea más elevada.</a:t>
            </a:r>
            <a:endParaRPr b="0" lang="es-G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435600" y="908640"/>
            <a:ext cx="8136720" cy="252900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2000" spc="-1" strike="noStrike">
                <a:solidFill>
                  <a:srgbClr val="000000"/>
                </a:solidFill>
                <a:latin typeface="Calibri"/>
              </a:rPr>
              <a:t>Sin embargo, antes de enfrentarnos a situaciones complicadas, es importante tener en mente la siguiente consideración: </a:t>
            </a:r>
            <a:r>
              <a:rPr b="1" lang="es-GT" sz="2000" spc="-1" strike="noStrike">
                <a:solidFill>
                  <a:srgbClr val="000000"/>
                </a:solidFill>
                <a:latin typeface="Calibri"/>
              </a:rPr>
              <a:t>lo más difícil del análisis de riesgos es identificar tanto los contratiempos que pongan en jaque al proyecto, como su probabilidad de ocurrencia.</a:t>
            </a:r>
            <a:r>
              <a:rPr b="0" lang="es-GT" sz="2000" spc="-1" strike="noStrike">
                <a:solidFill>
                  <a:srgbClr val="000000"/>
                </a:solidFill>
                <a:latin typeface="Calibri"/>
              </a:rPr>
              <a:t> Nos centraremos así, en las amenazas con mayor probabilidad de que ocurran y que puedan suponen un mayor impacto a la ruta crítica del proyecto.</a:t>
            </a:r>
            <a:endParaRPr b="0" lang="es-GT" sz="2000" spc="-1" strike="noStrike">
              <a:latin typeface="Arial"/>
            </a:endParaRPr>
          </a:p>
        </p:txBody>
      </p:sp>
      <p:sp>
        <p:nvSpPr>
          <p:cNvPr id="51" name="CustomShape 2"/>
          <p:cNvSpPr/>
          <p:nvPr/>
        </p:nvSpPr>
        <p:spPr>
          <a:xfrm>
            <a:off x="452880" y="3663000"/>
            <a:ext cx="8136720" cy="252900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2000" spc="-1" strike="noStrike">
                <a:solidFill>
                  <a:srgbClr val="000000"/>
                </a:solidFill>
                <a:latin typeface="Calibri"/>
              </a:rPr>
              <a:t>Son varias las </a:t>
            </a:r>
            <a:r>
              <a:rPr b="1" lang="es-GT" sz="2000" spc="-1" strike="noStrike">
                <a:solidFill>
                  <a:srgbClr val="000000"/>
                </a:solidFill>
                <a:latin typeface="Calibri"/>
              </a:rPr>
              <a:t>razones por las que un proyecto puede fallar</a:t>
            </a:r>
            <a:r>
              <a:rPr b="0" lang="es-GT" sz="2000" spc="-1" strike="noStrike">
                <a:solidFill>
                  <a:srgbClr val="000000"/>
                </a:solidFill>
                <a:latin typeface="Calibri"/>
              </a:rPr>
              <a:t>. Las más sonadas son las correspondientes a una mala comunicación. La falta de informes periódicos, falta de autoridad, problemas de comunicación en sí entre los miembros del equipo, falta de financiación, metas irreales o, simplemente, una mala planificación son las causas por las que nuestro proyecto podrían estar en peligro. La cuestión es conocer qué falla.</a:t>
            </a:r>
            <a:endParaRPr b="0" lang="es-GT"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611640" y="620640"/>
            <a:ext cx="7416360" cy="222408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2000" spc="-1" strike="noStrike">
                <a:solidFill>
                  <a:srgbClr val="000000"/>
                </a:solidFill>
                <a:latin typeface="Calibri"/>
              </a:rPr>
              <a:t>En la medida en la que el </a:t>
            </a:r>
            <a:r>
              <a:rPr b="0" i="1" lang="es-GT" sz="2000" spc="-1" strike="noStrike">
                <a:solidFill>
                  <a:srgbClr val="000000"/>
                </a:solidFill>
                <a:latin typeface="Calibri"/>
              </a:rPr>
              <a:t>Project Manager</a:t>
            </a:r>
            <a:r>
              <a:rPr b="0" lang="es-GT" sz="2000" spc="-1" strike="noStrike">
                <a:solidFill>
                  <a:srgbClr val="000000"/>
                </a:solidFill>
                <a:latin typeface="Calibri"/>
              </a:rPr>
              <a:t> tenga claro esta identificación, podrá establecer las medidas preventivas y correctivas viables. Para ello, simulará su impacto ateniendo a dos factores clave que son </a:t>
            </a:r>
            <a:r>
              <a:rPr b="1" lang="es-GT" sz="2000" spc="-1" strike="noStrike">
                <a:solidFill>
                  <a:srgbClr val="000000"/>
                </a:solidFill>
                <a:latin typeface="Calibri"/>
              </a:rPr>
              <a:t>el tiempo y los costes</a:t>
            </a:r>
            <a:r>
              <a:rPr b="0" lang="es-GT" sz="2000" spc="-1" strike="noStrike">
                <a:solidFill>
                  <a:srgbClr val="000000"/>
                </a:solidFill>
                <a:latin typeface="Calibri"/>
              </a:rPr>
              <a:t>. Todo ello registrado en un amplio capítulo de contingencias para una correcta evaluación de riesgos.</a:t>
            </a:r>
            <a:endParaRPr b="0" lang="es-GT" sz="2000" spc="-1" strike="noStrike">
              <a:latin typeface="Arial"/>
            </a:endParaRPr>
          </a:p>
        </p:txBody>
      </p:sp>
      <p:sp>
        <p:nvSpPr>
          <p:cNvPr id="53" name="CustomShape 2"/>
          <p:cNvSpPr/>
          <p:nvPr/>
        </p:nvSpPr>
        <p:spPr>
          <a:xfrm>
            <a:off x="611640" y="3096000"/>
            <a:ext cx="7416360" cy="130932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2000" spc="-1" strike="noStrike">
                <a:solidFill>
                  <a:srgbClr val="000000"/>
                </a:solidFill>
                <a:latin typeface="Calibri"/>
              </a:rPr>
              <a:t>A través de herramienta, daremos respuesta a ciertas preguntas que afectarán directamente al control de las predicciones futuras y diseñaremos un plan de respuesta ante cada contratiempo.</a:t>
            </a:r>
            <a:endParaRPr b="0" lang="es-GT" sz="2000" spc="-1" strike="noStrike">
              <a:latin typeface="Arial"/>
            </a:endParaRPr>
          </a:p>
        </p:txBody>
      </p:sp>
      <p:sp>
        <p:nvSpPr>
          <p:cNvPr id="54" name="CustomShape 3"/>
          <p:cNvSpPr/>
          <p:nvPr/>
        </p:nvSpPr>
        <p:spPr>
          <a:xfrm>
            <a:off x="611640" y="4896000"/>
            <a:ext cx="7416360" cy="100440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2000" spc="-1" strike="noStrike">
                <a:solidFill>
                  <a:srgbClr val="000000"/>
                </a:solidFill>
                <a:latin typeface="Calibri"/>
              </a:rPr>
              <a:t>Durante la desarrollo del proyecto, </a:t>
            </a:r>
            <a:r>
              <a:rPr b="1" lang="es-GT" sz="2000" spc="-1" strike="noStrike">
                <a:solidFill>
                  <a:srgbClr val="000000"/>
                </a:solidFill>
                <a:latin typeface="Calibri"/>
              </a:rPr>
              <a:t>monitorearemos y controlaremos</a:t>
            </a:r>
            <a:r>
              <a:rPr b="0" lang="es-GT" sz="2000" spc="-1" strike="noStrike">
                <a:solidFill>
                  <a:srgbClr val="000000"/>
                </a:solidFill>
                <a:latin typeface="Calibri"/>
              </a:rPr>
              <a:t> cada fase para que todo vaya bajo lo planificado. </a:t>
            </a:r>
            <a:endParaRPr b="0" lang="es-GT"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301680" y="480960"/>
            <a:ext cx="8755200" cy="577800"/>
          </a:xfrm>
          <a:prstGeom prst="rect">
            <a:avLst/>
          </a:prstGeom>
          <a:noFill/>
          <a:ln>
            <a:noFill/>
          </a:ln>
        </p:spPr>
        <p:style>
          <a:lnRef idx="0"/>
          <a:fillRef idx="0"/>
          <a:effectRef idx="0"/>
          <a:fontRef idx="minor"/>
        </p:style>
        <p:txBody>
          <a:bodyPr wrap="none" lIns="90000" rIns="90000" tIns="45000" bIns="45000"/>
          <a:p>
            <a:pPr>
              <a:lnSpc>
                <a:spcPct val="100000"/>
              </a:lnSpc>
            </a:pPr>
            <a:r>
              <a:rPr b="1" lang="es-GT" sz="3200" spc="-1" strike="noStrike" cap="all">
                <a:solidFill>
                  <a:srgbClr val="000000"/>
                </a:solidFill>
                <a:latin typeface="Calibri"/>
              </a:rPr>
              <a:t>¿SE PUEDEN ELIMINAR LOS RIESGOS?</a:t>
            </a:r>
            <a:endParaRPr b="0" lang="es-GT" sz="3200" spc="-1" strike="noStrike">
              <a:latin typeface="Arial"/>
            </a:endParaRPr>
          </a:p>
        </p:txBody>
      </p:sp>
      <p:sp>
        <p:nvSpPr>
          <p:cNvPr id="56" name="CustomShape 2"/>
          <p:cNvSpPr/>
          <p:nvPr/>
        </p:nvSpPr>
        <p:spPr>
          <a:xfrm>
            <a:off x="807840" y="1772640"/>
            <a:ext cx="7580520" cy="1461240"/>
          </a:xfrm>
          <a:prstGeom prst="rect">
            <a:avLst/>
          </a:prstGeom>
          <a:noFill/>
          <a:ln>
            <a:noFill/>
          </a:ln>
        </p:spPr>
        <p:style>
          <a:lnRef idx="0"/>
          <a:fillRef idx="0"/>
          <a:effectRef idx="0"/>
          <a:fontRef idx="minor"/>
        </p:style>
        <p:txBody>
          <a:bodyPr lIns="90000" rIns="90000" tIns="45000" bIns="45000"/>
          <a:p>
            <a:pPr algn="just">
              <a:lnSpc>
                <a:spcPct val="100000"/>
              </a:lnSpc>
            </a:pPr>
            <a:r>
              <a:rPr b="0" lang="es-GT" sz="1800" spc="-1" strike="noStrike">
                <a:solidFill>
                  <a:srgbClr val="000000"/>
                </a:solidFill>
                <a:latin typeface="Calibri"/>
              </a:rPr>
              <a:t>Se pueden reducir, aceptar o transferir a un tercero, pero en ningún caso podemos eliminar la probabilidad de que la maquinaria se estropee o de que el cliente nos agregue otra dificultad añadida al proyecto planificado, o simplemente que se ponga enfermo un miembro clave del equipo.</a:t>
            </a:r>
            <a:endParaRPr b="0" lang="es-GT" sz="1800" spc="-1" strike="noStrike">
              <a:latin typeface="Arial"/>
            </a:endParaRPr>
          </a:p>
        </p:txBody>
      </p:sp>
      <p:sp>
        <p:nvSpPr>
          <p:cNvPr id="57" name="CustomShape 3"/>
          <p:cNvSpPr/>
          <p:nvPr/>
        </p:nvSpPr>
        <p:spPr>
          <a:xfrm>
            <a:off x="807840" y="3213000"/>
            <a:ext cx="7580520" cy="1186920"/>
          </a:xfrm>
          <a:prstGeom prst="rect">
            <a:avLst/>
          </a:prstGeom>
          <a:noFill/>
          <a:ln>
            <a:noFill/>
          </a:ln>
        </p:spPr>
        <p:style>
          <a:lnRef idx="0"/>
          <a:fillRef idx="0"/>
          <a:effectRef idx="0"/>
          <a:fontRef idx="minor"/>
        </p:style>
        <p:txBody>
          <a:bodyPr lIns="90000" rIns="90000" tIns="45000" bIns="45000"/>
          <a:p>
            <a:pPr>
              <a:lnSpc>
                <a:spcPct val="100000"/>
              </a:lnSpc>
            </a:pPr>
            <a:r>
              <a:rPr b="0" lang="es-GT" sz="1800" spc="-1" strike="noStrike">
                <a:solidFill>
                  <a:srgbClr val="000000"/>
                </a:solidFill>
                <a:latin typeface="Calibri"/>
              </a:rPr>
              <a:t>Sin embargo, sí se pueden minimizar los contratiempos a los que nos enfrentemos. Al fin y al cabo, cuando tratamos de mitigar una amenaza queremos que nos cueste poco y que nos lleve el menor tiempo posible.</a:t>
            </a:r>
            <a:endParaRPr b="0" lang="es-G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LibreOffice/6.0.7.3$Linux_X86_64 LibreOffice_project/00m0$Build-3</Application>
  <Words>261</Words>
  <Paragraphs>20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2018-04-13T14:42:24Z</dcterms:created>
  <dc:creator>Wilson Jose Aguin Guerra</dc:creator>
  <dc:description/>
  <dc:language>es-GT</dc:language>
  <cp:lastModifiedBy/>
  <dcterms:modified xsi:type="dcterms:W3CDTF">2019-04-06T16:12:09Z</dcterms:modified>
  <cp:revision>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